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0"/>
  </p:notesMasterIdLst>
  <p:handoutMasterIdLst>
    <p:handoutMasterId r:id="rId21"/>
  </p:handoutMasterIdLst>
  <p:sldIdLst>
    <p:sldId id="301" r:id="rId3"/>
    <p:sldId id="310" r:id="rId4"/>
    <p:sldId id="354" r:id="rId5"/>
    <p:sldId id="361" r:id="rId6"/>
    <p:sldId id="362" r:id="rId7"/>
    <p:sldId id="356" r:id="rId8"/>
    <p:sldId id="357" r:id="rId9"/>
    <p:sldId id="318" r:id="rId10"/>
    <p:sldId id="306" r:id="rId11"/>
    <p:sldId id="305" r:id="rId12"/>
    <p:sldId id="358" r:id="rId13"/>
    <p:sldId id="261" r:id="rId14"/>
    <p:sldId id="315" r:id="rId15"/>
    <p:sldId id="324" r:id="rId16"/>
    <p:sldId id="327" r:id="rId17"/>
    <p:sldId id="404" r:id="rId18"/>
    <p:sldId id="403" r:id="rId19"/>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977">
          <p15:clr>
            <a:srgbClr val="A4A3A4"/>
          </p15:clr>
        </p15:guide>
      </p15:sldGuideLst>
    </p:ext>
    <p:ext uri="{2D200454-40CA-4A62-9FC3-DE9A4176ACB9}">
      <p15:notesGuideLst xmlns:p15="http://schemas.microsoft.com/office/powerpoint/2012/main">
        <p15:guide id="1" orient="horz" pos="2880">
          <p15:clr>
            <a:srgbClr val="A4A3A4"/>
          </p15:clr>
        </p15:guide>
        <p15:guide id="2" pos="22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79DFF7"/>
    <a:srgbClr val="FF66FF"/>
    <a:srgbClr val="FFB7FF"/>
    <a:srgbClr val="FFFF8B"/>
    <a:srgbClr val="FFFFCC"/>
    <a:srgbClr val="FFD5D5"/>
    <a:srgbClr val="FFCCFF"/>
    <a:srgbClr val="D7FFA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65" autoAdjust="0"/>
    <p:restoredTop sz="93002" autoAdjust="0"/>
  </p:normalViewPr>
  <p:slideViewPr>
    <p:cSldViewPr>
      <p:cViewPr>
        <p:scale>
          <a:sx n="66" d="100"/>
          <a:sy n="66" d="100"/>
        </p:scale>
        <p:origin x="1488" y="1328"/>
      </p:cViewPr>
      <p:guideLst>
        <p:guide orient="horz" pos="1620"/>
        <p:guide pos="2977"/>
      </p:guideLst>
    </p:cSldViewPr>
  </p:slideViewPr>
  <p:notesTextViewPr>
    <p:cViewPr>
      <p:scale>
        <a:sx n="100" d="100"/>
        <a:sy n="100" d="100"/>
      </p:scale>
      <p:origin x="0" y="0"/>
    </p:cViewPr>
  </p:notesTextViewPr>
  <p:notesViewPr>
    <p:cSldViewPr>
      <p:cViewPr varScale="1">
        <p:scale>
          <a:sx n="54" d="100"/>
          <a:sy n="54" d="100"/>
        </p:scale>
        <p:origin x="-2928" y="-84"/>
      </p:cViewPr>
      <p:guideLst>
        <p:guide orient="horz" pos="2880"/>
        <p:guide pos="223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0D52E6-33CD-4FFB-98B1-F871AA792DA5}" type="datetimeFigureOut">
              <a:rPr lang="zh-CN" altLang="en-US" smtClean="0"/>
              <a:t>2022/9/6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CAAE7F-C636-4562-BA74-7AA5D4C67B9A}"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4B65F-8515-4360-82FD-51AF8646BF6C}" type="datetimeFigureOut">
              <a:rPr lang="zh-CN" altLang="en-US" smtClean="0"/>
              <a:t>2022/9/6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7AF81A-5A48-44B6-BFB3-5A2D3370088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2. Tìm từ đồng nghĩa với mỗi từ sau đây : đẹp, to, học tập.</a:t>
            </a:r>
            <a:endParaRPr lang="zh-CN" altLang="en-US"/>
          </a:p>
          <a:p>
            <a:r>
              <a:rPr lang="zh-CN" altLang="en-US">
                <a:sym typeface="+mn-ea"/>
              </a:rPr>
              <a:t>- HS hoạt động theo nhóm, chơi trò chơi: Thi tìm nhanh. Nhóm nào tìm được nhiều từ đồng nghĩa và nhanh thì thắng cuộc. HS </a:t>
            </a:r>
            <a:r>
              <a:rPr lang="vi-VN" altLang="zh-CN">
                <a:sym typeface="+mn-ea"/>
              </a:rPr>
              <a:t>gửi tin nhắn lên CHAT hoặc nhóm Zalo,...</a:t>
            </a:r>
            <a:endParaRPr lang="zh-CN" altLang="en-US"/>
          </a:p>
          <a:p>
            <a:r>
              <a:rPr lang="zh-CN" altLang="en-US">
                <a:sym typeface="+mn-ea"/>
              </a:rPr>
              <a:t>- GV khen ngợi các nhóm tìm nanh. GV và HS thống nhất đáp án: </a:t>
            </a:r>
            <a:endParaRPr lang="zh-CN" altLang="en-US"/>
          </a:p>
          <a:p>
            <a:r>
              <a:rPr lang="zh-CN" altLang="en-US">
                <a:sym typeface="+mn-ea"/>
              </a:rPr>
              <a:t>to – to tướng, to đùng, to to, lớn, khổng lồ, vĩ đại, hùng vĩ, khủng.</a:t>
            </a:r>
            <a:endParaRPr lang="zh-CN" altLang="en-US"/>
          </a:p>
          <a:p>
            <a:r>
              <a:rPr lang="zh-CN" altLang="en-US">
                <a:sym typeface="+mn-ea"/>
              </a:rPr>
              <a:t>học tập- học, học hỏi, học hành, học việc</a:t>
            </a:r>
            <a:endParaRPr lang="zh-CN" altLang="en-US"/>
          </a:p>
          <a:p>
            <a:r>
              <a:rPr lang="zh-CN" altLang="en-US">
                <a:sym typeface="+mn-ea"/>
              </a:rPr>
              <a:t>Với lớp khá – giỏi, GV có thể yêu cầu thêm: Nói câu với một từ đồng nghĩa với “to”/hoặc “học tập” mà em tìm được </a:t>
            </a:r>
            <a:endParaRPr lang="zh-CN" altLang="en-US"/>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2. Tìm từ đồng nghĩa với mỗi từ sau đây : đẹp, to, học tập.</a:t>
            </a:r>
            <a:endParaRPr lang="zh-CN" altLang="en-US"/>
          </a:p>
          <a:p>
            <a:r>
              <a:rPr lang="zh-CN" altLang="en-US">
                <a:sym typeface="+mn-ea"/>
              </a:rPr>
              <a:t>- HS hoạt động theo nhóm, chơi trò chơi: Thi tìm nhanh. Nhóm nào tìm được nhiều từ đồng nghĩa và nhanh thì thắng cuộc. HS </a:t>
            </a:r>
            <a:r>
              <a:rPr lang="vi-VN" altLang="zh-CN">
                <a:sym typeface="+mn-ea"/>
              </a:rPr>
              <a:t>gửi tin nhắn lên CHAT hoặc nhóm Zalo,...</a:t>
            </a:r>
            <a:endParaRPr lang="zh-CN" altLang="en-US"/>
          </a:p>
          <a:p>
            <a:r>
              <a:rPr lang="zh-CN" altLang="en-US">
                <a:sym typeface="+mn-ea"/>
              </a:rPr>
              <a:t>- GV khen ngợi các nhóm tìm nanh. GV và HS thống nhất đáp án: </a:t>
            </a:r>
            <a:endParaRPr lang="zh-CN" altLang="en-US"/>
          </a:p>
          <a:p>
            <a:r>
              <a:rPr lang="zh-CN" altLang="en-US">
                <a:sym typeface="+mn-ea"/>
              </a:rPr>
              <a:t>to – to tướng, to đùng, to to, lớn, khổng lồ, vĩ đại, hùng vĩ, khủng.</a:t>
            </a:r>
            <a:endParaRPr lang="zh-CN" altLang="en-US"/>
          </a:p>
          <a:p>
            <a:r>
              <a:rPr lang="zh-CN" altLang="en-US">
                <a:sym typeface="+mn-ea"/>
              </a:rPr>
              <a:t>học tập- học, học hỏi, học hành, học việc</a:t>
            </a:r>
            <a:endParaRPr lang="zh-CN" altLang="en-US"/>
          </a:p>
          <a:p>
            <a:r>
              <a:rPr lang="zh-CN" altLang="en-US">
                <a:sym typeface="+mn-ea"/>
              </a:rPr>
              <a:t>Với lớp khá – giỏi, GV có thể yêu cầu thêm: Nói câu với một từ đồng nghĩa với “to”/hoặc “học tập” mà em tìm được </a:t>
            </a:r>
            <a:endParaRPr lang="zh-CN" altLang="en-US"/>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2. Tìm từ đồng nghĩa với mỗi từ sau đây : đẹp, to, học tập.</a:t>
            </a:r>
            <a:endParaRPr lang="zh-CN" altLang="en-US"/>
          </a:p>
          <a:p>
            <a:r>
              <a:rPr lang="zh-CN" altLang="en-US">
                <a:sym typeface="+mn-ea"/>
              </a:rPr>
              <a:t>- HS hoạt động theo nhóm, chơi trò chơi: Thi tìm nhanh. Nhóm nào tìm được nhiều từ đồng nghĩa và nhanh thì thắng cuộc. HS </a:t>
            </a:r>
            <a:r>
              <a:rPr lang="vi-VN" altLang="zh-CN">
                <a:sym typeface="+mn-ea"/>
              </a:rPr>
              <a:t>gửi tin nhắn lên CHAT hoặc nhóm Zalo,...</a:t>
            </a:r>
            <a:endParaRPr lang="zh-CN" altLang="en-US"/>
          </a:p>
          <a:p>
            <a:r>
              <a:rPr lang="zh-CN" altLang="en-US">
                <a:sym typeface="+mn-ea"/>
              </a:rPr>
              <a:t>- GV khen ngợi các nhóm tìm nanh. GV và HS thống nhất đáp án: </a:t>
            </a:r>
            <a:endParaRPr lang="zh-CN" altLang="en-US"/>
          </a:p>
          <a:p>
            <a:r>
              <a:rPr lang="zh-CN" altLang="en-US">
                <a:sym typeface="+mn-ea"/>
              </a:rPr>
              <a:t>to – to tướng, to đùng, to to, lớn, khổng lồ, vĩ đại, hùng vĩ, khủng.</a:t>
            </a:r>
            <a:endParaRPr lang="zh-CN" altLang="en-US"/>
          </a:p>
          <a:p>
            <a:r>
              <a:rPr lang="zh-CN" altLang="en-US">
                <a:sym typeface="+mn-ea"/>
              </a:rPr>
              <a:t>học tập- học, học hỏi, học hành, học việc</a:t>
            </a:r>
            <a:endParaRPr lang="zh-CN" altLang="en-US"/>
          </a:p>
          <a:p>
            <a:r>
              <a:rPr lang="zh-CN" altLang="en-US">
                <a:sym typeface="+mn-ea"/>
              </a:rPr>
              <a:t>Với lớp khá – giỏi, GV có thể yêu cầu thêm: Nói câu với một từ đồng nghĩa với “to”/hoặc “học tập” mà em tìm được </a:t>
            </a:r>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3. Chọn từ phù hợp với mỗi chỗ trống trong đoạn văn. </a:t>
            </a:r>
          </a:p>
          <a:p>
            <a:r>
              <a:rPr lang="zh-CN" altLang="en-US"/>
              <a:t>- Giáo viên cho học sinh hoạt động theo nhóm, để tìm nhanh những từ ngữ thích hợp với mỗi chõ trống trong đoạn văn. </a:t>
            </a:r>
          </a:p>
          <a:p>
            <a:r>
              <a:rPr lang="vi-VN" altLang="zh-CN"/>
              <a:t>có thể cho các em trao đổi trong nhóm ZALO RIÊNG 5 EM</a:t>
            </a:r>
            <a:endParaRPr lang="zh-CN" altLang="en-US"/>
          </a:p>
          <a:p>
            <a:r>
              <a:rPr lang="zh-CN" altLang="en-US"/>
              <a:t>- Giáo viên cho đại diện các nhóm báo cáo kết quả trước lớp.  Giáo viên cho cả lớp trưng bày bảng nhóm. Học sinh cả lớp cùng đọc và nhận xét, bổ sung. </a:t>
            </a:r>
          </a:p>
          <a:p>
            <a:r>
              <a:rPr lang="zh-CN" altLang="en-US"/>
              <a:t>- GV và HS thống nhất đáp án: 1- vàng ươm, 2- vàng tươi; 3- vàng nhạt; 4- vàng sậm. </a:t>
            </a:r>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3. Chọn từ phù hợp với mỗi chỗ trống trong đoạn văn. </a:t>
            </a:r>
            <a:endParaRPr lang="zh-CN" altLang="en-US"/>
          </a:p>
          <a:p>
            <a:r>
              <a:rPr lang="zh-CN" altLang="en-US">
                <a:sym typeface="+mn-ea"/>
              </a:rPr>
              <a:t>- Giáo viên cho học sinh hoạt động theo nhóm, để tìm nhanh những từ ngữ thích hợp với mỗi chõ trống trong đoạn văn. </a:t>
            </a:r>
            <a:endParaRPr lang="zh-CN" altLang="en-US"/>
          </a:p>
          <a:p>
            <a:r>
              <a:rPr lang="vi-VN" altLang="zh-CN">
                <a:sym typeface="+mn-ea"/>
              </a:rPr>
              <a:t>có thể cho các em trao đổi trong nhóm ZALO RIÊNG 5 EM</a:t>
            </a:r>
            <a:endParaRPr lang="zh-CN" altLang="en-US"/>
          </a:p>
          <a:p>
            <a:r>
              <a:rPr lang="zh-CN" altLang="en-US">
                <a:sym typeface="+mn-ea"/>
              </a:rPr>
              <a:t>- Giáo viên cho đại diện các nhóm báo cáo kết quả trước lớp.  Giáo viên cho cả lớp trưng bày bảng nhóm. Học sinh cả lớp cùng đọc và nhận xét, bổ sung. </a:t>
            </a:r>
            <a:endParaRPr lang="zh-CN" altLang="en-US"/>
          </a:p>
          <a:p>
            <a:r>
              <a:rPr lang="zh-CN" altLang="en-US">
                <a:sym typeface="+mn-ea"/>
              </a:rPr>
              <a:t>- GV và HS thống nhất đáp án: 1- vàng ươm, 2- vàng tươi; 3- vàng nhạt; 4- vàng sậm. </a:t>
            </a:r>
            <a:endParaRPr lang="zh-CN" altLang="en-US"/>
          </a:p>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[VẬN DỤNG]</a:t>
            </a:r>
          </a:p>
          <a:p>
            <a:r>
              <a:rPr lang="zh-CN" altLang="en-US"/>
              <a:t>HS tìm thêm các từ đồng nghĩa xung quanh ta </a:t>
            </a:r>
          </a:p>
          <a:p>
            <a:endParaRPr lang="vi-VN" altLang="zh-CN"/>
          </a:p>
        </p:txBody>
      </p:sp>
      <p:sp>
        <p:nvSpPr>
          <p:cNvPr id="4" name="灯片编号占位符 3"/>
          <p:cNvSpPr>
            <a:spLocks noGrp="1"/>
          </p:cNvSpPr>
          <p:nvPr>
            <p:ph type="sldNum" sz="quarter" idx="5"/>
          </p:nvPr>
        </p:nvSpPr>
        <p:spPr/>
        <p:txBody>
          <a:bodyPr/>
          <a:lstStyle/>
          <a:p>
            <a:fld id="{867AF81A-5A48-44B6-BFB3-5A2D3370088C}"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17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[KHỞI ĐỘNG]</a:t>
            </a:r>
          </a:p>
          <a:p>
            <a:r>
              <a:rPr lang="zh-CN" altLang="en-US"/>
              <a:t>HS hoạt động theo nhóm, đọc câu chuyện và trả lời câu hỏi: Em có biết vì sao các bạn lại cười Sáo Nâu không? (HS: Vì Sáo Nâu dùng sai từ “rộng thùng thình” để miêu tả cánh đồng)</a:t>
            </a:r>
          </a:p>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GV có thể trao đổi thêm:</a:t>
            </a:r>
          </a:p>
          <a:p>
            <a:r>
              <a:rPr lang="zh-CN" altLang="en-US"/>
              <a:t>- Vậy khi nào chúng ta dùng “rộng thùng thình”? (HS: Khi nói về quần áo, trang phục)</a:t>
            </a:r>
          </a:p>
          <a:p>
            <a:r>
              <a:rPr lang="zh-CN" altLang="en-US"/>
              <a:t>- Em dùng từ nào thay cho từ “rộng thùng thình”? (HS: bao la, bát ngát, mênh mông, rộng…)</a:t>
            </a:r>
          </a:p>
          <a:p>
            <a:r>
              <a:rPr lang="zh-CN" altLang="en-US"/>
              <a:t>GV: Đó đều là các từ đồng nghĩa với từ “rộng” nhưng không phải dùng thế nào cũng được. Việc lựa chọn đúng từ đồng nghĩa trong sử dụng rất quan trọng. </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[KHÁM PHÁ]</a:t>
            </a:r>
          </a:p>
          <a:p>
            <a:r>
              <a:rPr lang="en-GB" altLang="en-US"/>
              <a:t>1. So sánh nghĩa của hai cặp từ để hiểu thế nào là từ đồng nghĩa </a:t>
            </a:r>
          </a:p>
          <a:p>
            <a:r>
              <a:rPr lang="en-GB" altLang="en-US"/>
              <a:t>- HS nêu yêu cầu của hoạt động</a:t>
            </a:r>
          </a:p>
          <a:p>
            <a:r>
              <a:rPr lang="en-GB" altLang="en-US"/>
              <a:t>- HS nghe GV hướng dẫn:  Quan sát tranh ở mục a), cho biết hai từ cùng chỉ ai?;  Quan sát tranh ở mục b) tương ứng hai từ chỉ “khiêng” và “vác”, cho biết nghĩa hai từ này có điểm nào giống nhau, điểm nào khác nhau? </a:t>
            </a:r>
          </a:p>
          <a:p>
            <a:r>
              <a:rPr lang="en-GB" altLang="en-US"/>
              <a:t>- HS hoạt động theo nhóm, thảo luận, so sánh nghĩa của hai cặp từ “học sinh, học trò”, “khiêng, vác”. </a:t>
            </a:r>
          </a:p>
          <a:p>
            <a:r>
              <a:rPr lang="en-GB" altLang="en-US"/>
              <a:t>- Một số HS báo cáo trước lớp. Cả lớp lắng nghe, nhận xét, bổ sung. HV và HS thống nhất đáp án:</a:t>
            </a:r>
          </a:p>
          <a:p>
            <a:r>
              <a:rPr lang="en-GB" altLang="en-US"/>
              <a:t>+ “học sinh” và “học trò” đều để chỉ người đi học ở trường.</a:t>
            </a:r>
          </a:p>
          <a:p>
            <a:r>
              <a:rPr lang="en-GB" altLang="en-US"/>
              <a:t>+ “khiêng” và “vác” khác nhau ở chỗ “khiêng” (nâng và chuyển vật nặng hoặc cồng kềnh bằng sức của hai hay nhiều người hợp lại), “vác” (nâng, chuyển vật nặng hoặc cồng kềnh bằng cách đặt lên vai). Tuy nhiên cả hai từ giống nhau đều chỉ “hoạt động di chuyển một vật khỏi vị trí ban đầu”. </a:t>
            </a:r>
          </a:p>
          <a:p>
            <a:r>
              <a:rPr lang="en-GB" altLang="en-US"/>
              <a:t>- GV: Những từ có nghĩa giống nhau hoặc gần giống nhau là các từ đồng nghĩa.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[KHÁM PHÁ]</a:t>
            </a:r>
          </a:p>
          <a:p>
            <a:r>
              <a:rPr lang="en-GB" altLang="en-US"/>
              <a:t>1. So sánh nghĩa của hai cặp từ để hiểu thế nào là từ đồng nghĩa </a:t>
            </a:r>
          </a:p>
          <a:p>
            <a:r>
              <a:rPr lang="en-GB" altLang="en-US"/>
              <a:t>- HS nêu yêu cầu của hoạt động</a:t>
            </a:r>
          </a:p>
          <a:p>
            <a:r>
              <a:rPr lang="en-GB" altLang="en-US"/>
              <a:t>- HS nghe GV hướng dẫn:  Quan sát tranh ở mục a), cho biết hai từ cùng chỉ ai?;  Quan sát tranh ở mục b) tương ứng hai từ chỉ “khiêng” và “vác”, cho biết nghĩa hai từ này có điểm nào giống nhau, điểm nào khác nhau? </a:t>
            </a:r>
          </a:p>
          <a:p>
            <a:r>
              <a:rPr lang="en-GB" altLang="en-US"/>
              <a:t>- HS hoạt động theo nhóm, thảo luận, so sánh nghĩa của hai cặp từ “học sinh, học trò”, “khiêng, vác”. </a:t>
            </a:r>
          </a:p>
          <a:p>
            <a:r>
              <a:rPr lang="en-GB" altLang="en-US"/>
              <a:t>- Một số HS báo cáo trước lớp. Cả lớp lắng nghe, nhận xét, bổ sung. HV và HS thống nhất đáp án:</a:t>
            </a:r>
          </a:p>
          <a:p>
            <a:r>
              <a:rPr lang="en-GB" altLang="en-US"/>
              <a:t>+ “học sinh” và “học trò” đều để chỉ người đi học ở trường.</a:t>
            </a:r>
          </a:p>
          <a:p>
            <a:r>
              <a:rPr lang="en-GB" altLang="en-US"/>
              <a:t>+ “khiêng” và “vác” khác nhau ở chỗ “khiêng” (nâng và chuyển vật nặng hoặc cồng kềnh bằng sức của hai hay nhiều người hợp lại), “vác” (nâng, chuyển vật nặng hoặc cồng kềnh bằng cách đặt lên vai). Tuy nhiên cả hai từ giống nhau đều chỉ “hoạt động di chuyển một vật khỏi vị trí ban đầu”. </a:t>
            </a:r>
          </a:p>
          <a:p>
            <a:r>
              <a:rPr lang="en-GB" altLang="en-US"/>
              <a:t>- GV: Những từ có nghĩa giống nhau hoặc gần giống nhau là các từ đồng nghĩa.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Ghi nhớ: GV gọi một số HS đọc phần ghi nhớ của bài học. </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[THỰC HÀNH, VẬN DỤNG]</a:t>
            </a:r>
          </a:p>
          <a:p>
            <a:r>
              <a:rPr lang="en-GB" altLang="en-US"/>
              <a:t>1. Tìm cặp từ đồng nghĩa.</a:t>
            </a:r>
          </a:p>
          <a:p>
            <a:r>
              <a:rPr lang="en-GB" altLang="en-US"/>
              <a:t>- HS đọc yêu cầu của đề bài và đoạn văn trích Thư gửi học sinh</a:t>
            </a:r>
          </a:p>
          <a:p>
            <a:r>
              <a:rPr lang="en-GB" altLang="en-US"/>
              <a:t>- GV cho HS phân tích mẫu: Cặp từ “nước nhà” và non sông” đều chỉ “đất nước/quốc gia” </a:t>
            </a:r>
          </a:p>
          <a:p>
            <a:r>
              <a:rPr lang="en-GB" altLang="en-US"/>
              <a:t>- HS thảo luận theo cặp để so sánh nghĩa của các từ in đậm. GV gọi một số HS lên bảng làm bài tập.</a:t>
            </a:r>
          </a:p>
          <a:p>
            <a:r>
              <a:rPr lang="en-GB" altLang="en-US"/>
              <a:t>- HS báo cáo kết quả trước lớp. GV và HS nhận xét. GV và HS thống nhất đáp án: nước nhà- non sông; hoàn cầu- năm châu; kiến thiết – xây dựng</a:t>
            </a:r>
          </a:p>
          <a:p>
            <a:r>
              <a:rPr lang="en-GB" altLang="en-US"/>
              <a:t>Với HS khá giỏi, GV có thể cho so sánh nghĩa của từ trong cặp với nhau. VD:” kiến thiết” và “xây dựng” đều có nghĩa là “làm nên một công trình kiến trúc, hình thành một tổ chức hay một chế độ chính trị”; “năm châu” và “hoàn cầu” đều chỉ “toàn thế giới”.</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[THỰC HÀNH, VẬN DỤNG]</a:t>
            </a:r>
          </a:p>
          <a:p>
            <a:r>
              <a:rPr lang="zh-CN" altLang="en-US"/>
              <a:t>1. Tìm cặp từ đồng nghĩa.</a:t>
            </a:r>
          </a:p>
          <a:p>
            <a:r>
              <a:rPr lang="zh-CN" altLang="en-US"/>
              <a:t>- HS đọc yêu cầu của đề bài và đoạn văn trích Thư gửi học sinh</a:t>
            </a:r>
          </a:p>
          <a:p>
            <a:r>
              <a:rPr lang="zh-CN" altLang="en-US"/>
              <a:t>- GV cho HS phân tích mẫu: Cặp từ “nước nhà” và non sông” đều chỉ “đất nước/quốc gia” </a:t>
            </a:r>
          </a:p>
          <a:p>
            <a:r>
              <a:rPr lang="zh-CN" altLang="en-US"/>
              <a:t>- HS thảo luận theo cặp để so sánh nghĩa của các từ in đậm. GV gọi một số HS lên bảng làm bài tập.</a:t>
            </a:r>
          </a:p>
          <a:p>
            <a:r>
              <a:rPr lang="zh-CN" altLang="en-US"/>
              <a:t>- HS báo cáo kết quả trước lớp. GV và HS nhận xét. GV và HS thống nhất đáp án: nước nhà- non sông; hoàn cầu- năm châu; kiến thiết – xây dựng</a:t>
            </a:r>
          </a:p>
          <a:p>
            <a:r>
              <a:rPr lang="zh-CN" altLang="en-US"/>
              <a:t>Với HS khá giỏi, GV có thể cho so sánh nghĩa của từ trong cặp với nhau. VD:” kiến thiết” và “xây dựng” đều có nghĩa là “làm nên một công trình kiến trúc, hình thành một tổ chức hay một chế độ chính trị”; “năm châu” và “hoàn cầu” đều chỉ “toàn thế giới”.</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2. Tìm từ đồng nghĩa với mỗi từ sau đây : đẹp, to, học tập.</a:t>
            </a:r>
          </a:p>
          <a:p>
            <a:r>
              <a:rPr lang="zh-CN" altLang="en-US"/>
              <a:t>- HS hoạt động theo nhóm, chơi trò chơi: Thi tìm nhanh. Nhóm nào tìm được nhiều từ đồng nghĩa và nhanh thì thắng cuộc. HS </a:t>
            </a:r>
            <a:r>
              <a:rPr lang="vi-VN" altLang="zh-CN"/>
              <a:t>gửi tin nhắn lên CHAT hoặc nhóm Zalo,...</a:t>
            </a:r>
            <a:endParaRPr lang="zh-CN" altLang="en-US"/>
          </a:p>
          <a:p>
            <a:r>
              <a:rPr lang="zh-CN" altLang="en-US"/>
              <a:t>- GV khen ngợi các nhóm tìm nanh. GV và HS thống nhất đáp án: </a:t>
            </a:r>
          </a:p>
          <a:p>
            <a:r>
              <a:rPr lang="zh-CN" altLang="en-US"/>
              <a:t>to – to tướng, to đùng, to to, lớn, khổng lồ, vĩ đại, hùng vĩ, khủng.</a:t>
            </a:r>
          </a:p>
          <a:p>
            <a:r>
              <a:rPr lang="zh-CN" altLang="en-US"/>
              <a:t>học tập- học, học hỏi, học hành, học việc</a:t>
            </a:r>
          </a:p>
          <a:p>
            <a:r>
              <a:rPr lang="zh-CN" altLang="en-US"/>
              <a:t>Với lớp khá – giỏi, GV có thể yêu cầu thêm: Nói câu với một từ đồng nghĩa với “to”/hoặc “học tập” mà em tìm được </a:t>
            </a:r>
          </a:p>
        </p:txBody>
      </p:sp>
      <p:sp>
        <p:nvSpPr>
          <p:cNvPr id="4" name="灯片编号占位符 3"/>
          <p:cNvSpPr>
            <a:spLocks noGrp="1"/>
          </p:cNvSpPr>
          <p:nvPr>
            <p:ph type="sldNum" sz="quarter" idx="10"/>
          </p:nvPr>
        </p:nvSpPr>
        <p:spPr/>
        <p:txBody>
          <a:bodyPr/>
          <a:lstStyle/>
          <a:p>
            <a:fld id="{867AF81A-5A48-44B6-BFB3-5A2D3370088C}"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Grp="1" noChangeArrowheads="1"/>
          </p:cNvSpPr>
          <p:nvPr>
            <p:ph type="ftr" sz="quarter" idx="11"/>
          </p:nvPr>
        </p:nvSpPr>
        <p:spPr>
          <a:xfrm>
            <a:off x="8028305" y="4371975"/>
            <a:ext cx="916305"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p:spPr>
        <p:txBody>
          <a:bodyPr/>
          <a:lstStyle>
            <a:lvl1pPr>
              <a:defRPr/>
            </a:lvl1pPr>
          </a:lstStyle>
          <a:p>
            <a:fld id="{A698DE8B-A2C1-487B-86E3-DF3263ADD5C1}"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4683919"/>
            <a:ext cx="2133600" cy="357188"/>
          </a:xfrm>
        </p:spPr>
        <p:txBody>
          <a:bodyPr/>
          <a:lstStyle>
            <a:lvl1pPr>
              <a:defRPr/>
            </a:lvl1pPr>
          </a:lstStyle>
          <a:p>
            <a:fld id="{75091D7D-6AD0-428E-9E45-21E12DB69F19}"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Grp="1" noChangeArrowheads="1"/>
          </p:cNvSpPr>
          <p:nvPr>
            <p:ph type="ftr" sz="quarter" idx="11"/>
          </p:nvPr>
        </p:nvSpPr>
        <p:spPr>
          <a:xfrm>
            <a:off x="8028305" y="4371975"/>
            <a:ext cx="916305"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CDCB7474-AC18-4462-9967-766FB798D0E5}" type="datetimeFigureOut">
              <a:rPr lang="zh-CN" altLang="en-US" smtClean="0"/>
              <a:t>2022/9/6</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A4D9A019-0009-41E6-843E-D66C74BC76A4}" type="slidenum">
              <a:rPr lang="zh-CN" altLang="en-US" smtClean="0"/>
              <a:t>‹#›</a:t>
            </a:fld>
            <a:endParaRPr lang="zh-CN" altLang="en-US"/>
          </a:p>
        </p:txBody>
      </p:sp>
      <p:sp>
        <p:nvSpPr>
          <p:cNvPr id="7" name="Rectangle 5"/>
          <p:cNvSpPr>
            <a:spLocks noGrp="1" noChangeArrowheads="1"/>
          </p:cNvSpPr>
          <p:nvPr userDrawn="1"/>
        </p:nvSpPr>
        <p:spPr>
          <a:xfrm>
            <a:off x="7524115" y="4686300"/>
            <a:ext cx="1379220"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Nơi giữ chỗ cho Nội dung 2"/>
          <p:cNvSpPr>
            <a:spLocks noGrp="1"/>
          </p:cNvSpPr>
          <p:nvPr>
            <p:ph idx="1" hasCustomPrompt="1"/>
          </p:nvPr>
        </p:nvSpPr>
        <p:spPr>
          <a:xfrm>
            <a:off x="457200" y="1428750"/>
            <a:ext cx="8229600" cy="30861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7524115" y="4686300"/>
            <a:ext cx="1379220"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p:spPr>
        <p:txBody>
          <a:bodyPr/>
          <a:lstStyle>
            <a:lvl1pPr>
              <a:defRPr/>
            </a:lvl1pPr>
          </a:lstStyle>
          <a:p>
            <a:fld id="{A698DE8B-A2C1-487B-86E3-DF3263ADD5C1}"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4683919"/>
            <a:ext cx="2895600" cy="357188"/>
          </a:xfr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4683919"/>
            <a:ext cx="2133600" cy="357188"/>
          </a:xfrm>
        </p:spPr>
        <p:txBody>
          <a:bodyPr/>
          <a:lstStyle>
            <a:lvl1pPr>
              <a:defRPr/>
            </a:lvl1pPr>
          </a:lstStyle>
          <a:p>
            <a:fld id="{75091D7D-6AD0-428E-9E45-21E12DB69F19}"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3"/>
            <a:ext cx="2133600" cy="274637"/>
          </a:xfrm>
          <a:prstGeom prst="rect">
            <a:avLst/>
          </a:prstGeom>
        </p:spPr>
        <p:txBody>
          <a:bodyPr/>
          <a:lstStyle/>
          <a:p>
            <a:fld id="{CDCB7474-AC18-4462-9967-766FB798D0E5}" type="datetimeFigureOut">
              <a:rPr lang="zh-CN" altLang="en-US" smtClean="0"/>
              <a:t>2022/9/6</a:t>
            </a:fld>
            <a:endParaRPr lang="zh-CN" altLang="en-US"/>
          </a:p>
        </p:txBody>
      </p:sp>
      <p:sp>
        <p:nvSpPr>
          <p:cNvPr id="5" name="页脚占位符 4"/>
          <p:cNvSpPr>
            <a:spLocks noGrp="1"/>
          </p:cNvSpPr>
          <p:nvPr>
            <p:ph type="ftr" sz="quarter" idx="11"/>
          </p:nvPr>
        </p:nvSpPr>
        <p:spPr>
          <a:xfrm>
            <a:off x="3124200" y="4767263"/>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4637"/>
          </a:xfrm>
          <a:prstGeom prst="rect">
            <a:avLst/>
          </a:prstGeom>
        </p:spPr>
        <p:txBody>
          <a:bodyPr/>
          <a:lstStyle/>
          <a:p>
            <a:fld id="{A4D9A019-0009-41E6-843E-D66C74BC76A4}" type="slidenum">
              <a:rPr lang="zh-CN" altLang="en-US" smtClean="0"/>
              <a:t>‹#›</a:t>
            </a:fld>
            <a:endParaRPr lang="zh-CN" altLang="en-US"/>
          </a:p>
        </p:txBody>
      </p:sp>
      <p:sp>
        <p:nvSpPr>
          <p:cNvPr id="7" name="Rectangle 5"/>
          <p:cNvSpPr>
            <a:spLocks noGrp="1" noChangeArrowheads="1"/>
          </p:cNvSpPr>
          <p:nvPr userDrawn="1"/>
        </p:nvSpPr>
        <p:spPr>
          <a:xfrm>
            <a:off x="7524115" y="4686300"/>
            <a:ext cx="1379220" cy="357505"/>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5"/>
            <a:ext cx="8229600" cy="1038225"/>
          </a:xfrm>
        </p:spPr>
        <p:txBody>
          <a:bodyPr/>
          <a:lstStyle/>
          <a:p>
            <a:r>
              <a:rPr lang="vi-VN"/>
              <a:t>Bấm &amp; sửa kiểu tiêu đề</a:t>
            </a:r>
            <a:endParaRPr lang="en-US"/>
          </a:p>
        </p:txBody>
      </p:sp>
      <p:sp>
        <p:nvSpPr>
          <p:cNvPr id="3" name="Nơi giữ chỗ cho Nội dung 2"/>
          <p:cNvSpPr>
            <a:spLocks noGrp="1"/>
          </p:cNvSpPr>
          <p:nvPr>
            <p:ph idx="1" hasCustomPrompt="1"/>
          </p:nvPr>
        </p:nvSpPr>
        <p:spPr>
          <a:xfrm>
            <a:off x="457200" y="1428750"/>
            <a:ext cx="8229600" cy="30861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xfrm>
            <a:off x="457200" y="4683919"/>
            <a:ext cx="2133600" cy="357188"/>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7524115" y="4686300"/>
            <a:ext cx="1379220" cy="357505"/>
          </a:xfrm>
        </p:spPr>
        <p:txBody>
          <a:bodyPr/>
          <a:lstStyle>
            <a:lvl1pPr>
              <a:defRPr sz="1400">
                <a:ln/>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CAAE2E9A-00B5-4805-AE03-73A763711D5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33D372AB-BCBF-49AE-A6BB-55BD4498FB6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jpeg"/><Relationship Id="rId17" Type="http://schemas.openxmlformats.org/officeDocument/2006/relationships/image" Target="../media/image7.png"/><Relationship Id="rId2" Type="http://schemas.openxmlformats.org/officeDocument/2006/relationships/tags" Target="../tags/tag2.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xml"/><Relationship Id="rId5" Type="http://schemas.openxmlformats.org/officeDocument/2006/relationships/tags" Target="../tags/tag5.xml"/><Relationship Id="rId15" Type="http://schemas.openxmlformats.org/officeDocument/2006/relationships/image" Target="../media/image5.png"/><Relationship Id="rId10" Type="http://schemas.openxmlformats.org/officeDocument/2006/relationships/slideLayout" Target="../slideLayouts/slideLayout9.xml"/><Relationship Id="rId19" Type="http://schemas.openxmlformats.org/officeDocument/2006/relationships/image" Target="../media/image9.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tags" Target="../tags/tag12.xml"/><Relationship Id="rId21" Type="http://schemas.openxmlformats.org/officeDocument/2006/relationships/image" Target="../media/image10.png"/><Relationship Id="rId7" Type="http://schemas.openxmlformats.org/officeDocument/2006/relationships/tags" Target="../tags/tag16.xml"/><Relationship Id="rId12" Type="http://schemas.openxmlformats.org/officeDocument/2006/relationships/audio" Target="../media/audio1.wav"/><Relationship Id="rId17" Type="http://schemas.openxmlformats.org/officeDocument/2006/relationships/image" Target="../media/image6.png"/><Relationship Id="rId2" Type="http://schemas.openxmlformats.org/officeDocument/2006/relationships/tags" Target="../tags/tag11.xml"/><Relationship Id="rId16" Type="http://schemas.openxmlformats.org/officeDocument/2006/relationships/image" Target="../media/image5.png"/><Relationship Id="rId20" Type="http://schemas.openxmlformats.org/officeDocument/2006/relationships/image" Target="../media/image9.png"/><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notesSlide" Target="../notesSlides/notesSlide17.xml"/><Relationship Id="rId5" Type="http://schemas.openxmlformats.org/officeDocument/2006/relationships/tags" Target="../tags/tag14.xml"/><Relationship Id="rId15" Type="http://schemas.openxmlformats.org/officeDocument/2006/relationships/image" Target="../media/image4.png"/><Relationship Id="rId23" Type="http://schemas.openxmlformats.org/officeDocument/2006/relationships/audio" Target="../media/audio1.wav"/><Relationship Id="rId10" Type="http://schemas.openxmlformats.org/officeDocument/2006/relationships/slideLayout" Target="../slideLayouts/slideLayout20.xml"/><Relationship Id="rId19" Type="http://schemas.openxmlformats.org/officeDocument/2006/relationships/image" Target="../media/image8.png"/><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3.png"/><Relationship Id="rId22"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6" name="PA_图片 2" descr="C:\Users\Thinkpad\Desktop\1.jpg"/>
          <p:cNvPicPr>
            <a:picLocks noChangeAspect="1" noChangeArrowheads="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0" y="-1905"/>
            <a:ext cx="9144000" cy="5145088"/>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3" cstate="print">
            <a:extLst>
              <a:ext uri="{28A0092B-C50C-407E-A947-70E740481C1C}">
                <a14:useLocalDpi xmlns:a14="http://schemas.microsoft.com/office/drawing/2010/main" val="0"/>
              </a:ext>
            </a:extLst>
          </a:blip>
          <a:srcRect l="4055" t="9874" r="5765" b="3240"/>
          <a:stretch>
            <a:fillRect/>
          </a:stretch>
        </p:blipFill>
        <p:spPr bwMode="auto">
          <a:xfrm>
            <a:off x="266700" y="508000"/>
            <a:ext cx="8343900" cy="4470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4" cstate="print">
            <a:extLst>
              <a:ext uri="{28A0092B-C50C-407E-A947-70E740481C1C}">
                <a14:useLocalDpi xmlns:a14="http://schemas.microsoft.com/office/drawing/2010/main" val="0"/>
              </a:ext>
            </a:extLst>
          </a:blip>
          <a:srcRect l="5000" r="5833" b="9410"/>
          <a:stretch>
            <a:fillRect/>
          </a:stretch>
        </p:blipFill>
        <p:spPr bwMode="auto">
          <a:xfrm>
            <a:off x="457200" y="6985"/>
            <a:ext cx="8153400" cy="4660900"/>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5" cstate="print">
            <a:extLst>
              <a:ext uri="{28A0092B-C50C-407E-A947-70E740481C1C}">
                <a14:useLocalDpi xmlns:a14="http://schemas.microsoft.com/office/drawing/2010/main" val="0"/>
              </a:ext>
            </a:extLst>
          </a:blip>
          <a:srcRect l="59167" t="88615"/>
          <a:stretch>
            <a:fillRect/>
          </a:stretch>
        </p:blipFill>
        <p:spPr bwMode="auto">
          <a:xfrm>
            <a:off x="4902200" y="4559300"/>
            <a:ext cx="3733800" cy="585788"/>
          </a:xfrm>
          <a:prstGeom prst="rect">
            <a:avLst/>
          </a:prstGeom>
          <a:noFill/>
          <a:extLst>
            <a:ext uri="{909E8E84-426E-40DD-AFC4-6F175D3DCCD1}">
              <a14:hiddenFill xmlns:a14="http://schemas.microsoft.com/office/drawing/2010/main">
                <a:solidFill>
                  <a:srgbClr val="FFFFFF"/>
                </a:solidFill>
              </a14:hiddenFill>
            </a:ext>
          </a:extLst>
        </p:spPr>
      </p:pic>
      <p:pic>
        <p:nvPicPr>
          <p:cNvPr id="52" name="PA_图片 7" descr="C:\Users\Thinkpad\Desktop\学校\1_0008_图层-8.png"/>
          <p:cNvPicPr>
            <a:picLocks noChangeAspect="1" noChangeArrowheads="1"/>
          </p:cNvPicPr>
          <p:nvPr>
            <p:custDataLst>
              <p:tags r:id="rId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7710305" y="6846"/>
            <a:ext cx="1408674"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 y="2330450"/>
            <a:ext cx="1826698" cy="281305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7"/>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3851920" y="-524594"/>
            <a:ext cx="928301" cy="3489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8"/>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4690924" y="-282816"/>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PA_文本框 2028"/>
          <p:cNvSpPr txBox="1">
            <a:spLocks noChangeArrowheads="1"/>
          </p:cNvSpPr>
          <p:nvPr>
            <p:custDataLst>
              <p:tags r:id="rId9"/>
            </p:custDataLst>
          </p:nvPr>
        </p:nvSpPr>
        <p:spPr bwMode="auto">
          <a:xfrm>
            <a:off x="1403350" y="785495"/>
            <a:ext cx="5930900" cy="583565"/>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algn="ctr">
              <a:defRPr sz="2600" b="1" spc="300">
                <a:solidFill>
                  <a:schemeClr val="bg1"/>
                </a:solidFill>
                <a:latin typeface="Microsoft YaHei" panose="020B0503020204020204" pitchFamily="34" charset="-122"/>
                <a:ea typeface="Microsoft YaHei" panose="020B0503020204020204" pitchFamily="34" charset="-122"/>
              </a:defRPr>
            </a:lvl1pPr>
            <a:lvl2pPr marL="742950" indent="-285750" eaLnBrk="0" hangingPunct="0">
              <a:defRPr>
                <a:latin typeface="Arial" panose="020B0604020202020204" pitchFamily="34" charset="0"/>
                <a:ea typeface="SimSun" panose="02010600030101010101" pitchFamily="2" charset="-122"/>
              </a:defRPr>
            </a:lvl2pPr>
            <a:lvl3pPr marL="1143000" indent="-228600" eaLnBrk="0" hangingPunct="0">
              <a:defRPr>
                <a:latin typeface="Arial" panose="020B0604020202020204" pitchFamily="34" charset="0"/>
                <a:ea typeface="SimSun" panose="02010600030101010101" pitchFamily="2" charset="-122"/>
              </a:defRPr>
            </a:lvl3pPr>
            <a:lvl4pPr marL="1600200" indent="-228600" eaLnBrk="0" hangingPunct="0">
              <a:defRPr>
                <a:latin typeface="Arial" panose="020B0604020202020204" pitchFamily="34" charset="0"/>
                <a:ea typeface="SimSun" panose="02010600030101010101" pitchFamily="2" charset="-122"/>
              </a:defRPr>
            </a:lvl4pPr>
            <a:lvl5pPr marL="2057400" indent="-228600" eaLnBrk="0" hangingPunct="0">
              <a:defRPr>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SimSun" panose="02010600030101010101" pitchFamily="2" charset="-122"/>
              </a:defRPr>
            </a:lvl9pPr>
          </a:lstStyle>
          <a:p>
            <a:pPr algn="ctr"/>
            <a:r>
              <a:rPr lang="en-GB" sz="3200" spc="0" dirty="0">
                <a:latin typeface="Times New Roman" panose="02020603050405020304" pitchFamily="18" charset="0"/>
                <a:ea typeface="Yeseva One" panose="00000500000000000000" charset="0"/>
                <a:cs typeface="Times New Roman" panose="02020603050405020304" pitchFamily="18" charset="0"/>
              </a:rPr>
              <a:t>Luyện từ và câu Lớp 5 - Tuần 1</a:t>
            </a:r>
          </a:p>
        </p:txBody>
      </p:sp>
      <p:pic>
        <p:nvPicPr>
          <p:cNvPr id="4" name="Content Placeholder 3"/>
          <p:cNvPicPr>
            <a:picLocks noGrp="1" noChangeAspect="1"/>
          </p:cNvPicPr>
          <p:nvPr>
            <p:ph idx="1"/>
          </p:nvPr>
        </p:nvPicPr>
        <p:blipFill>
          <a:blip r:embed="rId20"/>
          <a:stretch>
            <a:fillRect/>
          </a:stretch>
        </p:blipFill>
        <p:spPr>
          <a:xfrm>
            <a:off x="1384558" y="1642110"/>
            <a:ext cx="6791325" cy="1600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13" dur="6000" spd="-100000" fill="hold"/>
                                        <p:tgtEl>
                                          <p:spTgt spid="54"/>
                                        </p:tgtEl>
                                        <p:attrNameLst>
                                          <p:attrName>ppt_x</p:attrName>
                                          <p:attrName>ppt_y</p:attrName>
                                        </p:attrNameLst>
                                      </p:cBhvr>
                                      <p:rCtr x="10069" y="-48148"/>
                                    </p:animMotion>
                                  </p:childTnLst>
                                </p:cTn>
                              </p:par>
                              <p:par>
                                <p:cTn id="14"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15"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标注 2"/>
          <p:cNvSpPr/>
          <p:nvPr/>
        </p:nvSpPr>
        <p:spPr>
          <a:xfrm>
            <a:off x="6731490" y="1091654"/>
            <a:ext cx="1824312" cy="1382225"/>
          </a:xfrm>
          <a:prstGeom prst="cloudCallout">
            <a:avLst>
              <a:gd name="adj1" fmla="val -21735"/>
              <a:gd name="adj2" fmla="val 81360"/>
            </a:avLst>
          </a:prstGeom>
          <a:gradFill flip="none" rotWithShape="1">
            <a:gsLst>
              <a:gs pos="100000">
                <a:srgbClr val="92D050">
                  <a:tint val="66000"/>
                  <a:satMod val="160000"/>
                  <a:lumMod val="70000"/>
                </a:srgbClr>
              </a:gs>
              <a:gs pos="0">
                <a:srgbClr val="92D05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200" b="1">
                <a:latin typeface="Times New Roman" panose="02020603050405020304" pitchFamily="18" charset="0"/>
                <a:cs typeface="Times New Roman" panose="02020603050405020304" pitchFamily="18" charset="0"/>
              </a:rPr>
              <a:t>đẹp xinh</a:t>
            </a:r>
          </a:p>
        </p:txBody>
      </p:sp>
      <p:sp>
        <p:nvSpPr>
          <p:cNvPr id="2" name="椭圆形标注 1"/>
          <p:cNvSpPr/>
          <p:nvPr/>
        </p:nvSpPr>
        <p:spPr>
          <a:xfrm>
            <a:off x="2751901" y="827554"/>
            <a:ext cx="1588538" cy="1339597"/>
          </a:xfrm>
          <a:prstGeom prst="wedgeEllipseCallout">
            <a:avLst>
              <a:gd name="adj1" fmla="val 11197"/>
              <a:gd name="adj2" fmla="val 80272"/>
            </a:avLst>
          </a:prstGeom>
          <a:gradFill flip="none" rotWithShape="1">
            <a:gsLst>
              <a:gs pos="0">
                <a:srgbClr val="FF0000">
                  <a:tint val="66000"/>
                  <a:satMod val="160000"/>
                  <a:lumMod val="70000"/>
                </a:srgbClr>
              </a:gs>
              <a:gs pos="100000">
                <a:srgbClr val="FF0000">
                  <a:tint val="44500"/>
                  <a:satMod val="160000"/>
                </a:srgbClr>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600">
                <a:latin typeface="Times New Roman" panose="02020603050405020304" pitchFamily="18" charset="0"/>
                <a:cs typeface="Times New Roman" panose="02020603050405020304" pitchFamily="18" charset="0"/>
              </a:rPr>
              <a:t>xinh xắn</a:t>
            </a:r>
          </a:p>
        </p:txBody>
      </p:sp>
      <p:sp>
        <p:nvSpPr>
          <p:cNvPr id="4" name="圆角矩形标注 3"/>
          <p:cNvSpPr/>
          <p:nvPr/>
        </p:nvSpPr>
        <p:spPr>
          <a:xfrm>
            <a:off x="490288" y="765823"/>
            <a:ext cx="1928826" cy="1514528"/>
          </a:xfrm>
          <a:prstGeom prst="wedgeRoundRectCallout">
            <a:avLst>
              <a:gd name="adj1" fmla="val -1644"/>
              <a:gd name="adj2" fmla="val 76875"/>
              <a:gd name="adj3" fmla="val 16667"/>
            </a:avLst>
          </a:prstGeom>
          <a:gradFill flip="none" rotWithShape="1">
            <a:gsLst>
              <a:gs pos="0">
                <a:schemeClr val="accent5">
                  <a:lumMod val="90000"/>
                  <a:lumOff val="10000"/>
                </a:schemeClr>
              </a:gs>
              <a:gs pos="100000">
                <a:srgbClr val="00B0F0">
                  <a:tint val="44500"/>
                  <a:satMod val="160000"/>
                </a:srgbClr>
              </a:gs>
            </a:gsLst>
            <a:lin ang="27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4800" b="1">
                <a:latin typeface="Times New Roman" panose="02020603050405020304" pitchFamily="18" charset="0"/>
                <a:cs typeface="Times New Roman" panose="02020603050405020304" pitchFamily="18" charset="0"/>
              </a:rPr>
              <a:t>Xinh</a:t>
            </a:r>
          </a:p>
        </p:txBody>
      </p:sp>
      <p:sp>
        <p:nvSpPr>
          <p:cNvPr id="10" name="矩形标注 9"/>
          <p:cNvSpPr/>
          <p:nvPr/>
        </p:nvSpPr>
        <p:spPr>
          <a:xfrm>
            <a:off x="4748027" y="555397"/>
            <a:ext cx="1776100" cy="1328222"/>
          </a:xfrm>
          <a:prstGeom prst="wedgeRectCallout">
            <a:avLst>
              <a:gd name="adj1" fmla="val 3450"/>
              <a:gd name="adj2" fmla="val 107483"/>
            </a:avLst>
          </a:prstGeom>
          <a:gradFill flip="none" rotWithShape="1">
            <a:gsLst>
              <a:gs pos="100000">
                <a:srgbClr val="FFC000">
                  <a:tint val="66000"/>
                  <a:satMod val="160000"/>
                  <a:lumMod val="7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4000">
                <a:latin typeface="Times New Roman" panose="02020603050405020304" pitchFamily="18" charset="0"/>
                <a:cs typeface="Times New Roman" panose="02020603050405020304" pitchFamily="18" charset="0"/>
              </a:rPr>
              <a:t>xinh đẹp</a:t>
            </a:r>
          </a:p>
        </p:txBody>
      </p:sp>
      <p:sp>
        <p:nvSpPr>
          <p:cNvPr id="5" name="Text Box 4"/>
          <p:cNvSpPr txBox="1"/>
          <p:nvPr/>
        </p:nvSpPr>
        <p:spPr>
          <a:xfrm>
            <a:off x="764708" y="3363595"/>
            <a:ext cx="7614585" cy="1015663"/>
          </a:xfrm>
          <a:prstGeom prst="rect">
            <a:avLst/>
          </a:prstGeom>
          <a:noFill/>
        </p:spPr>
        <p:txBody>
          <a:bodyPr wrap="none" rtlCol="0" anchor="t">
            <a:spAutoFit/>
          </a:bodyPr>
          <a:lstStyle/>
          <a:p>
            <a:r>
              <a:rPr lang="en-GB" altLang="en-US" sz="6000" b="1" dirty="0">
                <a:solidFill>
                  <a:schemeClr val="bg1"/>
                </a:solidFill>
                <a:latin typeface="Times New Roman" panose="02020603050405020304" pitchFamily="18" charset="0"/>
                <a:ea typeface="Yeseva One" panose="00000500000000000000" charset="0"/>
                <a:cs typeface="Times New Roman" panose="02020603050405020304" pitchFamily="18" charset="0"/>
                <a:sym typeface="+mn-ea"/>
              </a:rPr>
              <a:t>T</a:t>
            </a:r>
            <a:r>
              <a:rPr lang="en-US" altLang="zh-CN" sz="6000" b="1" dirty="0">
                <a:solidFill>
                  <a:schemeClr val="bg1"/>
                </a:solidFill>
                <a:latin typeface="Times New Roman" panose="02020603050405020304" pitchFamily="18" charset="0"/>
                <a:ea typeface="Yeseva One" panose="00000500000000000000" charset="0"/>
                <a:cs typeface="Times New Roman" panose="02020603050405020304" pitchFamily="18" charset="0"/>
                <a:sym typeface="+mn-ea"/>
              </a:rPr>
              <a:t>ừ đồng nghĩa </a:t>
            </a:r>
            <a:r>
              <a:rPr lang="en-US" altLang="zh-CN" sz="6000" b="1">
                <a:solidFill>
                  <a:schemeClr val="bg1"/>
                </a:solidFill>
                <a:latin typeface="Times New Roman" panose="02020603050405020304" pitchFamily="18" charset="0"/>
                <a:ea typeface="Yeseva One" panose="00000500000000000000" charset="0"/>
                <a:cs typeface="Times New Roman" panose="02020603050405020304" pitchFamily="18" charset="0"/>
                <a:sym typeface="+mn-ea"/>
              </a:rPr>
              <a:t>với </a:t>
            </a:r>
            <a:r>
              <a:rPr lang="zh-CN" altLang="en-US" sz="6000" b="1" kern="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sym typeface="+mn-ea"/>
              </a:rPr>
              <a:t>đ</a:t>
            </a:r>
            <a:r>
              <a:rPr lang="zh-CN" altLang="en-US" sz="60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sym typeface="+mn-ea"/>
              </a:rPr>
              <a:t>ẹp</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300"/>
                                        <p:tgtEl>
                                          <p:spTgt spid="3"/>
                                        </p:tgtEl>
                                      </p:cBhvr>
                                    </p:animEffect>
                                    <p:anim calcmode="lin" valueType="num">
                                      <p:cBhvr>
                                        <p:cTn id="15" dur="300" fill="hold"/>
                                        <p:tgtEl>
                                          <p:spTgt spid="3"/>
                                        </p:tgtEl>
                                        <p:attrNameLst>
                                          <p:attrName>ppt_x</p:attrName>
                                        </p:attrNameLst>
                                      </p:cBhvr>
                                      <p:tavLst>
                                        <p:tav tm="0">
                                          <p:val>
                                            <p:strVal val="#ppt_x"/>
                                          </p:val>
                                        </p:tav>
                                        <p:tav tm="100000">
                                          <p:val>
                                            <p:strVal val="#ppt_x"/>
                                          </p:val>
                                        </p:tav>
                                      </p:tavLst>
                                    </p:anim>
                                    <p:anim calcmode="lin" valueType="num">
                                      <p:cBhvr>
                                        <p:cTn id="16" dur="3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300"/>
                            </p:stCondLst>
                            <p:childTnLst>
                              <p:par>
                                <p:cTn id="18" presetID="42" presetClass="entr" presetSubtype="0" fill="hold" grpId="0" nodeType="after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300"/>
                                        <p:tgtEl>
                                          <p:spTgt spid="10"/>
                                        </p:tgtEl>
                                      </p:cBhvr>
                                    </p:animEffect>
                                    <p:anim calcmode="lin" valueType="num">
                                      <p:cBhvr>
                                        <p:cTn id="21" dur="300" fill="hold"/>
                                        <p:tgtEl>
                                          <p:spTgt spid="10"/>
                                        </p:tgtEl>
                                        <p:attrNameLst>
                                          <p:attrName>ppt_x</p:attrName>
                                        </p:attrNameLst>
                                      </p:cBhvr>
                                      <p:tavLst>
                                        <p:tav tm="0">
                                          <p:val>
                                            <p:strVal val="#ppt_x"/>
                                          </p:val>
                                        </p:tav>
                                        <p:tav tm="100000">
                                          <p:val>
                                            <p:strVal val="#ppt_x"/>
                                          </p:val>
                                        </p:tav>
                                      </p:tavLst>
                                    </p:anim>
                                    <p:anim calcmode="lin" valueType="num">
                                      <p:cBhvr>
                                        <p:cTn id="22" dur="3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100"/>
                            </p:stCondLst>
                            <p:childTnLst>
                              <p:par>
                                <p:cTn id="24" presetID="42" presetClass="entr" presetSubtype="0" fill="hold" grpId="0" nodeType="after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300"/>
                                        <p:tgtEl>
                                          <p:spTgt spid="2"/>
                                        </p:tgtEl>
                                      </p:cBhvr>
                                    </p:animEffect>
                                    <p:anim calcmode="lin" valueType="num">
                                      <p:cBhvr>
                                        <p:cTn id="27" dur="300" fill="hold"/>
                                        <p:tgtEl>
                                          <p:spTgt spid="2"/>
                                        </p:tgtEl>
                                        <p:attrNameLst>
                                          <p:attrName>ppt_x</p:attrName>
                                        </p:attrNameLst>
                                      </p:cBhvr>
                                      <p:tavLst>
                                        <p:tav tm="0">
                                          <p:val>
                                            <p:strVal val="#ppt_x"/>
                                          </p:val>
                                        </p:tav>
                                        <p:tav tm="100000">
                                          <p:val>
                                            <p:strVal val="#ppt_x"/>
                                          </p:val>
                                        </p:tav>
                                      </p:tavLst>
                                    </p:anim>
                                    <p:anim calcmode="lin" valueType="num">
                                      <p:cBhvr>
                                        <p:cTn id="28" dur="3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1900"/>
                            </p:stCondLst>
                            <p:childTnLst>
                              <p:par>
                                <p:cTn id="30" presetID="42" presetClass="entr" presetSubtype="0" fill="hold" grpId="0" nodeType="after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300"/>
                                        <p:tgtEl>
                                          <p:spTgt spid="4"/>
                                        </p:tgtEl>
                                      </p:cBhvr>
                                    </p:animEffect>
                                    <p:anim calcmode="lin" valueType="num">
                                      <p:cBhvr>
                                        <p:cTn id="33" dur="300" fill="hold"/>
                                        <p:tgtEl>
                                          <p:spTgt spid="4"/>
                                        </p:tgtEl>
                                        <p:attrNameLst>
                                          <p:attrName>ppt_x</p:attrName>
                                        </p:attrNameLst>
                                      </p:cBhvr>
                                      <p:tavLst>
                                        <p:tav tm="0">
                                          <p:val>
                                            <p:strVal val="#ppt_x"/>
                                          </p:val>
                                        </p:tav>
                                        <p:tav tm="100000">
                                          <p:val>
                                            <p:strVal val="#ppt_x"/>
                                          </p:val>
                                        </p:tav>
                                      </p:tavLst>
                                    </p:anim>
                                    <p:anim calcmode="lin" valueType="num">
                                      <p:cBhvr>
                                        <p:cTn id="34" dur="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10" grpId="0" bldLvl="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1" descr="未标题-2.png"/>
          <p:cNvPicPr>
            <a:picLocks noChangeAspect="1"/>
          </p:cNvPicPr>
          <p:nvPr/>
        </p:nvPicPr>
        <p:blipFill>
          <a:blip r:embed="rId3" cstate="print"/>
          <a:stretch>
            <a:fillRect/>
          </a:stretch>
        </p:blipFill>
        <p:spPr>
          <a:xfrm>
            <a:off x="4671060" y="3081655"/>
            <a:ext cx="3491230" cy="136525"/>
          </a:xfrm>
          <a:prstGeom prst="rect">
            <a:avLst/>
          </a:prstGeom>
        </p:spPr>
      </p:pic>
      <p:pic>
        <p:nvPicPr>
          <p:cNvPr id="3" name="图片 52" descr="未标题-2.png"/>
          <p:cNvPicPr>
            <a:picLocks noChangeAspect="1"/>
          </p:cNvPicPr>
          <p:nvPr/>
        </p:nvPicPr>
        <p:blipFill>
          <a:blip r:embed="rId4" cstate="print"/>
          <a:stretch>
            <a:fillRect/>
          </a:stretch>
        </p:blipFill>
        <p:spPr>
          <a:xfrm>
            <a:off x="4560418" y="2970610"/>
            <a:ext cx="324803" cy="324803"/>
          </a:xfrm>
          <a:prstGeom prst="rect">
            <a:avLst/>
          </a:prstGeom>
        </p:spPr>
      </p:pic>
      <p:pic>
        <p:nvPicPr>
          <p:cNvPr id="4" name="图片 53" descr="未标题-2.png"/>
          <p:cNvPicPr>
            <a:picLocks noChangeAspect="1"/>
          </p:cNvPicPr>
          <p:nvPr/>
        </p:nvPicPr>
        <p:blipFill>
          <a:blip r:embed="rId5" cstate="print"/>
          <a:stretch>
            <a:fillRect/>
          </a:stretch>
        </p:blipFill>
        <p:spPr>
          <a:xfrm>
            <a:off x="4670907" y="2644634"/>
            <a:ext cx="479993" cy="576263"/>
          </a:xfrm>
          <a:prstGeom prst="rect">
            <a:avLst/>
          </a:prstGeom>
        </p:spPr>
      </p:pic>
      <p:sp>
        <p:nvSpPr>
          <p:cNvPr id="5" name="TextBox 54"/>
          <p:cNvSpPr txBox="1"/>
          <p:nvPr/>
        </p:nvSpPr>
        <p:spPr>
          <a:xfrm>
            <a:off x="5076190" y="2643758"/>
            <a:ext cx="3858260" cy="954107"/>
          </a:xfrm>
          <a:prstGeom prst="rect">
            <a:avLst/>
          </a:prstGeom>
          <a:noFill/>
        </p:spPr>
        <p:txBody>
          <a:bodyPr wrap="square" rtlCol="0">
            <a:spAutoFit/>
          </a:bodyPr>
          <a:lstStyle/>
          <a:p>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b.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to</a:t>
            </a:r>
            <a:endParaRPr lang="en-GB" altLang="en-US"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p:txBody>
      </p:sp>
      <p:pic>
        <p:nvPicPr>
          <p:cNvPr id="6" name="图片 51" descr="未标题-2.png"/>
          <p:cNvPicPr>
            <a:picLocks noChangeAspect="1"/>
          </p:cNvPicPr>
          <p:nvPr/>
        </p:nvPicPr>
        <p:blipFill>
          <a:blip r:embed="rId3" cstate="print"/>
          <a:stretch>
            <a:fillRect/>
          </a:stretch>
        </p:blipFill>
        <p:spPr>
          <a:xfrm>
            <a:off x="3014980" y="4081145"/>
            <a:ext cx="3949700" cy="154305"/>
          </a:xfrm>
          <a:prstGeom prst="rect">
            <a:avLst/>
          </a:prstGeom>
        </p:spPr>
      </p:pic>
      <p:pic>
        <p:nvPicPr>
          <p:cNvPr id="7" name="图片 52" descr="未标题-2.png"/>
          <p:cNvPicPr>
            <a:picLocks noChangeAspect="1"/>
          </p:cNvPicPr>
          <p:nvPr/>
        </p:nvPicPr>
        <p:blipFill>
          <a:blip r:embed="rId4" cstate="print"/>
          <a:stretch>
            <a:fillRect/>
          </a:stretch>
        </p:blipFill>
        <p:spPr>
          <a:xfrm>
            <a:off x="2904338" y="3980895"/>
            <a:ext cx="324803" cy="324803"/>
          </a:xfrm>
          <a:prstGeom prst="rect">
            <a:avLst/>
          </a:prstGeom>
        </p:spPr>
      </p:pic>
      <p:pic>
        <p:nvPicPr>
          <p:cNvPr id="8" name="图片 53" descr="未标题-2.png"/>
          <p:cNvPicPr>
            <a:picLocks noChangeAspect="1"/>
          </p:cNvPicPr>
          <p:nvPr/>
        </p:nvPicPr>
        <p:blipFill>
          <a:blip r:embed="rId5" cstate="print"/>
          <a:stretch>
            <a:fillRect/>
          </a:stretch>
        </p:blipFill>
        <p:spPr>
          <a:xfrm>
            <a:off x="3014827" y="3654919"/>
            <a:ext cx="479993" cy="576263"/>
          </a:xfrm>
          <a:prstGeom prst="rect">
            <a:avLst/>
          </a:prstGeom>
        </p:spPr>
      </p:pic>
      <p:sp>
        <p:nvSpPr>
          <p:cNvPr id="9" name="TextBox 54"/>
          <p:cNvSpPr txBox="1"/>
          <p:nvPr/>
        </p:nvSpPr>
        <p:spPr>
          <a:xfrm>
            <a:off x="3420110" y="3633867"/>
            <a:ext cx="3858260" cy="954107"/>
          </a:xfrm>
          <a:prstGeom prst="rect">
            <a:avLst/>
          </a:prstGeom>
          <a:noFill/>
        </p:spPr>
        <p:txBody>
          <a:bodyPr wrap="square" rtlCol="0">
            <a:spAutoFit/>
          </a:bodyPr>
          <a:lstStyle/>
          <a:p>
            <a:pPr algn="l">
              <a:spcBef>
                <a:spcPts val="0"/>
              </a:spcBef>
              <a:spcAft>
                <a:spcPts val="0"/>
              </a:spcAft>
              <a:buClrTx/>
              <a:buSzTx/>
              <a:buFontTx/>
              <a:defRPr/>
            </a:pP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c.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học tập</a:t>
            </a:r>
          </a:p>
        </p:txBody>
      </p:sp>
      <p:pic>
        <p:nvPicPr>
          <p:cNvPr id="6146" name="Picture 2" descr="F:\360安全浏览器下载\六一\Nipic_2531170_b95b5e79d8a6cffe\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250" y="2438910"/>
            <a:ext cx="1756295" cy="2432018"/>
          </a:xfrm>
          <a:prstGeom prst="rect">
            <a:avLst/>
          </a:prstGeom>
          <a:noFill/>
          <a:extLst>
            <a:ext uri="{909E8E84-426E-40DD-AFC4-6F175D3DCCD1}">
              <a14:hiddenFill xmlns:a14="http://schemas.microsoft.com/office/drawing/2010/main">
                <a:solidFill>
                  <a:srgbClr val="FFFFFF"/>
                </a:solidFill>
              </a14:hiddenFill>
            </a:ext>
          </a:extLst>
        </p:spPr>
      </p:pic>
      <p:sp>
        <p:nvSpPr>
          <p:cNvPr id="11" name="云形标注 2"/>
          <p:cNvSpPr/>
          <p:nvPr/>
        </p:nvSpPr>
        <p:spPr>
          <a:xfrm>
            <a:off x="1294764" y="663575"/>
            <a:ext cx="4933419" cy="1983105"/>
          </a:xfrm>
          <a:prstGeom prst="cloudCallout">
            <a:avLst>
              <a:gd name="adj1" fmla="val -21735"/>
              <a:gd name="adj2" fmla="val 81360"/>
            </a:avLst>
          </a:prstGeom>
          <a:gradFill flip="none" rotWithShape="1">
            <a:gsLst>
              <a:gs pos="100000">
                <a:srgbClr val="92D050">
                  <a:tint val="66000"/>
                  <a:satMod val="160000"/>
                </a:srgbClr>
              </a:gs>
              <a:gs pos="0">
                <a:srgbClr val="92D05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200" b="1">
                <a:latin typeface="Times New Roman" panose="02020603050405020304" pitchFamily="18" charset="0"/>
                <a:cs typeface="Times New Roman" panose="02020603050405020304" pitchFamily="18" charset="0"/>
              </a:rPr>
              <a:t>Các em có 1 phút để suy nghĩ nhé! </a:t>
            </a: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par>
                          <p:cTn id="23" fill="hold">
                            <p:stCondLst>
                              <p:cond delay="2500"/>
                            </p:stCondLst>
                            <p:childTnLst>
                              <p:par>
                                <p:cTn id="24" presetID="5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Scale>
                                      <p:cBhvr>
                                        <p:cTn id="2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8"/>
                                        </p:tgtEl>
                                        <p:attrNameLst>
                                          <p:attrName>ppt_x</p:attrName>
                                          <p:attrName>ppt_y</p:attrName>
                                        </p:attrNameLst>
                                      </p:cBhvr>
                                    </p:animMotion>
                                    <p:animEffect transition="in" filter="fade">
                                      <p:cBhvr>
                                        <p:cTn id="28" dur="1000"/>
                                        <p:tgtEl>
                                          <p:spTgt spid="8"/>
                                        </p:tgtEl>
                                      </p:cBhvr>
                                    </p:animEffect>
                                  </p:childTnLst>
                                </p:cTn>
                              </p:par>
                            </p:childTnLst>
                          </p:cTn>
                        </p:par>
                        <p:par>
                          <p:cTn id="29" fill="hold">
                            <p:stCondLst>
                              <p:cond delay="3500"/>
                            </p:stCondLst>
                            <p:childTnLst>
                              <p:par>
                                <p:cTn id="30" presetID="2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par>
                          <p:cTn id="38" fill="hold">
                            <p:stCondLst>
                              <p:cond delay="4500"/>
                            </p:stCondLst>
                            <p:childTnLst>
                              <p:par>
                                <p:cTn id="39" presetID="22" presetClass="entr" presetSubtype="1"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childTnLst>
                          </p:cTn>
                        </p:par>
                        <p:par>
                          <p:cTn id="42" fill="hold">
                            <p:stCondLst>
                              <p:cond delay="5000"/>
                            </p:stCondLst>
                            <p:childTnLst>
                              <p:par>
                                <p:cTn id="43" presetID="52" presetClass="entr" presetSubtype="0" fill="hold" nodeType="afterEffect">
                                  <p:stCondLst>
                                    <p:cond delay="0"/>
                                  </p:stCondLst>
                                  <p:childTnLst>
                                    <p:set>
                                      <p:cBhvr>
                                        <p:cTn id="44" dur="1" fill="hold">
                                          <p:stCondLst>
                                            <p:cond delay="0"/>
                                          </p:stCondLst>
                                        </p:cTn>
                                        <p:tgtEl>
                                          <p:spTgt spid="6146"/>
                                        </p:tgtEl>
                                        <p:attrNameLst>
                                          <p:attrName>style.visibility</p:attrName>
                                        </p:attrNameLst>
                                      </p:cBhvr>
                                      <p:to>
                                        <p:strVal val="visible"/>
                                      </p:to>
                                    </p:set>
                                    <p:animScale>
                                      <p:cBhvr>
                                        <p:cTn id="45" dur="1000" decel="50000" fill="hold">
                                          <p:stCondLst>
                                            <p:cond delay="0"/>
                                          </p:stCondLst>
                                        </p:cTn>
                                        <p:tgtEl>
                                          <p:spTgt spid="61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6146"/>
                                        </p:tgtEl>
                                        <p:attrNameLst>
                                          <p:attrName>ppt_x</p:attrName>
                                          <p:attrName>ppt_y</p:attrName>
                                        </p:attrNameLst>
                                      </p:cBhvr>
                                    </p:animMotion>
                                    <p:animEffect transition="in" filter="fade">
                                      <p:cBhvr>
                                        <p:cTn id="47" dur="1000"/>
                                        <p:tgtEl>
                                          <p:spTgt spid="6146"/>
                                        </p:tgtEl>
                                      </p:cBhvr>
                                    </p:animEffect>
                                  </p:childTnLst>
                                </p:cTn>
                              </p:par>
                            </p:childTnLst>
                          </p:cTn>
                        </p:par>
                        <p:par>
                          <p:cTn id="48" fill="hold">
                            <p:stCondLst>
                              <p:cond delay="6000"/>
                            </p:stCondLst>
                            <p:childTnLst>
                              <p:par>
                                <p:cTn id="49" presetID="42"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300"/>
                                        <p:tgtEl>
                                          <p:spTgt spid="11"/>
                                        </p:tgtEl>
                                      </p:cBhvr>
                                    </p:animEffect>
                                    <p:anim calcmode="lin" valueType="num">
                                      <p:cBhvr>
                                        <p:cTn id="52" dur="300" fill="hold"/>
                                        <p:tgtEl>
                                          <p:spTgt spid="11"/>
                                        </p:tgtEl>
                                        <p:attrNameLst>
                                          <p:attrName>ppt_x</p:attrName>
                                        </p:attrNameLst>
                                      </p:cBhvr>
                                      <p:tavLst>
                                        <p:tav tm="0">
                                          <p:val>
                                            <p:strVal val="#ppt_x"/>
                                          </p:val>
                                        </p:tav>
                                        <p:tav tm="100000">
                                          <p:val>
                                            <p:strVal val="#ppt_x"/>
                                          </p:val>
                                        </p:tav>
                                      </p:tavLst>
                                    </p:anim>
                                    <p:anim calcmode="lin" valueType="num">
                                      <p:cBhvr>
                                        <p:cTn id="53" dur="3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483235"/>
            <a:ext cx="8322945" cy="43922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8"/>
          <p:cNvSpPr>
            <a:spLocks noChangeArrowheads="1"/>
          </p:cNvSpPr>
          <p:nvPr/>
        </p:nvSpPr>
        <p:spPr bwMode="auto">
          <a:xfrm rot="21300000">
            <a:off x="1511323" y="1668894"/>
            <a:ext cx="1729105" cy="24511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scene3d>
              <a:camera prst="orthographicFront"/>
              <a:lightRig rig="threePt" dir="t"/>
            </a:scene3d>
          </a:bodyPr>
          <a:lstStyle/>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tướng</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đùng</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to,</a:t>
            </a:r>
          </a:p>
          <a:p>
            <a:pPr>
              <a:lnSpc>
                <a:spcPct val="80000"/>
              </a:lnSpc>
              <a:spcBef>
                <a:spcPts val="0"/>
              </a:spcBef>
              <a:spcAft>
                <a:spcPts val="0"/>
              </a:spcAft>
              <a:defRPr/>
            </a:pPr>
            <a:r>
              <a:rPr lang="en-GB" altLang="zh-CN"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to l</a:t>
            </a: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ớn</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khổng lồ</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vĩ đại</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hùng vĩ</a:t>
            </a:r>
          </a:p>
          <a:p>
            <a:pPr>
              <a:lnSpc>
                <a:spcPct val="80000"/>
              </a:lnSpc>
              <a:spcBef>
                <a:spcPts val="0"/>
              </a:spcBef>
              <a:spcAft>
                <a:spcPts val="0"/>
              </a:spcAft>
              <a:defRPr/>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rPr>
              <a:t>khủng</a:t>
            </a:r>
          </a:p>
        </p:txBody>
      </p:sp>
      <p:sp>
        <p:nvSpPr>
          <p:cNvPr id="12" name="Rectangle 189"/>
          <p:cNvSpPr>
            <a:spLocks noChangeArrowheads="1"/>
          </p:cNvSpPr>
          <p:nvPr/>
        </p:nvSpPr>
        <p:spPr bwMode="auto">
          <a:xfrm>
            <a:off x="4643800" y="2307139"/>
            <a:ext cx="1981200" cy="1666240"/>
          </a:xfrm>
          <a:prstGeom prst="rect">
            <a:avLst/>
          </a:prstGeom>
          <a:noFill/>
          <a:ln>
            <a:noFill/>
          </a:ln>
          <a:effectLst/>
          <a:scene3d>
            <a:camera prst="perspectiveHeroicExtremeLeftFacing"/>
            <a:lightRig rig="threePt" dir="t"/>
          </a:scene3d>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scene3d>
              <a:camera prst="orthographicFront"/>
              <a:lightRig rig="threePt" dir="t"/>
            </a:scene3d>
          </a:bodyPr>
          <a:lstStyle/>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a:t>
            </a:r>
          </a:p>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 hỏi</a:t>
            </a:r>
          </a:p>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 hành</a:t>
            </a:r>
          </a:p>
          <a:p>
            <a:pPr lvl="0" algn="l">
              <a:lnSpc>
                <a:spcPct val="80000"/>
              </a:lnSpc>
              <a:spcBef>
                <a:spcPts val="0"/>
              </a:spcBef>
              <a:spcAft>
                <a:spcPts val="0"/>
              </a:spcAft>
              <a:buClrTx/>
              <a:buSzTx/>
              <a:buFontTx/>
              <a:defRPr/>
            </a:pPr>
            <a:r>
              <a:rPr lang="zh-CN" altLang="en-US" sz="32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Yeseva One" panose="00000500000000000000" charset="0"/>
                <a:cs typeface="Times New Roman" panose="02020603050405020304" pitchFamily="18" charset="0"/>
                <a:sym typeface="+mn-ea"/>
              </a:rPr>
              <a:t>học việc</a:t>
            </a:r>
          </a:p>
        </p:txBody>
      </p:sp>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229213" y="2067509"/>
            <a:ext cx="1914525" cy="2651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4"/>
          <p:cNvSpPr txBox="1"/>
          <p:nvPr/>
        </p:nvSpPr>
        <p:spPr>
          <a:xfrm>
            <a:off x="1187624" y="915566"/>
            <a:ext cx="2937319" cy="830997"/>
          </a:xfrm>
          <a:prstGeom prst="rect">
            <a:avLst/>
          </a:prstGeom>
          <a:noFill/>
        </p:spPr>
        <p:txBody>
          <a:bodyPr wrap="square" rtlCol="0">
            <a:spAutoFit/>
          </a:bodyPr>
          <a:lstStyle/>
          <a:p>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b.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400" b="1" kern="0" dirty="0">
                <a:solidFill>
                  <a:srgbClr val="FF0000"/>
                </a:solidFill>
                <a:latin typeface="Times New Roman" panose="02020603050405020304" pitchFamily="18" charset="0"/>
                <a:ea typeface="Yeseva One" panose="00000500000000000000" charset="0"/>
                <a:cs typeface="Times New Roman" panose="02020603050405020304" pitchFamily="18" charset="0"/>
              </a:rPr>
              <a:t>to</a:t>
            </a:r>
            <a:endParaRPr lang="zh-CN" altLang="en-US" sz="2400" b="1" kern="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p:txBody>
      </p:sp>
      <p:sp>
        <p:nvSpPr>
          <p:cNvPr id="2" name="TextBox 54"/>
          <p:cNvSpPr txBox="1"/>
          <p:nvPr/>
        </p:nvSpPr>
        <p:spPr>
          <a:xfrm>
            <a:off x="4269422" y="902033"/>
            <a:ext cx="3466779" cy="830997"/>
          </a:xfrm>
          <a:prstGeom prst="rect">
            <a:avLst/>
          </a:prstGeom>
          <a:noFill/>
        </p:spPr>
        <p:txBody>
          <a:bodyPr wrap="square" rtlCol="0">
            <a:spAutoFit/>
          </a:bodyPr>
          <a:lstStyle/>
          <a:p>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c.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US" altLang="zh-CN" sz="2400" b="1" dirty="0">
                <a:solidFill>
                  <a:schemeClr val="tx1"/>
                </a:solidFill>
                <a:latin typeface="Times New Roman" panose="02020603050405020304" pitchFamily="18" charset="0"/>
                <a:ea typeface="Yeseva One" panose="00000500000000000000" charset="0"/>
                <a:cs typeface="Times New Roman" panose="02020603050405020304" pitchFamily="18" charset="0"/>
              </a:rPr>
              <a:t>từ đồng nghĩa với </a:t>
            </a:r>
          </a:p>
          <a:p>
            <a:pPr algn="l">
              <a:buClrTx/>
              <a:buSzTx/>
              <a:buFontTx/>
            </a:pPr>
            <a:r>
              <a:rPr lang="en-US" altLang="zh-CN" sz="2400" b="1" dirty="0">
                <a:solidFill>
                  <a:srgbClr val="FF0000"/>
                </a:solidFill>
                <a:latin typeface="Times New Roman" panose="02020603050405020304" pitchFamily="18" charset="0"/>
                <a:ea typeface="Yeseva One" panose="00000500000000000000" charset="0"/>
                <a:cs typeface="Times New Roman" panose="02020603050405020304" pitchFamily="18" charset="0"/>
              </a:rPr>
              <a:t>học tập</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fade">
                                      <p:cBhvr>
                                        <p:cTn id="14" dur="500"/>
                                        <p:tgtEl>
                                          <p:spTgt spid="1126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39"/>
          <p:cNvGrpSpPr/>
          <p:nvPr/>
        </p:nvGrpSpPr>
        <p:grpSpPr bwMode="auto">
          <a:xfrm>
            <a:off x="466726" y="1214265"/>
            <a:ext cx="1958981" cy="1094186"/>
            <a:chOff x="333" y="1074"/>
            <a:chExt cx="1234" cy="919"/>
          </a:xfrm>
        </p:grpSpPr>
        <p:pic>
          <p:nvPicPr>
            <p:cNvPr id="27" name="Picture 240" descr="s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 y="1074"/>
              <a:ext cx="1234" cy="91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41"/>
            <p:cNvSpPr>
              <a:spLocks noChangeArrowheads="1"/>
            </p:cNvSpPr>
            <p:nvPr/>
          </p:nvSpPr>
          <p:spPr bwMode="auto">
            <a:xfrm>
              <a:off x="515" y="1371"/>
              <a:ext cx="1042"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atinLnBrk="1"/>
              <a:r>
                <a:rPr kumimoji="1" lang="zh-CN" altLang="en-US" sz="2800" dirty="0">
                  <a:solidFill>
                    <a:srgbClr val="990000"/>
                  </a:solidFill>
                  <a:latin typeface="Times New Roman" panose="02020603050405020304" pitchFamily="18" charset="0"/>
                  <a:ea typeface="Yeseva One" panose="00000500000000000000" charset="0"/>
                  <a:cs typeface="Times New Roman" panose="02020603050405020304" pitchFamily="18" charset="0"/>
                </a:rPr>
                <a:t>vàng tươi</a:t>
              </a:r>
            </a:p>
          </p:txBody>
        </p:sp>
        <p:sp>
          <p:nvSpPr>
            <p:cNvPr id="29" name="Rectangle 242"/>
            <p:cNvSpPr>
              <a:spLocks noChangeArrowheads="1"/>
            </p:cNvSpPr>
            <p:nvPr/>
          </p:nvSpPr>
          <p:spPr bwMode="auto">
            <a:xfrm>
              <a:off x="424" y="1125"/>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latinLnBrk="1"/>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rPr>
                <a:t>1</a:t>
              </a:r>
            </a:p>
          </p:txBody>
        </p:sp>
      </p:grpSp>
      <p:grpSp>
        <p:nvGrpSpPr>
          <p:cNvPr id="30" name="Group 243"/>
          <p:cNvGrpSpPr/>
          <p:nvPr/>
        </p:nvGrpSpPr>
        <p:grpSpPr bwMode="auto">
          <a:xfrm>
            <a:off x="2593975" y="1347218"/>
            <a:ext cx="1987550" cy="1107281"/>
            <a:chOff x="1174" y="2273"/>
            <a:chExt cx="1252" cy="930"/>
          </a:xfrm>
        </p:grpSpPr>
        <p:pic>
          <p:nvPicPr>
            <p:cNvPr id="31" name="Picture 244" descr="s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 y="2273"/>
              <a:ext cx="1252" cy="93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245"/>
            <p:cNvSpPr>
              <a:spLocks noChangeArrowheads="1"/>
            </p:cNvSpPr>
            <p:nvPr/>
          </p:nvSpPr>
          <p:spPr bwMode="auto">
            <a:xfrm>
              <a:off x="1377" y="2576"/>
              <a:ext cx="1034"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latinLnBrk="1"/>
              <a:r>
                <a:rPr kumimoji="1" lang="zh-CN" altLang="en-US" sz="2800" dirty="0">
                  <a:solidFill>
                    <a:srgbClr val="6600FF"/>
                  </a:solidFill>
                  <a:latin typeface="Times New Roman" panose="02020603050405020304" pitchFamily="18" charset="0"/>
                  <a:ea typeface="Yeseva One" panose="00000500000000000000" charset="0"/>
                  <a:cs typeface="Times New Roman" panose="02020603050405020304" pitchFamily="18" charset="0"/>
                </a:rPr>
                <a:t>vàng ươm</a:t>
              </a:r>
            </a:p>
          </p:txBody>
        </p:sp>
        <p:sp>
          <p:nvSpPr>
            <p:cNvPr id="33" name="Rectangle 246"/>
            <p:cNvSpPr>
              <a:spLocks noChangeArrowheads="1"/>
            </p:cNvSpPr>
            <p:nvPr/>
          </p:nvSpPr>
          <p:spPr bwMode="auto">
            <a:xfrm>
              <a:off x="1250" y="2327"/>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latinLnBrk="1">
                <a:buClrTx/>
                <a:buSzTx/>
                <a:buFontTx/>
              </a:pPr>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sym typeface="+mn-ea"/>
                </a:rPr>
                <a:t>2</a:t>
              </a:r>
            </a:p>
          </p:txBody>
        </p:sp>
      </p:grpSp>
      <p:grpSp>
        <p:nvGrpSpPr>
          <p:cNvPr id="34" name="Group 247"/>
          <p:cNvGrpSpPr/>
          <p:nvPr/>
        </p:nvGrpSpPr>
        <p:grpSpPr bwMode="auto">
          <a:xfrm>
            <a:off x="4657726" y="1275145"/>
            <a:ext cx="2093913" cy="1128713"/>
            <a:chOff x="2245" y="1253"/>
            <a:chExt cx="1319" cy="948"/>
          </a:xfrm>
        </p:grpSpPr>
        <p:pic>
          <p:nvPicPr>
            <p:cNvPr id="35" name="Picture 248" descr="s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45" y="1253"/>
              <a:ext cx="1306" cy="948"/>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249"/>
            <p:cNvSpPr>
              <a:spLocks noChangeArrowheads="1"/>
            </p:cNvSpPr>
            <p:nvPr/>
          </p:nvSpPr>
          <p:spPr bwMode="auto">
            <a:xfrm>
              <a:off x="2418" y="1556"/>
              <a:ext cx="1146"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latinLnBrk="1"/>
              <a:r>
                <a:rPr kumimoji="1" lang="zh-CN" altLang="en-US" sz="2800" dirty="0">
                  <a:solidFill>
                    <a:srgbClr val="009900"/>
                  </a:solidFill>
                  <a:latin typeface="Times New Roman" panose="02020603050405020304" pitchFamily="18" charset="0"/>
                  <a:ea typeface="Yeseva One" panose="00000500000000000000" charset="0"/>
                  <a:cs typeface="Times New Roman" panose="02020603050405020304" pitchFamily="18" charset="0"/>
                </a:rPr>
                <a:t>vàng </a:t>
              </a:r>
              <a:r>
                <a:rPr kumimoji="1" lang="en-GB" sz="2800" dirty="0">
                  <a:solidFill>
                    <a:srgbClr val="009900"/>
                  </a:solidFill>
                  <a:latin typeface="Times New Roman" panose="02020603050405020304" pitchFamily="18" charset="0"/>
                  <a:ea typeface="Yeseva One" panose="00000500000000000000" charset="0"/>
                  <a:cs typeface="Times New Roman" panose="02020603050405020304" pitchFamily="18" charset="0"/>
                </a:rPr>
                <a:t>sậm</a:t>
              </a:r>
            </a:p>
          </p:txBody>
        </p:sp>
        <p:sp>
          <p:nvSpPr>
            <p:cNvPr id="37" name="Rectangle 250"/>
            <p:cNvSpPr>
              <a:spLocks noChangeArrowheads="1"/>
            </p:cNvSpPr>
            <p:nvPr/>
          </p:nvSpPr>
          <p:spPr bwMode="auto">
            <a:xfrm>
              <a:off x="2346" y="1280"/>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latinLnBrk="1">
                <a:buClrTx/>
                <a:buSzTx/>
                <a:buFontTx/>
              </a:pPr>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sym typeface="+mn-ea"/>
                </a:rPr>
                <a:t>3</a:t>
              </a:r>
            </a:p>
          </p:txBody>
        </p:sp>
      </p:grpSp>
      <p:grpSp>
        <p:nvGrpSpPr>
          <p:cNvPr id="38" name="Group 251"/>
          <p:cNvGrpSpPr/>
          <p:nvPr/>
        </p:nvGrpSpPr>
        <p:grpSpPr bwMode="auto">
          <a:xfrm>
            <a:off x="6710046" y="1044480"/>
            <a:ext cx="1985963" cy="1102519"/>
            <a:chOff x="3107" y="2308"/>
            <a:chExt cx="1251" cy="926"/>
          </a:xfrm>
        </p:grpSpPr>
        <p:pic>
          <p:nvPicPr>
            <p:cNvPr id="39" name="Picture 252" descr="s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7" y="2308"/>
              <a:ext cx="1224" cy="926"/>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253"/>
            <p:cNvSpPr>
              <a:spLocks noChangeArrowheads="1"/>
            </p:cNvSpPr>
            <p:nvPr/>
          </p:nvSpPr>
          <p:spPr bwMode="auto">
            <a:xfrm>
              <a:off x="3212" y="2611"/>
              <a:ext cx="1146"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latinLnBrk="1"/>
              <a:r>
                <a:rPr kumimoji="1" lang="zh-CN" altLang="en-US" sz="2800" dirty="0">
                  <a:solidFill>
                    <a:srgbClr val="CC0099"/>
                  </a:solidFill>
                  <a:latin typeface="Times New Roman" panose="02020603050405020304" pitchFamily="18" charset="0"/>
                  <a:ea typeface="Yeseva One" panose="00000500000000000000" charset="0"/>
                  <a:cs typeface="Times New Roman" panose="02020603050405020304" pitchFamily="18" charset="0"/>
                </a:rPr>
                <a:t>vàng </a:t>
              </a:r>
              <a:r>
                <a:rPr kumimoji="1" lang="en-GB" altLang="zh-CN" sz="2800" dirty="0">
                  <a:solidFill>
                    <a:srgbClr val="CC0099"/>
                  </a:solidFill>
                  <a:latin typeface="Times New Roman" panose="02020603050405020304" pitchFamily="18" charset="0"/>
                  <a:ea typeface="Yeseva One" panose="00000500000000000000" charset="0"/>
                  <a:cs typeface="Times New Roman" panose="02020603050405020304" pitchFamily="18" charset="0"/>
                </a:rPr>
                <a:t>nhạt</a:t>
              </a:r>
            </a:p>
          </p:txBody>
        </p:sp>
        <p:sp>
          <p:nvSpPr>
            <p:cNvPr id="41" name="Rectangle 254"/>
            <p:cNvSpPr>
              <a:spLocks noChangeArrowheads="1"/>
            </p:cNvSpPr>
            <p:nvPr/>
          </p:nvSpPr>
          <p:spPr bwMode="auto">
            <a:xfrm>
              <a:off x="3166" y="2378"/>
              <a:ext cx="227" cy="309"/>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latinLnBrk="1">
                <a:buClrTx/>
                <a:buSzTx/>
                <a:buFontTx/>
              </a:pPr>
              <a:r>
                <a:rPr kumimoji="1" lang="en-US" altLang="zh-CN" dirty="0">
                  <a:solidFill>
                    <a:schemeClr val="bg2"/>
                  </a:solidFill>
                  <a:latin typeface="Times New Roman" panose="02020603050405020304" pitchFamily="18" charset="0"/>
                  <a:ea typeface="Yeseva One" panose="00000500000000000000" charset="0"/>
                  <a:cs typeface="Times New Roman" panose="02020603050405020304" pitchFamily="18" charset="0"/>
                  <a:sym typeface="+mn-ea"/>
                </a:rPr>
                <a:t>4</a:t>
              </a:r>
            </a:p>
          </p:txBody>
        </p:sp>
      </p:grpSp>
      <p:sp>
        <p:nvSpPr>
          <p:cNvPr id="18" name="Text Box 17"/>
          <p:cNvSpPr txBox="1"/>
          <p:nvPr/>
        </p:nvSpPr>
        <p:spPr>
          <a:xfrm>
            <a:off x="323215" y="700405"/>
            <a:ext cx="8477001" cy="461665"/>
          </a:xfrm>
          <a:prstGeom prst="rect">
            <a:avLst/>
          </a:prstGeom>
          <a:noFill/>
        </p:spPr>
        <p:txBody>
          <a:bodyPr wrap="none" rtlCol="0" anchor="t">
            <a:spAutoFit/>
          </a:bodyPr>
          <a:lstStyle/>
          <a:p>
            <a:pPr algn="l"/>
            <a:r>
              <a:rPr lang="en-US" sz="2400" b="1" u="sng">
                <a:solidFill>
                  <a:schemeClr val="bg1"/>
                </a:solidFill>
                <a:effectLst/>
                <a:latin typeface="Times New Roman" panose="02020603050405020304" pitchFamily="18" charset="0"/>
                <a:cs typeface="Times New Roman" panose="02020603050405020304" pitchFamily="18" charset="0"/>
                <a:sym typeface="+mn-ea"/>
              </a:rPr>
              <a:t>Bài </a:t>
            </a:r>
            <a:r>
              <a:rPr lang="en-GB" altLang="en-US" sz="2400" b="1" u="sng">
                <a:solidFill>
                  <a:schemeClr val="bg1"/>
                </a:solidFill>
                <a:effectLst/>
                <a:latin typeface="Times New Roman" panose="02020603050405020304" pitchFamily="18" charset="0"/>
                <a:cs typeface="Times New Roman" panose="02020603050405020304" pitchFamily="18" charset="0"/>
                <a:sym typeface="+mn-ea"/>
              </a:rPr>
              <a:t>3</a:t>
            </a:r>
            <a:r>
              <a:rPr lang="en-US" sz="2400" b="1">
                <a:solidFill>
                  <a:schemeClr val="bg1"/>
                </a:solidFill>
                <a:effectLst/>
                <a:latin typeface="Times New Roman" panose="02020603050405020304" pitchFamily="18" charset="0"/>
                <a:cs typeface="Times New Roman" panose="02020603050405020304" pitchFamily="18" charset="0"/>
                <a:sym typeface="+mn-ea"/>
              </a:rPr>
              <a:t>:</a:t>
            </a:r>
            <a:r>
              <a:rPr lang="en-GB" altLang="en-US" sz="2400" b="1">
                <a:solidFill>
                  <a:schemeClr val="bg1"/>
                </a:solidFill>
                <a:effectLst/>
                <a:latin typeface="Times New Roman" panose="02020603050405020304" pitchFamily="18" charset="0"/>
                <a:cs typeface="Times New Roman" panose="02020603050405020304" pitchFamily="18" charset="0"/>
                <a:sym typeface="+mn-ea"/>
              </a:rPr>
              <a:t> Chọn từ phù hợp với mỗi chỗ trống trong đoạn văn sau: </a:t>
            </a:r>
          </a:p>
        </p:txBody>
      </p:sp>
      <p:sp>
        <p:nvSpPr>
          <p:cNvPr id="2" name="Rounded Rectangle 1"/>
          <p:cNvSpPr/>
          <p:nvPr/>
        </p:nvSpPr>
        <p:spPr>
          <a:xfrm>
            <a:off x="539750" y="2571750"/>
            <a:ext cx="8078470" cy="2095500"/>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just"/>
            <a:r>
              <a:rPr lang="en-GB" altLang="en-US" sz="2400">
                <a:latin typeface="Times New Roman" panose="02020603050405020304" pitchFamily="18" charset="0"/>
                <a:cs typeface="Times New Roman" panose="02020603050405020304" pitchFamily="18" charset="0"/>
              </a:rPr>
              <a:t>       Cánh đồng vào mùa thu hoạch thật là đẹp. Cả cánh đồng (1)… như một tấm thảm mượt mà trải đến tận chân trời. Từng bông lúa chín vàng óng nghiêng nghiêng trong ánh nắng (2)…. Những lá lúa sau độ xanh mỡ màng giờ ngả màu (3)…cạnh những chân rơm (4)…</a:t>
            </a:r>
          </a:p>
        </p:txBody>
      </p:sp>
      <p:pic>
        <p:nvPicPr>
          <p:cNvPr id="48" name="Picture 261" descr="200817134335306 [Convert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9970" y="4156075"/>
            <a:ext cx="1502410" cy="8870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75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slide(fromBottom)">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500"/>
                            </p:stCondLst>
                            <p:childTnLst>
                              <p:par>
                                <p:cTn id="21" presetID="10" presetClass="entr" presetSubtype="0" fill="hold" nodeType="afterEffect">
                                  <p:stCondLst>
                                    <p:cond delay="25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1250"/>
                            </p:stCondLst>
                            <p:childTnLst>
                              <p:par>
                                <p:cTn id="25" presetID="10" presetClass="entr" presetSubtype="0" fill="hold" nodeType="afterEffect">
                                  <p:stCondLst>
                                    <p:cond delay="25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par>
                          <p:cTn id="28" fill="hold">
                            <p:stCondLst>
                              <p:cond delay="2000"/>
                            </p:stCondLst>
                            <p:childTnLst>
                              <p:par>
                                <p:cTn id="29" presetID="10" presetClass="entr" presetSubtype="0" fill="hold" nodeType="afterEffect">
                                  <p:stCondLst>
                                    <p:cond delay="25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descr="未标题-1.png"/>
          <p:cNvPicPr>
            <a:picLocks noChangeAspect="1"/>
          </p:cNvPicPr>
          <p:nvPr/>
        </p:nvPicPr>
        <p:blipFill>
          <a:blip r:embed="rId3" cstate="print"/>
          <a:stretch>
            <a:fillRect/>
          </a:stretch>
        </p:blipFill>
        <p:spPr>
          <a:xfrm>
            <a:off x="453093" y="1564283"/>
            <a:ext cx="845012" cy="1011716"/>
          </a:xfrm>
          <a:prstGeom prst="rect">
            <a:avLst/>
          </a:prstGeom>
        </p:spPr>
      </p:pic>
      <p:pic>
        <p:nvPicPr>
          <p:cNvPr id="38" name="图片 37" descr="未标题-2.png"/>
          <p:cNvPicPr>
            <a:picLocks noChangeAspect="1"/>
          </p:cNvPicPr>
          <p:nvPr/>
        </p:nvPicPr>
        <p:blipFill>
          <a:blip r:embed="rId4" cstate="print"/>
          <a:stretch>
            <a:fillRect/>
          </a:stretch>
        </p:blipFill>
        <p:spPr>
          <a:xfrm>
            <a:off x="363191" y="915566"/>
            <a:ext cx="1040457" cy="845013"/>
          </a:xfrm>
          <a:prstGeom prst="rect">
            <a:avLst/>
          </a:prstGeom>
        </p:spPr>
      </p:pic>
      <p:pic>
        <p:nvPicPr>
          <p:cNvPr id="39" name="图片 38" descr="未标题-2.png"/>
          <p:cNvPicPr>
            <a:picLocks noChangeAspect="1"/>
          </p:cNvPicPr>
          <p:nvPr/>
        </p:nvPicPr>
        <p:blipFill>
          <a:blip r:embed="rId5" cstate="print"/>
          <a:stretch>
            <a:fillRect/>
          </a:stretch>
        </p:blipFill>
        <p:spPr>
          <a:xfrm>
            <a:off x="451823" y="3004211"/>
            <a:ext cx="845012" cy="1011716"/>
          </a:xfrm>
          <a:prstGeom prst="rect">
            <a:avLst/>
          </a:prstGeom>
        </p:spPr>
      </p:pic>
      <p:pic>
        <p:nvPicPr>
          <p:cNvPr id="40" name="图片 39" descr="未标题-2.png"/>
          <p:cNvPicPr>
            <a:picLocks noChangeAspect="1"/>
          </p:cNvPicPr>
          <p:nvPr/>
        </p:nvPicPr>
        <p:blipFill>
          <a:blip r:embed="rId6" cstate="print"/>
          <a:stretch>
            <a:fillRect/>
          </a:stretch>
        </p:blipFill>
        <p:spPr>
          <a:xfrm>
            <a:off x="354452" y="2355595"/>
            <a:ext cx="1040457" cy="845013"/>
          </a:xfrm>
          <a:prstGeom prst="rect">
            <a:avLst/>
          </a:prstGeom>
        </p:spPr>
      </p:pic>
      <p:sp>
        <p:nvSpPr>
          <p:cNvPr id="5" name="Rounded Rectangle 4"/>
          <p:cNvSpPr/>
          <p:nvPr/>
        </p:nvSpPr>
        <p:spPr>
          <a:xfrm>
            <a:off x="1691640" y="699770"/>
            <a:ext cx="6793230" cy="3825240"/>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just"/>
            <a:r>
              <a:rPr lang="en-GB" altLang="en-US" sz="2800">
                <a:latin typeface="Times New Roman" panose="02020603050405020304" pitchFamily="18" charset="0"/>
                <a:cs typeface="Times New Roman" panose="02020603050405020304" pitchFamily="18" charset="0"/>
              </a:rPr>
              <a:t>       Cánh đồng vào mùa thu hoạch thật là đẹp. Cả cánh đồng </a:t>
            </a:r>
            <a:r>
              <a:rPr lang="en-GB" altLang="en-US" sz="2800" b="1" u="sng">
                <a:latin typeface="Times New Roman" panose="02020603050405020304" pitchFamily="18" charset="0"/>
                <a:cs typeface="Times New Roman" panose="02020603050405020304" pitchFamily="18" charset="0"/>
              </a:rPr>
              <a:t>vàng ươm</a:t>
            </a:r>
            <a:r>
              <a:rPr lang="en-GB" altLang="en-US" sz="2800">
                <a:latin typeface="Times New Roman" panose="02020603050405020304" pitchFamily="18" charset="0"/>
                <a:cs typeface="Times New Roman" panose="02020603050405020304" pitchFamily="18" charset="0"/>
              </a:rPr>
              <a:t> như một tấm thảm mượt mà trải đến tận chân trời. Từng bông lúa chín vàng óng nghiêng nghiêng trong ánh nắng </a:t>
            </a:r>
            <a:r>
              <a:rPr lang="en-GB" altLang="en-US" sz="2800" b="1" u="sng">
                <a:latin typeface="Times New Roman" panose="02020603050405020304" pitchFamily="18" charset="0"/>
                <a:cs typeface="Times New Roman" panose="02020603050405020304" pitchFamily="18" charset="0"/>
                <a:sym typeface="+mn-ea"/>
              </a:rPr>
              <a:t>vàng t</a:t>
            </a:r>
            <a:r>
              <a:rPr lang="vi-VN" altLang="en-GB" sz="2800" b="1" u="sng">
                <a:latin typeface="Times New Roman" panose="02020603050405020304" pitchFamily="18" charset="0"/>
                <a:cs typeface="Times New Roman" panose="02020603050405020304" pitchFamily="18" charset="0"/>
                <a:sym typeface="+mn-ea"/>
              </a:rPr>
              <a:t>ươi</a:t>
            </a:r>
            <a:r>
              <a:rPr lang="en-GB" altLang="en-US" sz="2800">
                <a:latin typeface="Times New Roman" panose="02020603050405020304" pitchFamily="18" charset="0"/>
                <a:cs typeface="Times New Roman" panose="02020603050405020304" pitchFamily="18" charset="0"/>
              </a:rPr>
              <a:t> Những lá lúa sau độ xanh mỡ màng giờ ngả màu </a:t>
            </a:r>
            <a:r>
              <a:rPr lang="en-GB" altLang="en-US" sz="2800" b="1" u="sng">
                <a:latin typeface="Times New Roman" panose="02020603050405020304" pitchFamily="18" charset="0"/>
                <a:cs typeface="Times New Roman" panose="02020603050405020304" pitchFamily="18" charset="0"/>
                <a:sym typeface="+mn-ea"/>
              </a:rPr>
              <a:t>vàng </a:t>
            </a:r>
            <a:r>
              <a:rPr lang="vi-VN" sz="2800" b="1" u="sng">
                <a:latin typeface="Times New Roman" panose="02020603050405020304" pitchFamily="18" charset="0"/>
                <a:cs typeface="Times New Roman" panose="02020603050405020304" pitchFamily="18" charset="0"/>
                <a:sym typeface="+mn-ea"/>
              </a:rPr>
              <a:t>nhạt</a:t>
            </a:r>
            <a:r>
              <a:rPr lang="vi-VN" altLang="en-GB" sz="2800" b="1" u="sng">
                <a:latin typeface="Times New Roman" panose="02020603050405020304" pitchFamily="18" charset="0"/>
                <a:cs typeface="Times New Roman" panose="02020603050405020304" pitchFamily="18" charset="0"/>
                <a:sym typeface="+mn-ea"/>
              </a:rPr>
              <a:t> </a:t>
            </a:r>
            <a:r>
              <a:rPr lang="en-GB" altLang="en-US" sz="2800">
                <a:latin typeface="Times New Roman" panose="02020603050405020304" pitchFamily="18" charset="0"/>
                <a:cs typeface="Times New Roman" panose="02020603050405020304" pitchFamily="18" charset="0"/>
              </a:rPr>
              <a:t>cạnh những chân rơm </a:t>
            </a:r>
            <a:r>
              <a:rPr lang="en-GB" altLang="en-US" sz="2800" b="1" u="sng">
                <a:latin typeface="Times New Roman" panose="02020603050405020304" pitchFamily="18" charset="0"/>
                <a:cs typeface="Times New Roman" panose="02020603050405020304" pitchFamily="18" charset="0"/>
                <a:sym typeface="+mn-ea"/>
              </a:rPr>
              <a:t>vàng </a:t>
            </a:r>
            <a:r>
              <a:rPr lang="vi-VN" sz="2800" b="1" u="sng">
                <a:latin typeface="Times New Roman" panose="02020603050405020304" pitchFamily="18" charset="0"/>
                <a:cs typeface="Times New Roman" panose="02020603050405020304" pitchFamily="18" charset="0"/>
                <a:sym typeface="+mn-ea"/>
              </a:rPr>
              <a:t>sậm.</a:t>
            </a:r>
            <a:endParaRPr lang="vi-VN"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 descr="chim"/>
          <p:cNvPicPr>
            <a:picLocks noChangeAspect="1"/>
          </p:cNvPicPr>
          <p:nvPr/>
        </p:nvPicPr>
        <p:blipFill>
          <a:blip r:embed="rId3"/>
          <a:stretch>
            <a:fillRect/>
          </a:stretch>
        </p:blipFill>
        <p:spPr>
          <a:xfrm>
            <a:off x="6444615" y="2067560"/>
            <a:ext cx="2367280" cy="2378710"/>
          </a:xfrm>
          <a:prstGeom prst="rect">
            <a:avLst/>
          </a:prstGeom>
        </p:spPr>
      </p:pic>
      <p:sp>
        <p:nvSpPr>
          <p:cNvPr id="8" name="Cloud Callout 7"/>
          <p:cNvSpPr/>
          <p:nvPr/>
        </p:nvSpPr>
        <p:spPr>
          <a:xfrm>
            <a:off x="467995" y="771525"/>
            <a:ext cx="5859145" cy="3178175"/>
          </a:xfrm>
          <a:prstGeom prst="cloudCallout">
            <a:avLst>
              <a:gd name="adj1" fmla="val 57284"/>
              <a:gd name="adj2" fmla="val 27102"/>
            </a:avLst>
          </a:prstGeom>
        </p:spPr>
        <p:style>
          <a:lnRef idx="2">
            <a:schemeClr val="accent5"/>
          </a:lnRef>
          <a:fillRef idx="1">
            <a:schemeClr val="lt1"/>
          </a:fillRef>
          <a:effectRef idx="0">
            <a:schemeClr val="accent5"/>
          </a:effectRef>
          <a:fontRef idx="minor">
            <a:schemeClr val="dk1"/>
          </a:fontRef>
        </p:style>
        <p:txBody>
          <a:bodyPr rtlCol="0" anchor="ctr"/>
          <a:lstStyle/>
          <a:p>
            <a:pPr indent="0" algn="ctr"/>
            <a:r>
              <a:rPr lang="vi-VN" altLang="en-US" sz="3600" b="1">
                <a:solidFill>
                  <a:srgbClr val="000000"/>
                </a:solidFill>
                <a:latin typeface="Times New Roman" panose="02020603050405020304" pitchFamily="18" charset="0"/>
                <a:sym typeface="+mn-ea"/>
              </a:rPr>
              <a:t>Bật mí với bạn </a:t>
            </a:r>
            <a:r>
              <a:rPr lang="en-US" sz="3600" b="1">
                <a:solidFill>
                  <a:srgbClr val="000000"/>
                </a:solidFill>
                <a:latin typeface="Times New Roman" panose="02020603050405020304" pitchFamily="18" charset="0"/>
                <a:sym typeface="+mn-ea"/>
              </a:rPr>
              <a:t>các từ đồng</a:t>
            </a:r>
            <a:r>
              <a:rPr lang="vi-VN" altLang="en-US" sz="3600" b="1">
                <a:solidFill>
                  <a:srgbClr val="000000"/>
                </a:solidFill>
                <a:latin typeface="Times New Roman" panose="02020603050405020304" pitchFamily="18" charset="0"/>
                <a:sym typeface="+mn-ea"/>
              </a:rPr>
              <a:t> </a:t>
            </a:r>
            <a:r>
              <a:rPr lang="en-US" sz="3600" b="1">
                <a:solidFill>
                  <a:srgbClr val="000000"/>
                </a:solidFill>
                <a:latin typeface="Times New Roman" panose="02020603050405020304" pitchFamily="18" charset="0"/>
                <a:sym typeface="+mn-ea"/>
              </a:rPr>
              <a:t>nghĩa xung quanh ta</a:t>
            </a:r>
          </a:p>
          <a:p>
            <a:pPr indent="0" algn="ctr"/>
            <a:r>
              <a:rPr lang="vi-VN" altLang="en-US" sz="3600" b="1">
                <a:solidFill>
                  <a:srgbClr val="000000"/>
                </a:solidFill>
                <a:latin typeface="Times New Roman" panose="02020603050405020304" pitchFamily="18" charset="0"/>
                <a:sym typeface="+mn-ea"/>
              </a:rPr>
              <a:t>mà em biết nhé!</a:t>
            </a:r>
            <a:r>
              <a:rPr lang="en-US" sz="3600" b="1">
                <a:solidFill>
                  <a:srgbClr val="000000"/>
                </a:solidFill>
                <a:latin typeface="Times New Roman" panose="02020603050405020304" pitchFamily="18" charset="0"/>
                <a:sym typeface="+mn-ea"/>
              </a:rPr>
              <a:t> </a:t>
            </a:r>
            <a:endParaRPr lang="en-US" altLang="en-US" sz="3600" b="1">
              <a:solidFill>
                <a:srgbClr val="000000"/>
              </a:solidFill>
              <a:latin typeface="Times New Roman" panose="02020603050405020304" pitchFamily="18" charset="0"/>
              <a:sym typeface="+mn-ea"/>
            </a:endParaRPr>
          </a:p>
        </p:txBody>
      </p:sp>
    </p:spTree>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 y="347980"/>
            <a:ext cx="8324215" cy="439039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4"/>
          <p:cNvSpPr txBox="1">
            <a:spLocks noChangeArrowheads="1"/>
          </p:cNvSpPr>
          <p:nvPr/>
        </p:nvSpPr>
        <p:spPr bwMode="auto">
          <a:xfrm>
            <a:off x="899593" y="699542"/>
            <a:ext cx="7344816" cy="390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a:lnSpc>
                <a:spcPct val="150000"/>
              </a:lnSpc>
            </a:pPr>
            <a:r>
              <a:rPr lang="vi-VN" sz="2800" b="0" u="sng" dirty="0">
                <a:solidFill>
                  <a:srgbClr val="FF0000"/>
                </a:solidFill>
                <a:latin typeface="+mj-lt"/>
                <a:ea typeface="Yeseva One" panose="00000500000000000000" charset="0"/>
                <a:cs typeface="SVN-Lobster" panose="02040603050506020204" charset="0"/>
              </a:rPr>
              <a:t>Nhắc lại ghi nhớ</a:t>
            </a:r>
            <a:r>
              <a:rPr lang="en-GB" sz="2800" b="0" u="sng" dirty="0">
                <a:solidFill>
                  <a:srgbClr val="FF0000"/>
                </a:solidFill>
                <a:latin typeface="+mj-lt"/>
                <a:ea typeface="Yeseva One" panose="00000500000000000000" charset="0"/>
                <a:cs typeface="SVN-Lobster" panose="02040603050506020204" charset="0"/>
              </a:rPr>
              <a:t>:</a:t>
            </a:r>
            <a:endParaRPr sz="2800" b="0" u="sng" dirty="0">
              <a:solidFill>
                <a:srgbClr val="FF0000"/>
              </a:solidFill>
              <a:latin typeface="+mj-lt"/>
              <a:ea typeface="Yeseva One" panose="00000500000000000000" charset="0"/>
              <a:cs typeface="SVN-Lobster" panose="02040603050506020204" charset="0"/>
            </a:endParaRP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1. Từ đồng nghĩa là những từ có nghĩa giống nhau hoặc gần giống nhau.</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2. Khi dùng từ đồng nghĩa, ta phải biết sự khác </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nhau giữa chúng để lựa chọn dùng cho chính xác.</a:t>
            </a:r>
          </a:p>
          <a:p>
            <a:pPr algn="l">
              <a:lnSpc>
                <a:spcPct val="150000"/>
              </a:lnSpc>
            </a:pPr>
            <a:endParaRPr sz="2800" b="0" dirty="0">
              <a:solidFill>
                <a:srgbClr val="000000"/>
              </a:solidFill>
              <a:latin typeface="+mj-lt"/>
              <a:ea typeface="Yeseva One" panose="00000500000000000000" charset="0"/>
              <a:cs typeface="SVN-Lobster" panose="02040603050506020204"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up)">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wipe(up)">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wipe(up)">
                                      <p:cBhvr>
                                        <p:cTn id="22" dur="500"/>
                                        <p:tgtEl>
                                          <p:spTgt spid="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wipe(up)">
                                      <p:cBhvr>
                                        <p:cTn id="2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ltLang="en-US"/>
          </a:p>
        </p:txBody>
      </p:sp>
      <p:pic>
        <p:nvPicPr>
          <p:cNvPr id="46" name="PA_图片 2" descr="C:\Users\Thinkpad\Desktop\1.jpg"/>
          <p:cNvPicPr>
            <a:picLocks noChangeAspect="1" noChangeArrowheads="1"/>
          </p:cNvPicPr>
          <p:nvPr>
            <p:custDataLst>
              <p:tags r:id="rId1"/>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0" y="-1905"/>
            <a:ext cx="9144000" cy="5145088"/>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4" cstate="print">
            <a:extLst>
              <a:ext uri="{28A0092B-C50C-407E-A947-70E740481C1C}">
                <a14:useLocalDpi xmlns:a14="http://schemas.microsoft.com/office/drawing/2010/main" val="0"/>
              </a:ext>
            </a:extLst>
          </a:blip>
          <a:srcRect l="4055" t="9874" r="5765" b="3240"/>
          <a:stretch>
            <a:fillRect/>
          </a:stretch>
        </p:blipFill>
        <p:spPr bwMode="auto">
          <a:xfrm>
            <a:off x="266700" y="508000"/>
            <a:ext cx="8343900" cy="4470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5" cstate="print">
            <a:extLst>
              <a:ext uri="{28A0092B-C50C-407E-A947-70E740481C1C}">
                <a14:useLocalDpi xmlns:a14="http://schemas.microsoft.com/office/drawing/2010/main" val="0"/>
              </a:ext>
            </a:extLst>
          </a:blip>
          <a:srcRect l="5000" r="5833" b="9410"/>
          <a:stretch>
            <a:fillRect/>
          </a:stretch>
        </p:blipFill>
        <p:spPr bwMode="auto">
          <a:xfrm>
            <a:off x="457200" y="6985"/>
            <a:ext cx="8153400" cy="4660900"/>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6" cstate="print">
            <a:extLst>
              <a:ext uri="{28A0092B-C50C-407E-A947-70E740481C1C}">
                <a14:useLocalDpi xmlns:a14="http://schemas.microsoft.com/office/drawing/2010/main" val="0"/>
              </a:ext>
            </a:extLst>
          </a:blip>
          <a:srcRect l="59167" t="88615"/>
          <a:stretch>
            <a:fillRect/>
          </a:stretch>
        </p:blipFill>
        <p:spPr bwMode="auto">
          <a:xfrm>
            <a:off x="4902200" y="4559300"/>
            <a:ext cx="3733800" cy="585788"/>
          </a:xfrm>
          <a:prstGeom prst="rect">
            <a:avLst/>
          </a:prstGeom>
          <a:noFill/>
          <a:extLst>
            <a:ext uri="{909E8E84-426E-40DD-AFC4-6F175D3DCCD1}">
              <a14:hiddenFill xmlns:a14="http://schemas.microsoft.com/office/drawing/2010/main">
                <a:solidFill>
                  <a:srgbClr val="FFFFFF"/>
                </a:solidFill>
              </a14:hiddenFill>
            </a:ext>
          </a:extLst>
        </p:spPr>
      </p:pic>
      <p:pic>
        <p:nvPicPr>
          <p:cNvPr id="52" name="PA_图片 7" descr="C:\Users\Thinkpad\Desktop\学校\1_0008_图层-8.pn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710305" y="6846"/>
            <a:ext cx="1408674"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6"/>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 y="2330450"/>
            <a:ext cx="1826698" cy="281305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7"/>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851920" y="-524594"/>
            <a:ext cx="928301" cy="3489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8"/>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4690924" y="-282816"/>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PA_文本框 2028"/>
          <p:cNvSpPr txBox="1">
            <a:spLocks noChangeArrowheads="1"/>
          </p:cNvSpPr>
          <p:nvPr>
            <p:custDataLst>
              <p:tags r:id="rId9"/>
            </p:custDataLst>
          </p:nvPr>
        </p:nvSpPr>
        <p:spPr bwMode="auto">
          <a:xfrm>
            <a:off x="1403350" y="785495"/>
            <a:ext cx="5930900" cy="583565"/>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zh-CN"/>
            </a:defPPr>
            <a:lvl1pPr algn="ctr">
              <a:defRPr sz="2600" b="1" spc="300">
                <a:solidFill>
                  <a:schemeClr val="bg1"/>
                </a:solidFill>
                <a:latin typeface="Microsoft YaHei" panose="020B0503020204020204" pitchFamily="34" charset="-122"/>
                <a:ea typeface="Microsoft YaHei" panose="020B0503020204020204" pitchFamily="34" charset="-122"/>
              </a:defRPr>
            </a:lvl1pPr>
            <a:lvl2pPr marL="742950" indent="-285750" eaLnBrk="0" hangingPunct="0">
              <a:defRPr>
                <a:latin typeface="Arial" panose="020B0604020202020204" pitchFamily="34" charset="0"/>
                <a:ea typeface="SimSun" panose="02010600030101010101" pitchFamily="2" charset="-122"/>
              </a:defRPr>
            </a:lvl2pPr>
            <a:lvl3pPr marL="1143000" indent="-228600" eaLnBrk="0" hangingPunct="0">
              <a:defRPr>
                <a:latin typeface="Arial" panose="020B0604020202020204" pitchFamily="34" charset="0"/>
                <a:ea typeface="SimSun" panose="02010600030101010101" pitchFamily="2" charset="-122"/>
              </a:defRPr>
            </a:lvl3pPr>
            <a:lvl4pPr marL="1600200" indent="-228600" eaLnBrk="0" hangingPunct="0">
              <a:defRPr>
                <a:latin typeface="Arial" panose="020B0604020202020204" pitchFamily="34" charset="0"/>
                <a:ea typeface="SimSun" panose="02010600030101010101" pitchFamily="2" charset="-122"/>
              </a:defRPr>
            </a:lvl4pPr>
            <a:lvl5pPr marL="2057400" indent="-228600" eaLnBrk="0" hangingPunct="0">
              <a:defRPr>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SimSun" panose="02010600030101010101" pitchFamily="2" charset="-122"/>
              </a:defRPr>
            </a:lvl9pPr>
          </a:lstStyle>
          <a:p>
            <a:pPr algn="ctr"/>
            <a:r>
              <a:rPr lang="en-GB" sz="3200" spc="0" dirty="0">
                <a:latin typeface="Times New Roman" panose="02020603050405020304" pitchFamily="18" charset="0"/>
                <a:ea typeface="Yeseva One" panose="00000500000000000000" charset="0"/>
                <a:cs typeface="Times New Roman" panose="02020603050405020304" pitchFamily="18" charset="0"/>
              </a:rPr>
              <a:t>Luyện từ và câu Lớp 5 - Tuần 1</a:t>
            </a:r>
          </a:p>
        </p:txBody>
      </p:sp>
      <p:pic>
        <p:nvPicPr>
          <p:cNvPr id="4" name="Content Placeholder 3"/>
          <p:cNvPicPr>
            <a:picLocks noGrp="1" noChangeAspect="1"/>
          </p:cNvPicPr>
          <p:nvPr>
            <p:ph idx="1"/>
          </p:nvPr>
        </p:nvPicPr>
        <p:blipFill>
          <a:blip r:embed="rId21"/>
          <a:stretch>
            <a:fillRect/>
          </a:stretch>
        </p:blipFill>
        <p:spPr>
          <a:xfrm>
            <a:off x="1403350" y="1505585"/>
            <a:ext cx="6791325" cy="1600200"/>
          </a:xfrm>
          <a:prstGeom prst="rect">
            <a:avLst/>
          </a:prstGeom>
        </p:spPr>
      </p:pic>
      <p:pic>
        <p:nvPicPr>
          <p:cNvPr id="7" name="Picture 6"/>
          <p:cNvPicPr>
            <a:picLocks noChangeAspect="1"/>
          </p:cNvPicPr>
          <p:nvPr/>
        </p:nvPicPr>
        <p:blipFill>
          <a:blip r:embed="rId22"/>
          <a:stretch>
            <a:fillRect/>
          </a:stretch>
        </p:blipFill>
        <p:spPr>
          <a:xfrm>
            <a:off x="3851910" y="3723640"/>
            <a:ext cx="4333875" cy="5905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sndAc>
          <p:stSnd loop="1">
            <p:snd r:embed="rId12" name="歌曲片段-背景音乐 - 欢快 - 曲目 热情的音乐22.wav"/>
          </p:stSnd>
        </p:sndAc>
      </p:transition>
    </mc:Choice>
    <mc:Fallback xmlns="">
      <p:transition spd="slow">
        <p:fade/>
        <p:sndAc>
          <p:stSnd loop="1">
            <p:snd r:embed="rId23" name="歌曲片段-背景音乐 - 欢快 - 曲目 热情的音乐2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13" dur="6000" spd="-100000" fill="hold"/>
                                        <p:tgtEl>
                                          <p:spTgt spid="54"/>
                                        </p:tgtEl>
                                        <p:attrNameLst>
                                          <p:attrName>ppt_x</p:attrName>
                                          <p:attrName>ppt_y</p:attrName>
                                        </p:attrNameLst>
                                      </p:cBhvr>
                                      <p:rCtr x="10069" y="-48148"/>
                                    </p:animMotion>
                                  </p:childTnLst>
                                </p:cTn>
                              </p:par>
                              <p:par>
                                <p:cTn id="14"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15"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未标题-2.png"/>
          <p:cNvPicPr>
            <a:picLocks noChangeAspect="1"/>
          </p:cNvPicPr>
          <p:nvPr/>
        </p:nvPicPr>
        <p:blipFill>
          <a:blip r:embed="rId3" cstate="print"/>
          <a:stretch>
            <a:fillRect/>
          </a:stretch>
        </p:blipFill>
        <p:spPr>
          <a:xfrm>
            <a:off x="-180340" y="297815"/>
            <a:ext cx="8241030" cy="4565650"/>
          </a:xfrm>
          <a:prstGeom prst="rect">
            <a:avLst/>
          </a:prstGeom>
        </p:spPr>
      </p:pic>
      <p:sp>
        <p:nvSpPr>
          <p:cNvPr id="58" name="Text Box 18"/>
          <p:cNvSpPr txBox="1">
            <a:spLocks noChangeArrowheads="1"/>
          </p:cNvSpPr>
          <p:nvPr/>
        </p:nvSpPr>
        <p:spPr bwMode="auto">
          <a:xfrm>
            <a:off x="1083310" y="1779663"/>
            <a:ext cx="5504914" cy="2246759"/>
          </a:xfrm>
          <a:prstGeom prst="rect">
            <a:avLst/>
          </a:prstGeom>
          <a:noFill/>
          <a:ln w="9525">
            <a:noFill/>
            <a:miter lim="800000"/>
          </a:ln>
        </p:spPr>
        <p:txBody>
          <a:bodyPr wrap="square" lIns="91429" tIns="45715" rIns="91429" bIns="45715">
            <a:spAutoFit/>
          </a:bodyPr>
          <a:lstStyle/>
          <a:p>
            <a:pPr lvl="0" algn="just">
              <a:lnSpc>
                <a:spcPct val="100000"/>
              </a:lnSpc>
              <a:spcBef>
                <a:spcPts val="0"/>
              </a:spcBef>
              <a:spcAft>
                <a:spcPts val="0"/>
              </a:spcAft>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GB" altLang="en-US"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a:t>
            </a: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Hôm qua cô giáo Chim Én dẫn học sinh ra cánh đồng mùa xuân. Đám học trò tíu tít:</a:t>
            </a:r>
          </a:p>
          <a:p>
            <a:pPr lvl="0" algn="just">
              <a:lnSpc>
                <a:spcPct val="100000"/>
              </a:lnSpc>
              <a:spcBef>
                <a:spcPts val="0"/>
              </a:spcBef>
              <a:spcAft>
                <a:spcPts val="0"/>
              </a:spcAft>
              <a:buClrTx/>
              <a:buSzTx/>
              <a:buFontTx/>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Đồng xanh xanh bao la, mây trắng trắng trắng xóa...</a:t>
            </a:r>
          </a:p>
          <a:p>
            <a:pPr lvl="0" algn="just">
              <a:lnSpc>
                <a:spcPct val="100000"/>
              </a:lnSpc>
              <a:spcBef>
                <a:spcPts val="0"/>
              </a:spcBef>
              <a:spcAft>
                <a:spcPts val="0"/>
              </a:spcAft>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Cánh đồng bát ngát mênh mông.</a:t>
            </a:r>
          </a:p>
          <a:p>
            <a:pPr lvl="0" algn="just">
              <a:lnSpc>
                <a:spcPct val="100000"/>
              </a:lnSpc>
              <a:spcBef>
                <a:spcPts val="0"/>
              </a:spcBef>
              <a:spcAft>
                <a:spcPts val="0"/>
              </a:spcAft>
              <a:defRPr/>
            </a:pPr>
            <a:r>
              <a:rPr lang="en-US" altLang="zh-CN" sz="2000" b="1" kern="0" dirty="0">
                <a:solidFill>
                  <a:schemeClr val="tx1"/>
                </a:solidFill>
                <a:latin typeface="Times New Roman" panose="02020603050405020304" pitchFamily="18" charset="0"/>
                <a:ea typeface="Yeseva One" panose="00000500000000000000" charset="0"/>
                <a:cs typeface="Times New Roman" panose="02020603050405020304" pitchFamily="18" charset="0"/>
              </a:rPr>
              <a:t>- Cánh đồng... rộng thùng thình. – Sáo Nâu hối hả chen vào khiến các bạn cười vang.</a:t>
            </a:r>
          </a:p>
        </p:txBody>
      </p:sp>
      <p:pic>
        <p:nvPicPr>
          <p:cNvPr id="6" name="Content Placeholder 3" descr="chim"/>
          <p:cNvPicPr>
            <a:picLocks noChangeAspect="1"/>
          </p:cNvPicPr>
          <p:nvPr/>
        </p:nvPicPr>
        <p:blipFill>
          <a:blip r:embed="rId4"/>
          <a:stretch>
            <a:fillRect/>
          </a:stretch>
        </p:blipFill>
        <p:spPr>
          <a:xfrm>
            <a:off x="6443980" y="2427605"/>
            <a:ext cx="2109470" cy="2119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par>
                          <p:cTn id="8" fill="hold">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58"/>
                                        </p:tgtEl>
                                        <p:attrNameLst>
                                          <p:attrName>style.visibility</p:attrName>
                                        </p:attrNameLst>
                                      </p:cBhvr>
                                      <p:to>
                                        <p:strVal val="visible"/>
                                      </p:to>
                                    </p:set>
                                    <p:anim calcmode="discrete" valueType="clr">
                                      <p:cBhvr override="childStyle">
                                        <p:cTn id="11" dur="80"/>
                                        <p:tgtEl>
                                          <p:spTgt spid="58"/>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58"/>
                                        </p:tgtEl>
                                        <p:attrNameLst>
                                          <p:attrName>fillcolor</p:attrName>
                                        </p:attrNameLst>
                                      </p:cBhvr>
                                      <p:tavLst>
                                        <p:tav tm="0">
                                          <p:val>
                                            <p:clrVal>
                                              <a:schemeClr val="accent2"/>
                                            </p:clrVal>
                                          </p:val>
                                        </p:tav>
                                        <p:tav tm="50000">
                                          <p:val>
                                            <p:clrVal>
                                              <a:schemeClr val="hlink"/>
                                            </p:clrVal>
                                          </p:val>
                                        </p:tav>
                                      </p:tavLst>
                                    </p:anim>
                                    <p:set>
                                      <p:cBhvr>
                                        <p:cTn id="13" dur="80"/>
                                        <p:tgtEl>
                                          <p:spTgt spid="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360安全浏览器下载\六一\Nipic_2531170_b95b5e79d8a6cffe\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920161" y="2283718"/>
            <a:ext cx="1756295" cy="2432018"/>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标注 3"/>
          <p:cNvSpPr/>
          <p:nvPr/>
        </p:nvSpPr>
        <p:spPr>
          <a:xfrm>
            <a:off x="467544" y="627534"/>
            <a:ext cx="6192867" cy="2637155"/>
          </a:xfrm>
          <a:prstGeom prst="wedgeRoundRectCallout">
            <a:avLst>
              <a:gd name="adj1" fmla="val 58949"/>
              <a:gd name="adj2" fmla="val 36036"/>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altLang="zh-CN" sz="6000" dirty="0">
                <a:solidFill>
                  <a:srgbClr val="000000"/>
                </a:solidFill>
                <a:latin typeface="Times New Roman" panose="02020603050405020304" pitchFamily="18" charset="0"/>
                <a:ea typeface="Yeseva One" panose="00000500000000000000" charset="0"/>
                <a:cs typeface="Times New Roman" panose="02020603050405020304" pitchFamily="18" charset="0"/>
                <a:sym typeface="+mn-ea"/>
              </a:rPr>
              <a:t>Vì </a:t>
            </a:r>
            <a:r>
              <a:rPr lang="zh-CN" altLang="en-US" sz="6000" dirty="0">
                <a:solidFill>
                  <a:srgbClr val="000000"/>
                </a:solidFill>
                <a:latin typeface="Times New Roman" panose="02020603050405020304" pitchFamily="18" charset="0"/>
                <a:ea typeface="Yeseva One" panose="00000500000000000000" charset="0"/>
                <a:cs typeface="Times New Roman" panose="02020603050405020304" pitchFamily="18" charset="0"/>
                <a:sym typeface="+mn-ea"/>
              </a:rPr>
              <a:t>sao các bạn </a:t>
            </a:r>
          </a:p>
          <a:p>
            <a:pPr algn="ctr"/>
            <a:r>
              <a:rPr lang="zh-CN" altLang="en-US" sz="6000" dirty="0">
                <a:solidFill>
                  <a:srgbClr val="000000"/>
                </a:solidFill>
                <a:latin typeface="Times New Roman" panose="02020603050405020304" pitchFamily="18" charset="0"/>
                <a:ea typeface="Yeseva One" panose="00000500000000000000" charset="0"/>
                <a:cs typeface="Times New Roman" panose="02020603050405020304" pitchFamily="18" charset="0"/>
                <a:sym typeface="+mn-ea"/>
              </a:rPr>
              <a:t>lại cười Sáo Nâu ?</a:t>
            </a:r>
            <a:endParaRPr lang="zh-CN" altLang="en-US" sz="6000" b="0" dirty="0">
              <a:solidFill>
                <a:srgbClr val="000000"/>
              </a:solidFill>
              <a:latin typeface="Times New Roman" panose="02020603050405020304" pitchFamily="18" charset="0"/>
              <a:ea typeface="Yeseva One" panose="00000500000000000000" charset="0"/>
              <a:cs typeface="Times New Roman" panose="02020603050405020304" pitchFamily="18"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Scale>
                                      <p:cBhvr>
                                        <p:cTn id="7" dur="1000" decel="50000" fill="hold">
                                          <p:stCondLst>
                                            <p:cond delay="0"/>
                                          </p:stCondLst>
                                        </p:cTn>
                                        <p:tgtEl>
                                          <p:spTgt spid="61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146"/>
                                        </p:tgtEl>
                                        <p:attrNameLst>
                                          <p:attrName>ppt_x</p:attrName>
                                          <p:attrName>ppt_y</p:attrName>
                                        </p:attrNameLst>
                                      </p:cBhvr>
                                    </p:animMotion>
                                    <p:animEffect transition="in" filter="fade">
                                      <p:cBhvr>
                                        <p:cTn id="9" dur="1000"/>
                                        <p:tgtEl>
                                          <p:spTgt spid="6146"/>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300"/>
                                        <p:tgtEl>
                                          <p:spTgt spid="4"/>
                                        </p:tgtEl>
                                      </p:cBhvr>
                                    </p:animEffect>
                                    <p:anim calcmode="lin" valueType="num">
                                      <p:cBhvr>
                                        <p:cTn id="14" dur="300" fill="hold"/>
                                        <p:tgtEl>
                                          <p:spTgt spid="4"/>
                                        </p:tgtEl>
                                        <p:attrNameLst>
                                          <p:attrName>ppt_x</p:attrName>
                                        </p:attrNameLst>
                                      </p:cBhvr>
                                      <p:tavLst>
                                        <p:tav tm="0">
                                          <p:val>
                                            <p:strVal val="#ppt_x"/>
                                          </p:val>
                                        </p:tav>
                                        <p:tav tm="100000">
                                          <p:val>
                                            <p:strVal val="#ppt_x"/>
                                          </p:val>
                                        </p:tav>
                                      </p:tavLst>
                                    </p:anim>
                                    <p:anim calcmode="lin" valueType="num">
                                      <p:cBhvr>
                                        <p:cTn id="15" dur="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nh 3" descr="SolidCaptureImage70505026"/>
          <p:cNvPicPr>
            <a:picLocks noChangeAspect="1" noChangeArrowheads="1"/>
          </p:cNvPicPr>
          <p:nvPr/>
        </p:nvPicPr>
        <p:blipFill>
          <a:blip r:embed="rId3" cstate="print"/>
          <a:srcRect l="6437" t="2145" r="6437" b="7459"/>
          <a:stretch>
            <a:fillRect/>
          </a:stretch>
        </p:blipFill>
        <p:spPr>
          <a:xfrm>
            <a:off x="1640205" y="627380"/>
            <a:ext cx="6000115" cy="3024505"/>
          </a:xfrm>
          <a:prstGeom prst="rect">
            <a:avLst/>
          </a:prstGeom>
          <a:noFill/>
          <a:ln w="9525">
            <a:noFill/>
            <a:miter lim="800000"/>
            <a:headEnd/>
            <a:tailEnd/>
          </a:ln>
        </p:spPr>
      </p:pic>
      <p:sp>
        <p:nvSpPr>
          <p:cNvPr id="100" name="Text Box 99"/>
          <p:cNvSpPr txBox="1"/>
          <p:nvPr/>
        </p:nvSpPr>
        <p:spPr>
          <a:xfrm>
            <a:off x="683568" y="3796030"/>
            <a:ext cx="7992888" cy="829945"/>
          </a:xfrm>
          <a:prstGeom prst="rect">
            <a:avLst/>
          </a:prstGeom>
          <a:solidFill>
            <a:schemeClr val="lt1">
              <a:alpha val="83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400" b="1">
                <a:latin typeface="Times New Roman" panose="02020603050405020304" pitchFamily="18" charset="0"/>
              </a:rPr>
              <a:t>Nghĩa của hai từ </a:t>
            </a:r>
            <a:r>
              <a:rPr lang="en-US" sz="2400" b="1" i="1">
                <a:latin typeface="Times New Roman" panose="02020603050405020304" pitchFamily="18" charset="0"/>
              </a:rPr>
              <a:t>học sinh, học trò </a:t>
            </a:r>
            <a:r>
              <a:rPr lang="en-US" sz="2400" b="1">
                <a:latin typeface="Times New Roman" panose="02020603050405020304" pitchFamily="18" charset="0"/>
              </a:rPr>
              <a:t>có điểm gì giống nhau? (hai từ cùng chỉ ai?)</a:t>
            </a:r>
            <a:endParaRPr lang="en-US" altLang="en-US" sz="2400" b="1">
              <a:latin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467360" y="4083685"/>
            <a:ext cx="8304530" cy="460375"/>
          </a:xfrm>
          <a:prstGeom prst="rect">
            <a:avLst/>
          </a:prstGeom>
          <a:solidFill>
            <a:schemeClr val="lt1">
              <a:alpha val="84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l">
              <a:buClrTx/>
              <a:buSzTx/>
              <a:buFontTx/>
            </a:pPr>
            <a:r>
              <a:rPr lang="en-US" sz="2400" b="1">
                <a:latin typeface="Times New Roman" panose="02020603050405020304" pitchFamily="18" charset="0"/>
              </a:rPr>
              <a:t>Nghĩa của hai từ </a:t>
            </a:r>
            <a:r>
              <a:rPr lang="en-US" sz="2400" b="1" i="1">
                <a:latin typeface="Times New Roman" panose="02020603050405020304" pitchFamily="18" charset="0"/>
              </a:rPr>
              <a:t>khiêng, vác </a:t>
            </a:r>
            <a:r>
              <a:rPr lang="en-US" sz="2400" b="1">
                <a:latin typeface="Times New Roman" panose="02020603050405020304" pitchFamily="18" charset="0"/>
              </a:rPr>
              <a:t>có điểm nào giống và khác nhau?</a:t>
            </a:r>
          </a:p>
        </p:txBody>
      </p:sp>
      <p:pic>
        <p:nvPicPr>
          <p:cNvPr id="26" name="Picture 26"/>
          <p:cNvPicPr>
            <a:picLocks noChangeAspect="1"/>
          </p:cNvPicPr>
          <p:nvPr/>
        </p:nvPicPr>
        <p:blipFill>
          <a:blip r:embed="rId3" cstate="print"/>
          <a:srcRect l="1132" r="3129" b="753"/>
          <a:stretch>
            <a:fillRect/>
          </a:stretch>
        </p:blipFill>
        <p:spPr>
          <a:xfrm>
            <a:off x="1559560" y="483518"/>
            <a:ext cx="6120130" cy="338426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 y="347980"/>
            <a:ext cx="8324215" cy="439039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4"/>
          <p:cNvSpPr txBox="1">
            <a:spLocks noChangeArrowheads="1"/>
          </p:cNvSpPr>
          <p:nvPr/>
        </p:nvSpPr>
        <p:spPr bwMode="auto">
          <a:xfrm>
            <a:off x="827584" y="771550"/>
            <a:ext cx="7416824" cy="389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l">
              <a:lnSpc>
                <a:spcPct val="150000"/>
              </a:lnSpc>
            </a:pPr>
            <a:r>
              <a:rPr sz="2800" b="0" u="sng" dirty="0">
                <a:solidFill>
                  <a:srgbClr val="FF0000"/>
                </a:solidFill>
                <a:latin typeface="Times New Roman" panose="02020603050405020304" pitchFamily="18" charset="0"/>
                <a:ea typeface="Yeseva One" panose="00000500000000000000" charset="0"/>
                <a:cs typeface="Times New Roman" panose="02020603050405020304" pitchFamily="18" charset="0"/>
              </a:rPr>
              <a:t>Ghi nhớ</a:t>
            </a:r>
            <a:r>
              <a:rPr lang="en-GB" sz="2800" b="0" u="sng" dirty="0">
                <a:solidFill>
                  <a:srgbClr val="FF0000"/>
                </a:solidFill>
                <a:latin typeface="Times New Roman" panose="02020603050405020304" pitchFamily="18" charset="0"/>
                <a:ea typeface="Yeseva One" panose="00000500000000000000" charset="0"/>
                <a:cs typeface="Times New Roman" panose="02020603050405020304" pitchFamily="18" charset="0"/>
              </a:rPr>
              <a:t>:</a:t>
            </a:r>
            <a:endParaRPr sz="2800" b="0" u="sng" dirty="0">
              <a:solidFill>
                <a:srgbClr val="FF0000"/>
              </a:solidFill>
              <a:latin typeface="Times New Roman" panose="02020603050405020304" pitchFamily="18" charset="0"/>
              <a:ea typeface="Yeseva One" panose="00000500000000000000" charset="0"/>
              <a:cs typeface="Times New Roman" panose="02020603050405020304" pitchFamily="18" charset="0"/>
            </a:endParaRP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1. Từ đồng nghĩa là những từ có nghĩa giống nhau hoặc gần giống nhau.</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2. Khi dùng từ đồng nghĩa, ta phải biết sự khác </a:t>
            </a:r>
          </a:p>
          <a:p>
            <a:pPr algn="l">
              <a:lnSpc>
                <a:spcPct val="150000"/>
              </a:lnSpc>
            </a:pPr>
            <a:r>
              <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rPr>
              <a:t>nhau giữa chúng để lựa chọn dùng cho chính xác.</a:t>
            </a:r>
          </a:p>
          <a:p>
            <a:pPr algn="l">
              <a:lnSpc>
                <a:spcPct val="150000"/>
              </a:lnSpc>
            </a:pPr>
            <a:endParaRPr sz="2800" b="0" dirty="0">
              <a:solidFill>
                <a:srgbClr val="000000"/>
              </a:solidFill>
              <a:latin typeface="Times New Roman" panose="02020603050405020304" pitchFamily="18" charset="0"/>
              <a:ea typeface="Yeseva One" panose="00000500000000000000" charset="0"/>
              <a:cs typeface="Times New Roman" panose="02020603050405020304" pitchFamily="18"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nvSpPr>
        <p:spPr>
          <a:xfrm>
            <a:off x="467544" y="627534"/>
            <a:ext cx="8049711" cy="3974311"/>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9pPr>
          </a:lstStyle>
          <a:p>
            <a:pPr marL="0" algn="just" eaLnBrk="1" hangingPunct="1">
              <a:lnSpc>
                <a:spcPct val="80000"/>
              </a:lnSpc>
              <a:spcBef>
                <a:spcPts val="600"/>
              </a:spcBef>
              <a:buFontTx/>
              <a:buNone/>
              <a:defRPr/>
            </a:pPr>
            <a:r>
              <a:rPr lang="en-US" sz="2400" b="1" u="sng">
                <a:solidFill>
                  <a:schemeClr val="bg1"/>
                </a:solidFill>
                <a:effectLst/>
                <a:latin typeface="Times New Roman" panose="02020603050405020304" pitchFamily="18" charset="0"/>
              </a:rPr>
              <a:t>Bài 1</a:t>
            </a:r>
            <a:r>
              <a:rPr lang="en-US" sz="2400">
                <a:solidFill>
                  <a:schemeClr val="bg1"/>
                </a:solidFill>
                <a:effectLst/>
                <a:latin typeface="Times New Roman" panose="02020603050405020304" pitchFamily="18" charset="0"/>
              </a:rPr>
              <a:t>: </a:t>
            </a:r>
            <a:r>
              <a:rPr lang="en-US" sz="2400" b="1">
                <a:solidFill>
                  <a:schemeClr val="bg1"/>
                </a:solidFill>
                <a:effectLst/>
                <a:latin typeface="Times New Roman" panose="02020603050405020304" pitchFamily="18" charset="0"/>
              </a:rPr>
              <a:t>Xếp những từ in đậm thành từng nhóm đồng nghĩa: </a:t>
            </a:r>
            <a:endParaRPr lang="en-US" sz="2400">
              <a:solidFill>
                <a:schemeClr val="tx1"/>
              </a:solidFill>
              <a:effectLst/>
              <a:latin typeface="Times New Roman" panose="02020603050405020304" pitchFamily="18" charset="0"/>
            </a:endParaRPr>
          </a:p>
          <a:p>
            <a:pPr marL="0" algn="just" eaLnBrk="1" hangingPunct="1">
              <a:lnSpc>
                <a:spcPct val="80000"/>
              </a:lnSpc>
              <a:spcBef>
                <a:spcPts val="600"/>
              </a:spcBef>
              <a:buFontTx/>
              <a:buNone/>
              <a:defRPr/>
            </a:pPr>
            <a:r>
              <a:rPr lang="en-US" sz="2400">
                <a:solidFill>
                  <a:schemeClr val="tx1"/>
                </a:solidFill>
                <a:effectLst/>
                <a:latin typeface="Times New Roman" panose="02020603050405020304" pitchFamily="18" charset="0"/>
              </a:rPr>
              <a:t>        </a:t>
            </a:r>
          </a:p>
          <a:p>
            <a:pPr marL="0" algn="just" eaLnBrk="1" hangingPunct="1">
              <a:lnSpc>
                <a:spcPct val="80000"/>
              </a:lnSpc>
              <a:spcBef>
                <a:spcPts val="600"/>
              </a:spcBef>
              <a:buFontTx/>
              <a:buNone/>
              <a:defRPr/>
            </a:pPr>
            <a:r>
              <a:rPr lang="en-GB" altLang="en-US" sz="2400">
                <a:solidFill>
                  <a:schemeClr val="tx1"/>
                </a:solidFill>
                <a:effectLst/>
                <a:latin typeface="Times New Roman" panose="02020603050405020304" pitchFamily="18" charset="0"/>
              </a:rPr>
              <a:t>      </a:t>
            </a:r>
            <a:r>
              <a:rPr lang="en-GB" altLang="en-US" sz="2400">
                <a:solidFill>
                  <a:schemeClr val="bg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Sau 80 năm giời nô lệ làm cho</a:t>
            </a:r>
            <a:r>
              <a:rPr lang="en-US" sz="2400" b="1">
                <a:solidFill>
                  <a:srgbClr val="FF0000"/>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nước nhà</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bị yếu hèn, ngày nay chúng ta cần phải</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xây dựng</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lại cơ đồ mà tổ tiên đã để lại cho chúng ta, làm sao cho chúng ta theo các nước khác trên</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hoàn cầu</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Trong công cuộc</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kiến thiết</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đó, nước nhà trông mong ở các em rất nhiều.</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Non sông</a:t>
            </a:r>
            <a:r>
              <a:rPr lang="en-US" sz="2400" b="1" i="1">
                <a:solidFill>
                  <a:schemeClr val="bg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Việt Nam có trở nên tươi đẹp được hay không, dân tộc Việt nam có bước tới đài vinh quang để sánh vai cùng với các cường quốc</a:t>
            </a:r>
            <a:r>
              <a:rPr lang="en-US" sz="2400">
                <a:solidFill>
                  <a:schemeClr val="tx1"/>
                </a:solidFill>
                <a:effectLst/>
                <a:latin typeface="Times New Roman" panose="02020603050405020304" pitchFamily="18" charset="0"/>
              </a:rPr>
              <a:t> </a:t>
            </a:r>
            <a:r>
              <a:rPr lang="en-US" sz="2400" b="1" i="1">
                <a:solidFill>
                  <a:srgbClr val="FFFF00"/>
                </a:solidFill>
                <a:effectLst/>
                <a:latin typeface="Times New Roman" panose="02020603050405020304" pitchFamily="18" charset="0"/>
              </a:rPr>
              <a:t>năm châu</a:t>
            </a:r>
            <a:r>
              <a:rPr lang="en-US" sz="2400">
                <a:solidFill>
                  <a:schemeClr val="tx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được hay không, chính là nhờ một phần lớn ở công học tập của các em.</a:t>
            </a:r>
          </a:p>
          <a:p>
            <a:pPr marL="0" algn="just" eaLnBrk="1" hangingPunct="1">
              <a:lnSpc>
                <a:spcPct val="80000"/>
              </a:lnSpc>
              <a:spcBef>
                <a:spcPts val="600"/>
              </a:spcBef>
              <a:buFontTx/>
              <a:buNone/>
              <a:defRPr/>
            </a:pPr>
            <a:r>
              <a:rPr lang="en-GB" altLang="en-US" sz="2400">
                <a:solidFill>
                  <a:schemeClr val="bg1"/>
                </a:solidFill>
                <a:effectLst/>
                <a:latin typeface="Times New Roman" panose="02020603050405020304" pitchFamily="18" charset="0"/>
              </a:rPr>
              <a:t>						</a:t>
            </a:r>
            <a:r>
              <a:rPr lang="en-US" sz="2400">
                <a:solidFill>
                  <a:schemeClr val="bg1"/>
                </a:solidFill>
                <a:effectLst/>
                <a:latin typeface="Times New Roman" panose="02020603050405020304" pitchFamily="18" charset="0"/>
              </a:rPr>
              <a:t>Hồ Chí Minh </a:t>
            </a:r>
            <a:r>
              <a:rPr lang="en-US" sz="2400">
                <a:solidFill>
                  <a:schemeClr val="tx1"/>
                </a:solidFill>
                <a:effectLst/>
                <a:latin typeface="Times New Roman" panose="02020603050405020304" pitchFamily="18" charset="0"/>
              </a:rPr>
              <a:t>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wipe(down)">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wipe(down)">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wipe(down)">
                                      <p:cBhvr>
                                        <p:cTn id="17" dur="500"/>
                                        <p:tgtEl>
                                          <p:spTgt spid="317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wipe(down)">
                                      <p:cBhvr>
                                        <p:cTn id="22" dur="500"/>
                                        <p:tgtEl>
                                          <p:spTgt spid="317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descr="未标题-1.png"/>
          <p:cNvPicPr>
            <a:picLocks noChangeAspect="1"/>
          </p:cNvPicPr>
          <p:nvPr/>
        </p:nvPicPr>
        <p:blipFill>
          <a:blip r:embed="rId3" cstate="print"/>
          <a:stretch>
            <a:fillRect/>
          </a:stretch>
        </p:blipFill>
        <p:spPr>
          <a:xfrm>
            <a:off x="827405" y="1779905"/>
            <a:ext cx="3777615" cy="2809240"/>
          </a:xfrm>
          <a:prstGeom prst="rect">
            <a:avLst/>
          </a:prstGeom>
        </p:spPr>
      </p:pic>
      <p:pic>
        <p:nvPicPr>
          <p:cNvPr id="19" name="图片 18" descr="未标题-1.png"/>
          <p:cNvPicPr>
            <a:picLocks noChangeAspect="1"/>
          </p:cNvPicPr>
          <p:nvPr/>
        </p:nvPicPr>
        <p:blipFill>
          <a:blip r:embed="rId3" cstate="print"/>
          <a:stretch>
            <a:fillRect/>
          </a:stretch>
        </p:blipFill>
        <p:spPr>
          <a:xfrm>
            <a:off x="4787900" y="2571750"/>
            <a:ext cx="3777615" cy="2809240"/>
          </a:xfrm>
          <a:prstGeom prst="rect">
            <a:avLst/>
          </a:prstGeom>
        </p:spPr>
      </p:pic>
      <p:cxnSp>
        <p:nvCxnSpPr>
          <p:cNvPr id="36" name="直接连接符 35"/>
          <p:cNvCxnSpPr/>
          <p:nvPr/>
        </p:nvCxnSpPr>
        <p:spPr>
          <a:xfrm rot="10800000">
            <a:off x="5473532" y="4660253"/>
            <a:ext cx="2857520" cy="1588"/>
          </a:xfrm>
          <a:prstGeom prst="line">
            <a:avLst/>
          </a:prstGeom>
          <a:noFill/>
          <a:ln w="12700" cap="flat" cmpd="sng" algn="ctr">
            <a:solidFill>
              <a:srgbClr val="79DFF7"/>
            </a:solidFill>
            <a:prstDash val="sysDot"/>
            <a:headEnd type="oval"/>
            <a:tailEnd type="oval"/>
          </a:ln>
          <a:effectLst/>
        </p:spPr>
      </p:cxnSp>
      <p:sp>
        <p:nvSpPr>
          <p:cNvPr id="2" name="TextBox 20"/>
          <p:cNvSpPr txBox="1"/>
          <p:nvPr/>
        </p:nvSpPr>
        <p:spPr>
          <a:xfrm>
            <a:off x="5147944" y="3796665"/>
            <a:ext cx="3777615" cy="596574"/>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hoàn cầu</a:t>
            </a:r>
            <a:r>
              <a:rPr kumimoji="0" lang="en-GB" altLang="zh-CN"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a:t>
            </a:r>
            <a:r>
              <a:rPr lang="zh-CN" altLang="en-US" sz="2800" b="1" kern="0" noProof="0" dirty="0">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sym typeface="+mn-ea"/>
              </a:rPr>
              <a:t>-</a:t>
            </a: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năm châu</a:t>
            </a:r>
          </a:p>
        </p:txBody>
      </p:sp>
      <p:pic>
        <p:nvPicPr>
          <p:cNvPr id="3" name="图片 18" descr="未标题-1.png"/>
          <p:cNvPicPr>
            <a:picLocks noChangeAspect="1"/>
          </p:cNvPicPr>
          <p:nvPr/>
        </p:nvPicPr>
        <p:blipFill>
          <a:blip r:embed="rId3" cstate="print"/>
          <a:stretch>
            <a:fillRect/>
          </a:stretch>
        </p:blipFill>
        <p:spPr>
          <a:xfrm>
            <a:off x="4500245" y="267335"/>
            <a:ext cx="3777615" cy="2809240"/>
          </a:xfrm>
          <a:prstGeom prst="rect">
            <a:avLst/>
          </a:prstGeom>
        </p:spPr>
      </p:pic>
      <p:sp>
        <p:nvSpPr>
          <p:cNvPr id="21" name="TextBox 20"/>
          <p:cNvSpPr txBox="1"/>
          <p:nvPr/>
        </p:nvSpPr>
        <p:spPr>
          <a:xfrm>
            <a:off x="4859655" y="1563370"/>
            <a:ext cx="3346450" cy="596574"/>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nước nhà</a:t>
            </a:r>
            <a:r>
              <a:rPr kumimoji="0" lang="en-GB" altLang="zh-CN"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a:t>
            </a: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non sông</a:t>
            </a:r>
          </a:p>
        </p:txBody>
      </p:sp>
      <p:sp>
        <p:nvSpPr>
          <p:cNvPr id="5" name="TextBox 20"/>
          <p:cNvSpPr txBox="1"/>
          <p:nvPr/>
        </p:nvSpPr>
        <p:spPr>
          <a:xfrm>
            <a:off x="1188085" y="3003550"/>
            <a:ext cx="3346450" cy="596574"/>
          </a:xfrm>
          <a:prstGeom prst="rect">
            <a:avLst/>
          </a:prstGeom>
          <a:noFill/>
        </p:spPr>
        <p:txBody>
          <a:bodyPr wrap="square" rtlCol="0">
            <a:spAutoFit/>
          </a:body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kiến thiết </a:t>
            </a:r>
            <a:r>
              <a:rPr lang="zh-CN" altLang="en-US" sz="2800" b="1" kern="0" noProof="0" dirty="0">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sym typeface="+mn-ea"/>
              </a:rPr>
              <a:t>-</a:t>
            </a:r>
            <a:r>
              <a:rPr kumimoji="0" lang="zh-CN" altLang="en-US" sz="2800" b="1" i="0" u="none" strike="noStrike" kern="0" cap="none" spc="0" normalizeH="0" baseline="0" noProof="0" dirty="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Yeseva One" panose="00000500000000000000" charset="0"/>
                <a:cs typeface="Times New Roman" panose="02020603050405020304" pitchFamily="18" charset="0"/>
              </a:rPr>
              <a:t> xây dựng</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1"/>
                                        </p:tgtEl>
                                      </p:cBhvr>
                                    </p:animEffect>
                                  </p:childTnLst>
                                </p:cTn>
                              </p:par>
                              <p:par>
                                <p:cTn id="12" presetID="29"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2"/>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 calcmode="lin" valueType="num">
                                      <p:cBhvr>
                                        <p:cTn id="2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
                                        </p:tgtEl>
                                      </p:cBhvr>
                                    </p:animEffect>
                                  </p:childTnLst>
                                </p:cTn>
                              </p:par>
                              <p:par>
                                <p:cTn id="26" presetID="29"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ppt_x</p:attrName>
                                        </p:attrNameLst>
                                      </p:cBhvr>
                                      <p:tavLst>
                                        <p:tav tm="0">
                                          <p:val>
                                            <p:strVal val="#ppt_x-.2"/>
                                          </p:val>
                                        </p:tav>
                                        <p:tav tm="100000">
                                          <p:val>
                                            <p:strVal val="#ppt_x"/>
                                          </p:val>
                                        </p:tav>
                                      </p:tavLst>
                                    </p:anim>
                                    <p:anim calcmode="lin" valueType="num">
                                      <p:cBhvr>
                                        <p:cTn id="29"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ppt_x</p:attrName>
                                        </p:attrNameLst>
                                      </p:cBhvr>
                                      <p:tavLst>
                                        <p:tav tm="0">
                                          <p:val>
                                            <p:strVal val="#ppt_x-.2"/>
                                          </p:val>
                                        </p:tav>
                                        <p:tav tm="100000">
                                          <p:val>
                                            <p:strVal val="#ppt_x"/>
                                          </p:val>
                                        </p:tav>
                                      </p:tavLst>
                                    </p:anim>
                                    <p:anim calcmode="lin" valueType="num">
                                      <p:cBhvr>
                                        <p:cTn id="36"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9"/>
                                        </p:tgtEl>
                                      </p:cBhvr>
                                    </p:animEffect>
                                  </p:childTnLst>
                                </p:cTn>
                              </p:par>
                              <p:par>
                                <p:cTn id="38" presetID="41" presetClass="entr" presetSubtype="0" fill="hold" grpId="0" nodeType="withEffect">
                                  <p:stCondLst>
                                    <p:cond delay="0"/>
                                  </p:stCondLst>
                                  <p:iterate type="lt">
                                    <p:tmPct val="10000"/>
                                  </p:iterate>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
                                        </p:tgtEl>
                                        <p:attrNameLst>
                                          <p:attrName>ppt_y</p:attrName>
                                        </p:attrNameLst>
                                      </p:cBhvr>
                                      <p:tavLst>
                                        <p:tav tm="0">
                                          <p:val>
                                            <p:strVal val="#ppt_y"/>
                                          </p:val>
                                        </p:tav>
                                        <p:tav tm="100000">
                                          <p:val>
                                            <p:strVal val="#ppt_y"/>
                                          </p:val>
                                        </p:tav>
                                      </p:tavLst>
                                    </p:anim>
                                    <p:anim calcmode="lin" valueType="num">
                                      <p:cBhvr>
                                        <p:cTn id="4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
                                        </p:tgtEl>
                                      </p:cBhvr>
                                    </p:animEffect>
                                  </p:childTnLst>
                                </p:cTn>
                              </p:par>
                              <p:par>
                                <p:cTn id="45" presetID="22" presetClass="entr" presetSubtype="8"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360安全浏览器下载\六一\Nipic_2531170_60e991fb751d3f8f\Nipic_2531170_20140501162158900000 [转换].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890" y="1491615"/>
            <a:ext cx="3801745" cy="3424555"/>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189"/>
          <p:cNvSpPr>
            <a:spLocks noChangeArrowheads="1"/>
          </p:cNvSpPr>
          <p:nvPr/>
        </p:nvSpPr>
        <p:spPr bwMode="auto">
          <a:xfrm>
            <a:off x="1269365" y="2211710"/>
            <a:ext cx="2804795" cy="193802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scene3d>
              <a:camera prst="orthographicFront"/>
              <a:lightRig rig="threePt" dir="t"/>
            </a:scene3d>
          </a:bodyPr>
          <a:lstStyle/>
          <a:p>
            <a:pPr algn="ctr">
              <a:defRPr/>
            </a:pPr>
            <a:r>
              <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A</a:t>
            </a:r>
            <a:r>
              <a:rPr lang="en-GB" altLang="en-US" sz="4000" kern="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i </a:t>
            </a:r>
            <a:endPar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a:p>
            <a:pPr algn="ctr">
              <a:defRPr/>
            </a:pPr>
            <a:r>
              <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nhanh</a:t>
            </a:r>
          </a:p>
          <a:p>
            <a:pPr algn="ctr">
              <a:defRPr/>
            </a:pPr>
            <a:r>
              <a:rPr lang="en-GB" altLang="en-US" sz="4000" kern="0" dirty="0">
                <a:ln w="12700">
                  <a:solidFill>
                    <a:schemeClr val="tx2">
                      <a:lumMod val="75000"/>
                    </a:schemeClr>
                  </a:solidFill>
                  <a:prstDash val="solid"/>
                </a:ln>
                <a:pattFill prst="dkUpDiag">
                  <a:fgClr>
                    <a:schemeClr val="tx2"/>
                  </a:fgClr>
                  <a:bgClr>
                    <a:schemeClr val="tx2">
                      <a:lumMod val="20000"/>
                      <a:lumOff val="80000"/>
                    </a:schemeClr>
                  </a:bgClr>
                </a:pattFill>
                <a:effectLst>
                  <a:glow rad="63500">
                    <a:schemeClr val="accent5">
                      <a:satMod val="175000"/>
                      <a:alpha val="40000"/>
                    </a:schemeClr>
                  </a:glow>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rPr>
              <a:t>hơn</a:t>
            </a:r>
          </a:p>
        </p:txBody>
      </p:sp>
      <p:pic>
        <p:nvPicPr>
          <p:cNvPr id="52" name="图片 51" descr="未标题-2.png"/>
          <p:cNvPicPr>
            <a:picLocks noChangeAspect="1"/>
          </p:cNvPicPr>
          <p:nvPr/>
        </p:nvPicPr>
        <p:blipFill>
          <a:blip r:embed="rId4" cstate="print"/>
          <a:stretch>
            <a:fillRect/>
          </a:stretch>
        </p:blipFill>
        <p:spPr>
          <a:xfrm>
            <a:off x="5102860" y="1867535"/>
            <a:ext cx="3491230" cy="136525"/>
          </a:xfrm>
          <a:prstGeom prst="rect">
            <a:avLst/>
          </a:prstGeom>
        </p:spPr>
      </p:pic>
      <p:pic>
        <p:nvPicPr>
          <p:cNvPr id="53" name="图片 52" descr="未标题-2.png"/>
          <p:cNvPicPr>
            <a:picLocks noChangeAspect="1"/>
          </p:cNvPicPr>
          <p:nvPr/>
        </p:nvPicPr>
        <p:blipFill>
          <a:blip r:embed="rId5" cstate="print"/>
          <a:stretch>
            <a:fillRect/>
          </a:stretch>
        </p:blipFill>
        <p:spPr>
          <a:xfrm>
            <a:off x="4992218" y="1756490"/>
            <a:ext cx="324803" cy="324803"/>
          </a:xfrm>
          <a:prstGeom prst="rect">
            <a:avLst/>
          </a:prstGeom>
        </p:spPr>
      </p:pic>
      <p:pic>
        <p:nvPicPr>
          <p:cNvPr id="54" name="图片 53" descr="未标题-2.png"/>
          <p:cNvPicPr>
            <a:picLocks noChangeAspect="1"/>
          </p:cNvPicPr>
          <p:nvPr/>
        </p:nvPicPr>
        <p:blipFill>
          <a:blip r:embed="rId6" cstate="print"/>
          <a:stretch>
            <a:fillRect/>
          </a:stretch>
        </p:blipFill>
        <p:spPr>
          <a:xfrm>
            <a:off x="5102707" y="1430514"/>
            <a:ext cx="479993" cy="576263"/>
          </a:xfrm>
          <a:prstGeom prst="rect">
            <a:avLst/>
          </a:prstGeom>
        </p:spPr>
      </p:pic>
      <p:sp>
        <p:nvSpPr>
          <p:cNvPr id="55" name="TextBox 54"/>
          <p:cNvSpPr txBox="1"/>
          <p:nvPr/>
        </p:nvSpPr>
        <p:spPr>
          <a:xfrm>
            <a:off x="5292725" y="1419622"/>
            <a:ext cx="3636010" cy="954107"/>
          </a:xfrm>
          <a:prstGeom prst="rect">
            <a:avLst/>
          </a:prstGeom>
          <a:noFill/>
        </p:spPr>
        <p:txBody>
          <a:bodyPr wrap="square" rtlCol="0">
            <a:spAutoFit/>
          </a:bodyPr>
          <a:lstStyle/>
          <a:p>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đẹp</a:t>
            </a:r>
          </a:p>
        </p:txBody>
      </p:sp>
      <p:pic>
        <p:nvPicPr>
          <p:cNvPr id="10" name="图片 51" descr="未标题-2.png"/>
          <p:cNvPicPr>
            <a:picLocks noChangeAspect="1"/>
          </p:cNvPicPr>
          <p:nvPr/>
        </p:nvPicPr>
        <p:blipFill>
          <a:blip r:embed="rId4" cstate="print"/>
          <a:stretch>
            <a:fillRect/>
          </a:stretch>
        </p:blipFill>
        <p:spPr>
          <a:xfrm>
            <a:off x="5175250" y="2939415"/>
            <a:ext cx="3491230" cy="136525"/>
          </a:xfrm>
          <a:prstGeom prst="rect">
            <a:avLst/>
          </a:prstGeom>
        </p:spPr>
      </p:pic>
      <p:pic>
        <p:nvPicPr>
          <p:cNvPr id="11" name="图片 52" descr="未标题-2.png"/>
          <p:cNvPicPr>
            <a:picLocks noChangeAspect="1"/>
          </p:cNvPicPr>
          <p:nvPr/>
        </p:nvPicPr>
        <p:blipFill>
          <a:blip r:embed="rId5" cstate="print"/>
          <a:stretch>
            <a:fillRect/>
          </a:stretch>
        </p:blipFill>
        <p:spPr>
          <a:xfrm>
            <a:off x="5064608" y="2828370"/>
            <a:ext cx="324803" cy="324803"/>
          </a:xfrm>
          <a:prstGeom prst="rect">
            <a:avLst/>
          </a:prstGeom>
        </p:spPr>
      </p:pic>
      <p:pic>
        <p:nvPicPr>
          <p:cNvPr id="12" name="图片 53" descr="未标题-2.png"/>
          <p:cNvPicPr>
            <a:picLocks noChangeAspect="1"/>
          </p:cNvPicPr>
          <p:nvPr/>
        </p:nvPicPr>
        <p:blipFill>
          <a:blip r:embed="rId6" cstate="print"/>
          <a:stretch>
            <a:fillRect/>
          </a:stretch>
        </p:blipFill>
        <p:spPr>
          <a:xfrm>
            <a:off x="5175097" y="2502394"/>
            <a:ext cx="479993" cy="576263"/>
          </a:xfrm>
          <a:prstGeom prst="rect">
            <a:avLst/>
          </a:prstGeom>
        </p:spPr>
      </p:pic>
      <p:sp>
        <p:nvSpPr>
          <p:cNvPr id="13" name="TextBox 54"/>
          <p:cNvSpPr txBox="1"/>
          <p:nvPr/>
        </p:nvSpPr>
        <p:spPr>
          <a:xfrm>
            <a:off x="5538277" y="2499742"/>
            <a:ext cx="3858259" cy="954107"/>
          </a:xfrm>
          <a:prstGeom prst="rect">
            <a:avLst/>
          </a:prstGeom>
          <a:noFill/>
        </p:spPr>
        <p:txBody>
          <a:bodyPr wrap="square" rtlCol="0">
            <a:spAutoFit/>
          </a:bodyPr>
          <a:lstStyle/>
          <a:p>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b.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to</a:t>
            </a:r>
            <a:endParaRPr lang="en-GB" altLang="en-US"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ea typeface="Yeseva One" panose="00000500000000000000" charset="0"/>
              <a:cs typeface="Times New Roman" panose="02020603050405020304" pitchFamily="18" charset="0"/>
            </a:endParaRPr>
          </a:p>
        </p:txBody>
      </p:sp>
      <p:pic>
        <p:nvPicPr>
          <p:cNvPr id="14" name="图片 51" descr="未标题-2.png"/>
          <p:cNvPicPr>
            <a:picLocks noChangeAspect="1"/>
          </p:cNvPicPr>
          <p:nvPr/>
        </p:nvPicPr>
        <p:blipFill>
          <a:blip r:embed="rId4" cstate="print"/>
          <a:stretch>
            <a:fillRect/>
          </a:stretch>
        </p:blipFill>
        <p:spPr>
          <a:xfrm>
            <a:off x="4601210" y="3938270"/>
            <a:ext cx="3949700" cy="154305"/>
          </a:xfrm>
          <a:prstGeom prst="rect">
            <a:avLst/>
          </a:prstGeom>
        </p:spPr>
      </p:pic>
      <p:pic>
        <p:nvPicPr>
          <p:cNvPr id="15" name="图片 52" descr="未标题-2.png"/>
          <p:cNvPicPr>
            <a:picLocks noChangeAspect="1"/>
          </p:cNvPicPr>
          <p:nvPr/>
        </p:nvPicPr>
        <p:blipFill>
          <a:blip r:embed="rId5" cstate="print"/>
          <a:stretch>
            <a:fillRect/>
          </a:stretch>
        </p:blipFill>
        <p:spPr>
          <a:xfrm>
            <a:off x="4490568" y="3838020"/>
            <a:ext cx="324803" cy="324803"/>
          </a:xfrm>
          <a:prstGeom prst="rect">
            <a:avLst/>
          </a:prstGeom>
        </p:spPr>
      </p:pic>
      <p:pic>
        <p:nvPicPr>
          <p:cNvPr id="16" name="图片 53" descr="未标题-2.png"/>
          <p:cNvPicPr>
            <a:picLocks noChangeAspect="1"/>
          </p:cNvPicPr>
          <p:nvPr/>
        </p:nvPicPr>
        <p:blipFill>
          <a:blip r:embed="rId6" cstate="print"/>
          <a:stretch>
            <a:fillRect/>
          </a:stretch>
        </p:blipFill>
        <p:spPr>
          <a:xfrm>
            <a:off x="4601057" y="3512044"/>
            <a:ext cx="479993" cy="576263"/>
          </a:xfrm>
          <a:prstGeom prst="rect">
            <a:avLst/>
          </a:prstGeom>
        </p:spPr>
      </p:pic>
      <p:sp>
        <p:nvSpPr>
          <p:cNvPr id="17" name="TextBox 54"/>
          <p:cNvSpPr txBox="1"/>
          <p:nvPr/>
        </p:nvSpPr>
        <p:spPr>
          <a:xfrm>
            <a:off x="4962212" y="3489851"/>
            <a:ext cx="3858260" cy="954107"/>
          </a:xfrm>
          <a:prstGeom prst="rect">
            <a:avLst/>
          </a:prstGeom>
          <a:noFill/>
        </p:spPr>
        <p:txBody>
          <a:bodyPr wrap="square" rtlCol="0">
            <a:spAutoFit/>
          </a:bodyPr>
          <a:lstStyle/>
          <a:p>
            <a:pPr algn="l">
              <a:spcBef>
                <a:spcPts val="0"/>
              </a:spcBef>
              <a:spcAft>
                <a:spcPts val="0"/>
              </a:spcAft>
              <a:buClrTx/>
              <a:buSzTx/>
              <a:buFontTx/>
              <a:defRPr/>
            </a:pP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c.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Tìm</a:t>
            </a:r>
            <a:r>
              <a:rPr lang="en-GB" altLang="en-US"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 </a:t>
            </a:r>
            <a:r>
              <a:rPr lang="en-US" altLang="zh-CN" sz="2800" b="1" dirty="0">
                <a:solidFill>
                  <a:schemeClr val="bg1"/>
                </a:solidFill>
                <a:latin typeface="Times New Roman" panose="02020603050405020304" pitchFamily="18" charset="0"/>
                <a:ea typeface="Yeseva One" panose="00000500000000000000" charset="0"/>
                <a:cs typeface="Times New Roman" panose="02020603050405020304" pitchFamily="18" charset="0"/>
              </a:rPr>
              <a:t>từ đồng nghĩa với </a:t>
            </a:r>
            <a:r>
              <a:rPr lang="zh-CN" altLang="en-US" sz="2800" b="1" kern="0" dirty="0">
                <a:solidFill>
                  <a:schemeClr val="accent6">
                    <a:lumMod val="60000"/>
                    <a:lumOff val="40000"/>
                  </a:schemeClr>
                </a:solidFill>
                <a:latin typeface="Times New Roman" panose="02020603050405020304" pitchFamily="18" charset="0"/>
                <a:ea typeface="Yeseva One" panose="00000500000000000000" charset="0"/>
                <a:cs typeface="Times New Roman" panose="02020603050405020304" pitchFamily="18" charset="0"/>
              </a:rPr>
              <a:t>học tập</a:t>
            </a:r>
          </a:p>
        </p:txBody>
      </p:sp>
      <p:sp>
        <p:nvSpPr>
          <p:cNvPr id="18" name="Text Box 17"/>
          <p:cNvSpPr txBox="1"/>
          <p:nvPr/>
        </p:nvSpPr>
        <p:spPr>
          <a:xfrm>
            <a:off x="467360" y="700405"/>
            <a:ext cx="6381750" cy="460375"/>
          </a:xfrm>
          <a:prstGeom prst="rect">
            <a:avLst/>
          </a:prstGeom>
          <a:noFill/>
        </p:spPr>
        <p:txBody>
          <a:bodyPr wrap="none" rtlCol="0" anchor="t">
            <a:spAutoFit/>
          </a:bodyPr>
          <a:lstStyle/>
          <a:p>
            <a:pPr algn="l"/>
            <a:r>
              <a:rPr lang="en-US" sz="2400" b="1" u="sng">
                <a:solidFill>
                  <a:schemeClr val="bg1"/>
                </a:solidFill>
                <a:effectLst/>
                <a:latin typeface="Times New Roman" panose="02020603050405020304" pitchFamily="18" charset="0"/>
                <a:cs typeface="Times New Roman" panose="02020603050405020304" pitchFamily="18" charset="0"/>
                <a:sym typeface="+mn-ea"/>
              </a:rPr>
              <a:t>Bài </a:t>
            </a:r>
            <a:r>
              <a:rPr lang="en-GB" altLang="en-US" sz="2400" b="1" u="sng">
                <a:solidFill>
                  <a:schemeClr val="bg1"/>
                </a:solidFill>
                <a:effectLst/>
                <a:latin typeface="Times New Roman" panose="02020603050405020304" pitchFamily="18" charset="0"/>
                <a:cs typeface="Times New Roman" panose="02020603050405020304" pitchFamily="18" charset="0"/>
                <a:sym typeface="+mn-ea"/>
              </a:rPr>
              <a:t>2</a:t>
            </a:r>
            <a:r>
              <a:rPr lang="en-US" sz="2400" b="1">
                <a:solidFill>
                  <a:schemeClr val="bg1"/>
                </a:solidFill>
                <a:effectLst/>
                <a:latin typeface="Times New Roman" panose="02020603050405020304" pitchFamily="18" charset="0"/>
                <a:cs typeface="Times New Roman" panose="02020603050405020304" pitchFamily="18" charset="0"/>
                <a:sym typeface="+mn-ea"/>
              </a:rPr>
              <a:t>:</a:t>
            </a:r>
            <a:r>
              <a:rPr lang="en-GB" altLang="en-US" sz="2400" b="1">
                <a:solidFill>
                  <a:schemeClr val="bg1"/>
                </a:solidFill>
                <a:effectLst/>
                <a:latin typeface="Times New Roman" panose="02020603050405020304" pitchFamily="18" charset="0"/>
                <a:cs typeface="Times New Roman" panose="02020603050405020304" pitchFamily="18" charset="0"/>
                <a:sym typeface="+mn-ea"/>
              </a:rPr>
              <a:t> Ghi lại từ đồng nghĩa với mỗi từ sau đây:</a:t>
            </a: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up)">
                                      <p:cBhvr>
                                        <p:cTn id="13" dur="500"/>
                                        <p:tgtEl>
                                          <p:spTgt spid="51"/>
                                        </p:tgtEl>
                                      </p:cBhvr>
                                    </p:animEffect>
                                  </p:childTnLst>
                                </p:cTn>
                              </p:par>
                            </p:childTnLst>
                          </p:cTn>
                        </p:par>
                        <p:par>
                          <p:cTn id="14" fill="hold">
                            <p:stCondLst>
                              <p:cond delay="1000"/>
                            </p:stCondLst>
                            <p:childTnLst>
                              <p:par>
                                <p:cTn id="15" presetID="52" presetClass="entr" presetSubtype="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Scale>
                                      <p:cBhvr>
                                        <p:cTn id="17" dur="1000" decel="50000" fill="hold">
                                          <p:stCondLst>
                                            <p:cond delay="0"/>
                                          </p:stCondLst>
                                        </p:cTn>
                                        <p:tgtEl>
                                          <p:spTgt spid="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4"/>
                                        </p:tgtEl>
                                        <p:attrNameLst>
                                          <p:attrName>ppt_x</p:attrName>
                                          <p:attrName>ppt_y</p:attrName>
                                        </p:attrNameLst>
                                      </p:cBhvr>
                                    </p:animMotion>
                                    <p:animEffect transition="in" filter="fade">
                                      <p:cBhvr>
                                        <p:cTn id="19" dur="1000"/>
                                        <p:tgtEl>
                                          <p:spTgt spid="54"/>
                                        </p:tgtEl>
                                      </p:cBhvr>
                                    </p:animEffect>
                                  </p:childTnLst>
                                </p:cTn>
                              </p:par>
                            </p:childTnLst>
                          </p:cTn>
                        </p:par>
                        <p:par>
                          <p:cTn id="20" fill="hold">
                            <p:stCondLst>
                              <p:cond delay="2000"/>
                            </p:stCondLst>
                            <p:childTnLst>
                              <p:par>
                                <p:cTn id="21" presetID="23" presetClass="entr" presetSubtype="16"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p:cTn id="23" dur="500" fill="hold"/>
                                        <p:tgtEl>
                                          <p:spTgt spid="53"/>
                                        </p:tgtEl>
                                        <p:attrNameLst>
                                          <p:attrName>ppt_w</p:attrName>
                                        </p:attrNameLst>
                                      </p:cBhvr>
                                      <p:tavLst>
                                        <p:tav tm="0">
                                          <p:val>
                                            <p:fltVal val="0"/>
                                          </p:val>
                                        </p:tav>
                                        <p:tav tm="100000">
                                          <p:val>
                                            <p:strVal val="#ppt_w"/>
                                          </p:val>
                                        </p:tav>
                                      </p:tavLst>
                                    </p:anim>
                                    <p:anim calcmode="lin" valueType="num">
                                      <p:cBhvr>
                                        <p:cTn id="24" dur="500" fill="hold"/>
                                        <p:tgtEl>
                                          <p:spTgt spid="53"/>
                                        </p:tgtEl>
                                        <p:attrNameLst>
                                          <p:attrName>ppt_h</p:attrName>
                                        </p:attrNameLst>
                                      </p:cBhvr>
                                      <p:tavLst>
                                        <p:tav tm="0">
                                          <p:val>
                                            <p:fltVal val="0"/>
                                          </p:val>
                                        </p:tav>
                                        <p:tav tm="100000">
                                          <p:val>
                                            <p:strVal val="#ppt_h"/>
                                          </p:val>
                                        </p:tav>
                                      </p:tavLst>
                                    </p:anim>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up)">
                                      <p:cBhvr>
                                        <p:cTn id="32" dur="500"/>
                                        <p:tgtEl>
                                          <p:spTgt spid="55"/>
                                        </p:tgtEl>
                                      </p:cBhvr>
                                    </p:animEffect>
                                  </p:childTnLst>
                                </p:cTn>
                              </p:par>
                            </p:childTnLst>
                          </p:cTn>
                        </p:par>
                        <p:par>
                          <p:cTn id="33" fill="hold">
                            <p:stCondLst>
                              <p:cond delay="3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2"/>
                                        </p:tgtEl>
                                        <p:attrNameLst>
                                          <p:attrName>ppt_x</p:attrName>
                                          <p:attrName>ppt_y</p:attrName>
                                        </p:attrNameLst>
                                      </p:cBhvr>
                                    </p:animMotion>
                                    <p:animEffect transition="in" filter="fade">
                                      <p:cBhvr>
                                        <p:cTn id="38" dur="1000"/>
                                        <p:tgtEl>
                                          <p:spTgt spid="12"/>
                                        </p:tgtEl>
                                      </p:cBhvr>
                                    </p:animEffect>
                                  </p:childTnLst>
                                </p:cTn>
                              </p:par>
                            </p:childTnLst>
                          </p:cTn>
                        </p:par>
                        <p:par>
                          <p:cTn id="39" fill="hold">
                            <p:stCondLst>
                              <p:cond delay="4500"/>
                            </p:stCondLst>
                            <p:childTnLst>
                              <p:par>
                                <p:cTn id="40" presetID="23" presetClass="entr" presetSubtype="16"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500"/>
                                        <p:tgtEl>
                                          <p:spTgt spid="13"/>
                                        </p:tgtEl>
                                      </p:cBhvr>
                                    </p:animEffect>
                                  </p:childTnLst>
                                </p:cTn>
                              </p:par>
                            </p:childTnLst>
                          </p:cTn>
                        </p:par>
                        <p:par>
                          <p:cTn id="52" fill="hold">
                            <p:stCondLst>
                              <p:cond delay="6000"/>
                            </p:stCondLst>
                            <p:childTnLst>
                              <p:par>
                                <p:cTn id="53" presetID="52"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Scale>
                                      <p:cBhvr>
                                        <p:cTn id="55"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16"/>
                                        </p:tgtEl>
                                        <p:attrNameLst>
                                          <p:attrName>ppt_x</p:attrName>
                                          <p:attrName>ppt_y</p:attrName>
                                        </p:attrNameLst>
                                      </p:cBhvr>
                                    </p:animMotion>
                                    <p:animEffect transition="in" filter="fade">
                                      <p:cBhvr>
                                        <p:cTn id="57" dur="1000"/>
                                        <p:tgtEl>
                                          <p:spTgt spid="16"/>
                                        </p:tgtEl>
                                      </p:cBhvr>
                                    </p:animEffect>
                                  </p:childTnLst>
                                </p:cTn>
                              </p:par>
                            </p:childTnLst>
                          </p:cTn>
                        </p:par>
                        <p:par>
                          <p:cTn id="58" fill="hold">
                            <p:stCondLst>
                              <p:cond delay="7000"/>
                            </p:stCondLst>
                            <p:childTnLst>
                              <p:par>
                                <p:cTn id="59" presetID="23" presetClass="entr" presetSubtype="16"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childTnLst>
                                </p:cTn>
                              </p:par>
                            </p:childTnLst>
                          </p:cTn>
                        </p:par>
                        <p:par>
                          <p:cTn id="63" fill="hold">
                            <p:stCondLst>
                              <p:cond delay="7500"/>
                            </p:stCondLst>
                            <p:childTnLst>
                              <p:par>
                                <p:cTn id="64" presetID="22" presetClass="entr" presetSubtype="8" fill="hold"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par>
                          <p:cTn id="67" fill="hold">
                            <p:stCondLst>
                              <p:cond delay="8000"/>
                            </p:stCondLst>
                            <p:childTnLst>
                              <p:par>
                                <p:cTn id="68" presetID="22" presetClass="entr" presetSubtype="1"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up)">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5" grpId="0"/>
      <p:bldP spid="13"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150</TotalTime>
  <Words>2594</Words>
  <Application>Microsoft Macintosh PowerPoint</Application>
  <PresentationFormat>On-screen Show (16:9)</PresentationFormat>
  <Paragraphs>157</Paragraphs>
  <Slides>17</Slides>
  <Notes>17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Times New Roman</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hiencaxau88@gmail.com</cp:lastModifiedBy>
  <cp:revision>406</cp:revision>
  <dcterms:created xsi:type="dcterms:W3CDTF">2013-11-04T01:23:00Z</dcterms:created>
  <dcterms:modified xsi:type="dcterms:W3CDTF">2022-09-06T01:47:53Z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2057-11.2.0.10293</vt:lpwstr>
  </property>
  <property fmtid="{D5CDD505-2E9C-101B-9397-08002B2CF9AE}" pid="3" name="ICV">
    <vt:lpwstr>A14002C478AE4763B94A37D69C97DAA6</vt:lpwstr>
  </property>
</Properties>
</file>