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0" r:id="rId3"/>
    <p:sldId id="2007577265" r:id="rId4"/>
    <p:sldId id="2007577266" r:id="rId5"/>
    <p:sldId id="2007577264" r:id="rId6"/>
    <p:sldId id="2007577263" r:id="rId7"/>
    <p:sldId id="2007577254" r:id="rId8"/>
    <p:sldId id="2007577255" r:id="rId9"/>
    <p:sldId id="2007577256" r:id="rId10"/>
    <p:sldId id="271" r:id="rId11"/>
    <p:sldId id="2007577267" r:id="rId12"/>
    <p:sldId id="2007577268" r:id="rId13"/>
    <p:sldId id="2007577257" r:id="rId14"/>
    <p:sldId id="295" r:id="rId15"/>
    <p:sldId id="257" r:id="rId16"/>
    <p:sldId id="2007577258" r:id="rId17"/>
    <p:sldId id="2007577259" r:id="rId18"/>
    <p:sldId id="2007577260" r:id="rId19"/>
    <p:sldId id="200757726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FDE"/>
    <a:srgbClr val="FEF8DA"/>
    <a:srgbClr val="FF0066"/>
    <a:srgbClr val="FFD9DC"/>
    <a:srgbClr val="A9E573"/>
    <a:srgbClr val="FFE1E3"/>
    <a:srgbClr val="337FCE"/>
    <a:srgbClr val="D95F85"/>
    <a:srgbClr val="FA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0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B05B-3E0B-49CF-880F-46A26422BC2F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8011-6B56-46E2-9E05-742A071BC0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6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5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7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3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8874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6866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54478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99645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01653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357823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84831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2144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431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34344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85228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6" y="1591935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9" y="39354"/>
            <a:ext cx="4201589" cy="2420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29" name="矩形: 圆角 12">
            <a:extLst>
              <a:ext uri="{FF2B5EF4-FFF2-40B4-BE49-F238E27FC236}">
                <a16:creationId xmlns:a16="http://schemas.microsoft.com/office/drawing/2014/main" id="{37AEBDB7-955B-4FF5-9298-E3F79BE8DD9E}"/>
              </a:ext>
            </a:extLst>
          </p:cNvPr>
          <p:cNvSpPr/>
          <p:nvPr/>
        </p:nvSpPr>
        <p:spPr>
          <a:xfrm>
            <a:off x="3495286" y="562786"/>
            <a:ext cx="5035767" cy="8182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C3221C6C-B0EC-4C2F-98A3-DFF9C37A4F3A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>
                <a:ln w="38100">
                  <a:solidFill>
                    <a:srgbClr val="D95F85"/>
                  </a:solidFill>
                </a:ln>
                <a:solidFill>
                  <a:srgbClr val="FABCB3"/>
                </a:solidFill>
                <a:latin typeface="VNI-Auchon" pitchFamily="2" charset="0"/>
                <a:ea typeface="inpin heiti" charset="-122"/>
              </a:rPr>
              <a:t>CHÍNH   TẢ</a:t>
            </a:r>
            <a:endParaRPr lang="zh-CN" altLang="en-US" sz="2000" dirty="0">
              <a:ln w="38100">
                <a:solidFill>
                  <a:srgbClr val="D95F85"/>
                </a:solidFill>
              </a:ln>
              <a:solidFill>
                <a:srgbClr val="FABCB3"/>
              </a:solidFill>
              <a:latin typeface="VNI-Auchon" pitchFamily="2" charset="0"/>
              <a:ea typeface="inpin heiti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28946-B49F-4914-9BC4-F8C081F206D2}"/>
              </a:ext>
            </a:extLst>
          </p:cNvPr>
          <p:cNvGrpSpPr/>
          <p:nvPr/>
        </p:nvGrpSpPr>
        <p:grpSpPr>
          <a:xfrm>
            <a:off x="265615" y="2208082"/>
            <a:ext cx="3184421" cy="2675592"/>
            <a:chOff x="265615" y="2208082"/>
            <a:chExt cx="3184421" cy="267559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 rot="21071679">
              <a:off x="2487032" y="2264396"/>
              <a:ext cx="963004" cy="220383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15" y="2208082"/>
              <a:ext cx="3040446" cy="2675592"/>
            </a:xfrm>
            <a:prstGeom prst="rect">
              <a:avLst/>
            </a:prstGeom>
          </p:spPr>
        </p:pic>
        <p:sp>
          <p:nvSpPr>
            <p:cNvPr id="31" name="文本框 13">
              <a:extLst>
                <a:ext uri="{FF2B5EF4-FFF2-40B4-BE49-F238E27FC236}">
                  <a16:creationId xmlns:a16="http://schemas.microsoft.com/office/drawing/2014/main" id="{1E95B25F-CE14-4894-9EAE-2885D15C4638}"/>
                </a:ext>
              </a:extLst>
            </p:cNvPr>
            <p:cNvSpPr txBox="1"/>
            <p:nvPr/>
          </p:nvSpPr>
          <p:spPr>
            <a:xfrm>
              <a:off x="581496" y="3045319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err="1">
                  <a:solidFill>
                    <a:schemeClr val="bg1"/>
                  </a:solidFill>
                  <a:latin typeface="iCiel Koni" pitchFamily="2" charset="77"/>
                  <a:ea typeface="inpin heiti" charset="-122"/>
                </a:rPr>
                <a:t>Việt</a:t>
              </a:r>
              <a:endParaRPr lang="zh-CN" altLang="en-US" sz="7200" dirty="0">
                <a:solidFill>
                  <a:schemeClr val="bg1"/>
                </a:solidFill>
                <a:latin typeface="iCiel Koni" pitchFamily="2" charset="77"/>
                <a:ea typeface="inpin heiti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AF5FF8-24FD-40FB-98F1-95FA843CB6ED}"/>
              </a:ext>
            </a:extLst>
          </p:cNvPr>
          <p:cNvGrpSpPr/>
          <p:nvPr/>
        </p:nvGrpSpPr>
        <p:grpSpPr>
          <a:xfrm>
            <a:off x="2975853" y="2200508"/>
            <a:ext cx="3298292" cy="2690739"/>
            <a:chOff x="2975853" y="2200508"/>
            <a:chExt cx="3298292" cy="269073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853" y="2200508"/>
              <a:ext cx="3150751" cy="2690739"/>
            </a:xfrm>
            <a:prstGeom prst="rect">
              <a:avLst/>
            </a:prstGeom>
          </p:spPr>
        </p:pic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43CA08AA-D1A9-4C57-A0F2-209471BB05A0}"/>
                </a:ext>
              </a:extLst>
            </p:cNvPr>
            <p:cNvSpPr txBox="1"/>
            <p:nvPr/>
          </p:nvSpPr>
          <p:spPr>
            <a:xfrm>
              <a:off x="3123392" y="3007212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chemeClr val="bg1"/>
                  </a:solidFill>
                  <a:latin typeface="iCiel Koni" pitchFamily="2" charset="77"/>
                  <a:ea typeface="inpin heiti" charset="-122"/>
                </a:rPr>
                <a:t>Nam</a:t>
              </a:r>
              <a:endParaRPr lang="zh-CN" altLang="en-US" sz="7200" dirty="0">
                <a:solidFill>
                  <a:schemeClr val="bg1"/>
                </a:solidFill>
                <a:latin typeface="iCiel Koni" pitchFamily="2" charset="77"/>
                <a:ea typeface="inpin heiti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2BEBD0-7D47-42B1-94D7-B1BC063D8A45}"/>
              </a:ext>
            </a:extLst>
          </p:cNvPr>
          <p:cNvGrpSpPr/>
          <p:nvPr/>
        </p:nvGrpSpPr>
        <p:grpSpPr>
          <a:xfrm>
            <a:off x="5721722" y="2136733"/>
            <a:ext cx="3622186" cy="2975868"/>
            <a:chOff x="5721722" y="2136733"/>
            <a:chExt cx="3622186" cy="297586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20225294">
              <a:off x="7837172" y="2201023"/>
              <a:ext cx="906561" cy="14657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820726">
              <a:off x="8017797" y="2968540"/>
              <a:ext cx="1326111" cy="214406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722" y="2136733"/>
              <a:ext cx="3040446" cy="2675592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B03FD117-40C8-4F5A-B3B8-BD030A4BEDC7}"/>
                </a:ext>
              </a:extLst>
            </p:cNvPr>
            <p:cNvSpPr txBox="1"/>
            <p:nvPr/>
          </p:nvSpPr>
          <p:spPr>
            <a:xfrm>
              <a:off x="5984438" y="3026266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err="1">
                  <a:solidFill>
                    <a:schemeClr val="bg1"/>
                  </a:solidFill>
                  <a:latin typeface="iCiel Koni" pitchFamily="2" charset="77"/>
                  <a:ea typeface="inpin heiti" charset="-122"/>
                </a:rPr>
                <a:t>Thân</a:t>
              </a:r>
              <a:r>
                <a:rPr lang="en-US" altLang="zh-CN" sz="7200" dirty="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 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C29EBB-8F27-44F9-B726-DBD20A6B0FB0}"/>
              </a:ext>
            </a:extLst>
          </p:cNvPr>
          <p:cNvGrpSpPr/>
          <p:nvPr/>
        </p:nvGrpSpPr>
        <p:grpSpPr>
          <a:xfrm>
            <a:off x="8625606" y="2102202"/>
            <a:ext cx="3473214" cy="2976541"/>
            <a:chOff x="8625606" y="2102202"/>
            <a:chExt cx="3473214" cy="29765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>
              <a:off x="10772709" y="2934682"/>
              <a:ext cx="1326111" cy="214406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606" y="2102202"/>
              <a:ext cx="3131613" cy="2887349"/>
            </a:xfrm>
            <a:prstGeom prst="rect">
              <a:avLst/>
            </a:prstGeom>
          </p:spPr>
        </p:pic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1ABF0BEB-7797-4C5E-BB9A-2A0DAC5E110D}"/>
                </a:ext>
              </a:extLst>
            </p:cNvPr>
            <p:cNvSpPr txBox="1"/>
            <p:nvPr/>
          </p:nvSpPr>
          <p:spPr>
            <a:xfrm>
              <a:off x="8641722" y="3007213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err="1">
                  <a:solidFill>
                    <a:schemeClr val="bg1"/>
                  </a:solidFill>
                  <a:latin typeface="iCiel Koni" pitchFamily="2" charset="77"/>
                  <a:ea typeface="inpin heiti" charset="-122"/>
                </a:rPr>
                <a:t>Yêu</a:t>
              </a:r>
              <a:endParaRPr lang="zh-CN" altLang="en-US" sz="7200" dirty="0">
                <a:solidFill>
                  <a:schemeClr val="bg1"/>
                </a:solidFill>
                <a:latin typeface="iCiel Koni" pitchFamily="2" charset="77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74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">
            <a:extLst>
              <a:ext uri="{FF2B5EF4-FFF2-40B4-BE49-F238E27FC236}">
                <a16:creationId xmlns:a16="http://schemas.microsoft.com/office/drawing/2014/main" id="{E3BEAAE1-C693-4783-A7F6-05E8A9DD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" y="-241300"/>
            <a:ext cx="12234118" cy="63439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488">
            <a:off x="181975" y="38524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1360528" y="506338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05" y="5920851"/>
            <a:ext cx="4178564" cy="909452"/>
          </a:xfrm>
          <a:prstGeom prst="rect">
            <a:avLst/>
          </a:prstGeom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9" y="189757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ênh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8" y="275447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365676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4423398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uộm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0BEEC469-0F37-42BC-8E57-0FDE2462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287" y="5267581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5" name="图片 39">
            <a:extLst>
              <a:ext uri="{FF2B5EF4-FFF2-40B4-BE49-F238E27FC236}">
                <a16:creationId xmlns:a16="http://schemas.microsoft.com/office/drawing/2014/main" id="{BCCFBD31-A80E-44E0-AD4A-590053AAE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15" y="3541144"/>
            <a:ext cx="4491902" cy="3452873"/>
          </a:xfrm>
          <a:prstGeom prst="rect">
            <a:avLst/>
          </a:prstGeom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930F9FC-2627-40D3-BEC0-082059BD3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647">
            <a:off x="277644" y="1423547"/>
            <a:ext cx="786511" cy="584398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BDAF6286-F692-45BA-982F-DB316CDB64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28" y="526003"/>
            <a:ext cx="1242640" cy="902018"/>
          </a:xfrm>
          <a:prstGeom prst="rect">
            <a:avLst/>
          </a:prstGeom>
        </p:spPr>
      </p:pic>
      <p:pic>
        <p:nvPicPr>
          <p:cNvPr id="58" name="图片 7">
            <a:extLst>
              <a:ext uri="{FF2B5EF4-FFF2-40B4-BE49-F238E27FC236}">
                <a16:creationId xmlns:a16="http://schemas.microsoft.com/office/drawing/2014/main" id="{7E3EA81E-62BF-411E-AB2D-9A62D507BA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31" y="2159503"/>
            <a:ext cx="1331922" cy="1020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803BEF-5F83-46B0-B098-A4B465EFC7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F44C1-9EE1-4701-AB66-588EDF6CA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p:transition spd="slow"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viết bài thơ lục bát,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bạn lưu ý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trình bày nhé !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40" name="Text Box 10">
            <a:extLst>
              <a:ext uri="{FF2B5EF4-FFF2-40B4-BE49-F238E27FC236}">
                <a16:creationId xmlns:a16="http://schemas.microsoft.com/office/drawing/2014/main" id="{9EB919F9-D83B-411F-ACC1-34AA8DA54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15" y="1080103"/>
            <a:ext cx="857300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33FE8D00-5542-4684-90B4-4BD6C489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934" y="6235043"/>
            <a:ext cx="3783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88A05831-996A-44D4-8CF1-E118184891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1866" y="22291"/>
            <a:ext cx="692810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alt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12BE7D4-97ED-47B3-A936-7BD89EA32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3587991"/>
            <a:ext cx="2723087" cy="2962682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EB2A55D3-5352-4CD5-A9AC-E127C58D2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5" y="234648"/>
            <a:ext cx="2213676" cy="1746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2AAB8B-C24B-4538-AA29-D995004F2496}"/>
              </a:ext>
            </a:extLst>
          </p:cNvPr>
          <p:cNvSpPr txBox="1"/>
          <p:nvPr/>
        </p:nvSpPr>
        <p:spPr>
          <a:xfrm>
            <a:off x="1436290" y="977504"/>
            <a:ext cx="181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BÀI: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294CD-A223-47C0-9ABE-7FBDF52EBC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3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BAØI TAÄP</a:t>
            </a:r>
          </a:p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CHÍNH TAÛ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C2FCA-3C62-46F8-BCAF-8744ECBB4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34" y="1596348"/>
            <a:ext cx="1656835" cy="440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3607A4-017B-4371-AE0F-1EE98B1B4386}"/>
              </a:ext>
            </a:extLst>
          </p:cNvPr>
          <p:cNvGrpSpPr/>
          <p:nvPr/>
        </p:nvGrpSpPr>
        <p:grpSpPr>
          <a:xfrm>
            <a:off x="2289576" y="1779699"/>
            <a:ext cx="8042411" cy="833677"/>
            <a:chOff x="2289576" y="1779699"/>
            <a:chExt cx="8042411" cy="833677"/>
          </a:xfrm>
        </p:grpSpPr>
        <p:grpSp>
          <p:nvGrpSpPr>
            <p:cNvPr id="29" name="组合 28"/>
            <p:cNvGrpSpPr/>
            <p:nvPr/>
          </p:nvGrpSpPr>
          <p:grpSpPr>
            <a:xfrm>
              <a:off x="2289576" y="1779699"/>
              <a:ext cx="947361" cy="833677"/>
              <a:chOff x="5607765" y="427939"/>
              <a:chExt cx="947361" cy="833677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427939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2" name="TextBox 50"/>
              <p:cNvSpPr txBox="1"/>
              <p:nvPr/>
            </p:nvSpPr>
            <p:spPr>
              <a:xfrm flipH="1">
                <a:off x="5729300" y="62718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69A9625C-84AB-44BA-8503-DC98A3D7F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1964005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77C96-73AE-475F-A089-852047C196E7}"/>
              </a:ext>
            </a:extLst>
          </p:cNvPr>
          <p:cNvGrpSpPr/>
          <p:nvPr/>
        </p:nvGrpSpPr>
        <p:grpSpPr>
          <a:xfrm>
            <a:off x="2299284" y="2648033"/>
            <a:ext cx="8055515" cy="838397"/>
            <a:chOff x="2299284" y="2648033"/>
            <a:chExt cx="8055515" cy="838397"/>
          </a:xfrm>
        </p:grpSpPr>
        <p:grpSp>
          <p:nvGrpSpPr>
            <p:cNvPr id="28" name="组合 27"/>
            <p:cNvGrpSpPr/>
            <p:nvPr/>
          </p:nvGrpSpPr>
          <p:grpSpPr>
            <a:xfrm>
              <a:off x="2299284" y="2648033"/>
              <a:ext cx="981730" cy="838397"/>
              <a:chOff x="5607765" y="1505740"/>
              <a:chExt cx="981730" cy="838397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1505740"/>
                <a:ext cx="981730" cy="838397"/>
              </a:xfrm>
              <a:prstGeom prst="rect">
                <a:avLst/>
              </a:prstGeom>
            </p:spPr>
          </p:pic>
          <p:sp>
            <p:nvSpPr>
              <p:cNvPr id="23" name="TextBox 50"/>
              <p:cNvSpPr txBox="1"/>
              <p:nvPr/>
            </p:nvSpPr>
            <p:spPr>
              <a:xfrm flipH="1">
                <a:off x="5738020" y="1680259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48F25D9-91E7-45EA-A639-86A80B9E7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999" y="2793588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g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gh</a:t>
              </a:r>
              <a:r>
                <a:rPr lang="en-US" altLang="en-US" b="1" dirty="0">
                  <a:latin typeface="Times New Roman" pitchFamily="18" charset="0"/>
                </a:rPr>
                <a:t>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29B207-C05D-4BBF-9EB3-B1FA5D9285D0}"/>
              </a:ext>
            </a:extLst>
          </p:cNvPr>
          <p:cNvGrpSpPr/>
          <p:nvPr/>
        </p:nvGrpSpPr>
        <p:grpSpPr>
          <a:xfrm>
            <a:off x="2287208" y="3521087"/>
            <a:ext cx="8044779" cy="833677"/>
            <a:chOff x="2287208" y="3521087"/>
            <a:chExt cx="8044779" cy="833677"/>
          </a:xfrm>
        </p:grpSpPr>
        <p:grpSp>
          <p:nvGrpSpPr>
            <p:cNvPr id="27" name="组合 26"/>
            <p:cNvGrpSpPr/>
            <p:nvPr/>
          </p:nvGrpSpPr>
          <p:grpSpPr>
            <a:xfrm>
              <a:off x="2287208" y="3521087"/>
              <a:ext cx="947361" cy="833677"/>
              <a:chOff x="5607764" y="2597795"/>
              <a:chExt cx="947361" cy="833677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4" y="2597795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4" name="TextBox 50"/>
              <p:cNvSpPr txBox="1"/>
              <p:nvPr/>
            </p:nvSpPr>
            <p:spPr>
              <a:xfrm flipH="1">
                <a:off x="5743914" y="279365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B77F8AA1-E0D1-4782-8768-4B6B5C61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3655086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k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65" y="384159"/>
                <a:ext cx="872682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   1.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tiếng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ô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trống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để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hoàn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thành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văn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sau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rằng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: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99C0D51-FA82-4AAF-8B59-B0CBD7402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" y="865591"/>
            <a:ext cx="12234118" cy="610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4AF3D-A4A9-4871-90AE-D5C953CF61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521" t="33161" r="17708" b="25740"/>
          <a:stretch/>
        </p:blipFill>
        <p:spPr>
          <a:xfrm>
            <a:off x="193122" y="4253626"/>
            <a:ext cx="11928363" cy="268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35941-B42F-41F1-9A6B-6EB2C7072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22593" r="17816" b="12421"/>
          <a:stretch/>
        </p:blipFill>
        <p:spPr>
          <a:xfrm>
            <a:off x="70515" y="-50800"/>
            <a:ext cx="12050970" cy="4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9C17CAE-BC8D-407B-B926-09F0FD564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304850"/>
            <a:ext cx="12234118" cy="6412006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0493016-C930-49A6-B6AF-0C6A6910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700BD176-9C20-4BA9-B813-2A9CD756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51" y="272204"/>
            <a:ext cx="1194309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Mùng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1945 -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đèn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buôn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ngừng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Buổi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ngôn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Lịch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24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7481" y="522359"/>
                <a:ext cx="87268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   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chữ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chỗ ô trống</a:t>
                </a:r>
                <a:endParaRPr lang="en-US" altLang="en-US" sz="28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96B18-1B73-4B57-8AB4-2FE4578D8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979" t="36173" r="14500" b="30748"/>
          <a:stretch/>
        </p:blipFill>
        <p:spPr>
          <a:xfrm>
            <a:off x="300890" y="1792849"/>
            <a:ext cx="11590220" cy="2855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B64E38-F49A-4D56-9CDC-602B25F2D338}"/>
              </a:ext>
            </a:extLst>
          </p:cNvPr>
          <p:cNvSpPr/>
          <p:nvPr/>
        </p:nvSpPr>
        <p:spPr>
          <a:xfrm>
            <a:off x="4485266" y="2417143"/>
            <a:ext cx="487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39AB0E-6DF0-49FF-A0CB-A4AD5F0EC05D}"/>
              </a:ext>
            </a:extLst>
          </p:cNvPr>
          <p:cNvSpPr/>
          <p:nvPr/>
        </p:nvSpPr>
        <p:spPr>
          <a:xfrm>
            <a:off x="4461710" y="3087046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ED9306-BE80-4589-ABF7-DAC914B73E9A}"/>
              </a:ext>
            </a:extLst>
          </p:cNvPr>
          <p:cNvSpPr/>
          <p:nvPr/>
        </p:nvSpPr>
        <p:spPr>
          <a:xfrm>
            <a:off x="4519426" y="3829125"/>
            <a:ext cx="1148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ngh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0AC62-AB07-4DBC-BE1D-38D358F50DE1}"/>
              </a:ext>
            </a:extLst>
          </p:cNvPr>
          <p:cNvSpPr/>
          <p:nvPr/>
        </p:nvSpPr>
        <p:spPr>
          <a:xfrm>
            <a:off x="8145498" y="2417143"/>
            <a:ext cx="516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c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DAF34E-44C4-4BD8-8B16-7A41F54B6681}"/>
              </a:ext>
            </a:extLst>
          </p:cNvPr>
          <p:cNvSpPr/>
          <p:nvPr/>
        </p:nvSpPr>
        <p:spPr>
          <a:xfrm>
            <a:off x="8172496" y="3165065"/>
            <a:ext cx="529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2762C0-FFA3-47B7-A71D-C8AA52498364}"/>
              </a:ext>
            </a:extLst>
          </p:cNvPr>
          <p:cNvSpPr/>
          <p:nvPr/>
        </p:nvSpPr>
        <p:spPr>
          <a:xfrm>
            <a:off x="8172496" y="3794932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BE6A2B-F01C-4AD6-A6B3-842F84DC0C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4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Taïm bieät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9298D-E423-46D4-A7DB-4468B1025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41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FDA5FB-AB1B-41F3-8913-D6911BB7F8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1206" y="0"/>
            <a:ext cx="516124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9CB788-EE88-4773-B107-35BACE162667}"/>
              </a:ext>
            </a:extLst>
          </p:cNvPr>
          <p:cNvGrpSpPr/>
          <p:nvPr/>
        </p:nvGrpSpPr>
        <p:grpSpPr>
          <a:xfrm>
            <a:off x="2099415" y="22291"/>
            <a:ext cx="9884821" cy="6735972"/>
            <a:chOff x="2099415" y="22291"/>
            <a:chExt cx="9884821" cy="6735972"/>
          </a:xfrm>
        </p:grpSpPr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9EB919F9-D83B-411F-ACC1-34AA8DA5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415" y="1080103"/>
              <a:ext cx="8573004" cy="526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!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Mênh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dập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dờn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mờ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che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nhuộm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bùn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nghèo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Chìm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Ðạp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thù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Súng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gươm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33FE8D00-5542-4684-90B4-4BD6C4896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0934" y="6235043"/>
              <a:ext cx="37833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endPara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88A05831-996A-44D4-8CF1-E118184891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1866" y="22291"/>
              <a:ext cx="692810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3762FB-FD9F-4609-89EF-0FAC4D559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03665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viết này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thuộc thể loại thơ gì ?</a:t>
            </a:r>
            <a:endParaRPr lang="en-US" alt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ute Little Kid Boy Read Book And Confused With Question Mark Stock Vector  - Illustration of cute, kawaii: 177079831">
            <a:extLst>
              <a:ext uri="{FF2B5EF4-FFF2-40B4-BE49-F238E27FC236}">
                <a16:creationId xmlns:a16="http://schemas.microsoft.com/office/drawing/2014/main" id="{CA38D10C-7E0B-4D04-A208-085E3CC6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6" b="89935" l="10000" r="90000">
                        <a14:foregroundMark x1="38313" y1="28774" x2="46438" y2="28774"/>
                        <a14:foregroundMark x1="48688" y1="24571" x2="54000" y2="27057"/>
                        <a14:foregroundMark x1="33500" y1="86442" x2="41813" y2="84073"/>
                        <a14:foregroundMark x1="42188" y1="79574" x2="42500" y2="84606"/>
                        <a14:foregroundMark x1="35438" y1="85080" x2="39875" y2="82060"/>
                        <a14:foregroundMark x1="44313" y1="79218" x2="44313" y2="84429"/>
                        <a14:foregroundMark x1="54375" y1="79041" x2="53438" y2="85080"/>
                        <a14:foregroundMark x1="53125" y1="80758" x2="53438" y2="8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112" y="2201486"/>
            <a:ext cx="4911495" cy="51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49999E-DC67-47B4-A88C-6DB0D4455D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4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143673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 Việt Nam thân yêu thuộc thể thơ lục bát</a:t>
            </a:r>
            <a:endParaRPr lang="en-US" altLang="en-US" sz="4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Happy kids carry donate books | Premium Vector #Freepik #vector #school  #people #book #kids | Happy kids, Kids cartoon characters, Art drawings for  kids">
            <a:extLst>
              <a:ext uri="{FF2B5EF4-FFF2-40B4-BE49-F238E27FC236}">
                <a16:creationId xmlns:a16="http://schemas.microsoft.com/office/drawing/2014/main" id="{F0FC9E9C-03D7-4711-BFBD-9B9F95EF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42" b="90415" l="7188" r="47604">
                        <a14:foregroundMark x1="22684" y1="80192" x2="22524" y2="85144"/>
                        <a14:foregroundMark x1="33227" y1="80192" x2="37859" y2="8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0223" r="50106" b="6710"/>
          <a:stretch/>
        </p:blipFill>
        <p:spPr bwMode="auto">
          <a:xfrm>
            <a:off x="38064" y="2146447"/>
            <a:ext cx="2489235" cy="49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68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7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F6003829-EB96-49A3-938F-DFA7E466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95" y="2501900"/>
            <a:ext cx="4595354" cy="45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 thơ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883165-E6DA-471D-98BD-5247E2506D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những cảnh đẹp của đất nước và truyền thống yêu nước của nhân dân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EC4599-BC94-4594-970C-F58A5EA3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193" y="2205803"/>
            <a:ext cx="4513893" cy="49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8649E-9CD9-4D23-A161-8AFD6B6082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ẹp phong cảnh thiên nhiên Việt Nam đẹp hút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ẹp thiên nhiên Việt Nam con đường hoa năm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0"/>
            <a:ext cx="5844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Vietnam tourism industry pushed forward, rivalling with neighb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1"/>
            <a:ext cx="6154271" cy="684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1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2" y="0"/>
            <a:ext cx="571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548</Words>
  <Application>Microsoft Macintosh PowerPoint</Application>
  <PresentationFormat>Widescreen</PresentationFormat>
  <Paragraphs>56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inpin heiti</vt:lpstr>
      <vt:lpstr>微软雅黑</vt:lpstr>
      <vt:lpstr>VNI-Auchon</vt:lpstr>
      <vt:lpstr>VNI-Avo</vt:lpstr>
      <vt:lpstr>VNI-Dom</vt:lpstr>
      <vt:lpstr>Arial</vt:lpstr>
      <vt:lpstr>Arial Rounded MT Bold</vt:lpstr>
      <vt:lpstr>Calibri</vt:lpstr>
      <vt:lpstr>Calibri Light</vt:lpstr>
      <vt:lpstr>iCiel Koni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hiencaxau88@gmail.com</cp:lastModifiedBy>
  <cp:revision>123</cp:revision>
  <dcterms:created xsi:type="dcterms:W3CDTF">2017-03-18T13:24:14Z</dcterms:created>
  <dcterms:modified xsi:type="dcterms:W3CDTF">2022-09-05T15:47:29Z</dcterms:modified>
</cp:coreProperties>
</file>