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77" r:id="rId2"/>
    <p:sldId id="258" r:id="rId3"/>
    <p:sldId id="259" r:id="rId4"/>
    <p:sldId id="284" r:id="rId5"/>
    <p:sldId id="285" r:id="rId6"/>
    <p:sldId id="286" r:id="rId7"/>
    <p:sldId id="287" r:id="rId8"/>
    <p:sldId id="288" r:id="rId9"/>
    <p:sldId id="272" r:id="rId10"/>
    <p:sldId id="260" r:id="rId11"/>
    <p:sldId id="261" r:id="rId12"/>
    <p:sldId id="262" r:id="rId13"/>
    <p:sldId id="263" r:id="rId14"/>
    <p:sldId id="271" r:id="rId15"/>
    <p:sldId id="275" r:id="rId16"/>
    <p:sldId id="276" r:id="rId17"/>
    <p:sldId id="269" r:id="rId18"/>
    <p:sldId id="267" r:id="rId19"/>
    <p:sldId id="28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32DA46"/>
    <a:srgbClr val="00FFFF"/>
    <a:srgbClr val="00FF00"/>
    <a:srgbClr val="FF0066"/>
    <a:srgbClr val="8A9E24"/>
    <a:srgbClr val="FFFF00"/>
    <a:srgbClr val="B20E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3656" autoAdjust="0"/>
  </p:normalViewPr>
  <p:slideViewPr>
    <p:cSldViewPr>
      <p:cViewPr varScale="1">
        <p:scale>
          <a:sx n="80" d="100"/>
          <a:sy n="80" d="100"/>
        </p:scale>
        <p:origin x="112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86D07B-2ABD-4DE1-9B89-7D95034D87C9}" type="datetimeFigureOut">
              <a:rPr lang="en-US" smtClean="0"/>
              <a:pPr/>
              <a:t>13/02/2022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8A44BC-E30F-4D0C-865E-AB039AB39FFA}" type="slidenum">
              <a:rPr lang="en-US" smtClean="0"/>
              <a:pPr/>
              <a:t>‹#›</a:t>
            </a:fld>
            <a:endParaRPr lang="en-US"/>
          </a:p>
        </p:txBody>
      </p:sp>
    </p:spTree>
    <p:extLst>
      <p:ext uri="{BB962C8B-B14F-4D97-AF65-F5344CB8AC3E}">
        <p14:creationId xmlns:p14="http://schemas.microsoft.com/office/powerpoint/2010/main" val="975095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8A44BC-E30F-4D0C-865E-AB039AB39FFA}" type="slidenum">
              <a:rPr lang="en-US" smtClean="0"/>
              <a:pPr/>
              <a:t>3</a:t>
            </a:fld>
            <a:endParaRPr lang="en-US"/>
          </a:p>
        </p:txBody>
      </p:sp>
    </p:spTree>
    <p:extLst>
      <p:ext uri="{BB962C8B-B14F-4D97-AF65-F5344CB8AC3E}">
        <p14:creationId xmlns:p14="http://schemas.microsoft.com/office/powerpoint/2010/main" val="6780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5"/>
            <a:ext cx="77724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a:t>Bấm &amp; sửa kiểu phụ đề</a:t>
            </a:r>
            <a:endParaRPr lang="en-US"/>
          </a:p>
        </p:txBody>
      </p:sp>
      <p:sp>
        <p:nvSpPr>
          <p:cNvPr id="4" name="Nơi giữ chỗ cho Ngày tháng 3"/>
          <p:cNvSpPr>
            <a:spLocks noGrp="1"/>
          </p:cNvSpPr>
          <p:nvPr>
            <p:ph type="dt" sz="half" idx="10"/>
          </p:nvPr>
        </p:nvSpPr>
        <p:spPr/>
        <p:txBody>
          <a:bodyPr/>
          <a:lstStyle/>
          <a:p>
            <a:fld id="{85C1FC63-5E4A-4366-BAFC-D5AF55FADB6C}" type="datetimeFigureOut">
              <a:rPr lang="en-US" smtClean="0"/>
              <a:pPr/>
              <a:t>13/02/2022</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950680D2-E6AD-45B7-8E21-900B3ED76EF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p>
            <a:fld id="{85C1FC63-5E4A-4366-BAFC-D5AF55FADB6C}" type="datetimeFigureOut">
              <a:rPr lang="en-US" smtClean="0"/>
              <a:pPr/>
              <a:t>13/02/2022</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950680D2-E6AD-45B7-8E21-900B3ED76EF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8"/>
            <a:ext cx="20574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457200" y="274638"/>
            <a:ext cx="60198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p>
            <a:fld id="{85C1FC63-5E4A-4366-BAFC-D5AF55FADB6C}" type="datetimeFigureOut">
              <a:rPr lang="en-US" smtClean="0"/>
              <a:pPr/>
              <a:t>13/02/2022</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950680D2-E6AD-45B7-8E21-900B3ED76EF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p>
            <a:fld id="{85C1FC63-5E4A-4366-BAFC-D5AF55FADB6C}" type="datetimeFigureOut">
              <a:rPr lang="en-US" smtClean="0"/>
              <a:pPr/>
              <a:t>13/02/2022</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950680D2-E6AD-45B7-8E21-900B3ED76EF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a:t>Bấm &amp; sửa kiểu tiêu đề</a:t>
            </a:r>
          </a:p>
        </p:txBody>
      </p:sp>
      <p:sp>
        <p:nvSpPr>
          <p:cNvPr id="4" name="Nơi giữ chỗ cho Ngày tháng 3"/>
          <p:cNvSpPr>
            <a:spLocks noGrp="1"/>
          </p:cNvSpPr>
          <p:nvPr>
            <p:ph type="dt" sz="half" idx="10"/>
          </p:nvPr>
        </p:nvSpPr>
        <p:spPr/>
        <p:txBody>
          <a:bodyPr/>
          <a:lstStyle/>
          <a:p>
            <a:fld id="{85C1FC63-5E4A-4366-BAFC-D5AF55FADB6C}" type="datetimeFigureOut">
              <a:rPr lang="en-US" smtClean="0"/>
              <a:pPr/>
              <a:t>13/02/2022</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950680D2-E6AD-45B7-8E21-900B3ED76EF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Ngày tháng 4"/>
          <p:cNvSpPr>
            <a:spLocks noGrp="1"/>
          </p:cNvSpPr>
          <p:nvPr>
            <p:ph type="dt" sz="half" idx="10"/>
          </p:nvPr>
        </p:nvSpPr>
        <p:spPr/>
        <p:txBody>
          <a:bodyPr/>
          <a:lstStyle/>
          <a:p>
            <a:fld id="{85C1FC63-5E4A-4366-BAFC-D5AF55FADB6C}" type="datetimeFigureOut">
              <a:rPr lang="en-US" smtClean="0"/>
              <a:pPr/>
              <a:t>13/02/2022</a:t>
            </a:fld>
            <a:endParaRPr lang="en-US"/>
          </a:p>
        </p:txBody>
      </p:sp>
      <p:sp>
        <p:nvSpPr>
          <p:cNvPr id="6" name="Nơi giữ chỗ cho Chân trang 5"/>
          <p:cNvSpPr>
            <a:spLocks noGrp="1"/>
          </p:cNvSpPr>
          <p:nvPr>
            <p:ph type="ftr" sz="quarter" idx="11"/>
          </p:nvPr>
        </p:nvSpPr>
        <p:spPr/>
        <p:txBody>
          <a:bodyPr/>
          <a:lstStyle/>
          <a:p>
            <a:endParaRPr lang="en-US"/>
          </a:p>
        </p:txBody>
      </p:sp>
      <p:sp>
        <p:nvSpPr>
          <p:cNvPr id="7" name="Nơi giữ chỗ cho Số hiệu Bản chiếu 6"/>
          <p:cNvSpPr>
            <a:spLocks noGrp="1"/>
          </p:cNvSpPr>
          <p:nvPr>
            <p:ph type="sldNum" sz="quarter" idx="12"/>
          </p:nvPr>
        </p:nvSpPr>
        <p:spPr/>
        <p:txBody>
          <a:bodyPr/>
          <a:lstStyle/>
          <a:p>
            <a:fld id="{950680D2-E6AD-45B7-8E21-900B3ED76EF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Nơi giữ chỗ cho Ngày tháng 6"/>
          <p:cNvSpPr>
            <a:spLocks noGrp="1"/>
          </p:cNvSpPr>
          <p:nvPr>
            <p:ph type="dt" sz="half" idx="10"/>
          </p:nvPr>
        </p:nvSpPr>
        <p:spPr/>
        <p:txBody>
          <a:bodyPr/>
          <a:lstStyle/>
          <a:p>
            <a:fld id="{85C1FC63-5E4A-4366-BAFC-D5AF55FADB6C}" type="datetimeFigureOut">
              <a:rPr lang="en-US" smtClean="0"/>
              <a:pPr/>
              <a:t>13/02/2022</a:t>
            </a:fld>
            <a:endParaRPr lang="en-US"/>
          </a:p>
        </p:txBody>
      </p:sp>
      <p:sp>
        <p:nvSpPr>
          <p:cNvPr id="8" name="Nơi giữ chỗ cho Chân trang 7"/>
          <p:cNvSpPr>
            <a:spLocks noGrp="1"/>
          </p:cNvSpPr>
          <p:nvPr>
            <p:ph type="ftr" sz="quarter" idx="11"/>
          </p:nvPr>
        </p:nvSpPr>
        <p:spPr/>
        <p:txBody>
          <a:bodyPr/>
          <a:lstStyle/>
          <a:p>
            <a:endParaRPr lang="en-US"/>
          </a:p>
        </p:txBody>
      </p:sp>
      <p:sp>
        <p:nvSpPr>
          <p:cNvPr id="9" name="Nơi giữ chỗ cho Số hiệu Bản chiếu 8"/>
          <p:cNvSpPr>
            <a:spLocks noGrp="1"/>
          </p:cNvSpPr>
          <p:nvPr>
            <p:ph type="sldNum" sz="quarter" idx="12"/>
          </p:nvPr>
        </p:nvSpPr>
        <p:spPr/>
        <p:txBody>
          <a:bodyPr/>
          <a:lstStyle/>
          <a:p>
            <a:fld id="{950680D2-E6AD-45B7-8E21-900B3ED76EF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gày tháng 2"/>
          <p:cNvSpPr>
            <a:spLocks noGrp="1"/>
          </p:cNvSpPr>
          <p:nvPr>
            <p:ph type="dt" sz="half" idx="10"/>
          </p:nvPr>
        </p:nvSpPr>
        <p:spPr/>
        <p:txBody>
          <a:bodyPr/>
          <a:lstStyle/>
          <a:p>
            <a:fld id="{85C1FC63-5E4A-4366-BAFC-D5AF55FADB6C}" type="datetimeFigureOut">
              <a:rPr lang="en-US" smtClean="0"/>
              <a:pPr/>
              <a:t>13/02/2022</a:t>
            </a:fld>
            <a:endParaRPr lang="en-US"/>
          </a:p>
        </p:txBody>
      </p:sp>
      <p:sp>
        <p:nvSpPr>
          <p:cNvPr id="4" name="Nơi giữ chỗ cho Chân trang 3"/>
          <p:cNvSpPr>
            <a:spLocks noGrp="1"/>
          </p:cNvSpPr>
          <p:nvPr>
            <p:ph type="ftr" sz="quarter" idx="11"/>
          </p:nvPr>
        </p:nvSpPr>
        <p:spPr/>
        <p:txBody>
          <a:bodyPr/>
          <a:lstStyle/>
          <a:p>
            <a:endParaRPr lang="en-US"/>
          </a:p>
        </p:txBody>
      </p:sp>
      <p:sp>
        <p:nvSpPr>
          <p:cNvPr id="5" name="Nơi giữ chỗ cho Số hiệu Bản chiếu 4"/>
          <p:cNvSpPr>
            <a:spLocks noGrp="1"/>
          </p:cNvSpPr>
          <p:nvPr>
            <p:ph type="sldNum" sz="quarter" idx="12"/>
          </p:nvPr>
        </p:nvSpPr>
        <p:spPr/>
        <p:txBody>
          <a:bodyPr/>
          <a:lstStyle/>
          <a:p>
            <a:fld id="{950680D2-E6AD-45B7-8E21-900B3ED76EF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1"/>
          <p:cNvSpPr>
            <a:spLocks noGrp="1"/>
          </p:cNvSpPr>
          <p:nvPr>
            <p:ph type="dt" sz="half" idx="10"/>
          </p:nvPr>
        </p:nvSpPr>
        <p:spPr/>
        <p:txBody>
          <a:bodyPr/>
          <a:lstStyle/>
          <a:p>
            <a:fld id="{85C1FC63-5E4A-4366-BAFC-D5AF55FADB6C}" type="datetimeFigureOut">
              <a:rPr lang="en-US" smtClean="0"/>
              <a:pPr/>
              <a:t>13/02/2022</a:t>
            </a:fld>
            <a:endParaRPr lang="en-US"/>
          </a:p>
        </p:txBody>
      </p:sp>
      <p:sp>
        <p:nvSpPr>
          <p:cNvPr id="3" name="Nơi giữ chỗ cho Chân trang 2"/>
          <p:cNvSpPr>
            <a:spLocks noGrp="1"/>
          </p:cNvSpPr>
          <p:nvPr>
            <p:ph type="ftr" sz="quarter" idx="11"/>
          </p:nvPr>
        </p:nvSpPr>
        <p:spPr/>
        <p:txBody>
          <a:bodyPr/>
          <a:lstStyle/>
          <a:p>
            <a:endParaRPr lang="en-US"/>
          </a:p>
        </p:txBody>
      </p:sp>
      <p:sp>
        <p:nvSpPr>
          <p:cNvPr id="4" name="Nơi giữ chỗ cho Số hiệu Bản chiếu 3"/>
          <p:cNvSpPr>
            <a:spLocks noGrp="1"/>
          </p:cNvSpPr>
          <p:nvPr>
            <p:ph type="sldNum" sz="quarter" idx="12"/>
          </p:nvPr>
        </p:nvSpPr>
        <p:spPr/>
        <p:txBody>
          <a:bodyPr/>
          <a:lstStyle/>
          <a:p>
            <a:fld id="{950680D2-E6AD-45B7-8E21-900B3ED76EF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Nơi giữ chỗ cho Ngày tháng 4"/>
          <p:cNvSpPr>
            <a:spLocks noGrp="1"/>
          </p:cNvSpPr>
          <p:nvPr>
            <p:ph type="dt" sz="half" idx="10"/>
          </p:nvPr>
        </p:nvSpPr>
        <p:spPr/>
        <p:txBody>
          <a:bodyPr/>
          <a:lstStyle/>
          <a:p>
            <a:fld id="{85C1FC63-5E4A-4366-BAFC-D5AF55FADB6C}" type="datetimeFigureOut">
              <a:rPr lang="en-US" smtClean="0"/>
              <a:pPr/>
              <a:t>13/02/2022</a:t>
            </a:fld>
            <a:endParaRPr lang="en-US"/>
          </a:p>
        </p:txBody>
      </p:sp>
      <p:sp>
        <p:nvSpPr>
          <p:cNvPr id="6" name="Nơi giữ chỗ cho Chân trang 5"/>
          <p:cNvSpPr>
            <a:spLocks noGrp="1"/>
          </p:cNvSpPr>
          <p:nvPr>
            <p:ph type="ftr" sz="quarter" idx="11"/>
          </p:nvPr>
        </p:nvSpPr>
        <p:spPr/>
        <p:txBody>
          <a:bodyPr/>
          <a:lstStyle/>
          <a:p>
            <a:endParaRPr lang="en-US"/>
          </a:p>
        </p:txBody>
      </p:sp>
      <p:sp>
        <p:nvSpPr>
          <p:cNvPr id="7" name="Nơi giữ chỗ cho Số hiệu Bản chiếu 6"/>
          <p:cNvSpPr>
            <a:spLocks noGrp="1"/>
          </p:cNvSpPr>
          <p:nvPr>
            <p:ph type="sldNum" sz="quarter" idx="12"/>
          </p:nvPr>
        </p:nvSpPr>
        <p:spPr/>
        <p:txBody>
          <a:bodyPr/>
          <a:lstStyle/>
          <a:p>
            <a:fld id="{950680D2-E6AD-45B7-8E21-900B3ED76EF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Nơi giữ chỗ cho Ngày tháng 4"/>
          <p:cNvSpPr>
            <a:spLocks noGrp="1"/>
          </p:cNvSpPr>
          <p:nvPr>
            <p:ph type="dt" sz="half" idx="10"/>
          </p:nvPr>
        </p:nvSpPr>
        <p:spPr/>
        <p:txBody>
          <a:bodyPr/>
          <a:lstStyle/>
          <a:p>
            <a:fld id="{85C1FC63-5E4A-4366-BAFC-D5AF55FADB6C}" type="datetimeFigureOut">
              <a:rPr lang="en-US" smtClean="0"/>
              <a:pPr/>
              <a:t>13/02/2022</a:t>
            </a:fld>
            <a:endParaRPr lang="en-US"/>
          </a:p>
        </p:txBody>
      </p:sp>
      <p:sp>
        <p:nvSpPr>
          <p:cNvPr id="6" name="Nơi giữ chỗ cho Chân trang 5"/>
          <p:cNvSpPr>
            <a:spLocks noGrp="1"/>
          </p:cNvSpPr>
          <p:nvPr>
            <p:ph type="ftr" sz="quarter" idx="11"/>
          </p:nvPr>
        </p:nvSpPr>
        <p:spPr/>
        <p:txBody>
          <a:bodyPr/>
          <a:lstStyle/>
          <a:p>
            <a:endParaRPr lang="en-US"/>
          </a:p>
        </p:txBody>
      </p:sp>
      <p:sp>
        <p:nvSpPr>
          <p:cNvPr id="7" name="Nơi giữ chỗ cho Số hiệu Bản chiếu 6"/>
          <p:cNvSpPr>
            <a:spLocks noGrp="1"/>
          </p:cNvSpPr>
          <p:nvPr>
            <p:ph type="sldNum" sz="quarter" idx="12"/>
          </p:nvPr>
        </p:nvSpPr>
        <p:spPr/>
        <p:txBody>
          <a:bodyPr/>
          <a:lstStyle/>
          <a:p>
            <a:fld id="{950680D2-E6AD-45B7-8E21-900B3ED76EF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Tiêu đề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vi-VN"/>
              <a:t>Bấm &amp; sửa kiểu tiêu đề</a:t>
            </a:r>
            <a:endParaRPr lang="en-US"/>
          </a:p>
        </p:txBody>
      </p:sp>
      <p:sp>
        <p:nvSpPr>
          <p:cNvPr id="3" name="Nơi giữ chỗ cho Văn bản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C1FC63-5E4A-4366-BAFC-D5AF55FADB6C}" type="datetimeFigureOut">
              <a:rPr lang="en-US" smtClean="0"/>
              <a:pPr/>
              <a:t>13/02/2022</a:t>
            </a:fld>
            <a:endParaRPr lang="en-US"/>
          </a:p>
        </p:txBody>
      </p:sp>
      <p:sp>
        <p:nvSpPr>
          <p:cNvPr id="5" name="Nơi giữ chỗ cho Chân trang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Nơi giữ chỗ cho Số hiệu Bản chiế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0680D2-E6AD-45B7-8E21-900B3ED76EF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7" descr="flower7"/>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15100" y="1032272"/>
            <a:ext cx="285750"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8" descr="flower7"/>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15150" y="1089422"/>
            <a:ext cx="228600" cy="11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WordArt 121"/>
          <p:cNvSpPr>
            <a:spLocks noChangeArrowheads="1" noChangeShapeType="1" noTextEdit="1"/>
          </p:cNvSpPr>
          <p:nvPr/>
        </p:nvSpPr>
        <p:spPr bwMode="auto">
          <a:xfrm>
            <a:off x="1072559" y="1403573"/>
            <a:ext cx="7004641" cy="1721991"/>
          </a:xfrm>
          <a:prstGeom prst="rect">
            <a:avLst/>
          </a:prstGeom>
        </p:spPr>
        <p:txBody>
          <a:bodyPr wrap="none" fromWordArt="1">
            <a:prstTxWarp prst="textPlain">
              <a:avLst>
                <a:gd name="adj" fmla="val 50000"/>
              </a:avLst>
            </a:prstTxWarp>
          </a:bodyPr>
          <a:lstStyle/>
          <a:p>
            <a:pPr algn="ctr"/>
            <a:r>
              <a:rPr lang="en-US" sz="2700" b="1" kern="10" dirty="0" err="1">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Kể</a:t>
            </a:r>
            <a:r>
              <a:rPr lang="en-US" sz="2700" b="1" kern="10" dirty="0">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2700" b="1" kern="10" dirty="0" err="1">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chuyện</a:t>
            </a:r>
            <a:r>
              <a:rPr lang="en-US" sz="2700" b="1" kern="10" dirty="0">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p>
        </p:txBody>
      </p:sp>
      <p:sp>
        <p:nvSpPr>
          <p:cNvPr id="3080" name="WordArt 122"/>
          <p:cNvSpPr>
            <a:spLocks noChangeArrowheads="1" noChangeShapeType="1" noTextEdit="1"/>
          </p:cNvSpPr>
          <p:nvPr/>
        </p:nvSpPr>
        <p:spPr bwMode="auto">
          <a:xfrm>
            <a:off x="1066800" y="2817470"/>
            <a:ext cx="7344965" cy="3694508"/>
          </a:xfrm>
          <a:prstGeom prst="rect">
            <a:avLst/>
          </a:prstGeom>
        </p:spPr>
        <p:txBody>
          <a:bodyPr wrap="none" fromWordArt="1">
            <a:prstTxWarp prst="textPlain">
              <a:avLst>
                <a:gd name="adj" fmla="val 50000"/>
              </a:avLst>
            </a:prstTxWarp>
          </a:bodyPr>
          <a:lstStyle/>
          <a:p>
            <a:pPr algn="ctr"/>
            <a:r>
              <a:rPr lang="en-US" sz="2700" b="1" kern="10" dirty="0" err="1">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Ông</a:t>
            </a:r>
            <a:r>
              <a:rPr lang="en-US" sz="27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2700" b="1" kern="10" dirty="0" err="1">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Nguyễn</a:t>
            </a:r>
            <a:r>
              <a:rPr lang="en-US" sz="27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Khoa </a:t>
            </a:r>
            <a:r>
              <a:rPr lang="en-US" sz="2700" b="1" kern="10" dirty="0" err="1">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Đăng</a:t>
            </a:r>
            <a:endParaRPr lang="vi-VN" sz="27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C4B1AD63-9999-438F-A3AF-CA7F930CF7A2}"/>
              </a:ext>
            </a:extLst>
          </p:cNvPr>
          <p:cNvSpPr txBox="1"/>
          <p:nvPr/>
        </p:nvSpPr>
        <p:spPr>
          <a:xfrm>
            <a:off x="1828800" y="686250"/>
            <a:ext cx="6172200" cy="523220"/>
          </a:xfrm>
          <a:prstGeom prst="rect">
            <a:avLst/>
          </a:prstGeom>
          <a:noFill/>
        </p:spPr>
        <p:txBody>
          <a:bodyPr wrap="square" rtlCol="0">
            <a:spAutoFit/>
          </a:bodyPr>
          <a:lstStyle/>
          <a:p>
            <a:r>
              <a:rPr lang="vi-VN" sz="2800" b="1" i="1" dirty="0">
                <a:latin typeface="+mj-lt"/>
              </a:rPr>
              <a:t>Thứ tư ngày 16 tháng 2 năm 2022</a:t>
            </a:r>
            <a:endParaRPr lang="en-US" sz="2800" b="1" i="1" dirty="0">
              <a:latin typeface="+mj-lt"/>
            </a:endParaRPr>
          </a:p>
        </p:txBody>
      </p:sp>
    </p:spTree>
    <p:extLst>
      <p:ext uri="{BB962C8B-B14F-4D97-AF65-F5344CB8AC3E}">
        <p14:creationId xmlns:p14="http://schemas.microsoft.com/office/powerpoint/2010/main" val="316379018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0063.jpg"/>
          <p:cNvPicPr>
            <a:picLocks noChangeAspect="1"/>
          </p:cNvPicPr>
          <p:nvPr/>
        </p:nvPicPr>
        <p:blipFill>
          <a:blip r:embed="rId2">
            <a:lum bright="-20000"/>
          </a:blip>
          <a:stretch>
            <a:fillRect/>
          </a:stretch>
        </p:blipFill>
        <p:spPr>
          <a:xfrm>
            <a:off x="0" y="0"/>
            <a:ext cx="9144000" cy="5562600"/>
          </a:xfrm>
          <a:prstGeom prst="rect">
            <a:avLst/>
          </a:prstGeom>
        </p:spPr>
      </p:pic>
      <p:sp>
        <p:nvSpPr>
          <p:cNvPr id="9" name="TextBox 8"/>
          <p:cNvSpPr txBox="1"/>
          <p:nvPr/>
        </p:nvSpPr>
        <p:spPr>
          <a:xfrm>
            <a:off x="0" y="5593080"/>
            <a:ext cx="9144000" cy="1077218"/>
          </a:xfrm>
          <a:prstGeom prst="rect">
            <a:avLst/>
          </a:prstGeom>
          <a:solidFill>
            <a:schemeClr val="accent5">
              <a:lumMod val="40000"/>
              <a:lumOff val="60000"/>
            </a:schemeClr>
          </a:solidFill>
        </p:spPr>
        <p:txBody>
          <a:bodyPr wrap="square" rtlCol="0">
            <a:spAutoFit/>
          </a:bodyPr>
          <a:lstStyle/>
          <a:p>
            <a:pPr algn="just"/>
            <a:r>
              <a:rPr lang="en-US" sz="3200" b="1" dirty="0" err="1">
                <a:latin typeface="Times New Roman" pitchFamily="18" charset="0"/>
                <a:cs typeface="Times New Roman" pitchFamily="18" charset="0"/>
              </a:rPr>
              <a:t>Anh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hàng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dầu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mất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tiền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tìm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người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mù</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đòi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tiền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nhưng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người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này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ra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sức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chối</a:t>
            </a:r>
            <a:r>
              <a:rPr lang="en-US" sz="3200" b="1" dirty="0">
                <a:latin typeface="Times New Roman" pitchFamily="18" charset="0"/>
                <a:cs typeface="Times New Roman" pitchFamily="18" charset="0"/>
              </a:rPr>
              <a:t>.</a:t>
            </a:r>
          </a:p>
        </p:txBody>
      </p:sp>
      <p:sp>
        <p:nvSpPr>
          <p:cNvPr id="7" name="Oval 6"/>
          <p:cNvSpPr/>
          <p:nvPr/>
        </p:nvSpPr>
        <p:spPr>
          <a:xfrm>
            <a:off x="457200" y="1143000"/>
            <a:ext cx="685800" cy="6096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0000"/>
                </a:solidFill>
              </a:rPr>
              <a:t>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2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dissolve">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859" y="0"/>
            <a:ext cx="9179860"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Hình0064.jpg"/>
          <p:cNvPicPr>
            <a:picLocks noChangeAspect="1"/>
          </p:cNvPicPr>
          <p:nvPr/>
        </p:nvPicPr>
        <p:blipFill>
          <a:blip r:embed="rId3">
            <a:lum bright="-20000"/>
          </a:blip>
          <a:stretch>
            <a:fillRect/>
          </a:stretch>
        </p:blipFill>
        <p:spPr>
          <a:xfrm>
            <a:off x="762000" y="914400"/>
            <a:ext cx="7696200" cy="4419600"/>
          </a:xfrm>
          <a:prstGeom prst="rect">
            <a:avLst/>
          </a:prstGeom>
          <a:ln>
            <a:noFill/>
          </a:ln>
          <a:effectLst>
            <a:softEdge rad="112500"/>
          </a:effectLst>
        </p:spPr>
      </p:pic>
      <p:sp>
        <p:nvSpPr>
          <p:cNvPr id="5" name="TextBox 4"/>
          <p:cNvSpPr txBox="1"/>
          <p:nvPr/>
        </p:nvSpPr>
        <p:spPr>
          <a:xfrm>
            <a:off x="38099" y="5168205"/>
            <a:ext cx="9144001" cy="1477328"/>
          </a:xfrm>
          <a:prstGeom prst="rect">
            <a:avLst/>
          </a:prstGeom>
          <a:solidFill>
            <a:schemeClr val="accent5">
              <a:lumMod val="40000"/>
              <a:lumOff val="60000"/>
            </a:schemeClr>
          </a:solidFill>
        </p:spPr>
        <p:txBody>
          <a:bodyPr wrap="square" rtlCol="0">
            <a:spAutoFit/>
          </a:bodyPr>
          <a:lstStyle/>
          <a:p>
            <a:pPr algn="just"/>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Quan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sai</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người</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múc</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một</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chậu</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nước</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bỏ</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số</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tiền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vào</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chậu</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vạch</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trần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bộ</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mặt</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tên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ăn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cắp</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giả</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là</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người</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mù</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giả</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ăn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xin</a:t>
            </a:r>
            <a:r>
              <a:rPr lang="en-US" sz="3000" b="1" dirty="0">
                <a:latin typeface="Times New Roman" pitchFamily="18" charset="0"/>
                <a:cs typeface="Times New Roman" pitchFamily="18" charset="0"/>
              </a:rPr>
              <a:t>.</a:t>
            </a:r>
          </a:p>
        </p:txBody>
      </p:sp>
      <p:sp>
        <p:nvSpPr>
          <p:cNvPr id="6" name="Oval 5"/>
          <p:cNvSpPr/>
          <p:nvPr/>
        </p:nvSpPr>
        <p:spPr>
          <a:xfrm>
            <a:off x="609600" y="1219200"/>
            <a:ext cx="685800" cy="6096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0000"/>
                </a:solidFill>
              </a:rPr>
              <a:t>2</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0066.jpg"/>
          <p:cNvPicPr>
            <a:picLocks noChangeAspect="1"/>
          </p:cNvPicPr>
          <p:nvPr/>
        </p:nvPicPr>
        <p:blipFill>
          <a:blip r:embed="rId2">
            <a:lum bright="-10000"/>
          </a:blip>
          <a:stretch>
            <a:fillRect/>
          </a:stretch>
        </p:blipFill>
        <p:spPr>
          <a:xfrm>
            <a:off x="609600" y="152400"/>
            <a:ext cx="7696200" cy="4114800"/>
          </a:xfrm>
          <a:prstGeom prst="rect">
            <a:avLst/>
          </a:prstGeom>
          <a:ln>
            <a:noFill/>
          </a:ln>
          <a:effectLst>
            <a:softEdge rad="112500"/>
          </a:effectLst>
        </p:spPr>
      </p:pic>
      <p:sp>
        <p:nvSpPr>
          <p:cNvPr id="5" name="TextBox 4"/>
          <p:cNvSpPr txBox="1"/>
          <p:nvPr/>
        </p:nvSpPr>
        <p:spPr>
          <a:xfrm>
            <a:off x="15240" y="4419600"/>
            <a:ext cx="9144000" cy="1754326"/>
          </a:xfrm>
          <a:prstGeom prst="rect">
            <a:avLst/>
          </a:prstGeom>
          <a:solidFill>
            <a:schemeClr val="accent5">
              <a:lumMod val="40000"/>
              <a:lumOff val="60000"/>
            </a:schemeClr>
          </a:solidFill>
        </p:spPr>
        <p:txBody>
          <a:bodyPr wrap="square" rtlCol="0">
            <a:spAutoFit/>
          </a:bodyPr>
          <a:lstStyle/>
          <a:p>
            <a:pPr algn="just"/>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Quan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sai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một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số</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võ</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sĩ</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đem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theo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vũ</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khí</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ngồi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vào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trong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hòm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gỗ</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rồi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sai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quân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sĩ</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cải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trang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thành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dân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phu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khiêng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các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hòm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đó</a:t>
            </a:r>
            <a:r>
              <a:rPr lang="en-US" sz="3600" b="1" dirty="0">
                <a:latin typeface="Times New Roman" pitchFamily="18" charset="0"/>
                <a:cs typeface="Times New Roman" pitchFamily="18" charset="0"/>
              </a:rPr>
              <a:t>.</a:t>
            </a:r>
          </a:p>
        </p:txBody>
      </p:sp>
      <p:sp>
        <p:nvSpPr>
          <p:cNvPr id="7" name="Oval 6"/>
          <p:cNvSpPr/>
          <p:nvPr/>
        </p:nvSpPr>
        <p:spPr>
          <a:xfrm>
            <a:off x="228600" y="137160"/>
            <a:ext cx="762000" cy="6096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0000"/>
                </a:solidFill>
              </a:rPr>
              <a:t>3</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2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0067.jpg"/>
          <p:cNvPicPr>
            <a:picLocks noChangeAspect="1"/>
          </p:cNvPicPr>
          <p:nvPr/>
        </p:nvPicPr>
        <p:blipFill>
          <a:blip r:embed="rId2">
            <a:lum bright="-20000"/>
          </a:blip>
          <a:stretch>
            <a:fillRect/>
          </a:stretch>
        </p:blipFill>
        <p:spPr>
          <a:xfrm>
            <a:off x="609600" y="0"/>
            <a:ext cx="7848600" cy="4724400"/>
          </a:xfrm>
          <a:prstGeom prst="rect">
            <a:avLst/>
          </a:prstGeom>
        </p:spPr>
      </p:pic>
      <p:sp>
        <p:nvSpPr>
          <p:cNvPr id="5" name="TextBox 4"/>
          <p:cNvSpPr txBox="1"/>
          <p:nvPr/>
        </p:nvSpPr>
        <p:spPr>
          <a:xfrm>
            <a:off x="396240" y="5257800"/>
            <a:ext cx="8610599" cy="646331"/>
          </a:xfrm>
          <a:prstGeom prst="rect">
            <a:avLst/>
          </a:prstGeom>
          <a:solidFill>
            <a:schemeClr val="accent5">
              <a:lumMod val="40000"/>
              <a:lumOff val="60000"/>
            </a:schemeClr>
          </a:solidFill>
        </p:spPr>
        <p:txBody>
          <a:bodyPr wrap="square" rtlCol="0">
            <a:spAutoFit/>
          </a:bodyPr>
          <a:lstStyle/>
          <a:p>
            <a:pPr lvl="1" algn="just"/>
            <a:r>
              <a:rPr lang="en-US" sz="3600" b="1" dirty="0" err="1">
                <a:latin typeface="Times New Roman" pitchFamily="18" charset="0"/>
                <a:cs typeface="Times New Roman" pitchFamily="18" charset="0"/>
              </a:rPr>
              <a:t>Các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võ</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sĩ</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xông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ra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đánh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giết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bọn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cướp</a:t>
            </a:r>
            <a:r>
              <a:rPr lang="en-US" sz="3600" b="1" dirty="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
        <p:nvSpPr>
          <p:cNvPr id="6" name="Oval 5"/>
          <p:cNvSpPr/>
          <p:nvPr/>
        </p:nvSpPr>
        <p:spPr>
          <a:xfrm>
            <a:off x="15240" y="228600"/>
            <a:ext cx="762000" cy="6858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0000"/>
                </a:solidFill>
              </a:rPr>
              <a:t>4</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ình0063.jpg"/>
          <p:cNvPicPr>
            <a:picLocks noChangeAspect="1"/>
          </p:cNvPicPr>
          <p:nvPr/>
        </p:nvPicPr>
        <p:blipFill>
          <a:blip r:embed="rId2">
            <a:lum bright="-20000"/>
          </a:blip>
          <a:stretch>
            <a:fillRect/>
          </a:stretch>
        </p:blipFill>
        <p:spPr>
          <a:xfrm>
            <a:off x="228600" y="990600"/>
            <a:ext cx="4114800" cy="2514600"/>
          </a:xfrm>
          <a:prstGeom prst="rect">
            <a:avLst/>
          </a:prstGeom>
          <a:ln>
            <a:noFill/>
          </a:ln>
          <a:effectLst>
            <a:softEdge rad="112500"/>
          </a:effectLst>
        </p:spPr>
      </p:pic>
      <p:sp>
        <p:nvSpPr>
          <p:cNvPr id="6" name="TextBox 5"/>
          <p:cNvSpPr txBox="1"/>
          <p:nvPr/>
        </p:nvSpPr>
        <p:spPr>
          <a:xfrm>
            <a:off x="609600" y="3429000"/>
            <a:ext cx="2906565" cy="400110"/>
          </a:xfrm>
          <a:prstGeom prst="rect">
            <a:avLst/>
          </a:prstGeom>
          <a:noFill/>
        </p:spPr>
        <p:txBody>
          <a:bodyPr wrap="none" rtlCol="0">
            <a:spAutoFit/>
          </a:bodyPr>
          <a:lstStyle/>
          <a:p>
            <a:r>
              <a:rPr lang="en-US" sz="2000" b="1" dirty="0" err="1">
                <a:solidFill>
                  <a:srgbClr val="0070C0"/>
                </a:solidFill>
                <a:latin typeface="Times New Roman" panose="02020603050405020304"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này</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ra</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sức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chối</a:t>
            </a:r>
            <a:r>
              <a:rPr lang="en-US" sz="2000" b="1" dirty="0">
                <a:solidFill>
                  <a:srgbClr val="0070C0"/>
                </a:solidFill>
                <a:latin typeface="Times New Roman" pitchFamily="18" charset="0"/>
                <a:cs typeface="Times New Roman" pitchFamily="18" charset="0"/>
              </a:rPr>
              <a:t>….</a:t>
            </a:r>
          </a:p>
        </p:txBody>
      </p:sp>
      <p:pic>
        <p:nvPicPr>
          <p:cNvPr id="7" name="Picture 6" descr="Hình0067.jpg"/>
          <p:cNvPicPr>
            <a:picLocks noChangeAspect="1"/>
          </p:cNvPicPr>
          <p:nvPr/>
        </p:nvPicPr>
        <p:blipFill>
          <a:blip r:embed="rId3">
            <a:lum bright="-30000"/>
          </a:blip>
          <a:stretch>
            <a:fillRect/>
          </a:stretch>
        </p:blipFill>
        <p:spPr>
          <a:xfrm>
            <a:off x="4648200" y="3733800"/>
            <a:ext cx="4191000" cy="2514600"/>
          </a:xfrm>
          <a:prstGeom prst="rect">
            <a:avLst/>
          </a:prstGeom>
          <a:ln>
            <a:noFill/>
          </a:ln>
          <a:effectLst>
            <a:softEdge rad="112500"/>
          </a:effectLst>
        </p:spPr>
      </p:pic>
      <p:sp>
        <p:nvSpPr>
          <p:cNvPr id="8" name="TextBox 7"/>
          <p:cNvSpPr txBox="1"/>
          <p:nvPr/>
        </p:nvSpPr>
        <p:spPr>
          <a:xfrm>
            <a:off x="4648200" y="3429000"/>
            <a:ext cx="4390946" cy="400110"/>
          </a:xfrm>
          <a:prstGeom prst="rect">
            <a:avLst/>
          </a:prstGeom>
          <a:noFill/>
        </p:spPr>
        <p:txBody>
          <a:bodyPr wrap="none" rtlCol="0">
            <a:spAutoFit/>
          </a:bodyPr>
          <a:lstStyle/>
          <a:p>
            <a:r>
              <a:rPr lang="en-US" sz="2000" b="1" dirty="0" err="1">
                <a:solidFill>
                  <a:srgbClr val="0070C0"/>
                </a:solidFill>
                <a:latin typeface="Times New Roman" panose="02020603050405020304" pitchFamily="18" charset="0"/>
                <a:cs typeface="Times New Roman" pitchFamily="18" charset="0"/>
              </a:rPr>
              <a:t>Quan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sai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múc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một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chậu</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nước</a:t>
            </a:r>
            <a:r>
              <a:rPr lang="en-US" sz="2000" b="1" dirty="0">
                <a:solidFill>
                  <a:srgbClr val="0070C0"/>
                </a:solidFill>
                <a:latin typeface="Times New Roman" pitchFamily="18" charset="0"/>
                <a:cs typeface="Times New Roman" pitchFamily="18" charset="0"/>
              </a:rPr>
              <a:t>….</a:t>
            </a:r>
          </a:p>
        </p:txBody>
      </p:sp>
      <p:pic>
        <p:nvPicPr>
          <p:cNvPr id="9" name="Picture 8" descr="Hình0064.jpg"/>
          <p:cNvPicPr>
            <a:picLocks noChangeAspect="1"/>
          </p:cNvPicPr>
          <p:nvPr/>
        </p:nvPicPr>
        <p:blipFill>
          <a:blip r:embed="rId4">
            <a:lum bright="-30000"/>
          </a:blip>
          <a:stretch>
            <a:fillRect/>
          </a:stretch>
        </p:blipFill>
        <p:spPr>
          <a:xfrm>
            <a:off x="4648200" y="990600"/>
            <a:ext cx="4114800" cy="2514600"/>
          </a:xfrm>
          <a:prstGeom prst="rect">
            <a:avLst/>
          </a:prstGeom>
          <a:ln>
            <a:noFill/>
          </a:ln>
          <a:effectLst>
            <a:softEdge rad="112500"/>
          </a:effectLst>
        </p:spPr>
      </p:pic>
      <p:sp>
        <p:nvSpPr>
          <p:cNvPr id="10" name="TextBox 9"/>
          <p:cNvSpPr txBox="1"/>
          <p:nvPr/>
        </p:nvSpPr>
        <p:spPr>
          <a:xfrm>
            <a:off x="304800" y="6324600"/>
            <a:ext cx="4065537" cy="400110"/>
          </a:xfrm>
          <a:prstGeom prst="rect">
            <a:avLst/>
          </a:prstGeom>
          <a:noFill/>
        </p:spPr>
        <p:txBody>
          <a:bodyPr wrap="none" rtlCol="0">
            <a:spAutoFit/>
          </a:bodyPr>
          <a:lstStyle/>
          <a:p>
            <a:r>
              <a:rPr lang="en-US" sz="2000" b="1" dirty="0" err="1">
                <a:solidFill>
                  <a:srgbClr val="0070C0"/>
                </a:solidFill>
                <a:latin typeface="Times New Roman" panose="02020603050405020304" pitchFamily="18" charset="0"/>
                <a:cs typeface="Times New Roman" pitchFamily="18" charset="0"/>
              </a:rPr>
              <a:t>Quân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sĩ</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cải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trang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thành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dân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phu</a:t>
            </a:r>
            <a:r>
              <a:rPr lang="en-US" sz="2000" b="1" dirty="0">
                <a:solidFill>
                  <a:srgbClr val="0070C0"/>
                </a:solidFill>
                <a:latin typeface="Times New Roman" pitchFamily="18" charset="0"/>
                <a:cs typeface="Times New Roman" pitchFamily="18" charset="0"/>
              </a:rPr>
              <a:t>….</a:t>
            </a:r>
          </a:p>
        </p:txBody>
      </p:sp>
      <p:pic>
        <p:nvPicPr>
          <p:cNvPr id="11" name="Picture 10" descr="Hình0066.jpg"/>
          <p:cNvPicPr>
            <a:picLocks noChangeAspect="1"/>
          </p:cNvPicPr>
          <p:nvPr/>
        </p:nvPicPr>
        <p:blipFill>
          <a:blip r:embed="rId5">
            <a:lum bright="-20000"/>
          </a:blip>
          <a:stretch>
            <a:fillRect/>
          </a:stretch>
        </p:blipFill>
        <p:spPr>
          <a:xfrm>
            <a:off x="228600" y="3733800"/>
            <a:ext cx="4267200" cy="2514600"/>
          </a:xfrm>
          <a:prstGeom prst="rect">
            <a:avLst/>
          </a:prstGeom>
          <a:ln>
            <a:noFill/>
          </a:ln>
          <a:effectLst>
            <a:softEdge rad="112500"/>
          </a:effectLst>
        </p:spPr>
      </p:pic>
      <p:sp>
        <p:nvSpPr>
          <p:cNvPr id="12" name="TextBox 11"/>
          <p:cNvSpPr txBox="1"/>
          <p:nvPr/>
        </p:nvSpPr>
        <p:spPr>
          <a:xfrm>
            <a:off x="5105400" y="6305490"/>
            <a:ext cx="3283271" cy="400110"/>
          </a:xfrm>
          <a:prstGeom prst="rect">
            <a:avLst/>
          </a:prstGeom>
          <a:noFill/>
        </p:spPr>
        <p:txBody>
          <a:bodyPr wrap="none" rtlCol="0">
            <a:spAutoFit/>
          </a:bodyPr>
          <a:lstStyle/>
          <a:p>
            <a:r>
              <a:rPr lang="en-US" sz="2000" b="1" dirty="0" err="1">
                <a:solidFill>
                  <a:srgbClr val="0070C0"/>
                </a:solidFill>
                <a:latin typeface="Times New Roman" panose="02020603050405020304" pitchFamily="18" charset="0"/>
                <a:cs typeface="Times New Roman" pitchFamily="18" charset="0"/>
              </a:rPr>
              <a:t>Các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võ</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sĩ</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bất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ngờ</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xông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ra</a:t>
            </a:r>
            <a:r>
              <a:rPr lang="en-US" sz="2000" b="1" dirty="0">
                <a:solidFill>
                  <a:srgbClr val="0070C0"/>
                </a:solidFill>
                <a:latin typeface="Times New Roman" pitchFamily="18" charset="0"/>
                <a:cs typeface="Times New Roman" pitchFamily="18" charset="0"/>
              </a:rPr>
              <a:t>….</a:t>
            </a:r>
          </a:p>
        </p:txBody>
      </p:sp>
      <p:sp>
        <p:nvSpPr>
          <p:cNvPr id="14" name="TextBox 13"/>
          <p:cNvSpPr txBox="1"/>
          <p:nvPr/>
        </p:nvSpPr>
        <p:spPr>
          <a:xfrm>
            <a:off x="533400" y="1524000"/>
            <a:ext cx="7543801" cy="3170099"/>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cs typeface="Times New Roman" panose="02020603050405020304" pitchFamily="18" charset="0"/>
              </a:rPr>
              <a:t>THẢO LUẬN NHÓM: </a:t>
            </a:r>
          </a:p>
          <a:p>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66"/>
                </a:solidFill>
                <a:latin typeface="Times New Roman" panose="02020603050405020304" pitchFamily="18" charset="0"/>
                <a:cs typeface="Times New Roman" panose="02020603050405020304" pitchFamily="18" charset="0"/>
              </a:rPr>
              <a:t>Kể</a:t>
            </a:r>
            <a:r>
              <a:rPr lang="en-US" sz="2800" b="1" i="1" dirty="0">
                <a:solidFill>
                  <a:srgbClr val="FF0066"/>
                </a:solidFill>
                <a:latin typeface="Times New Roman" panose="02020603050405020304" pitchFamily="18" charset="0"/>
                <a:cs typeface="Times New Roman" panose="02020603050405020304" pitchFamily="18" charset="0"/>
              </a:rPr>
              <a:t> </a:t>
            </a:r>
            <a:r>
              <a:rPr lang="en-US" sz="2800" b="1" i="1" dirty="0" err="1">
                <a:solidFill>
                  <a:srgbClr val="FF0066"/>
                </a:solidFill>
                <a:latin typeface="Times New Roman" panose="02020603050405020304" pitchFamily="18" charset="0"/>
                <a:cs typeface="Times New Roman" panose="02020603050405020304" pitchFamily="18" charset="0"/>
              </a:rPr>
              <a:t>lại</a:t>
            </a:r>
            <a:r>
              <a:rPr lang="en-US" sz="2800" b="1" i="1" dirty="0">
                <a:solidFill>
                  <a:srgbClr val="FF0066"/>
                </a:solidFill>
                <a:latin typeface="Times New Roman" panose="02020603050405020304" pitchFamily="18" charset="0"/>
                <a:cs typeface="Times New Roman" panose="02020603050405020304" pitchFamily="18" charset="0"/>
              </a:rPr>
              <a:t> </a:t>
            </a:r>
            <a:r>
              <a:rPr lang="en-US" sz="2800" b="1" i="1" dirty="0" err="1">
                <a:solidFill>
                  <a:srgbClr val="FF0066"/>
                </a:solidFill>
                <a:latin typeface="Times New Roman" panose="02020603050405020304" pitchFamily="18" charset="0"/>
                <a:cs typeface="Times New Roman" panose="02020603050405020304" pitchFamily="18" charset="0"/>
              </a:rPr>
              <a:t>câu</a:t>
            </a:r>
            <a:r>
              <a:rPr lang="en-US" sz="2800" b="1" i="1" dirty="0">
                <a:solidFill>
                  <a:srgbClr val="FF0066"/>
                </a:solidFill>
                <a:latin typeface="Times New Roman" panose="02020603050405020304" pitchFamily="18" charset="0"/>
                <a:cs typeface="Times New Roman" panose="02020603050405020304" pitchFamily="18" charset="0"/>
              </a:rPr>
              <a:t> </a:t>
            </a:r>
            <a:r>
              <a:rPr lang="en-US" sz="2800" b="1" i="1" dirty="0" err="1">
                <a:solidFill>
                  <a:srgbClr val="FF0066"/>
                </a:solidFill>
                <a:latin typeface="Times New Roman" panose="02020603050405020304" pitchFamily="18" charset="0"/>
                <a:cs typeface="Times New Roman" panose="02020603050405020304" pitchFamily="18" charset="0"/>
              </a:rPr>
              <a:t>chuyện</a:t>
            </a:r>
            <a:endParaRPr lang="en-US" sz="2800" b="1" i="1" dirty="0">
              <a:solidFill>
                <a:srgbClr val="FF0066"/>
              </a:solidFill>
              <a:latin typeface="Times New Roman" panose="02020603050405020304" pitchFamily="18" charset="0"/>
              <a:cs typeface="Times New Roman" panose="02020603050405020304" pitchFamily="18" charset="0"/>
            </a:endParaRPr>
          </a:p>
          <a:p>
            <a:endParaRPr lang="en-US" sz="2800" b="1" i="1" dirty="0">
              <a:solidFill>
                <a:srgbClr val="FF0066"/>
              </a:solidFill>
              <a:latin typeface="Times New Roman" panose="02020603050405020304" pitchFamily="18" charset="0"/>
              <a:cs typeface="Times New Roman" panose="02020603050405020304" pitchFamily="18" charset="0"/>
            </a:endParaRPr>
          </a:p>
          <a:p>
            <a:pPr>
              <a:buFont typeface="Wingdings" pitchFamily="2" charset="2"/>
              <a:buChar char="v"/>
            </a:pPr>
            <a:r>
              <a:rPr lang="en-US" sz="2800" b="1" i="1" dirty="0" err="1">
                <a:latin typeface="Times New Roman" pitchFamily="18" charset="0"/>
                <a:cs typeface="Times New Roman" pitchFamily="18" charset="0"/>
              </a:rPr>
              <a:t>Giọng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hồi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hộp</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hào</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hứng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thể</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hiện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được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niềm</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khâm</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phục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về</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tài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trí</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của</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ông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quan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án</a:t>
            </a:r>
            <a:r>
              <a:rPr lang="en-US" sz="2800" b="1" i="1" dirty="0">
                <a:latin typeface="Times New Roman" pitchFamily="18" charset="0"/>
                <a:cs typeface="Times New Roman" pitchFamily="18" charset="0"/>
              </a:rPr>
              <a:t>.</a:t>
            </a:r>
          </a:p>
          <a:p>
            <a:pPr>
              <a:buFont typeface="Wingdings" pitchFamily="2" charset="2"/>
              <a:buChar char="v"/>
            </a:pPr>
            <a:endParaRPr lang="en-US" sz="2800" b="1" i="1" dirty="0">
              <a:latin typeface="Times New Roman" pitchFamily="18" charset="0"/>
              <a:cs typeface="Times New Roman" pitchFamily="18" charset="0"/>
            </a:endParaRPr>
          </a:p>
          <a:p>
            <a:pPr>
              <a:buFont typeface="Wingdings" pitchFamily="2" charset="2"/>
              <a:buChar char="v"/>
            </a:pP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Giọng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của</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từng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nhân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vật</a:t>
            </a:r>
            <a:r>
              <a:rPr lang="en-US" sz="2800" b="1" i="1" dirty="0">
                <a:latin typeface="Times New Roman" pitchFamily="18" charset="0"/>
                <a:cs typeface="Times New Roman" pitchFamily="18" charset="0"/>
              </a:rPr>
              <a:t>.</a:t>
            </a:r>
          </a:p>
        </p:txBody>
      </p:sp>
      <p:sp>
        <p:nvSpPr>
          <p:cNvPr id="13" name="Oval 12"/>
          <p:cNvSpPr/>
          <p:nvPr/>
        </p:nvSpPr>
        <p:spPr>
          <a:xfrm>
            <a:off x="228600" y="2895600"/>
            <a:ext cx="533400" cy="5334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rPr>
              <a:t>1</a:t>
            </a:r>
          </a:p>
        </p:txBody>
      </p:sp>
      <p:sp>
        <p:nvSpPr>
          <p:cNvPr id="18" name="Oval 17"/>
          <p:cNvSpPr/>
          <p:nvPr/>
        </p:nvSpPr>
        <p:spPr>
          <a:xfrm>
            <a:off x="4724400" y="2895600"/>
            <a:ext cx="609600" cy="5334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rPr>
              <a:t>2</a:t>
            </a:r>
          </a:p>
        </p:txBody>
      </p:sp>
      <p:sp>
        <p:nvSpPr>
          <p:cNvPr id="19" name="Oval 18"/>
          <p:cNvSpPr/>
          <p:nvPr/>
        </p:nvSpPr>
        <p:spPr>
          <a:xfrm>
            <a:off x="304800" y="5562600"/>
            <a:ext cx="609600" cy="5334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rPr>
              <a:t>3</a:t>
            </a:r>
          </a:p>
        </p:txBody>
      </p:sp>
      <p:sp>
        <p:nvSpPr>
          <p:cNvPr id="20" name="Oval 19"/>
          <p:cNvSpPr/>
          <p:nvPr/>
        </p:nvSpPr>
        <p:spPr>
          <a:xfrm>
            <a:off x="4724400" y="5562600"/>
            <a:ext cx="609600" cy="60960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rPr>
              <a:t>4</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box(in)">
                                      <p:cBhvr>
                                        <p:cTn id="7" dur="500"/>
                                        <p:tgtEl>
                                          <p:spTgt spid="14">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14">
                                            <p:txEl>
                                              <p:pRg st="1" end="1"/>
                                            </p:txEl>
                                          </p:spTgt>
                                        </p:tgtEl>
                                        <p:attrNameLst>
                                          <p:attrName>style.visibility</p:attrName>
                                        </p:attrNameLst>
                                      </p:cBhvr>
                                      <p:to>
                                        <p:strVal val="visible"/>
                                      </p:to>
                                    </p:set>
                                    <p:animEffect transition="in" filter="box(in)">
                                      <p:cBhvr>
                                        <p:cTn id="10" dur="500"/>
                                        <p:tgtEl>
                                          <p:spTgt spid="1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4">
                                            <p:txEl>
                                              <p:pRg st="3" end="3"/>
                                            </p:txEl>
                                          </p:spTgt>
                                        </p:tgtEl>
                                        <p:attrNameLst>
                                          <p:attrName>style.visibility</p:attrName>
                                        </p:attrNameLst>
                                      </p:cBhvr>
                                      <p:to>
                                        <p:strVal val="visible"/>
                                      </p:to>
                                    </p:set>
                                    <p:animEffect transition="in" filter="fade">
                                      <p:cBhvr>
                                        <p:cTn id="15" dur="1000"/>
                                        <p:tgtEl>
                                          <p:spTgt spid="14">
                                            <p:txEl>
                                              <p:pRg st="3" end="3"/>
                                            </p:txEl>
                                          </p:spTgt>
                                        </p:tgtEl>
                                      </p:cBhvr>
                                    </p:animEffect>
                                  </p:childTnLst>
                                </p:cTn>
                              </p:par>
                            </p:childTnLst>
                          </p:cTn>
                        </p:par>
                        <p:par>
                          <p:cTn id="16" fill="hold">
                            <p:stCondLst>
                              <p:cond delay="1000"/>
                            </p:stCondLst>
                            <p:childTnLst>
                              <p:par>
                                <p:cTn id="17" presetID="10" presetClass="entr" presetSubtype="0" fill="hold" nodeType="afterEffect">
                                  <p:stCondLst>
                                    <p:cond delay="0"/>
                                  </p:stCondLst>
                                  <p:childTnLst>
                                    <p:set>
                                      <p:cBhvr>
                                        <p:cTn id="18" dur="1" fill="hold">
                                          <p:stCondLst>
                                            <p:cond delay="0"/>
                                          </p:stCondLst>
                                        </p:cTn>
                                        <p:tgtEl>
                                          <p:spTgt spid="14">
                                            <p:txEl>
                                              <p:pRg st="5" end="5"/>
                                            </p:txEl>
                                          </p:spTgt>
                                        </p:tgtEl>
                                        <p:attrNameLst>
                                          <p:attrName>style.visibility</p:attrName>
                                        </p:attrNameLst>
                                      </p:cBhvr>
                                      <p:to>
                                        <p:strVal val="visible"/>
                                      </p:to>
                                    </p:set>
                                    <p:animEffect transition="in" filter="fade">
                                      <p:cBhvr>
                                        <p:cTn id="19" dur="1000"/>
                                        <p:tgtEl>
                                          <p:spTgt spid="14">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14">
                                            <p:txEl>
                                              <p:pRg st="0" end="0"/>
                                            </p:txEl>
                                          </p:spTgt>
                                        </p:tgtEl>
                                      </p:cBhvr>
                                    </p:animEffect>
                                    <p:set>
                                      <p:cBhvr>
                                        <p:cTn id="24" dur="1" fill="hold">
                                          <p:stCondLst>
                                            <p:cond delay="499"/>
                                          </p:stCondLst>
                                        </p:cTn>
                                        <p:tgtEl>
                                          <p:spTgt spid="14">
                                            <p:txEl>
                                              <p:pRg st="0" end="0"/>
                                            </p:txEl>
                                          </p:spTgt>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14">
                                            <p:txEl>
                                              <p:pRg st="1" end="1"/>
                                            </p:txEl>
                                          </p:spTgt>
                                        </p:tgtEl>
                                      </p:cBhvr>
                                    </p:animEffect>
                                    <p:set>
                                      <p:cBhvr>
                                        <p:cTn id="27" dur="1" fill="hold">
                                          <p:stCondLst>
                                            <p:cond delay="499"/>
                                          </p:stCondLst>
                                        </p:cTn>
                                        <p:tgtEl>
                                          <p:spTgt spid="14">
                                            <p:txEl>
                                              <p:pRg st="1" end="1"/>
                                            </p:txEl>
                                          </p:spTgt>
                                        </p:tgtEl>
                                        <p:attrNameLst>
                                          <p:attrName>style.visibility</p:attrName>
                                        </p:attrNameLst>
                                      </p:cBhvr>
                                      <p:to>
                                        <p:strVal val="hidden"/>
                                      </p:to>
                                    </p:set>
                                  </p:childTnLst>
                                </p:cTn>
                              </p:par>
                              <p:par>
                                <p:cTn id="28" presetID="10" presetClass="exit" presetSubtype="0" fill="hold" grpId="1" nodeType="withEffect">
                                  <p:stCondLst>
                                    <p:cond delay="0"/>
                                  </p:stCondLst>
                                  <p:childTnLst>
                                    <p:animEffect transition="out" filter="fade">
                                      <p:cBhvr>
                                        <p:cTn id="29" dur="500"/>
                                        <p:tgtEl>
                                          <p:spTgt spid="14">
                                            <p:txEl>
                                              <p:pRg st="3" end="3"/>
                                            </p:txEl>
                                          </p:spTgt>
                                        </p:tgtEl>
                                      </p:cBhvr>
                                    </p:animEffect>
                                    <p:set>
                                      <p:cBhvr>
                                        <p:cTn id="30" dur="1" fill="hold">
                                          <p:stCondLst>
                                            <p:cond delay="499"/>
                                          </p:stCondLst>
                                        </p:cTn>
                                        <p:tgtEl>
                                          <p:spTgt spid="14">
                                            <p:txEl>
                                              <p:pRg st="3" end="3"/>
                                            </p:txEl>
                                          </p:spTgt>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500"/>
                                        <p:tgtEl>
                                          <p:spTgt spid="14">
                                            <p:txEl>
                                              <p:pRg st="5" end="5"/>
                                            </p:txEl>
                                          </p:spTgt>
                                        </p:tgtEl>
                                      </p:cBhvr>
                                    </p:animEffect>
                                    <p:set>
                                      <p:cBhvr>
                                        <p:cTn id="33" dur="1" fill="hold">
                                          <p:stCondLst>
                                            <p:cond delay="499"/>
                                          </p:stCondLst>
                                        </p:cTn>
                                        <p:tgtEl>
                                          <p:spTgt spid="14">
                                            <p:txEl>
                                              <p:pRg st="5" end="5"/>
                                            </p:txEl>
                                          </p:spTgt>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fade">
                                      <p:cBhvr>
                                        <p:cTn id="38" dur="1000"/>
                                        <p:tgtEl>
                                          <p:spTgt spid="5"/>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2000"/>
                                        <p:tgtEl>
                                          <p:spTgt spid="13"/>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fade">
                                      <p:cBhvr>
                                        <p:cTn id="44" dur="2000"/>
                                        <p:tgtEl>
                                          <p:spTgt spid="6"/>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2000"/>
                                        <p:tgtEl>
                                          <p:spTgt spid="9"/>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1000"/>
                                        <p:tgtEl>
                                          <p:spTgt spid="18"/>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fade">
                                      <p:cBhvr>
                                        <p:cTn id="55" dur="20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fade">
                                      <p:cBhvr>
                                        <p:cTn id="60" dur="2000"/>
                                        <p:tgtEl>
                                          <p:spTgt spid="11"/>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fade">
                                      <p:cBhvr>
                                        <p:cTn id="63" dur="2000"/>
                                        <p:tgtEl>
                                          <p:spTgt spid="19"/>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0"/>
                                        </p:tgtEl>
                                        <p:attrNameLst>
                                          <p:attrName>style.visibility</p:attrName>
                                        </p:attrNameLst>
                                      </p:cBhvr>
                                      <p:to>
                                        <p:strVal val="visible"/>
                                      </p:to>
                                    </p:set>
                                    <p:animEffect transition="in" filter="fade">
                                      <p:cBhvr>
                                        <p:cTn id="66" dur="2000"/>
                                        <p:tgtEl>
                                          <p:spTgt spid="10"/>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7"/>
                                        </p:tgtEl>
                                        <p:attrNameLst>
                                          <p:attrName>style.visibility</p:attrName>
                                        </p:attrNameLst>
                                      </p:cBhvr>
                                      <p:to>
                                        <p:strVal val="visible"/>
                                      </p:to>
                                    </p:set>
                                    <p:animEffect transition="in" filter="fade">
                                      <p:cBhvr>
                                        <p:cTn id="71" dur="2000"/>
                                        <p:tgtEl>
                                          <p:spTgt spid="7"/>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fade">
                                      <p:cBhvr>
                                        <p:cTn id="74" dur="2000"/>
                                        <p:tgtEl>
                                          <p:spTgt spid="20"/>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fade">
                                      <p:cBhvr>
                                        <p:cTn id="7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P spid="14" grpId="1" build="allAtOnce"/>
      <p:bldP spid="13" grpId="0" animBg="1"/>
      <p:bldP spid="18" grpId="0" animBg="1"/>
      <p:bldP spid="19" grpId="0" animBg="1"/>
      <p:bldP spid="2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loud Callout 6"/>
          <p:cNvSpPr/>
          <p:nvPr/>
        </p:nvSpPr>
        <p:spPr>
          <a:xfrm>
            <a:off x="2438400" y="990600"/>
            <a:ext cx="6705600" cy="1984248"/>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8" name="TextBox 7"/>
          <p:cNvSpPr txBox="1"/>
          <p:nvPr/>
        </p:nvSpPr>
        <p:spPr>
          <a:xfrm>
            <a:off x="2971800" y="1466671"/>
            <a:ext cx="6400800" cy="1200329"/>
          </a:xfrm>
          <a:prstGeom prst="rect">
            <a:avLst/>
          </a:prstGeom>
          <a:noFill/>
        </p:spPr>
        <p:txBody>
          <a:bodyPr wrap="square" rtlCol="0">
            <a:spAutoFit/>
          </a:bodyPr>
          <a:lstStyle/>
          <a:p>
            <a:r>
              <a:rPr lang="en-US" sz="3600" b="1" dirty="0" err="1">
                <a:solidFill>
                  <a:srgbClr val="0070C0"/>
                </a:solidFill>
                <a:latin typeface="Times New Roman" panose="02020603050405020304" pitchFamily="18" charset="0"/>
                <a:cs typeface="Times New Roman" pitchFamily="18" charset="0"/>
              </a:rPr>
              <a:t>Biện</a:t>
            </a:r>
            <a:r>
              <a:rPr lang="en-US" sz="3600" b="1" dirty="0">
                <a:solidFill>
                  <a:srgbClr val="0070C0"/>
                </a:solidFill>
                <a:latin typeface="Times New Roman" pitchFamily="18" charset="0"/>
                <a:cs typeface="Times New Roman" pitchFamily="18" charset="0"/>
              </a:rPr>
              <a:t> </a:t>
            </a:r>
            <a:r>
              <a:rPr lang="en-US" sz="3600" b="1" dirty="0" err="1">
                <a:solidFill>
                  <a:srgbClr val="0070C0"/>
                </a:solidFill>
                <a:latin typeface="Times New Roman" pitchFamily="18" charset="0"/>
                <a:cs typeface="Times New Roman" pitchFamily="18" charset="0"/>
              </a:rPr>
              <a:t>pháp</a:t>
            </a:r>
            <a:r>
              <a:rPr lang="en-US" sz="3600" b="1" dirty="0">
                <a:solidFill>
                  <a:srgbClr val="0070C0"/>
                </a:solidFill>
                <a:latin typeface="Times New Roman" pitchFamily="18" charset="0"/>
                <a:cs typeface="Times New Roman" pitchFamily="18" charset="0"/>
              </a:rPr>
              <a:t> </a:t>
            </a:r>
            <a:r>
              <a:rPr lang="en-US" sz="3600" b="1" dirty="0" err="1">
                <a:solidFill>
                  <a:srgbClr val="0070C0"/>
                </a:solidFill>
                <a:latin typeface="Times New Roman" pitchFamily="18" charset="0"/>
                <a:cs typeface="Times New Roman" pitchFamily="18" charset="0"/>
              </a:rPr>
              <a:t>ông</a:t>
            </a:r>
            <a:r>
              <a:rPr lang="en-US" sz="3600" b="1" dirty="0">
                <a:solidFill>
                  <a:srgbClr val="0070C0"/>
                </a:solidFill>
                <a:latin typeface="Times New Roman" pitchFamily="18" charset="0"/>
                <a:cs typeface="Times New Roman" pitchFamily="18" charset="0"/>
              </a:rPr>
              <a:t> </a:t>
            </a:r>
            <a:r>
              <a:rPr lang="en-US" sz="3600" b="1" dirty="0" err="1">
                <a:solidFill>
                  <a:srgbClr val="0070C0"/>
                </a:solidFill>
                <a:latin typeface="Times New Roman" pitchFamily="18" charset="0"/>
                <a:cs typeface="Times New Roman" pitchFamily="18" charset="0"/>
              </a:rPr>
              <a:t>dùng</a:t>
            </a:r>
            <a:r>
              <a:rPr lang="en-US" sz="3600" b="1" dirty="0">
                <a:solidFill>
                  <a:srgbClr val="0070C0"/>
                </a:solidFill>
                <a:latin typeface="Times New Roman" pitchFamily="18" charset="0"/>
                <a:cs typeface="Times New Roman" pitchFamily="18" charset="0"/>
              </a:rPr>
              <a:t> </a:t>
            </a:r>
            <a:r>
              <a:rPr lang="en-US" sz="3600" b="1" dirty="0" err="1">
                <a:solidFill>
                  <a:srgbClr val="0070C0"/>
                </a:solidFill>
                <a:latin typeface="Times New Roman" pitchFamily="18" charset="0"/>
                <a:cs typeface="Times New Roman" pitchFamily="18" charset="0"/>
              </a:rPr>
              <a:t>để</a:t>
            </a:r>
            <a:r>
              <a:rPr lang="en-US" sz="3600" b="1" dirty="0">
                <a:solidFill>
                  <a:srgbClr val="0070C0"/>
                </a:solidFill>
                <a:latin typeface="Times New Roman" pitchFamily="18" charset="0"/>
                <a:cs typeface="Times New Roman" pitchFamily="18" charset="0"/>
              </a:rPr>
              <a:t> </a:t>
            </a:r>
            <a:r>
              <a:rPr lang="en-US" sz="3600" b="1" dirty="0" err="1">
                <a:solidFill>
                  <a:srgbClr val="0070C0"/>
                </a:solidFill>
                <a:latin typeface="Times New Roman" pitchFamily="18" charset="0"/>
                <a:cs typeface="Times New Roman" pitchFamily="18" charset="0"/>
              </a:rPr>
              <a:t>tìm</a:t>
            </a:r>
            <a:r>
              <a:rPr lang="en-US" sz="3600" b="1" dirty="0">
                <a:solidFill>
                  <a:srgbClr val="0070C0"/>
                </a:solidFill>
                <a:latin typeface="Times New Roman" pitchFamily="18" charset="0"/>
                <a:cs typeface="Times New Roman" pitchFamily="18" charset="0"/>
              </a:rPr>
              <a:t> </a:t>
            </a:r>
            <a:r>
              <a:rPr lang="en-US" sz="3600" b="1" dirty="0" err="1">
                <a:solidFill>
                  <a:srgbClr val="0070C0"/>
                </a:solidFill>
                <a:latin typeface="Times New Roman" pitchFamily="18" charset="0"/>
                <a:cs typeface="Times New Roman" pitchFamily="18" charset="0"/>
              </a:rPr>
              <a:t>kẻ</a:t>
            </a:r>
            <a:r>
              <a:rPr lang="en-US" sz="3600" b="1" dirty="0">
                <a:solidFill>
                  <a:srgbClr val="0070C0"/>
                </a:solidFill>
                <a:latin typeface="Times New Roman" pitchFamily="18" charset="0"/>
                <a:cs typeface="Times New Roman" pitchFamily="18" charset="0"/>
              </a:rPr>
              <a:t> </a:t>
            </a:r>
            <a:r>
              <a:rPr lang="en-US" sz="3600" b="1" dirty="0" err="1">
                <a:solidFill>
                  <a:srgbClr val="0070C0"/>
                </a:solidFill>
                <a:latin typeface="Times New Roman" pitchFamily="18" charset="0"/>
                <a:cs typeface="Times New Roman" pitchFamily="18" charset="0"/>
              </a:rPr>
              <a:t>ăn</a:t>
            </a:r>
            <a:r>
              <a:rPr lang="en-US" sz="3600" b="1" dirty="0">
                <a:solidFill>
                  <a:srgbClr val="0070C0"/>
                </a:solidFill>
                <a:latin typeface="Times New Roman" pitchFamily="18" charset="0"/>
                <a:cs typeface="Times New Roman" pitchFamily="18" charset="0"/>
              </a:rPr>
              <a:t> </a:t>
            </a:r>
            <a:r>
              <a:rPr lang="en-US" sz="3600" b="1" dirty="0" err="1">
                <a:solidFill>
                  <a:srgbClr val="0070C0"/>
                </a:solidFill>
                <a:latin typeface="Times New Roman" pitchFamily="18" charset="0"/>
                <a:cs typeface="Times New Roman" pitchFamily="18" charset="0"/>
              </a:rPr>
              <a:t>cắp</a:t>
            </a:r>
            <a:r>
              <a:rPr lang="en-US" sz="3600" b="1" dirty="0">
                <a:solidFill>
                  <a:srgbClr val="0070C0"/>
                </a:solidFill>
                <a:latin typeface="Times New Roman" pitchFamily="18" charset="0"/>
                <a:cs typeface="Times New Roman" pitchFamily="18" charset="0"/>
              </a:rPr>
              <a:t> </a:t>
            </a:r>
            <a:r>
              <a:rPr lang="en-US" sz="3600" b="1" dirty="0" err="1">
                <a:solidFill>
                  <a:srgbClr val="0070C0"/>
                </a:solidFill>
                <a:latin typeface="Times New Roman" pitchFamily="18" charset="0"/>
                <a:cs typeface="Times New Roman" pitchFamily="18" charset="0"/>
              </a:rPr>
              <a:t>tài</a:t>
            </a:r>
            <a:r>
              <a:rPr lang="en-US" sz="3600" b="1" dirty="0">
                <a:solidFill>
                  <a:srgbClr val="0070C0"/>
                </a:solidFill>
                <a:latin typeface="Times New Roman" pitchFamily="18" charset="0"/>
                <a:cs typeface="Times New Roman" pitchFamily="18" charset="0"/>
              </a:rPr>
              <a:t> </a:t>
            </a:r>
            <a:r>
              <a:rPr lang="en-US" sz="3600" b="1" dirty="0" err="1">
                <a:solidFill>
                  <a:srgbClr val="0070C0"/>
                </a:solidFill>
                <a:latin typeface="Times New Roman" pitchFamily="18" charset="0"/>
                <a:cs typeface="Times New Roman" pitchFamily="18" charset="0"/>
              </a:rPr>
              <a:t>tình</a:t>
            </a:r>
            <a:r>
              <a:rPr lang="en-US" sz="3600" b="1" dirty="0">
                <a:solidFill>
                  <a:srgbClr val="0070C0"/>
                </a:solidFill>
                <a:latin typeface="Times New Roman" pitchFamily="18" charset="0"/>
                <a:cs typeface="Times New Roman" pitchFamily="18" charset="0"/>
              </a:rPr>
              <a:t> ở </a:t>
            </a:r>
            <a:r>
              <a:rPr lang="en-US" sz="3600" b="1" dirty="0" err="1">
                <a:solidFill>
                  <a:srgbClr val="0070C0"/>
                </a:solidFill>
                <a:latin typeface="Times New Roman" pitchFamily="18" charset="0"/>
                <a:cs typeface="Times New Roman" pitchFamily="18" charset="0"/>
              </a:rPr>
              <a:t>chỗ</a:t>
            </a:r>
            <a:r>
              <a:rPr lang="en-US" sz="3600" b="1" dirty="0">
                <a:solidFill>
                  <a:srgbClr val="0070C0"/>
                </a:solidFill>
                <a:latin typeface="Times New Roman" pitchFamily="18" charset="0"/>
                <a:cs typeface="Times New Roman" pitchFamily="18" charset="0"/>
              </a:rPr>
              <a:t> </a:t>
            </a:r>
            <a:r>
              <a:rPr lang="en-US" sz="3600" b="1" dirty="0" err="1">
                <a:solidFill>
                  <a:srgbClr val="0070C0"/>
                </a:solidFill>
                <a:latin typeface="Times New Roman" pitchFamily="18" charset="0"/>
                <a:cs typeface="Times New Roman" pitchFamily="18" charset="0"/>
              </a:rPr>
              <a:t>nào</a:t>
            </a:r>
            <a:r>
              <a:rPr lang="en-US" sz="3600" b="1" dirty="0">
                <a:solidFill>
                  <a:srgbClr val="0070C0"/>
                </a:solidFill>
                <a:latin typeface="Times New Roman" pitchFamily="18" charset="0"/>
                <a:cs typeface="Times New Roman" pitchFamily="18" charset="0"/>
              </a:rPr>
              <a:t>?</a:t>
            </a:r>
          </a:p>
        </p:txBody>
      </p:sp>
      <p:sp>
        <p:nvSpPr>
          <p:cNvPr id="9" name="TextBox 8"/>
          <p:cNvSpPr txBox="1"/>
          <p:nvPr/>
        </p:nvSpPr>
        <p:spPr>
          <a:xfrm>
            <a:off x="0" y="3570744"/>
            <a:ext cx="9144000" cy="2862322"/>
          </a:xfrm>
          <a:prstGeom prst="rect">
            <a:avLst/>
          </a:prstGeom>
          <a:noFill/>
        </p:spPr>
        <p:txBody>
          <a:bodyPr wrap="square" rtlCol="0">
            <a:spAutoFit/>
          </a:bodyPr>
          <a:lstStyle/>
          <a:p>
            <a:pPr>
              <a:buFont typeface="Arial" pitchFamily="34" charset="0"/>
              <a:buChar char="•"/>
            </a:pPr>
            <a:r>
              <a:rPr lang="en-US" sz="3000" b="1" i="1" dirty="0" err="1">
                <a:latin typeface="Times New Roman" pitchFamily="18" charset="0"/>
                <a:cs typeface="Times New Roman" pitchFamily="18" charset="0"/>
              </a:rPr>
              <a:t>Biện</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pháp</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dùng</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để</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tìm</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kẻ</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ăn</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cắp</a:t>
            </a:r>
            <a:r>
              <a:rPr lang="en-US" sz="3000" b="1" i="1" dirty="0">
                <a:latin typeface="Times New Roman" pitchFamily="18" charset="0"/>
                <a:cs typeface="Times New Roman" pitchFamily="18" charset="0"/>
              </a:rPr>
              <a:t>: </a:t>
            </a:r>
          </a:p>
          <a:p>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Ông</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cho</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bỏ</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tiền</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vào</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nước</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để</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xem</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có</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váng</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dầu</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nổi</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lên</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không</a:t>
            </a:r>
            <a:r>
              <a:rPr lang="en-US" sz="3000" b="1" i="1" dirty="0">
                <a:latin typeface="Times New Roman" pitchFamily="18" charset="0"/>
                <a:cs typeface="Times New Roman" pitchFamily="18" charset="0"/>
              </a:rPr>
              <a:t>.</a:t>
            </a:r>
          </a:p>
          <a:p>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Ông</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còn</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phân</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tích</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chỉ</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có</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kẻ</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sáng</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mắt</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mới</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biết</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người</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bán</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dầu</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để</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tiền</a:t>
            </a:r>
            <a:r>
              <a:rPr lang="en-US" sz="3000" b="1" i="1" dirty="0">
                <a:latin typeface="Times New Roman" pitchFamily="18" charset="0"/>
                <a:cs typeface="Times New Roman" pitchFamily="18" charset="0"/>
              </a:rPr>
              <a:t> ở </a:t>
            </a:r>
            <a:r>
              <a:rPr lang="en-US" sz="3000" b="1" i="1" dirty="0" err="1">
                <a:latin typeface="Times New Roman" pitchFamily="18" charset="0"/>
                <a:cs typeface="Times New Roman" pitchFamily="18" charset="0"/>
              </a:rPr>
              <a:t>đâu</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mà</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lấy</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nên</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đã</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lột</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được</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mặt</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nạ</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tên</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ăn</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cắp</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giả</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ăn</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mày</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giả</a:t>
            </a:r>
            <a:r>
              <a:rPr lang="en-US" sz="3000" b="1" i="1" dirty="0">
                <a:latin typeface="Times New Roman" pitchFamily="18" charset="0"/>
                <a:cs typeface="Times New Roman" pitchFamily="18" charset="0"/>
              </a:rPr>
              <a:t> </a:t>
            </a:r>
            <a:r>
              <a:rPr lang="en-US" sz="3000" b="1" i="1" dirty="0" err="1">
                <a:latin typeface="Times New Roman" pitchFamily="18" charset="0"/>
                <a:cs typeface="Times New Roman" pitchFamily="18" charset="0"/>
              </a:rPr>
              <a:t>mù</a:t>
            </a:r>
            <a:r>
              <a:rPr lang="en-US" sz="3000" b="1" i="1" dirty="0">
                <a:latin typeface="Times New Roman" pitchFamily="18" charset="0"/>
                <a:cs typeface="Times New Roman"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ox(in)">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loud Callout 4"/>
          <p:cNvSpPr/>
          <p:nvPr/>
        </p:nvSpPr>
        <p:spPr>
          <a:xfrm>
            <a:off x="2286000" y="170337"/>
            <a:ext cx="6324600" cy="21336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6" name="TextBox 5"/>
          <p:cNvSpPr txBox="1"/>
          <p:nvPr/>
        </p:nvSpPr>
        <p:spPr>
          <a:xfrm>
            <a:off x="3102864" y="452307"/>
            <a:ext cx="5486400" cy="1569660"/>
          </a:xfrm>
          <a:prstGeom prst="rect">
            <a:avLst/>
          </a:prstGeom>
          <a:noFill/>
        </p:spPr>
        <p:txBody>
          <a:bodyPr wrap="square" rtlCol="0">
            <a:spAutoFit/>
          </a:bodyPr>
          <a:lstStyle/>
          <a:p>
            <a:r>
              <a:rPr lang="en-US" sz="3200" b="1" dirty="0" err="1">
                <a:solidFill>
                  <a:srgbClr val="0070C0"/>
                </a:solidFill>
                <a:latin typeface="Times New Roman" panose="02020603050405020304" pitchFamily="18" charset="0"/>
                <a:cs typeface="Times New Roman" pitchFamily="18" charset="0"/>
              </a:rPr>
              <a:t>Biện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pháp</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ông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Nguyễn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Khoa</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Đăng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dùng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để</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trị</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bọn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cướp</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tài</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tình</a:t>
            </a:r>
            <a:r>
              <a:rPr lang="en-US" sz="3200" b="1" dirty="0">
                <a:solidFill>
                  <a:srgbClr val="0070C0"/>
                </a:solidFill>
                <a:latin typeface="Times New Roman" pitchFamily="18" charset="0"/>
                <a:cs typeface="Times New Roman" pitchFamily="18" charset="0"/>
              </a:rPr>
              <a:t> ở </a:t>
            </a:r>
            <a:r>
              <a:rPr lang="en-US" sz="3200" b="1" dirty="0" err="1">
                <a:solidFill>
                  <a:srgbClr val="0070C0"/>
                </a:solidFill>
                <a:latin typeface="Times New Roman" pitchFamily="18" charset="0"/>
                <a:cs typeface="Times New Roman" pitchFamily="18" charset="0"/>
              </a:rPr>
              <a:t>chỗ</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nào</a:t>
            </a:r>
            <a:r>
              <a:rPr lang="en-US" sz="3200" b="1" dirty="0">
                <a:solidFill>
                  <a:srgbClr val="0070C0"/>
                </a:solidFill>
                <a:latin typeface="Times New Roman" pitchFamily="18" charset="0"/>
                <a:cs typeface="Times New Roman" pitchFamily="18" charset="0"/>
              </a:rPr>
              <a:t>?</a:t>
            </a:r>
          </a:p>
        </p:txBody>
      </p:sp>
      <p:sp>
        <p:nvSpPr>
          <p:cNvPr id="8" name="TextBox 7"/>
          <p:cNvSpPr txBox="1"/>
          <p:nvPr/>
        </p:nvSpPr>
        <p:spPr>
          <a:xfrm>
            <a:off x="0" y="2480370"/>
            <a:ext cx="9144000" cy="3785652"/>
          </a:xfrm>
          <a:prstGeom prst="rect">
            <a:avLst/>
          </a:prstGeom>
          <a:noFill/>
        </p:spPr>
        <p:txBody>
          <a:bodyPr wrap="square" rtlCol="0">
            <a:spAutoFit/>
          </a:bodyPr>
          <a:lstStyle/>
          <a:p>
            <a:pPr algn="just">
              <a:buFont typeface="Arial" pitchFamily="34" charset="0"/>
              <a:buChar char="•"/>
            </a:pPr>
            <a:r>
              <a:rPr lang="en-US" sz="3000" b="1" dirty="0" err="1">
                <a:latin typeface="Times New Roman" pitchFamily="18" charset="0"/>
                <a:cs typeface="Times New Roman" pitchFamily="18" charset="0"/>
              </a:rPr>
              <a:t>Biện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pháp</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trừng</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trị</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bọn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cướp</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đường</a:t>
            </a:r>
            <a:r>
              <a:rPr lang="en-US" sz="3000" b="1" dirty="0">
                <a:latin typeface="Times New Roman" pitchFamily="18" charset="0"/>
                <a:cs typeface="Times New Roman" pitchFamily="18" charset="0"/>
              </a:rPr>
              <a:t>:</a:t>
            </a:r>
          </a:p>
          <a:p>
            <a:pPr algn="just"/>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Mưu</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kế</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đánh</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vào</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lòng</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tham</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của</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bọn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ăn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cướp</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làm</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chúng</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bất</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ngờ</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không</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nghĩ</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được</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là</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chính</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chúng</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khiêng</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các</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võ</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sĩ</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về</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tận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sào</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huyệt</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để</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tiêu</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diệt</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chúng</a:t>
            </a:r>
            <a:r>
              <a:rPr lang="en-US" sz="3000" b="1" dirty="0">
                <a:latin typeface="Times New Roman" pitchFamily="18" charset="0"/>
                <a:cs typeface="Times New Roman" pitchFamily="18" charset="0"/>
              </a:rPr>
              <a:t>. </a:t>
            </a:r>
          </a:p>
          <a:p>
            <a:pPr algn="just"/>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Được</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tổ</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chức</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rất</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chu</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đáo</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phối</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hợp</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trong</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ngoài</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các</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võ</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sĩ</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xông</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ra</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đánh</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giết</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bọn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cướp</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từ</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bên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trong</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phục</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binh</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triều</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đình</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từ</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bên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ngoài</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ùn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ùn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kéo</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vào</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khiến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bọn</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cướp</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khiếp</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hãi</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đành</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chắp</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tay</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hàng</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phục</a:t>
            </a:r>
            <a:r>
              <a:rPr lang="en-US" sz="3000" b="1" dirty="0">
                <a:latin typeface="Times New Roman" pitchFamily="18" charset="0"/>
                <a:cs typeface="Times New Roman"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ình0067.jpg"/>
          <p:cNvPicPr>
            <a:picLocks noChangeAspect="1"/>
          </p:cNvPicPr>
          <p:nvPr/>
        </p:nvPicPr>
        <p:blipFill>
          <a:blip r:embed="rId2">
            <a:lum bright="-30000"/>
          </a:blip>
          <a:stretch>
            <a:fillRect/>
          </a:stretch>
        </p:blipFill>
        <p:spPr>
          <a:xfrm>
            <a:off x="4724400" y="3657600"/>
            <a:ext cx="3962400" cy="2514600"/>
          </a:xfrm>
          <a:prstGeom prst="rect">
            <a:avLst/>
          </a:prstGeom>
          <a:ln>
            <a:noFill/>
          </a:ln>
          <a:effectLst>
            <a:softEdge rad="112500"/>
          </a:effectLst>
        </p:spPr>
      </p:pic>
      <p:pic>
        <p:nvPicPr>
          <p:cNvPr id="6" name="Picture 5" descr="Hình0063.jpg"/>
          <p:cNvPicPr>
            <a:picLocks noChangeAspect="1"/>
          </p:cNvPicPr>
          <p:nvPr/>
        </p:nvPicPr>
        <p:blipFill>
          <a:blip r:embed="rId3">
            <a:lum bright="-20000"/>
          </a:blip>
          <a:stretch>
            <a:fillRect/>
          </a:stretch>
        </p:blipFill>
        <p:spPr>
          <a:xfrm>
            <a:off x="304800" y="914400"/>
            <a:ext cx="4267200" cy="2286000"/>
          </a:xfrm>
          <a:prstGeom prst="rect">
            <a:avLst/>
          </a:prstGeom>
          <a:ln>
            <a:noFill/>
          </a:ln>
          <a:effectLst>
            <a:softEdge rad="112500"/>
          </a:effectLst>
        </p:spPr>
      </p:pic>
      <p:pic>
        <p:nvPicPr>
          <p:cNvPr id="7" name="Picture 6" descr="Hình0064.jpg"/>
          <p:cNvPicPr>
            <a:picLocks noChangeAspect="1"/>
          </p:cNvPicPr>
          <p:nvPr/>
        </p:nvPicPr>
        <p:blipFill>
          <a:blip r:embed="rId4">
            <a:lum bright="-30000"/>
          </a:blip>
          <a:stretch>
            <a:fillRect/>
          </a:stretch>
        </p:blipFill>
        <p:spPr>
          <a:xfrm>
            <a:off x="4648200" y="990600"/>
            <a:ext cx="4038600" cy="2209800"/>
          </a:xfrm>
          <a:prstGeom prst="rect">
            <a:avLst/>
          </a:prstGeom>
          <a:ln>
            <a:noFill/>
          </a:ln>
          <a:effectLst>
            <a:softEdge rad="112500"/>
          </a:effectLst>
        </p:spPr>
      </p:pic>
      <p:pic>
        <p:nvPicPr>
          <p:cNvPr id="8" name="Picture 7" descr="Hình0066.jpg"/>
          <p:cNvPicPr>
            <a:picLocks noChangeAspect="1"/>
          </p:cNvPicPr>
          <p:nvPr/>
        </p:nvPicPr>
        <p:blipFill>
          <a:blip r:embed="rId5">
            <a:lum bright="-30000"/>
          </a:blip>
          <a:stretch>
            <a:fillRect/>
          </a:stretch>
        </p:blipFill>
        <p:spPr>
          <a:xfrm>
            <a:off x="228600" y="3581400"/>
            <a:ext cx="4267200" cy="2209800"/>
          </a:xfrm>
          <a:prstGeom prst="rect">
            <a:avLst/>
          </a:prstGeom>
          <a:ln>
            <a:noFill/>
          </a:ln>
          <a:effectLst>
            <a:softEdge rad="112500"/>
          </a:effectLst>
        </p:spPr>
      </p:pic>
      <p:sp>
        <p:nvSpPr>
          <p:cNvPr id="9" name="TextBox 8"/>
          <p:cNvSpPr txBox="1"/>
          <p:nvPr/>
        </p:nvSpPr>
        <p:spPr>
          <a:xfrm>
            <a:off x="838200" y="3429000"/>
            <a:ext cx="184731" cy="369332"/>
          </a:xfrm>
          <a:prstGeom prst="rect">
            <a:avLst/>
          </a:prstGeom>
          <a:noFill/>
        </p:spPr>
        <p:txBody>
          <a:bodyPr wrap="none" rtlCol="0">
            <a:spAutoFit/>
          </a:bodyPr>
          <a:lstStyle/>
          <a:p>
            <a:endParaRPr lang="en-US"/>
          </a:p>
        </p:txBody>
      </p:sp>
      <p:sp>
        <p:nvSpPr>
          <p:cNvPr id="10" name="Rectangle 9"/>
          <p:cNvSpPr/>
          <p:nvPr/>
        </p:nvSpPr>
        <p:spPr>
          <a:xfrm>
            <a:off x="152400" y="2971800"/>
            <a:ext cx="4648200" cy="707886"/>
          </a:xfrm>
          <a:prstGeom prst="rect">
            <a:avLst/>
          </a:prstGeom>
        </p:spPr>
        <p:txBody>
          <a:bodyPr wrap="square">
            <a:spAutoFit/>
          </a:bodyPr>
          <a:lstStyle/>
          <a:p>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Anh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hàng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dầu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tiền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tìm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đòi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tiền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nhưng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này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sức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chối</a:t>
            </a:r>
            <a:r>
              <a:rPr lang="en-US" sz="2000" b="1" dirty="0">
                <a:latin typeface="Times New Roman" pitchFamily="18" charset="0"/>
                <a:cs typeface="Times New Roman" pitchFamily="18" charset="0"/>
              </a:rPr>
              <a:t>.</a:t>
            </a:r>
          </a:p>
        </p:txBody>
      </p:sp>
      <p:sp>
        <p:nvSpPr>
          <p:cNvPr id="11" name="Rectangle 10"/>
          <p:cNvSpPr/>
          <p:nvPr/>
        </p:nvSpPr>
        <p:spPr>
          <a:xfrm>
            <a:off x="4572000" y="2895600"/>
            <a:ext cx="4572000" cy="1015663"/>
          </a:xfrm>
          <a:prstGeom prst="rect">
            <a:avLst/>
          </a:prstGeom>
        </p:spPr>
        <p:txBody>
          <a:bodyPr>
            <a:spAutoFit/>
          </a:bodyPr>
          <a:lstStyle/>
          <a:p>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múc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chậu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nước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bỏ</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tiền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chậu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vạch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trần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bộ</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mặt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cắp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là</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xin</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12" name="Rectangle 11"/>
          <p:cNvSpPr/>
          <p:nvPr/>
        </p:nvSpPr>
        <p:spPr>
          <a:xfrm>
            <a:off x="0" y="5766137"/>
            <a:ext cx="4648200" cy="1015663"/>
          </a:xfrm>
          <a:prstGeom prst="rect">
            <a:avLst/>
          </a:prstGeom>
        </p:spPr>
        <p:txBody>
          <a:bodyPr wrap="square">
            <a:spAutoFit/>
          </a:bodyPr>
          <a:lstStyle/>
          <a:p>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một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số</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võ</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đem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theo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khí</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vào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hòm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gỗ</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rồi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sai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trang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thành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ân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khiêngcác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hòm</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a:t>
            </a:r>
            <a:r>
              <a:rPr lang="en-US" sz="2000" b="1" dirty="0">
                <a:latin typeface="Times New Roman" pitchFamily="18" charset="0"/>
                <a:cs typeface="Times New Roman" pitchFamily="18" charset="0"/>
              </a:rPr>
              <a:t>.</a:t>
            </a:r>
          </a:p>
        </p:txBody>
      </p:sp>
      <p:sp>
        <p:nvSpPr>
          <p:cNvPr id="13" name="Rectangle 12"/>
          <p:cNvSpPr/>
          <p:nvPr/>
        </p:nvSpPr>
        <p:spPr>
          <a:xfrm>
            <a:off x="4800600" y="5997714"/>
            <a:ext cx="4038600" cy="707886"/>
          </a:xfrm>
          <a:prstGeom prst="rect">
            <a:avLst/>
          </a:prstGeom>
        </p:spPr>
        <p:txBody>
          <a:bodyPr wrap="square">
            <a:spAutoFit/>
          </a:bodyPr>
          <a:lstStyle/>
          <a:p>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võ</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sĩ</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bất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ngờ</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xông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đánh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bọn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cướp</a:t>
            </a:r>
            <a:r>
              <a:rPr lang="en-US" sz="2000" b="1"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par>
                          <p:cTn id="11" fill="hold">
                            <p:stCondLst>
                              <p:cond delay="2000"/>
                            </p:stCondLst>
                            <p:childTnLst>
                              <p:par>
                                <p:cTn id="12" presetID="10" presetClass="entr" presetSubtype="0"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childTnLst>
                                </p:cTn>
                              </p:par>
                            </p:childTnLst>
                          </p:cTn>
                        </p:par>
                        <p:par>
                          <p:cTn id="26" fill="hold">
                            <p:stCondLst>
                              <p:cond delay="1000"/>
                            </p:stCondLst>
                            <p:childTnLst>
                              <p:par>
                                <p:cTn id="27" presetID="10" presetClass="entr" presetSubtype="0"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fade">
                                      <p:cBhvr>
                                        <p:cTn id="29" dur="500"/>
                                        <p:tgtEl>
                                          <p:spTgt spid="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600200"/>
            <a:ext cx="8001000" cy="5016758"/>
          </a:xfrm>
          <a:prstGeom prst="rect">
            <a:avLst/>
          </a:prstGeom>
          <a:noFill/>
        </p:spPr>
        <p:txBody>
          <a:bodyPr wrap="square" rtlCol="0">
            <a:spAutoFit/>
          </a:bodyPr>
          <a:lstStyle/>
          <a:p>
            <a:pPr algn="just"/>
            <a:r>
              <a:rPr lang="en-US" sz="4000" b="1" dirty="0">
                <a:solidFill>
                  <a:srgbClr val="002060"/>
                </a:solidFill>
                <a:latin typeface="Times New Roman" pitchFamily="18" charset="0"/>
                <a:cs typeface="Times New Roman" pitchFamily="18" charset="0"/>
              </a:rPr>
              <a:t>     Ý </a:t>
            </a:r>
            <a:r>
              <a:rPr lang="en-US" sz="4000" b="1" dirty="0" err="1">
                <a:solidFill>
                  <a:srgbClr val="002060"/>
                </a:solidFill>
                <a:latin typeface="Times New Roman" pitchFamily="18" charset="0"/>
                <a:cs typeface="Times New Roman" pitchFamily="18" charset="0"/>
              </a:rPr>
              <a:t>nghĩa</a:t>
            </a:r>
            <a:r>
              <a:rPr lang="en-US" sz="4000" b="1" dirty="0">
                <a:solidFill>
                  <a:srgbClr val="002060"/>
                </a:solidFill>
                <a:latin typeface="Times New Roman" pitchFamily="18" charset="0"/>
                <a:cs typeface="Times New Roman" pitchFamily="18" charset="0"/>
              </a:rPr>
              <a:t> </a:t>
            </a:r>
            <a:r>
              <a:rPr lang="en-US" sz="4000" b="1" dirty="0" err="1">
                <a:solidFill>
                  <a:srgbClr val="002060"/>
                </a:solidFill>
                <a:latin typeface="Times New Roman" pitchFamily="18" charset="0"/>
                <a:cs typeface="Times New Roman" pitchFamily="18" charset="0"/>
              </a:rPr>
              <a:t>của</a:t>
            </a:r>
            <a:r>
              <a:rPr lang="en-US" sz="4000" b="1" dirty="0">
                <a:solidFill>
                  <a:srgbClr val="002060"/>
                </a:solidFill>
                <a:latin typeface="Times New Roman" pitchFamily="18" charset="0"/>
                <a:cs typeface="Times New Roman" pitchFamily="18" charset="0"/>
              </a:rPr>
              <a:t> </a:t>
            </a:r>
            <a:r>
              <a:rPr lang="en-US" sz="4000" b="1" dirty="0" err="1">
                <a:solidFill>
                  <a:srgbClr val="002060"/>
                </a:solidFill>
                <a:latin typeface="Times New Roman" pitchFamily="18" charset="0"/>
                <a:cs typeface="Times New Roman" pitchFamily="18" charset="0"/>
              </a:rPr>
              <a:t>câu</a:t>
            </a:r>
            <a:r>
              <a:rPr lang="en-US" sz="4000" b="1" dirty="0">
                <a:solidFill>
                  <a:srgbClr val="002060"/>
                </a:solidFill>
                <a:latin typeface="Times New Roman" pitchFamily="18" charset="0"/>
                <a:cs typeface="Times New Roman" pitchFamily="18" charset="0"/>
              </a:rPr>
              <a:t> </a:t>
            </a:r>
            <a:r>
              <a:rPr lang="en-US" sz="4000" b="1" dirty="0" err="1">
                <a:solidFill>
                  <a:srgbClr val="002060"/>
                </a:solidFill>
                <a:latin typeface="Times New Roman" pitchFamily="18" charset="0"/>
                <a:cs typeface="Times New Roman" pitchFamily="18" charset="0"/>
              </a:rPr>
              <a:t>chuyện</a:t>
            </a:r>
            <a:r>
              <a:rPr lang="en-US" sz="4000" b="1" dirty="0">
                <a:solidFill>
                  <a:srgbClr val="002060"/>
                </a:solidFill>
                <a:latin typeface="Times New Roman" pitchFamily="18" charset="0"/>
                <a:cs typeface="Times New Roman" pitchFamily="18" charset="0"/>
              </a:rPr>
              <a:t>: </a:t>
            </a:r>
            <a:r>
              <a:rPr lang="en-US" sz="4000" b="1" dirty="0">
                <a:solidFill>
                  <a:srgbClr val="FF0000"/>
                </a:solidFill>
                <a:latin typeface="Times New Roman" pitchFamily="18" charset="0"/>
                <a:cs typeface="Times New Roman" pitchFamily="18" charset="0"/>
              </a:rPr>
              <a:t>Ca </a:t>
            </a:r>
            <a:r>
              <a:rPr lang="en-US" sz="4000" b="1" dirty="0" err="1">
                <a:solidFill>
                  <a:srgbClr val="FF0000"/>
                </a:solidFill>
                <a:latin typeface="Times New Roman" pitchFamily="18" charset="0"/>
                <a:cs typeface="Times New Roman" pitchFamily="18" charset="0"/>
              </a:rPr>
              <a:t>ngợi</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ông</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Nguyễn</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Khoa</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Đăng</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thông</a:t>
            </a:r>
            <a:r>
              <a:rPr lang="en-US" sz="4000" b="1" dirty="0">
                <a:solidFill>
                  <a:srgbClr val="FF0000"/>
                </a:solidFill>
                <a:latin typeface="Times New Roman" pitchFamily="18" charset="0"/>
                <a:cs typeface="Times New Roman" pitchFamily="18" charset="0"/>
              </a:rPr>
              <a:t> minh, </a:t>
            </a:r>
            <a:r>
              <a:rPr lang="en-US" sz="4000" b="1" dirty="0" err="1">
                <a:solidFill>
                  <a:srgbClr val="FF0000"/>
                </a:solidFill>
                <a:latin typeface="Times New Roman" pitchFamily="18" charset="0"/>
                <a:cs typeface="Times New Roman" pitchFamily="18" charset="0"/>
              </a:rPr>
              <a:t>tài</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trí</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giỏi</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xét</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xử</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các</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vụ</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án</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có</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công</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trừng</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trị</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bọn</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cướp</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bảo</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vệ</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cuộc</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sống</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yên</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bình</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cho</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nhân</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dân</a:t>
            </a:r>
            <a:r>
              <a:rPr lang="en-US" sz="4000" b="1" dirty="0">
                <a:solidFill>
                  <a:srgbClr val="FF0000"/>
                </a:solidFill>
                <a:latin typeface="Times New Roman" pitchFamily="18" charset="0"/>
                <a:cs typeface="Times New Roman" pitchFamily="18" charset="0"/>
              </a:rPr>
              <a:t>.</a:t>
            </a:r>
          </a:p>
          <a:p>
            <a:endParaRPr lang="en-US" sz="4000" dirty="0">
              <a:latin typeface="Times New Roman" pitchFamily="18" charset="0"/>
              <a:cs typeface="Times New Roman" pitchFamily="18" charset="0"/>
            </a:endParaRPr>
          </a:p>
          <a:p>
            <a:endParaRPr lang="en-US" sz="4000" dirty="0">
              <a:latin typeface="Times New Roman" pitchFamily="18" charset="0"/>
              <a:cs typeface="Times New Roman" pitchFamily="18" charset="0"/>
            </a:endParaRPr>
          </a:p>
          <a:p>
            <a:endParaRPr lang="en-US" sz="40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dmin\Downloads\Các loại lớp 5B\BÀI GIẢNG POI\Desktop\TEETS\chúc 2020\83517070_1620550854743257_7829716008989360128_o.jpg"/>
          <p:cNvPicPr>
            <a:picLocks noChangeAspect="1" noChangeArrowheads="1"/>
          </p:cNvPicPr>
          <p:nvPr/>
        </p:nvPicPr>
        <p:blipFill>
          <a:blip r:embed="rId2"/>
          <a:srcRect/>
          <a:stretch>
            <a:fillRect/>
          </a:stretch>
        </p:blipFill>
        <p:spPr bwMode="auto">
          <a:xfrm>
            <a:off x="-533400" y="-3429000"/>
            <a:ext cx="10210800" cy="13716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Documents and Settings\Administrator\My Documents\Downloads\Video\Hình0068.jpg"/>
          <p:cNvPicPr>
            <a:picLocks noChangeAspect="1" noChangeArrowheads="1"/>
          </p:cNvPicPr>
          <p:nvPr/>
        </p:nvPicPr>
        <p:blipFill>
          <a:blip r:embed="rId2"/>
          <a:srcRect/>
          <a:stretch>
            <a:fillRect/>
          </a:stretch>
        </p:blipFill>
        <p:spPr bwMode="auto">
          <a:xfrm>
            <a:off x="5410200" y="381000"/>
            <a:ext cx="3886200" cy="6553200"/>
          </a:xfrm>
          <a:prstGeom prst="ellipse">
            <a:avLst/>
          </a:prstGeom>
          <a:ln>
            <a:noFill/>
          </a:ln>
          <a:effectLst>
            <a:softEdge rad="112500"/>
          </a:effectLst>
        </p:spPr>
      </p:pic>
      <p:sp>
        <p:nvSpPr>
          <p:cNvPr id="12" name="TextBox 11"/>
          <p:cNvSpPr txBox="1"/>
          <p:nvPr/>
        </p:nvSpPr>
        <p:spPr>
          <a:xfrm>
            <a:off x="381000" y="2667000"/>
            <a:ext cx="76200" cy="76200"/>
          </a:xfrm>
          <a:prstGeom prst="rect">
            <a:avLst/>
          </a:prstGeom>
          <a:noFill/>
        </p:spPr>
        <p:txBody>
          <a:bodyPr wrap="square" rtlCol="0">
            <a:prstTxWarp prst="textWave1">
              <a:avLst>
                <a:gd name="adj1" fmla="val 12500"/>
                <a:gd name="adj2" fmla="val -257"/>
              </a:avLst>
            </a:prstTxWarp>
            <a:spAutoFit/>
          </a:bodyPr>
          <a:lstStyle/>
          <a:p>
            <a:r>
              <a:rPr lang="en-US" sz="2000" dirty="0" err="1"/>
              <a:t>ooogg</a:t>
            </a:r>
            <a:endParaRPr lang="en-US" sz="2000" dirty="0"/>
          </a:p>
        </p:txBody>
      </p:sp>
      <p:sp>
        <p:nvSpPr>
          <p:cNvPr id="8" name="TextBox 7"/>
          <p:cNvSpPr txBox="1"/>
          <p:nvPr/>
        </p:nvSpPr>
        <p:spPr>
          <a:xfrm>
            <a:off x="76200" y="228600"/>
            <a:ext cx="5867400" cy="5786199"/>
          </a:xfrm>
          <a:prstGeom prst="rect">
            <a:avLst/>
          </a:prstGeom>
          <a:noFill/>
        </p:spPr>
        <p:txBody>
          <a:bodyPr wrap="square" rtlCol="0">
            <a:spAutoFit/>
          </a:bodyPr>
          <a:lstStyle/>
          <a:p>
            <a:pPr algn="just"/>
            <a:r>
              <a:rPr lang="vi-VN"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Nguyễn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Khoa</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Đăng</a:t>
            </a:r>
            <a:r>
              <a:rPr lang="vi-VN" sz="3700" dirty="0">
                <a:latin typeface="Times New Roman" pitchFamily="18" charset="0"/>
                <a:cs typeface="Times New Roman" pitchFamily="18" charset="0"/>
              </a:rPr>
              <a:t> </a:t>
            </a:r>
            <a:r>
              <a:rPr lang="en-US" sz="3700" dirty="0">
                <a:latin typeface="Times New Roman" pitchFamily="18" charset="0"/>
                <a:cs typeface="Times New Roman" pitchFamily="18" charset="0"/>
              </a:rPr>
              <a:t>(1691- 1725)- </a:t>
            </a:r>
            <a:r>
              <a:rPr lang="en-US" sz="3700" dirty="0" err="1">
                <a:latin typeface="Times New Roman" pitchFamily="18" charset="0"/>
                <a:cs typeface="Times New Roman" pitchFamily="18" charset="0"/>
              </a:rPr>
              <a:t>quê</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Thừa</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Thiên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Huế</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Ông</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là</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một</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vị</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quan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thời</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chúa</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Nguyễn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văn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võ</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toàn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tài</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rất</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có</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tài</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xét</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xử</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các</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vụ</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án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đem</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lại</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sự</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công</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bằng</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cho</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người</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lương</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thiện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Ông</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cũng</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là</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người</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có</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công</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lớn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trừng</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trị</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bọn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cướp</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tiêu</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diệt</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chúng</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đến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tận</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sào</a:t>
            </a:r>
            <a:r>
              <a:rPr lang="en-US" sz="3700" dirty="0">
                <a:latin typeface="Times New Roman" pitchFamily="18" charset="0"/>
                <a:cs typeface="Times New Roman" pitchFamily="18" charset="0"/>
              </a:rPr>
              <a:t> </a:t>
            </a:r>
            <a:r>
              <a:rPr lang="en-US" sz="3700" dirty="0" err="1">
                <a:latin typeface="Times New Roman" pitchFamily="18" charset="0"/>
                <a:cs typeface="Times New Roman" pitchFamily="18" charset="0"/>
              </a:rPr>
              <a:t>huyệt</a:t>
            </a:r>
            <a:r>
              <a:rPr lang="en-US" sz="3700" dirty="0">
                <a:latin typeface="Times New Roman" pitchFamily="18" charset="0"/>
                <a:cs typeface="Times New Roman"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859" y="0"/>
            <a:ext cx="9179860"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Hình0063.jpg"/>
          <p:cNvPicPr>
            <a:picLocks noChangeAspect="1"/>
          </p:cNvPicPr>
          <p:nvPr/>
        </p:nvPicPr>
        <p:blipFill>
          <a:blip r:embed="rId4">
            <a:lum bright="-20000"/>
          </a:blip>
          <a:stretch>
            <a:fillRect/>
          </a:stretch>
        </p:blipFill>
        <p:spPr>
          <a:xfrm>
            <a:off x="0" y="152400"/>
            <a:ext cx="4724399" cy="3505200"/>
          </a:xfrm>
          <a:prstGeom prst="rect">
            <a:avLst/>
          </a:prstGeom>
          <a:ln>
            <a:noFill/>
          </a:ln>
          <a:effectLst>
            <a:softEdge rad="112500"/>
          </a:effectLst>
        </p:spPr>
      </p:pic>
      <p:pic>
        <p:nvPicPr>
          <p:cNvPr id="6" name="Picture 5" descr="Hình0067.jpg"/>
          <p:cNvPicPr>
            <a:picLocks noChangeAspect="1"/>
          </p:cNvPicPr>
          <p:nvPr/>
        </p:nvPicPr>
        <p:blipFill>
          <a:blip r:embed="rId5">
            <a:lum bright="-30000"/>
          </a:blip>
          <a:stretch>
            <a:fillRect/>
          </a:stretch>
        </p:blipFill>
        <p:spPr>
          <a:xfrm>
            <a:off x="4648200" y="3581400"/>
            <a:ext cx="4495800" cy="3276600"/>
          </a:xfrm>
          <a:prstGeom prst="rect">
            <a:avLst/>
          </a:prstGeom>
          <a:ln>
            <a:noFill/>
          </a:ln>
          <a:effectLst>
            <a:softEdge rad="112500"/>
          </a:effectLst>
        </p:spPr>
      </p:pic>
      <p:pic>
        <p:nvPicPr>
          <p:cNvPr id="9" name="Picture 8" descr="Hình0064.jpg"/>
          <p:cNvPicPr>
            <a:picLocks noChangeAspect="1"/>
          </p:cNvPicPr>
          <p:nvPr/>
        </p:nvPicPr>
        <p:blipFill>
          <a:blip r:embed="rId6">
            <a:lum bright="-30000"/>
          </a:blip>
          <a:stretch>
            <a:fillRect/>
          </a:stretch>
        </p:blipFill>
        <p:spPr>
          <a:xfrm>
            <a:off x="4648200" y="152399"/>
            <a:ext cx="4495800" cy="3505201"/>
          </a:xfrm>
          <a:prstGeom prst="rect">
            <a:avLst/>
          </a:prstGeom>
          <a:ln>
            <a:noFill/>
          </a:ln>
          <a:effectLst>
            <a:softEdge rad="112500"/>
          </a:effectLst>
        </p:spPr>
      </p:pic>
      <p:pic>
        <p:nvPicPr>
          <p:cNvPr id="11" name="Picture 10" descr="Hình0066.jpg"/>
          <p:cNvPicPr>
            <a:picLocks noChangeAspect="1"/>
          </p:cNvPicPr>
          <p:nvPr/>
        </p:nvPicPr>
        <p:blipFill>
          <a:blip r:embed="rId7">
            <a:lum bright="-20000"/>
          </a:blip>
          <a:stretch>
            <a:fillRect/>
          </a:stretch>
        </p:blipFill>
        <p:spPr>
          <a:xfrm>
            <a:off x="-140525" y="3581400"/>
            <a:ext cx="4864925" cy="3276600"/>
          </a:xfrm>
          <a:prstGeom prst="rect">
            <a:avLst/>
          </a:prstGeom>
          <a:ln>
            <a:noFill/>
          </a:ln>
          <a:effectLst>
            <a:softEdge rad="112500"/>
          </a:effectLst>
        </p:spPr>
      </p:pic>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2000"/>
                                        <p:tgtEl>
                                          <p:spTgt spid="9"/>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2000"/>
                                        <p:tgtEl>
                                          <p:spTgt spid="11"/>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ình0063.jpg"/>
          <p:cNvPicPr>
            <a:picLocks noChangeAspect="1"/>
          </p:cNvPicPr>
          <p:nvPr/>
        </p:nvPicPr>
        <p:blipFill>
          <a:blip r:embed="rId2">
            <a:lum bright="-20000"/>
          </a:blip>
          <a:stretch>
            <a:fillRect/>
          </a:stretch>
        </p:blipFill>
        <p:spPr>
          <a:xfrm>
            <a:off x="0" y="6263"/>
            <a:ext cx="9175315" cy="2508337"/>
          </a:xfrm>
          <a:prstGeom prst="rect">
            <a:avLst/>
          </a:prstGeom>
          <a:ln>
            <a:noFill/>
          </a:ln>
          <a:effectLst>
            <a:softEdge rad="112500"/>
          </a:effectLst>
        </p:spPr>
      </p:pic>
      <p:sp>
        <p:nvSpPr>
          <p:cNvPr id="3" name="TextBox 2"/>
          <p:cNvSpPr txBox="1"/>
          <p:nvPr/>
        </p:nvSpPr>
        <p:spPr>
          <a:xfrm>
            <a:off x="168057" y="2551043"/>
            <a:ext cx="8839200" cy="4708981"/>
          </a:xfrm>
          <a:prstGeom prst="rect">
            <a:avLst/>
          </a:prstGeom>
          <a:noFill/>
        </p:spPr>
        <p:txBody>
          <a:bodyPr wrap="square" rtlCol="0">
            <a:spAutoFit/>
          </a:bodyPr>
          <a:lstStyle/>
          <a:p>
            <a:pPr algn="just"/>
            <a:r>
              <a:rPr lang="en-US" sz="3000" dirty="0">
                <a:latin typeface="+mj-lt"/>
              </a:rPr>
              <a:t>     </a:t>
            </a:r>
            <a:r>
              <a:rPr lang="vi-VN" sz="3000" dirty="0">
                <a:latin typeface="+mj-lt"/>
              </a:rPr>
              <a:t>Một lần, có anh hàng dầu gánh hàng ra chợ bán. Lợi dụng lúc anh bận đong dầu, có kẻ thò tay vào bị lấy trộm tiền. Khi biết bị mất tiền, anh hàng dầu nhớ hồi nãy có một người mù quanh quẩn bên gánh hàng, đuổi mấy cũng không đi. Anh đoán hắn là kẻ cắp, bèn gửi gánh hàng cho người quen rồi đi tìm người mù. Người này ra sức chối, nói rằng mình mù biết tiền để đâu mà lấy. Hai bên xô xát, lính bắt họ giải lên quan án Nguyễn Khoa Đăng.</a:t>
            </a:r>
          </a:p>
          <a:p>
            <a:endParaRPr lang="en-US" sz="3000" dirty="0"/>
          </a:p>
        </p:txBody>
      </p:sp>
    </p:spTree>
    <p:extLst>
      <p:ext uri="{BB962C8B-B14F-4D97-AF65-F5344CB8AC3E}">
        <p14:creationId xmlns:p14="http://schemas.microsoft.com/office/powerpoint/2010/main" val="179704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ình0064.jpg"/>
          <p:cNvPicPr>
            <a:picLocks noChangeAspect="1"/>
          </p:cNvPicPr>
          <p:nvPr/>
        </p:nvPicPr>
        <p:blipFill>
          <a:blip r:embed="rId2">
            <a:lum bright="-30000"/>
          </a:blip>
          <a:stretch>
            <a:fillRect/>
          </a:stretch>
        </p:blipFill>
        <p:spPr>
          <a:xfrm>
            <a:off x="4800600" y="0"/>
            <a:ext cx="4343400" cy="2971800"/>
          </a:xfrm>
          <a:prstGeom prst="rect">
            <a:avLst/>
          </a:prstGeom>
          <a:ln>
            <a:noFill/>
          </a:ln>
          <a:effectLst>
            <a:softEdge rad="112500"/>
          </a:effectLst>
        </p:spPr>
      </p:pic>
      <p:sp>
        <p:nvSpPr>
          <p:cNvPr id="3" name="TextBox 2"/>
          <p:cNvSpPr txBox="1"/>
          <p:nvPr/>
        </p:nvSpPr>
        <p:spPr>
          <a:xfrm>
            <a:off x="49060" y="2971800"/>
            <a:ext cx="8991600" cy="4247317"/>
          </a:xfrm>
          <a:prstGeom prst="rect">
            <a:avLst/>
          </a:prstGeom>
          <a:noFill/>
        </p:spPr>
        <p:txBody>
          <a:bodyPr wrap="square" rtlCol="0">
            <a:spAutoFit/>
          </a:bodyPr>
          <a:lstStyle/>
          <a:p>
            <a:pPr algn="just"/>
            <a:r>
              <a:rPr lang="vi-VN" sz="2700" dirty="0">
                <a:latin typeface="+mj-lt"/>
              </a:rPr>
              <a:t>         Khi người mù móc tiền ra, quan sai người múc ra một chậu nước, bỏ số tiền vào chậu. Một lát thấy trên mặt  nước có váng dầu nổi lên. Người mù hết đường chối cãi, đành nhận tội.</a:t>
            </a:r>
          </a:p>
          <a:p>
            <a:pPr algn="just"/>
            <a:r>
              <a:rPr lang="vi-VN" sz="2700" dirty="0">
                <a:latin typeface="+mj-lt"/>
              </a:rPr>
              <a:t>           Vụ án tưởng đã xong, không ngờ quan lại phán:</a:t>
            </a:r>
          </a:p>
          <a:p>
            <a:pPr algn="just"/>
            <a:r>
              <a:rPr lang="vi-VN" sz="2700" dirty="0">
                <a:latin typeface="+mj-lt"/>
              </a:rPr>
              <a:t>- Tên ăn cắp này là kẻ giả mù vì nếu mù thật thì làm sao hắn biết người bán dầu để tiền ở đâu mà lấy.</a:t>
            </a:r>
          </a:p>
          <a:p>
            <a:pPr algn="just"/>
            <a:r>
              <a:rPr lang="vi-VN" sz="2700" dirty="0">
                <a:latin typeface="+mj-lt"/>
              </a:rPr>
              <a:t>          Ông sai lính nọc tên mù ra đánh, kì đến khi hắn mở mắt mới thôi. Lúc đầu, người mù còn chối, chỉ sau 3 roi hắn đành mở cả hai mắt.</a:t>
            </a:r>
          </a:p>
          <a:p>
            <a:endParaRPr lang="en-US" sz="2700" dirty="0"/>
          </a:p>
        </p:txBody>
      </p:sp>
      <p:sp>
        <p:nvSpPr>
          <p:cNvPr id="5" name="TextBox 4"/>
          <p:cNvSpPr txBox="1"/>
          <p:nvPr/>
        </p:nvSpPr>
        <p:spPr>
          <a:xfrm>
            <a:off x="152400" y="78700"/>
            <a:ext cx="4827740" cy="2893100"/>
          </a:xfrm>
          <a:prstGeom prst="rect">
            <a:avLst/>
          </a:prstGeom>
          <a:noFill/>
        </p:spPr>
        <p:txBody>
          <a:bodyPr wrap="square" rtlCol="0">
            <a:spAutoFit/>
          </a:bodyPr>
          <a:lstStyle/>
          <a:p>
            <a:pPr algn="just"/>
            <a:r>
              <a:rPr lang="vi-VN" sz="2600" dirty="0">
                <a:latin typeface="+mj-lt"/>
              </a:rPr>
              <a:t>Thấy người mù khăng khăng chối không ăn cắp tiền, quan hỏi:</a:t>
            </a:r>
          </a:p>
          <a:p>
            <a:pPr algn="just"/>
            <a:r>
              <a:rPr lang="vi-VN" sz="2600" dirty="0">
                <a:latin typeface="+mj-lt"/>
              </a:rPr>
              <a:t>-  Anh có mang tiền theo không?</a:t>
            </a:r>
          </a:p>
          <a:p>
            <a:pPr algn="just"/>
            <a:r>
              <a:rPr lang="vi-VN" sz="2600" dirty="0">
                <a:latin typeface="+mj-lt"/>
              </a:rPr>
              <a:t>Người mù đáp:</a:t>
            </a:r>
          </a:p>
          <a:p>
            <a:pPr algn="just"/>
            <a:r>
              <a:rPr lang="vi-VN" sz="2600" dirty="0">
                <a:latin typeface="+mj-lt"/>
              </a:rPr>
              <a:t>-  Có, nhưng đấy là tiền của tôi.</a:t>
            </a:r>
          </a:p>
          <a:p>
            <a:pPr algn="just"/>
            <a:r>
              <a:rPr lang="vi-VN" sz="2600" dirty="0">
                <a:latin typeface="+mj-lt"/>
              </a:rPr>
              <a:t>-  Cứ đưa đây. Của ai rồi sẽ rõ.</a:t>
            </a:r>
          </a:p>
          <a:p>
            <a:pPr algn="just"/>
            <a:endParaRPr lang="en-US" sz="2600" dirty="0"/>
          </a:p>
        </p:txBody>
      </p:sp>
    </p:spTree>
    <p:extLst>
      <p:ext uri="{BB962C8B-B14F-4D97-AF65-F5344CB8AC3E}">
        <p14:creationId xmlns:p14="http://schemas.microsoft.com/office/powerpoint/2010/main" val="53891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ình0066.jpg"/>
          <p:cNvPicPr>
            <a:picLocks noChangeAspect="1"/>
          </p:cNvPicPr>
          <p:nvPr/>
        </p:nvPicPr>
        <p:blipFill>
          <a:blip r:embed="rId2">
            <a:lum bright="-20000"/>
          </a:blip>
          <a:stretch>
            <a:fillRect/>
          </a:stretch>
        </p:blipFill>
        <p:spPr>
          <a:xfrm>
            <a:off x="4876800" y="0"/>
            <a:ext cx="4253630" cy="3733800"/>
          </a:xfrm>
          <a:prstGeom prst="rect">
            <a:avLst/>
          </a:prstGeom>
          <a:ln>
            <a:noFill/>
          </a:ln>
          <a:effectLst>
            <a:softEdge rad="112500"/>
          </a:effectLst>
        </p:spPr>
      </p:pic>
      <p:sp>
        <p:nvSpPr>
          <p:cNvPr id="4" name="TextBox 3"/>
          <p:cNvSpPr txBox="1"/>
          <p:nvPr/>
        </p:nvSpPr>
        <p:spPr>
          <a:xfrm>
            <a:off x="76200" y="76200"/>
            <a:ext cx="4800600" cy="3939540"/>
          </a:xfrm>
          <a:prstGeom prst="rect">
            <a:avLst/>
          </a:prstGeom>
          <a:noFill/>
        </p:spPr>
        <p:txBody>
          <a:bodyPr wrap="square" rtlCol="0">
            <a:spAutoFit/>
          </a:bodyPr>
          <a:lstStyle/>
          <a:p>
            <a:pPr algn="just"/>
            <a:r>
              <a:rPr lang="vi-VN" sz="2500" dirty="0">
                <a:latin typeface="+mj-lt"/>
              </a:rPr>
              <a:t>Trong thời kì ông Nguyễn Khoa Đăng làm quan án, ở Quảng Trị có truông nhà Hồ là nơi bọn gian phi dùng làm sào huyệt đón đường cướp của.</a:t>
            </a:r>
          </a:p>
          <a:p>
            <a:pPr algn="just"/>
            <a:r>
              <a:rPr lang="vi-VN" sz="2500" dirty="0">
                <a:latin typeface="+mj-lt"/>
              </a:rPr>
              <a:t>           Để bắt bọn cướp, quan sai chế một loại hòm gỗ kín có lỗ thông hơi, vừa một người ngồi, có khóa bên trong để người ở trong có thể mở tung ra dễ dàng</a:t>
            </a:r>
            <a:r>
              <a:rPr lang="vi-VN" sz="2500" dirty="0"/>
              <a:t>. </a:t>
            </a:r>
            <a:endParaRPr lang="en-US" sz="2500" dirty="0"/>
          </a:p>
        </p:txBody>
      </p:sp>
      <p:sp>
        <p:nvSpPr>
          <p:cNvPr id="5" name="TextBox 4"/>
          <p:cNvSpPr txBox="1"/>
          <p:nvPr/>
        </p:nvSpPr>
        <p:spPr>
          <a:xfrm>
            <a:off x="76200" y="3966376"/>
            <a:ext cx="8915400" cy="3170099"/>
          </a:xfrm>
          <a:prstGeom prst="rect">
            <a:avLst/>
          </a:prstGeom>
          <a:noFill/>
        </p:spPr>
        <p:txBody>
          <a:bodyPr wrap="square" rtlCol="0">
            <a:spAutoFit/>
          </a:bodyPr>
          <a:lstStyle/>
          <a:p>
            <a:pPr algn="just"/>
            <a:r>
              <a:rPr lang="en-US" sz="2500" dirty="0">
                <a:latin typeface="+mj-lt"/>
              </a:rPr>
              <a:t>    </a:t>
            </a:r>
            <a:r>
              <a:rPr lang="vi-VN" sz="2500" dirty="0">
                <a:latin typeface="+mj-lt"/>
              </a:rPr>
              <a:t>Ông kén một số võ sĩ, đem theo vũ khí, ngồi vào hòm. Rồi sai quân sĩ ăn mặc như dân thường, khiêng những hòm ấy qua truông, ra vẻ như khiêng những hòm của cải nặng. Lại cho người đánh tiếng có một vị quan to ở ngoài Bắc sắp sửa về quê sẽ đi qua truông cùng những hòm của cải quý. Bọn cướp đánh hơi, nghĩ đây là cơ hội làm ăn hiếm có, rình lúc đoàn người đi qua cửa truông thì cướp, rồi hí hửng khiêng những hòm nặng ấy về tận sào huyệt.</a:t>
            </a:r>
          </a:p>
          <a:p>
            <a:endParaRPr lang="en-US" sz="2500" dirty="0"/>
          </a:p>
        </p:txBody>
      </p:sp>
    </p:spTree>
    <p:extLst>
      <p:ext uri="{BB962C8B-B14F-4D97-AF65-F5344CB8AC3E}">
        <p14:creationId xmlns:p14="http://schemas.microsoft.com/office/powerpoint/2010/main" val="797748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ình0067.jpg"/>
          <p:cNvPicPr>
            <a:picLocks noChangeAspect="1"/>
          </p:cNvPicPr>
          <p:nvPr/>
        </p:nvPicPr>
        <p:blipFill>
          <a:blip r:embed="rId2">
            <a:lum bright="-30000"/>
          </a:blip>
          <a:stretch>
            <a:fillRect/>
          </a:stretch>
        </p:blipFill>
        <p:spPr>
          <a:xfrm>
            <a:off x="0" y="0"/>
            <a:ext cx="9144000" cy="2590800"/>
          </a:xfrm>
          <a:prstGeom prst="rect">
            <a:avLst/>
          </a:prstGeom>
          <a:ln>
            <a:noFill/>
          </a:ln>
          <a:effectLst>
            <a:softEdge rad="112500"/>
          </a:effectLst>
        </p:spPr>
      </p:pic>
      <p:sp>
        <p:nvSpPr>
          <p:cNvPr id="3" name="TextBox 2"/>
          <p:cNvSpPr txBox="1"/>
          <p:nvPr/>
        </p:nvSpPr>
        <p:spPr>
          <a:xfrm>
            <a:off x="38100" y="2587487"/>
            <a:ext cx="9067800" cy="4662815"/>
          </a:xfrm>
          <a:prstGeom prst="rect">
            <a:avLst/>
          </a:prstGeom>
          <a:noFill/>
        </p:spPr>
        <p:txBody>
          <a:bodyPr wrap="square" rtlCol="0">
            <a:spAutoFit/>
          </a:bodyPr>
          <a:lstStyle/>
          <a:p>
            <a:pPr algn="just"/>
            <a:r>
              <a:rPr lang="en-US" sz="2700" dirty="0">
                <a:latin typeface="+mj-lt"/>
              </a:rPr>
              <a:t>    </a:t>
            </a:r>
            <a:r>
              <a:rPr lang="vi-VN" sz="2700" dirty="0">
                <a:latin typeface="+mj-lt"/>
              </a:rPr>
              <a:t>Về đến nơi, vừa đặt hòm xuống thì những cái hòm bật mở toang, các võ sĩ ngồi trong tay lăm lăm vũ khí bất ngờ xông ra đánh giết bọn cướp. Đang lúc hoảng hốt chưa kịp đối phó thì phục binh của triều đình từ ngoài ùn ùn kéo vào đông như kiến cỏ, bọn cướp đành chắp tay xin tha mạng.</a:t>
            </a:r>
          </a:p>
          <a:p>
            <a:pPr algn="just"/>
            <a:r>
              <a:rPr lang="vi-VN" sz="2700" dirty="0">
                <a:latin typeface="+mj-lt"/>
              </a:rPr>
              <a:t>              Bọn cướp ấy, Nguyễn Khoa Đăng đưa đi khai khẩn đất hoang ở biên giới, lập thành những đồn điền rộng lớn. Sau đó, ông cho đưa dân đến lập làng xóm ở dọc hai bên truông khiến một vùng núi rừng xưa vắng vẻ trở thành những xóm làng dân cư đông đúc bình yên.</a:t>
            </a:r>
          </a:p>
          <a:p>
            <a:endParaRPr lang="en-US" sz="2700" dirty="0"/>
          </a:p>
        </p:txBody>
      </p:sp>
    </p:spTree>
    <p:extLst>
      <p:ext uri="{BB962C8B-B14F-4D97-AF65-F5344CB8AC3E}">
        <p14:creationId xmlns:p14="http://schemas.microsoft.com/office/powerpoint/2010/main" val="236602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5834" y="685800"/>
            <a:ext cx="8821646" cy="600164"/>
          </a:xfrm>
          <a:prstGeom prst="rect">
            <a:avLst/>
          </a:prstGeom>
          <a:noFill/>
        </p:spPr>
        <p:txBody>
          <a:bodyPr wrap="none" rtlCol="0">
            <a:spAutoFit/>
          </a:bodyPr>
          <a:lstStyle/>
          <a:p>
            <a:pPr>
              <a:buFont typeface="Arial" pitchFamily="34" charset="0"/>
              <a:buChar char="•"/>
            </a:pPr>
            <a:r>
              <a:rPr lang="en-US" sz="3300" b="1" dirty="0">
                <a:latin typeface="Times New Roman" pitchFamily="18" charset="0"/>
                <a:cs typeface="Times New Roman" pitchFamily="18" charset="0"/>
              </a:rPr>
              <a:t> </a:t>
            </a:r>
            <a:r>
              <a:rPr lang="en-US" sz="3300" b="1" dirty="0" err="1">
                <a:latin typeface="Times New Roman" pitchFamily="18" charset="0"/>
                <a:cs typeface="Times New Roman" pitchFamily="18" charset="0"/>
              </a:rPr>
              <a:t>truông</a:t>
            </a:r>
            <a:r>
              <a:rPr lang="en-US" sz="3300" b="1" dirty="0">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vùng</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đất</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hoang</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rộng</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có</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nhiều</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cây</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cỏ</a:t>
            </a:r>
            <a:r>
              <a:rPr lang="en-US" sz="3300" b="1" dirty="0">
                <a:solidFill>
                  <a:srgbClr val="FF0066"/>
                </a:solidFill>
                <a:latin typeface="Times New Roman" pitchFamily="18" charset="0"/>
                <a:cs typeface="Times New Roman" pitchFamily="18" charset="0"/>
              </a:rPr>
              <a:t>.</a:t>
            </a:r>
          </a:p>
        </p:txBody>
      </p:sp>
      <p:sp>
        <p:nvSpPr>
          <p:cNvPr id="6" name="TextBox 5"/>
          <p:cNvSpPr txBox="1"/>
          <p:nvPr/>
        </p:nvSpPr>
        <p:spPr>
          <a:xfrm>
            <a:off x="149634" y="1600200"/>
            <a:ext cx="8074646" cy="600164"/>
          </a:xfrm>
          <a:prstGeom prst="rect">
            <a:avLst/>
          </a:prstGeom>
          <a:noFill/>
        </p:spPr>
        <p:txBody>
          <a:bodyPr wrap="none" rtlCol="0">
            <a:spAutoFit/>
          </a:bodyPr>
          <a:lstStyle/>
          <a:p>
            <a:pPr>
              <a:buFont typeface="Arial" pitchFamily="34" charset="0"/>
              <a:buChar char="•"/>
            </a:pPr>
            <a:r>
              <a:rPr lang="en-US" sz="3300" b="1" dirty="0">
                <a:latin typeface="Times New Roman" pitchFamily="18" charset="0"/>
                <a:cs typeface="Times New Roman" pitchFamily="18" charset="0"/>
              </a:rPr>
              <a:t> </a:t>
            </a:r>
            <a:r>
              <a:rPr lang="en-US" sz="3300" b="1" dirty="0" err="1">
                <a:latin typeface="Times New Roman" pitchFamily="18" charset="0"/>
                <a:cs typeface="Times New Roman" pitchFamily="18" charset="0"/>
              </a:rPr>
              <a:t>sào</a:t>
            </a:r>
            <a:r>
              <a:rPr lang="en-US" sz="3300" b="1" dirty="0">
                <a:latin typeface="Times New Roman" pitchFamily="18" charset="0"/>
                <a:cs typeface="Times New Roman" pitchFamily="18" charset="0"/>
              </a:rPr>
              <a:t> </a:t>
            </a:r>
            <a:r>
              <a:rPr lang="en-US" sz="3300" b="1" dirty="0" err="1">
                <a:latin typeface="Times New Roman" pitchFamily="18" charset="0"/>
                <a:cs typeface="Times New Roman" pitchFamily="18" charset="0"/>
              </a:rPr>
              <a:t>huyệt</a:t>
            </a:r>
            <a:r>
              <a:rPr lang="en-US" sz="3300" b="1" dirty="0">
                <a:latin typeface="Times New Roman" pitchFamily="18" charset="0"/>
                <a:cs typeface="Times New Roman" pitchFamily="18" charset="0"/>
              </a:rPr>
              <a:t>: </a:t>
            </a:r>
            <a:r>
              <a:rPr lang="en-US" sz="3300" b="1" dirty="0">
                <a:solidFill>
                  <a:srgbClr val="FF0066"/>
                </a:solidFill>
                <a:latin typeface="Times New Roman" pitchFamily="18" charset="0"/>
                <a:cs typeface="Times New Roman" pitchFamily="18" charset="0"/>
              </a:rPr>
              <a:t>ổ </a:t>
            </a:r>
            <a:r>
              <a:rPr lang="en-US" sz="3300" b="1" dirty="0" err="1">
                <a:solidFill>
                  <a:srgbClr val="FF0066"/>
                </a:solidFill>
                <a:latin typeface="Times New Roman" pitchFamily="18" charset="0"/>
                <a:cs typeface="Times New Roman" pitchFamily="18" charset="0"/>
              </a:rPr>
              <a:t>của</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bọn</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trộm</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cướp</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tội</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phạm</a:t>
            </a:r>
            <a:r>
              <a:rPr lang="en-US" sz="3300" b="1" dirty="0">
                <a:solidFill>
                  <a:srgbClr val="FF0066"/>
                </a:solidFill>
                <a:latin typeface="Times New Roman" pitchFamily="18" charset="0"/>
                <a:cs typeface="Times New Roman" pitchFamily="18" charset="0"/>
              </a:rPr>
              <a:t>.</a:t>
            </a:r>
            <a:endParaRPr lang="en-US" sz="3300" b="1" dirty="0">
              <a:latin typeface="Times New Roman" pitchFamily="18" charset="0"/>
              <a:cs typeface="Times New Roman" pitchFamily="18" charset="0"/>
            </a:endParaRPr>
          </a:p>
        </p:txBody>
      </p:sp>
      <p:sp>
        <p:nvSpPr>
          <p:cNvPr id="7" name="TextBox 6"/>
          <p:cNvSpPr txBox="1"/>
          <p:nvPr/>
        </p:nvSpPr>
        <p:spPr>
          <a:xfrm>
            <a:off x="124234" y="2667000"/>
            <a:ext cx="8593046" cy="1107996"/>
          </a:xfrm>
          <a:prstGeom prst="rect">
            <a:avLst/>
          </a:prstGeom>
          <a:noFill/>
        </p:spPr>
        <p:txBody>
          <a:bodyPr wrap="square" rtlCol="0">
            <a:spAutoFit/>
          </a:bodyPr>
          <a:lstStyle/>
          <a:p>
            <a:pPr algn="just">
              <a:buFont typeface="Arial" pitchFamily="34" charset="0"/>
              <a:buChar char="•"/>
            </a:pPr>
            <a:r>
              <a:rPr lang="en-US" sz="3300" b="1" dirty="0" err="1">
                <a:latin typeface="Times New Roman" pitchFamily="18" charset="0"/>
                <a:cs typeface="Times New Roman" pitchFamily="18" charset="0"/>
              </a:rPr>
              <a:t>phục</a:t>
            </a:r>
            <a:r>
              <a:rPr lang="en-US" sz="3300" b="1" dirty="0">
                <a:latin typeface="Times New Roman" pitchFamily="18" charset="0"/>
                <a:cs typeface="Times New Roman" pitchFamily="18" charset="0"/>
              </a:rPr>
              <a:t> </a:t>
            </a:r>
            <a:r>
              <a:rPr lang="en-US" sz="3300" b="1" dirty="0" err="1">
                <a:latin typeface="Times New Roman" pitchFamily="18" charset="0"/>
                <a:cs typeface="Times New Roman" pitchFamily="18" charset="0"/>
              </a:rPr>
              <a:t>binh</a:t>
            </a:r>
            <a:r>
              <a:rPr lang="en-US" sz="3300" b="1" dirty="0">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quân</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lính</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nấp</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rình</a:t>
            </a:r>
            <a:r>
              <a:rPr lang="en-US" sz="3300" b="1" dirty="0">
                <a:solidFill>
                  <a:srgbClr val="FF0066"/>
                </a:solidFill>
                <a:latin typeface="Times New Roman" pitchFamily="18" charset="0"/>
                <a:cs typeface="Times New Roman" pitchFamily="18" charset="0"/>
              </a:rPr>
              <a:t>, ở </a:t>
            </a:r>
            <a:r>
              <a:rPr lang="en-US" sz="3300" b="1" dirty="0" err="1">
                <a:solidFill>
                  <a:srgbClr val="FF0066"/>
                </a:solidFill>
                <a:latin typeface="Times New Roman" pitchFamily="18" charset="0"/>
                <a:cs typeface="Times New Roman" pitchFamily="18" charset="0"/>
              </a:rPr>
              <a:t>những</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chỗ</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kín</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đáo</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chờ</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lệnh</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là</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xông</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ra</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tấn</a:t>
            </a:r>
            <a:r>
              <a:rPr lang="en-US" sz="3300" b="1" dirty="0">
                <a:solidFill>
                  <a:srgbClr val="FF0066"/>
                </a:solidFill>
                <a:latin typeface="Times New Roman" pitchFamily="18" charset="0"/>
                <a:cs typeface="Times New Roman" pitchFamily="18" charset="0"/>
              </a:rPr>
              <a:t> </a:t>
            </a:r>
            <a:r>
              <a:rPr lang="en-US" sz="3300" b="1" dirty="0" err="1">
                <a:solidFill>
                  <a:srgbClr val="FF0066"/>
                </a:solidFill>
                <a:latin typeface="Times New Roman" pitchFamily="18" charset="0"/>
                <a:cs typeface="Times New Roman" pitchFamily="18" charset="0"/>
              </a:rPr>
              <a:t>công</a:t>
            </a:r>
            <a:r>
              <a:rPr lang="en-US" sz="3300" b="1" dirty="0">
                <a:solidFill>
                  <a:srgbClr val="FF0066"/>
                </a:solidFill>
                <a:latin typeface="Times New Roman" pitchFamily="18" charset="0"/>
                <a:cs typeface="Times New Roman" pitchFamily="18" charset="0"/>
              </a:rPr>
              <a:t>.</a:t>
            </a:r>
          </a:p>
        </p:txBody>
      </p:sp>
    </p:spTree>
    <p:extLst>
      <p:ext uri="{BB962C8B-B14F-4D97-AF65-F5344CB8AC3E}">
        <p14:creationId xmlns:p14="http://schemas.microsoft.com/office/powerpoint/2010/main" val="18121870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box(in)">
                                      <p:cBhvr>
                                        <p:cTn id="10" dur="500"/>
                                        <p:tgtEl>
                                          <p:spTgt spid="6">
                                            <p:txEl>
                                              <p:pRg st="0" end="0"/>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box(in)">
                                      <p:cBhvr>
                                        <p:cTn id="13"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57200" y="457200"/>
            <a:ext cx="8458200" cy="5847755"/>
          </a:xfrm>
          <a:prstGeom prst="rect">
            <a:avLst/>
          </a:prstGeom>
          <a:noFill/>
        </p:spPr>
        <p:txBody>
          <a:bodyPr wrap="square" rtlCol="0">
            <a:spAutoFit/>
          </a:bodyPr>
          <a:lstStyle/>
          <a:p>
            <a:pPr marL="342900" indent="-342900"/>
            <a:r>
              <a:rPr lang="en-US" sz="3400" b="1" dirty="0">
                <a:latin typeface="Times New Roman" pitchFamily="18" charset="0"/>
                <a:cs typeface="Times New Roman" pitchFamily="18" charset="0"/>
              </a:rPr>
              <a:t>  </a:t>
            </a:r>
            <a:r>
              <a:rPr lang="en-US" sz="3400" b="1" dirty="0">
                <a:solidFill>
                  <a:srgbClr val="00206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Câu</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chuyện</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gồm</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có</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mấy</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đoạn</a:t>
            </a:r>
            <a:r>
              <a:rPr lang="en-US" sz="3400" b="1" dirty="0">
                <a:solidFill>
                  <a:srgbClr val="FF0000"/>
                </a:solidFill>
                <a:latin typeface="Times New Roman" pitchFamily="18" charset="0"/>
                <a:cs typeface="Times New Roman" pitchFamily="18" charset="0"/>
              </a:rPr>
              <a:t>?</a:t>
            </a:r>
          </a:p>
          <a:p>
            <a:pPr marL="342900" indent="-342900"/>
            <a:r>
              <a:rPr lang="en-US" sz="3400" b="1" dirty="0">
                <a:latin typeface="Times New Roman" pitchFamily="18" charset="0"/>
                <a:cs typeface="Times New Roman" pitchFamily="18" charset="0"/>
              </a:rPr>
              <a:t>  - </a:t>
            </a:r>
            <a:r>
              <a:rPr lang="en-US" sz="3400" b="1" dirty="0" err="1">
                <a:latin typeface="Times New Roman" pitchFamily="18" charset="0"/>
                <a:cs typeface="Times New Roman" pitchFamily="18" charset="0"/>
              </a:rPr>
              <a:t>Có</a:t>
            </a:r>
            <a:r>
              <a:rPr lang="en-US" sz="3400" b="1" dirty="0">
                <a:latin typeface="Times New Roman" pitchFamily="18" charset="0"/>
                <a:cs typeface="Times New Roman" pitchFamily="18" charset="0"/>
              </a:rPr>
              <a:t> 2 </a:t>
            </a:r>
            <a:r>
              <a:rPr lang="en-US" sz="3400" b="1" dirty="0" err="1">
                <a:latin typeface="Times New Roman" pitchFamily="18" charset="0"/>
                <a:cs typeface="Times New Roman" pitchFamily="18" charset="0"/>
              </a:rPr>
              <a:t>đoạn</a:t>
            </a:r>
            <a:r>
              <a:rPr lang="en-US" sz="3400" b="1" dirty="0">
                <a:latin typeface="Times New Roman" pitchFamily="18" charset="0"/>
                <a:cs typeface="Times New Roman" pitchFamily="18" charset="0"/>
              </a:rPr>
              <a:t>: </a:t>
            </a:r>
          </a:p>
          <a:p>
            <a:pPr marL="342900" indent="-342900"/>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Đoạn</a:t>
            </a:r>
            <a:r>
              <a:rPr lang="en-US" sz="3400" b="1" dirty="0">
                <a:latin typeface="Times New Roman" pitchFamily="18" charset="0"/>
                <a:cs typeface="Times New Roman" pitchFamily="18" charset="0"/>
              </a:rPr>
              <a:t> 1: </a:t>
            </a:r>
            <a:r>
              <a:rPr lang="en-US" sz="3400" b="1" dirty="0" err="1">
                <a:latin typeface="Times New Roman" pitchFamily="18" charset="0"/>
                <a:cs typeface="Times New Roman" pitchFamily="18" charset="0"/>
              </a:rPr>
              <a:t>Quan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án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xử</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kiện</a:t>
            </a:r>
            <a:r>
              <a:rPr lang="en-US" sz="3400" b="1" dirty="0">
                <a:latin typeface="Times New Roman" pitchFamily="18" charset="0"/>
                <a:cs typeface="Times New Roman" pitchFamily="18" charset="0"/>
              </a:rPr>
              <a:t>.</a:t>
            </a:r>
          </a:p>
          <a:p>
            <a:pPr marL="342900" indent="-342900"/>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Đoạn</a:t>
            </a:r>
            <a:r>
              <a:rPr lang="en-US" sz="3400" b="1" dirty="0">
                <a:latin typeface="Times New Roman" pitchFamily="18" charset="0"/>
                <a:cs typeface="Times New Roman" pitchFamily="18" charset="0"/>
              </a:rPr>
              <a:t> 2: </a:t>
            </a:r>
            <a:r>
              <a:rPr lang="en-US" sz="3400" b="1" dirty="0" err="1">
                <a:latin typeface="Times New Roman" pitchFamily="18" charset="0"/>
                <a:cs typeface="Times New Roman" pitchFamily="18" charset="0"/>
              </a:rPr>
              <a:t>Quan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án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trừng</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trị</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bọn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cướp</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đường</a:t>
            </a:r>
            <a:r>
              <a:rPr lang="en-US" sz="3400" b="1" dirty="0">
                <a:latin typeface="Times New Roman" pitchFamily="18" charset="0"/>
                <a:cs typeface="Times New Roman" pitchFamily="18" charset="0"/>
              </a:rPr>
              <a:t>.</a:t>
            </a:r>
          </a:p>
          <a:p>
            <a:pPr marL="342900" indent="-342900"/>
            <a:r>
              <a:rPr lang="en-US" sz="3400" b="1" dirty="0">
                <a:latin typeface="Times New Roman" pitchFamily="18" charset="0"/>
                <a:cs typeface="Times New Roman" pitchFamily="18" charset="0"/>
              </a:rPr>
              <a:t>  </a:t>
            </a:r>
            <a:r>
              <a:rPr lang="en-US" sz="3400" b="1" dirty="0">
                <a:solidFill>
                  <a:srgbClr val="00206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Đoạn</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thứ</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nhất</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có</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mấy</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nhân</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vật</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chính</a:t>
            </a:r>
            <a:r>
              <a:rPr lang="en-US" sz="3400" b="1" dirty="0">
                <a:solidFill>
                  <a:srgbClr val="FF0000"/>
                </a:solidFill>
                <a:latin typeface="Times New Roman" pitchFamily="18" charset="0"/>
                <a:cs typeface="Times New Roman" pitchFamily="18" charset="0"/>
              </a:rPr>
              <a:t>?</a:t>
            </a:r>
          </a:p>
          <a:p>
            <a:pPr marL="342900" indent="-342900"/>
            <a:r>
              <a:rPr lang="en-US" sz="3400" b="1" dirty="0">
                <a:latin typeface="Times New Roman" pitchFamily="18" charset="0"/>
                <a:cs typeface="Times New Roman" pitchFamily="18" charset="0"/>
              </a:rPr>
              <a:t>  - </a:t>
            </a:r>
            <a:r>
              <a:rPr lang="en-US" sz="3400" b="1" dirty="0" err="1">
                <a:latin typeface="Times New Roman" pitchFamily="18" charset="0"/>
                <a:cs typeface="Times New Roman" pitchFamily="18" charset="0"/>
              </a:rPr>
              <a:t>Có</a:t>
            </a:r>
            <a:r>
              <a:rPr lang="en-US" sz="3400" b="1" dirty="0">
                <a:latin typeface="Times New Roman" pitchFamily="18" charset="0"/>
                <a:cs typeface="Times New Roman" pitchFamily="18" charset="0"/>
              </a:rPr>
              <a:t> 3 </a:t>
            </a:r>
            <a:r>
              <a:rPr lang="en-US" sz="3400" b="1" dirty="0" err="1">
                <a:latin typeface="Times New Roman" pitchFamily="18" charset="0"/>
                <a:cs typeface="Times New Roman" pitchFamily="18" charset="0"/>
              </a:rPr>
              <a:t>nhân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vật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chính</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quan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án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Nguyễn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Khoa</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Đăng</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anh</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hàng</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dầu</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người</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mù</a:t>
            </a:r>
            <a:r>
              <a:rPr lang="en-US" sz="3400" b="1" dirty="0">
                <a:latin typeface="Times New Roman" pitchFamily="18" charset="0"/>
                <a:cs typeface="Times New Roman" pitchFamily="18" charset="0"/>
              </a:rPr>
              <a:t>.                                               </a:t>
            </a:r>
          </a:p>
          <a:p>
            <a:pPr marL="342900" indent="-342900"/>
            <a:r>
              <a:rPr lang="en-US" sz="3400" b="1" dirty="0">
                <a:solidFill>
                  <a:srgbClr val="002060"/>
                </a:solidFill>
                <a:latin typeface="Times New Roman" pitchFamily="18" charset="0"/>
                <a:cs typeface="Times New Roman" pitchFamily="18" charset="0"/>
              </a:rPr>
              <a:t>  ▪ </a:t>
            </a:r>
            <a:r>
              <a:rPr lang="en-US" sz="3400" b="1" dirty="0" err="1">
                <a:solidFill>
                  <a:srgbClr val="FF0000"/>
                </a:solidFill>
                <a:latin typeface="Times New Roman" pitchFamily="18" charset="0"/>
                <a:cs typeface="Times New Roman" pitchFamily="18" charset="0"/>
              </a:rPr>
              <a:t>Đoạn</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thứ</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hai</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có</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những</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nhân</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vật</a:t>
            </a:r>
            <a:r>
              <a:rPr lang="en-US" sz="3400" b="1" dirty="0">
                <a:solidFill>
                  <a:srgbClr val="FF0000"/>
                </a:solidFill>
                <a:latin typeface="Times New Roman" pitchFamily="18" charset="0"/>
                <a:cs typeface="Times New Roman" pitchFamily="18" charset="0"/>
              </a:rPr>
              <a:t> </a:t>
            </a:r>
            <a:r>
              <a:rPr lang="en-US" sz="3400" b="1" dirty="0" err="1">
                <a:solidFill>
                  <a:srgbClr val="FF0000"/>
                </a:solidFill>
                <a:latin typeface="Times New Roman" pitchFamily="18" charset="0"/>
                <a:cs typeface="Times New Roman" pitchFamily="18" charset="0"/>
              </a:rPr>
              <a:t>nào</a:t>
            </a:r>
            <a:r>
              <a:rPr lang="en-US" sz="3400" b="1" dirty="0">
                <a:solidFill>
                  <a:srgbClr val="FF0000"/>
                </a:solidFill>
                <a:latin typeface="Times New Roman" pitchFamily="18" charset="0"/>
                <a:cs typeface="Times New Roman" pitchFamily="18" charset="0"/>
              </a:rPr>
              <a:t>?</a:t>
            </a:r>
            <a:r>
              <a:rPr lang="en-US" sz="3400" dirty="0">
                <a:solidFill>
                  <a:srgbClr val="FF0000"/>
                </a:solidFill>
                <a:latin typeface="Times New Roman" pitchFamily="18" charset="0"/>
                <a:cs typeface="Times New Roman" pitchFamily="18" charset="0"/>
              </a:rPr>
              <a:t> </a:t>
            </a:r>
          </a:p>
          <a:p>
            <a:pPr marL="342900" indent="-342900"/>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Có</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các</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nhân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vật</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quan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án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các</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võ</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sĩ</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và</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những</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kẻ</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cướp</a:t>
            </a:r>
            <a:r>
              <a:rPr lang="en-US" sz="3400" b="1" dirty="0">
                <a:latin typeface="Times New Roman" pitchFamily="18" charset="0"/>
                <a:cs typeface="Times New Roman" pitchFamily="18" charset="0"/>
              </a:rPr>
              <a:t>.</a:t>
            </a:r>
            <a:endParaRPr lang="en-US" sz="34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2000"/>
                                        <p:tgtEl>
                                          <p:spTgt spid="6">
                                            <p:txEl>
                                              <p:pRg st="1" end="1"/>
                                            </p:txEl>
                                          </p:spTgt>
                                        </p:tgtEl>
                                      </p:cBhvr>
                                    </p:animEffect>
                                  </p:childTnLst>
                                </p:cTn>
                              </p:par>
                            </p:childTnLst>
                          </p:cTn>
                        </p:par>
                        <p:par>
                          <p:cTn id="13" fill="hold">
                            <p:stCondLst>
                              <p:cond delay="2000"/>
                            </p:stCondLst>
                            <p:childTnLst>
                              <p:par>
                                <p:cTn id="14" presetID="10" presetClass="entr" presetSubtype="0" fill="hold" nodeType="afterEffect">
                                  <p:stCondLst>
                                    <p:cond delay="0"/>
                                  </p:stCondLst>
                                  <p:childTnLst>
                                    <p:set>
                                      <p:cBhvr>
                                        <p:cTn id="15" dur="1" fill="hold">
                                          <p:stCondLst>
                                            <p:cond delay="0"/>
                                          </p:stCondLst>
                                        </p:cTn>
                                        <p:tgtEl>
                                          <p:spTgt spid="6">
                                            <p:txEl>
                                              <p:pRg st="2" end="2"/>
                                            </p:txEl>
                                          </p:spTgt>
                                        </p:tgtEl>
                                        <p:attrNameLst>
                                          <p:attrName>style.visibility</p:attrName>
                                        </p:attrNameLst>
                                      </p:cBhvr>
                                      <p:to>
                                        <p:strVal val="visible"/>
                                      </p:to>
                                    </p:set>
                                    <p:animEffect transition="in" filter="fade">
                                      <p:cBhvr>
                                        <p:cTn id="16" dur="2000"/>
                                        <p:tgtEl>
                                          <p:spTgt spid="6">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fade">
                                      <p:cBhvr>
                                        <p:cTn id="19" dur="2000"/>
                                        <p:tgtEl>
                                          <p:spTgt spid="6">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6">
                                            <p:txEl>
                                              <p:pRg st="4" end="4"/>
                                            </p:txEl>
                                          </p:spTgt>
                                        </p:tgtEl>
                                        <p:attrNameLst>
                                          <p:attrName>style.visibility</p:attrName>
                                        </p:attrNameLst>
                                      </p:cBhvr>
                                      <p:to>
                                        <p:strVal val="visible"/>
                                      </p:to>
                                    </p:set>
                                    <p:animEffect transition="in" filter="fade">
                                      <p:cBhvr>
                                        <p:cTn id="24" dur="1000"/>
                                        <p:tgtEl>
                                          <p:spTgt spid="6">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Effect transition="in" filter="fade">
                                      <p:cBhvr>
                                        <p:cTn id="29" dur="2000"/>
                                        <p:tgtEl>
                                          <p:spTgt spid="6">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
                                            <p:txEl>
                                              <p:pRg st="6" end="6"/>
                                            </p:txEl>
                                          </p:spTgt>
                                        </p:tgtEl>
                                        <p:attrNameLst>
                                          <p:attrName>style.visibility</p:attrName>
                                        </p:attrNameLst>
                                      </p:cBhvr>
                                      <p:to>
                                        <p:strVal val="visible"/>
                                      </p:to>
                                    </p:set>
                                    <p:animEffect transition="in" filter="fade">
                                      <p:cBhvr>
                                        <p:cTn id="34" dur="1000"/>
                                        <p:tgtEl>
                                          <p:spTgt spid="6">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6">
                                            <p:txEl>
                                              <p:pRg st="7" end="7"/>
                                            </p:txEl>
                                          </p:spTgt>
                                        </p:tgtEl>
                                        <p:attrNameLst>
                                          <p:attrName>style.visibility</p:attrName>
                                        </p:attrNameLst>
                                      </p:cBhvr>
                                      <p:to>
                                        <p:strVal val="visible"/>
                                      </p:to>
                                    </p:set>
                                    <p:animEffect transition="in" filter="fade">
                                      <p:cBhvr>
                                        <p:cTn id="39" dur="20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allAtOnce"/>
    </p:bldLst>
  </p:timing>
</p:sld>
</file>

<file path=ppt/theme/theme1.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1148</TotalTime>
  <Words>1319</Words>
  <Application>Microsoft Office PowerPoint</Application>
  <PresentationFormat>On-screen Show (4:3)</PresentationFormat>
  <Paragraphs>68</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Times New Roman</vt:lpstr>
      <vt:lpstr>Wingdings</vt:lpstr>
      <vt:lpstr>Chủ đề của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quan</dc:creator>
  <cp:lastModifiedBy>This MC</cp:lastModifiedBy>
  <cp:revision>140</cp:revision>
  <dcterms:created xsi:type="dcterms:W3CDTF">2011-10-02T07:27:12Z</dcterms:created>
  <dcterms:modified xsi:type="dcterms:W3CDTF">2022-02-13T08:52:05Z</dcterms:modified>
</cp:coreProperties>
</file>