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</p:sldMasterIdLst>
  <p:notesMasterIdLst>
    <p:notesMasterId r:id="rId30"/>
  </p:notesMasterIdLst>
  <p:sldIdLst>
    <p:sldId id="260" r:id="rId4"/>
    <p:sldId id="283" r:id="rId5"/>
    <p:sldId id="284" r:id="rId6"/>
    <p:sldId id="319" r:id="rId7"/>
    <p:sldId id="286" r:id="rId8"/>
    <p:sldId id="321" r:id="rId9"/>
    <p:sldId id="322" r:id="rId10"/>
    <p:sldId id="320" r:id="rId11"/>
    <p:sldId id="258" r:id="rId12"/>
    <p:sldId id="323" r:id="rId13"/>
    <p:sldId id="324" r:id="rId14"/>
    <p:sldId id="285" r:id="rId15"/>
    <p:sldId id="317" r:id="rId16"/>
    <p:sldId id="325" r:id="rId17"/>
    <p:sldId id="326" r:id="rId18"/>
    <p:sldId id="291" r:id="rId19"/>
    <p:sldId id="318" r:id="rId20"/>
    <p:sldId id="327" r:id="rId21"/>
    <p:sldId id="287" r:id="rId22"/>
    <p:sldId id="329" r:id="rId23"/>
    <p:sldId id="328" r:id="rId24"/>
    <p:sldId id="330" r:id="rId25"/>
    <p:sldId id="313" r:id="rId26"/>
    <p:sldId id="331" r:id="rId27"/>
    <p:sldId id="262" r:id="rId28"/>
    <p:sldId id="33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ECA"/>
    <a:srgbClr val="FDFCFC"/>
    <a:srgbClr val="84BDB6"/>
    <a:srgbClr val="F2F0EF"/>
    <a:srgbClr val="EC8B81"/>
    <a:srgbClr val="F0DFCC"/>
    <a:srgbClr val="E6E6E6"/>
    <a:srgbClr val="FADBC6"/>
    <a:srgbClr val="C63E64"/>
    <a:srgbClr val="FDF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200" autoAdjust="0"/>
  </p:normalViewPr>
  <p:slideViewPr>
    <p:cSldViewPr snapToGrid="0">
      <p:cViewPr varScale="1">
        <p:scale>
          <a:sx n="102" d="100"/>
          <a:sy n="102" d="100"/>
        </p:scale>
        <p:origin x="1278" y="-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627A1-9D7A-45F4-B4EE-2A1789B06EE4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7F139-72A1-48EC-BA87-8873E26EA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4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svg"/><Relationship Id="rId7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C9D2-98D1-4738-AFF0-D61086236F0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69D9-8A5C-4E50-B78A-1264BFFDE0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形 1">
            <a:extLst>
              <a:ext uri="{FF2B5EF4-FFF2-40B4-BE49-F238E27FC236}">
                <a16:creationId xmlns:a16="http://schemas.microsoft.com/office/drawing/2014/main" id="{4D48E095-BFE7-425B-BA82-3027E8E10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711806" y="-2727513"/>
            <a:ext cx="6858000" cy="12313025"/>
          </a:xfrm>
          <a:prstGeom prst="rect">
            <a:avLst/>
          </a:prstGeom>
        </p:spPr>
      </p:pic>
      <p:pic>
        <p:nvPicPr>
          <p:cNvPr id="8" name="图形 2">
            <a:extLst>
              <a:ext uri="{FF2B5EF4-FFF2-40B4-BE49-F238E27FC236}">
                <a16:creationId xmlns:a16="http://schemas.microsoft.com/office/drawing/2014/main" id="{277CCE4A-44DA-4171-9F90-170D4E875F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9" y="0"/>
            <a:ext cx="6858000" cy="6858000"/>
          </a:xfrm>
          <a:prstGeom prst="rect">
            <a:avLst/>
          </a:prstGeom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37130AE5-B94D-4B84-9EFA-955D02D1E9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931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1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C9D2-98D1-4738-AFF0-D61086236F0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69D9-8A5C-4E50-B78A-1264BFFDE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C9D2-98D1-4738-AFF0-D61086236F0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69D9-8A5C-4E50-B78A-1264BFFDE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3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4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8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4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9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C9D2-98D1-4738-AFF0-D61086236F0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69D9-8A5C-4E50-B78A-1264BFFDE0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81C9D2-98D1-4738-AFF0-D61086236F07}" type="datetimeFigureOut">
              <a:rPr lang="en-US" smtClean="0"/>
              <a:pPr/>
              <a:t>11/5/2021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BC69D9-8A5C-4E50-B78A-1264BFFDE0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图形 1">
            <a:extLst>
              <a:ext uri="{FF2B5EF4-FFF2-40B4-BE49-F238E27FC236}">
                <a16:creationId xmlns:a16="http://schemas.microsoft.com/office/drawing/2014/main" id="{4D48E095-BFE7-425B-BA82-3027E8E10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24401" y="-2667000"/>
            <a:ext cx="6858000" cy="12192000"/>
          </a:xfrm>
          <a:prstGeom prst="rect">
            <a:avLst/>
          </a:prstGeom>
        </p:spPr>
      </p:pic>
      <p:pic>
        <p:nvPicPr>
          <p:cNvPr id="14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97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9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23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6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5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98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44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92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3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C9D2-98D1-4738-AFF0-D61086236F0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69D9-8A5C-4E50-B78A-1264BFFDE0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形 1">
            <a:extLst>
              <a:ext uri="{FF2B5EF4-FFF2-40B4-BE49-F238E27FC236}">
                <a16:creationId xmlns:a16="http://schemas.microsoft.com/office/drawing/2014/main" id="{4D48E095-BFE7-425B-BA82-3027E8E10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24401" y="-2667000"/>
            <a:ext cx="6858000" cy="12192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10" y="-1"/>
            <a:ext cx="12016491" cy="666361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667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51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1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6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C9D2-98D1-4738-AFF0-D61086236F0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69D9-8A5C-4E50-B78A-1264BFFDE08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形 14">
            <a:extLst>
              <a:ext uri="{FF2B5EF4-FFF2-40B4-BE49-F238E27FC236}">
                <a16:creationId xmlns:a16="http://schemas.microsoft.com/office/drawing/2014/main" id="{FD37B3FD-991D-4B46-9B73-AA22F02CF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D48E095-BFE7-425B-BA82-3027E8E109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624401" y="-2667000"/>
            <a:ext cx="6858000" cy="12192000"/>
          </a:xfrm>
          <a:prstGeom prst="rect">
            <a:avLst/>
          </a:prstGeom>
        </p:spPr>
      </p:pic>
      <p:pic>
        <p:nvPicPr>
          <p:cNvPr id="10" name="图形 2">
            <a:extLst>
              <a:ext uri="{FF2B5EF4-FFF2-40B4-BE49-F238E27FC236}">
                <a16:creationId xmlns:a16="http://schemas.microsoft.com/office/drawing/2014/main" id="{277CCE4A-44DA-4171-9F90-170D4E875F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11" name="图形 4">
            <a:extLst>
              <a:ext uri="{FF2B5EF4-FFF2-40B4-BE49-F238E27FC236}">
                <a16:creationId xmlns:a16="http://schemas.microsoft.com/office/drawing/2014/main" id="{37130AE5-B94D-4B84-9EFA-955D02D1E9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9319" y="0"/>
            <a:ext cx="6858000" cy="6858000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10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C9D2-98D1-4738-AFF0-D61086236F0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69D9-8A5C-4E50-B78A-1264BFFDE08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图形 1">
            <a:extLst>
              <a:ext uri="{FF2B5EF4-FFF2-40B4-BE49-F238E27FC236}">
                <a16:creationId xmlns:a16="http://schemas.microsoft.com/office/drawing/2014/main" id="{4D48E095-BFE7-425B-BA82-3027E8E10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24401" y="-2667000"/>
            <a:ext cx="6858000" cy="12192000"/>
          </a:xfrm>
          <a:prstGeom prst="rect">
            <a:avLst/>
          </a:prstGeom>
        </p:spPr>
      </p:pic>
      <p:pic>
        <p:nvPicPr>
          <p:cNvPr id="11" name="图形 2">
            <a:extLst>
              <a:ext uri="{FF2B5EF4-FFF2-40B4-BE49-F238E27FC236}">
                <a16:creationId xmlns:a16="http://schemas.microsoft.com/office/drawing/2014/main" id="{277CCE4A-44DA-4171-9F90-170D4E875F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12" name="图形 4">
            <a:extLst>
              <a:ext uri="{FF2B5EF4-FFF2-40B4-BE49-F238E27FC236}">
                <a16:creationId xmlns:a16="http://schemas.microsoft.com/office/drawing/2014/main" id="{37130AE5-B94D-4B84-9EFA-955D02D1E9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9319" y="0"/>
            <a:ext cx="6858000" cy="6858000"/>
          </a:xfrm>
          <a:prstGeom prst="rect">
            <a:avLst/>
          </a:prstGeom>
        </p:spPr>
      </p:pic>
      <p:pic>
        <p:nvPicPr>
          <p:cNvPr id="13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418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52833" y="-98475"/>
            <a:ext cx="13195915" cy="71041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537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C9D2-98D1-4738-AFF0-D61086236F0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69D9-8A5C-4E50-B78A-1264BFFDE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5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C9D2-98D1-4738-AFF0-D61086236F0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69D9-8A5C-4E50-B78A-1264BFFDE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1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1C9D2-98D1-4738-AFF0-D61086236F0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C69D9-8A5C-4E50-B78A-1264BFFDE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11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38C52B9-1D90-43C7-A228-9972F4FD9F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1C9D2-98D1-4738-AFF0-D61086236F07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C69D9-8A5C-4E50-B78A-1264BFFDE08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3D9930D-BA6A-4757-9F59-B83CB88DC499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892300" y="0"/>
            <a:ext cx="1079500" cy="10795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150A00-E0EF-4B8D-994D-05C0AF41DF9A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1200150" y="5692775"/>
            <a:ext cx="1079500" cy="107950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7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4A6122F-BC81-42F8-8D39-12256F20717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E126BB-0993-4634-A327-BE9EB370C6BC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92300" y="0"/>
            <a:ext cx="1079500" cy="10795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017EE1-718D-433B-A203-9EF82C1FAB43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200150" y="5692775"/>
            <a:ext cx="1079500" cy="107950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7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A4574C0-295D-451B-B8E8-9E5B261D2E9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D916C-C31D-4959-BD29-A098F79C1A5B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E591D-457C-451B-88AA-16E968DCF8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BBD020-A5FB-440F-BA7E-6E861B2D23C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92300" y="0"/>
            <a:ext cx="1079500" cy="1079500"/>
          </a:xfrm>
          <a:prstGeom prst="ellipse">
            <a:avLst/>
          </a:prstGeom>
          <a:blipFill dpi="0" rotWithShape="0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8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advTm="0">
        <p:cover dir="d"/>
      </p:transition>
    </mc:Choice>
    <mc:Fallback xmlns="">
      <p:transition advTm="0">
        <p:cover dir="d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38.png"/><Relationship Id="rId5" Type="http://schemas.openxmlformats.org/officeDocument/2006/relationships/tags" Target="../tags/tag10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tags" Target="../tags/tag9.xml"/><Relationship Id="rId9" Type="http://schemas.microsoft.com/office/2007/relationships/hdphoto" Target="../media/hdphoto3.wdp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4.xml"/><Relationship Id="rId7" Type="http://schemas.openxmlformats.org/officeDocument/2006/relationships/image" Target="../media/image47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11" Type="http://schemas.microsoft.com/office/2007/relationships/hdphoto" Target="../media/hdphoto8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8.png"/><Relationship Id="rId4" Type="http://schemas.openxmlformats.org/officeDocument/2006/relationships/tags" Target="../tags/tag15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22.xml"/><Relationship Id="rId18" Type="http://schemas.openxmlformats.org/officeDocument/2006/relationships/slide" Target="slide23.xm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microsoft.com/office/2007/relationships/hdphoto" Target="../media/hdphoto9.wdp"/><Relationship Id="rId17" Type="http://schemas.microsoft.com/office/2007/relationships/hdphoto" Target="../media/hdphoto11.wdp"/><Relationship Id="rId2" Type="http://schemas.openxmlformats.org/officeDocument/2006/relationships/audio" Target="../media/audio3.wav"/><Relationship Id="rId16" Type="http://schemas.openxmlformats.org/officeDocument/2006/relationships/image" Target="../media/image59.png"/><Relationship Id="rId20" Type="http://schemas.openxmlformats.org/officeDocument/2006/relationships/image" Target="../media/image6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microsoft.com/office/2007/relationships/hdphoto" Target="../media/hdphoto10.wdp"/><Relationship Id="rId10" Type="http://schemas.openxmlformats.org/officeDocument/2006/relationships/slide" Target="slide21.xml"/><Relationship Id="rId19" Type="http://schemas.openxmlformats.org/officeDocument/2006/relationships/image" Target="../media/image2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tags" Target="../tags/tag22.xml"/><Relationship Id="rId7" Type="http://schemas.openxmlformats.org/officeDocument/2006/relationships/image" Target="../media/image6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" Target="slide20.xml"/><Relationship Id="rId5" Type="http://schemas.openxmlformats.org/officeDocument/2006/relationships/image" Target="../media/image62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microsoft.com/office/2007/relationships/hdphoto" Target="../media/hdphoto1.wdp"/><Relationship Id="rId18" Type="http://schemas.openxmlformats.org/officeDocument/2006/relationships/image" Target="../media/image33.jpe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3.wav"/><Relationship Id="rId16" Type="http://schemas.openxmlformats.org/officeDocument/2006/relationships/slide" Target="slide5.xml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30.png"/><Relationship Id="rId19" Type="http://schemas.openxmlformats.org/officeDocument/2006/relationships/image" Target="../media/image34.jpeg"/><Relationship Id="rId4" Type="http://schemas.openxmlformats.org/officeDocument/2006/relationships/audio" Target="../media/media4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microsoft.com/office/2007/relationships/hdphoto" Target="../media/hdphoto1.wdp"/><Relationship Id="rId18" Type="http://schemas.openxmlformats.org/officeDocument/2006/relationships/image" Target="../media/image33.jpe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3.wav"/><Relationship Id="rId16" Type="http://schemas.openxmlformats.org/officeDocument/2006/relationships/slide" Target="slide6.xml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30.png"/><Relationship Id="rId19" Type="http://schemas.openxmlformats.org/officeDocument/2006/relationships/image" Target="../media/image34.jpeg"/><Relationship Id="rId4" Type="http://schemas.openxmlformats.org/officeDocument/2006/relationships/audio" Target="../media/media4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microsoft.com/office/2007/relationships/hdphoto" Target="../media/hdphoto1.wdp"/><Relationship Id="rId18" Type="http://schemas.openxmlformats.org/officeDocument/2006/relationships/image" Target="../media/image33.jpe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3.wav"/><Relationship Id="rId16" Type="http://schemas.openxmlformats.org/officeDocument/2006/relationships/slide" Target="slide7.xml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30.png"/><Relationship Id="rId19" Type="http://schemas.openxmlformats.org/officeDocument/2006/relationships/image" Target="../media/image34.jpeg"/><Relationship Id="rId4" Type="http://schemas.openxmlformats.org/officeDocument/2006/relationships/audio" Target="../media/media4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microsoft.com/office/2007/relationships/hdphoto" Target="../media/hdphoto1.wdp"/><Relationship Id="rId18" Type="http://schemas.openxmlformats.org/officeDocument/2006/relationships/image" Target="../media/image33.jpe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audio" Target="../media/media3.wav"/><Relationship Id="rId16" Type="http://schemas.openxmlformats.org/officeDocument/2006/relationships/slide" Target="slide8.xml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30.png"/><Relationship Id="rId19" Type="http://schemas.openxmlformats.org/officeDocument/2006/relationships/image" Target="../media/image34.jpeg"/><Relationship Id="rId4" Type="http://schemas.openxmlformats.org/officeDocument/2006/relationships/audio" Target="../media/media4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2492" y="908709"/>
            <a:ext cx="9047016" cy="522807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174" y="4140882"/>
            <a:ext cx="1802112" cy="193144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>
            <a:fillRect/>
          </a:stretch>
        </p:blipFill>
        <p:spPr>
          <a:xfrm>
            <a:off x="9530785" y="4435510"/>
            <a:ext cx="1878605" cy="396932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597727" y="623455"/>
            <a:ext cx="6975764" cy="5694218"/>
            <a:chOff x="2505024" y="623455"/>
            <a:chExt cx="7161909" cy="5694218"/>
          </a:xfrm>
        </p:grpSpPr>
        <p:sp>
          <p:nvSpPr>
            <p:cNvPr id="2" name="矩形: 圆角 1"/>
            <p:cNvSpPr/>
            <p:nvPr/>
          </p:nvSpPr>
          <p:spPr>
            <a:xfrm>
              <a:off x="2505024" y="623455"/>
              <a:ext cx="7147318" cy="5694218"/>
            </a:xfrm>
            <a:prstGeom prst="roundRect">
              <a:avLst>
                <a:gd name="adj" fmla="val 918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76200" dir="3600000" algn="ctr" rotWithShape="0">
                <a:schemeClr val="tx1">
                  <a:lumMod val="65000"/>
                  <a:lumOff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85217" y="727823"/>
              <a:ext cx="1141129" cy="86943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25804" y="727823"/>
              <a:ext cx="1141129" cy="869432"/>
            </a:xfrm>
            <a:prstGeom prst="rect">
              <a:avLst/>
            </a:prstGeom>
          </p:spPr>
        </p:pic>
      </p:grpSp>
      <p:sp>
        <p:nvSpPr>
          <p:cNvPr id="6" name="椭圆 5"/>
          <p:cNvSpPr/>
          <p:nvPr/>
        </p:nvSpPr>
        <p:spPr>
          <a:xfrm>
            <a:off x="4312227" y="1122218"/>
            <a:ext cx="3532910" cy="3532910"/>
          </a:xfrm>
          <a:prstGeom prst="ellipse">
            <a:avLst/>
          </a:prstGeom>
          <a:solidFill>
            <a:srgbClr val="F6C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024745" y="838200"/>
            <a:ext cx="4100946" cy="4100946"/>
          </a:xfrm>
          <a:prstGeom prst="ellipse">
            <a:avLst/>
          </a:prstGeom>
          <a:noFill/>
          <a:ln>
            <a:solidFill>
              <a:srgbClr val="F6C4B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7761" y="3501951"/>
            <a:ext cx="8243455" cy="209853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917" y="4581294"/>
            <a:ext cx="10116163" cy="19314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8" t="30909" r="70608" b="64545"/>
          <a:stretch>
            <a:fillRect/>
          </a:stretch>
        </p:blipFill>
        <p:spPr>
          <a:xfrm>
            <a:off x="4703616" y="3104441"/>
            <a:ext cx="290946" cy="31172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9018" y="1133162"/>
            <a:ext cx="415637" cy="43641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8" t="30909" r="70608" b="64545"/>
          <a:stretch>
            <a:fillRect/>
          </a:stretch>
        </p:blipFill>
        <p:spPr>
          <a:xfrm>
            <a:off x="7197437" y="2253169"/>
            <a:ext cx="209682" cy="2246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21360000">
            <a:off x="2578871" y="5064830"/>
            <a:ext cx="6997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0DFCC"/>
                </a:solidFill>
                <a:latin typeface="UTM Cool Blue" panose="02040603050506020204" pitchFamily="18" charset="0"/>
              </a:rPr>
              <a:t>Thực hiện: EduFive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8" t="30909" r="70608" b="64545"/>
          <a:stretch>
            <a:fillRect/>
          </a:stretch>
        </p:blipFill>
        <p:spPr>
          <a:xfrm>
            <a:off x="7407275" y="3104515"/>
            <a:ext cx="170180" cy="1822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8" t="30909" r="70608" b="64545"/>
          <a:stretch>
            <a:fillRect/>
          </a:stretch>
        </p:blipFill>
        <p:spPr>
          <a:xfrm>
            <a:off x="4703445" y="2252980"/>
            <a:ext cx="170180" cy="182245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2FFA5D56-5BD9-4851-90D8-880FC85FB30C}"/>
              </a:ext>
            </a:extLst>
          </p:cNvPr>
          <p:cNvSpPr txBox="1"/>
          <p:nvPr/>
        </p:nvSpPr>
        <p:spPr>
          <a:xfrm>
            <a:off x="4537299" y="1809981"/>
            <a:ext cx="3117401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chemeClr val="bg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TOÁN</a:t>
            </a:r>
          </a:p>
          <a:p>
            <a:pPr algn="ctr"/>
            <a:r>
              <a:rPr lang="en-US" altLang="zh-CN" sz="6000" b="1">
                <a:solidFill>
                  <a:schemeClr val="bg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6000" b="1" dirty="0">
              <a:solidFill>
                <a:schemeClr val="bg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3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22FC85-7136-4849-98AC-15EB637F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MỤC TIÊU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3956D8-5F19-437D-9775-9044B4E1D8F4}"/>
              </a:ext>
            </a:extLst>
          </p:cNvPr>
          <p:cNvSpPr txBox="1"/>
          <p:nvPr/>
        </p:nvSpPr>
        <p:spPr>
          <a:xfrm>
            <a:off x="1756228" y="2014812"/>
            <a:ext cx="9332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VN Bay Buom Hep Nang" panose="00000400000000000000" pitchFamily="2" charset="0"/>
                <a:cs typeface="Times New Roman" panose="02020603050405020304" pitchFamily="18" charset="0"/>
              </a:rPr>
              <a:t>- Củng cố về nhân một số thập phân với một số thập phân.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BAAD73-ECDD-42D3-AF12-A7C4E69CF3E8}"/>
              </a:ext>
            </a:extLst>
          </p:cNvPr>
          <p:cNvSpPr txBox="1"/>
          <p:nvPr/>
        </p:nvSpPr>
        <p:spPr>
          <a:xfrm>
            <a:off x="1886857" y="3822148"/>
            <a:ext cx="9332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VN Bay Buom Hep Nang" panose="00000400000000000000" pitchFamily="2" charset="0"/>
                <a:cs typeface="Times New Roman" panose="02020603050405020304" pitchFamily="18" charset="0"/>
              </a:rPr>
              <a:t>- Nhận biết và áp dụng được tính chất kết hợp của phép nhân các số thập phân trong thực hành tính.</a:t>
            </a:r>
          </a:p>
        </p:txBody>
      </p:sp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71ED7BA7-03FF-4002-B24C-DB43BA343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46118" y="320055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73A32470-1748-44B0-A88E-D7D77A0A5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772310" y="1168525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421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1740BBCA-4DF1-4E25-9803-DC0853605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92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5AE6C800-F913-4683-8CC8-AC92295B4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0BC7C9D-8001-435F-BF70-87598A312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3419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b="1">
                <a:solidFill>
                  <a:srgbClr val="FDFCFC"/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LUYỆN TẬP</a:t>
            </a:r>
          </a:p>
        </p:txBody>
      </p:sp>
      <p:pic>
        <p:nvPicPr>
          <p:cNvPr id="5" name="PA_图片 31">
            <a:extLst>
              <a:ext uri="{FF2B5EF4-FFF2-40B4-BE49-F238E27FC236}">
                <a16:creationId xmlns:a16="http://schemas.microsoft.com/office/drawing/2014/main" id="{41B9E2DC-9B08-4488-8642-EB1D16C839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667820" y="152727"/>
            <a:ext cx="1120729" cy="1245255"/>
          </a:xfrm>
          <a:prstGeom prst="rect">
            <a:avLst/>
          </a:prstGeom>
        </p:spPr>
      </p:pic>
      <p:pic>
        <p:nvPicPr>
          <p:cNvPr id="6" name="PA_图片 32">
            <a:extLst>
              <a:ext uri="{FF2B5EF4-FFF2-40B4-BE49-F238E27FC236}">
                <a16:creationId xmlns:a16="http://schemas.microsoft.com/office/drawing/2014/main" id="{1E443027-1373-41FB-8CFD-64FB4401CF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760110" y="97275"/>
            <a:ext cx="1531255" cy="1211852"/>
          </a:xfrm>
          <a:prstGeom prst="rect">
            <a:avLst/>
          </a:prstGeom>
        </p:spPr>
      </p:pic>
      <p:pic>
        <p:nvPicPr>
          <p:cNvPr id="8" name="PA_图片 33">
            <a:extLst>
              <a:ext uri="{FF2B5EF4-FFF2-40B4-BE49-F238E27FC236}">
                <a16:creationId xmlns:a16="http://schemas.microsoft.com/office/drawing/2014/main" id="{B67E989F-3006-4442-B5A9-265CC484E5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373827" y="1622664"/>
            <a:ext cx="1006732" cy="1629603"/>
          </a:xfrm>
          <a:prstGeom prst="rect">
            <a:avLst/>
          </a:prstGeom>
        </p:spPr>
      </p:pic>
      <p:pic>
        <p:nvPicPr>
          <p:cNvPr id="10" name="PA_图片 37">
            <a:extLst>
              <a:ext uri="{FF2B5EF4-FFF2-40B4-BE49-F238E27FC236}">
                <a16:creationId xmlns:a16="http://schemas.microsoft.com/office/drawing/2014/main" id="{818B7848-0236-462D-B6B7-6D2996EDA8B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14807" y="1796536"/>
            <a:ext cx="1292738" cy="1968679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A21AB89E-3408-47EC-BB78-B6D277C89A0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48949" y="4021435"/>
            <a:ext cx="1564068" cy="1780154"/>
          </a:xfrm>
          <a:prstGeom prst="rect">
            <a:avLst/>
          </a:prstGeom>
        </p:spPr>
      </p:pic>
      <p:pic>
        <p:nvPicPr>
          <p:cNvPr id="12" name="PA_图片 40">
            <a:extLst>
              <a:ext uri="{FF2B5EF4-FFF2-40B4-BE49-F238E27FC236}">
                <a16:creationId xmlns:a16="http://schemas.microsoft.com/office/drawing/2014/main" id="{AEFF8C91-220D-4816-8328-21511AE5104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24532" y="3669124"/>
            <a:ext cx="1430298" cy="222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>
            <a:extLst>
              <a:ext uri="{FF2B5EF4-FFF2-40B4-BE49-F238E27FC236}">
                <a16:creationId xmlns:a16="http://schemas.microsoft.com/office/drawing/2014/main" id="{558653E8-48AA-400A-9026-FEDEC3B27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9" y="275765"/>
            <a:ext cx="113458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1.a) Tính rồi so sánh giá trị của (axb) x c và  a x (bxc):</a:t>
            </a:r>
          </a:p>
        </p:txBody>
      </p:sp>
      <p:graphicFrame>
        <p:nvGraphicFramePr>
          <p:cNvPr id="44134" name="Group 102">
            <a:extLst>
              <a:ext uri="{FF2B5EF4-FFF2-40B4-BE49-F238E27FC236}">
                <a16:creationId xmlns:a16="http://schemas.microsoft.com/office/drawing/2014/main" id="{B3D58EBA-D6C4-4DDC-806C-0BCF5F65755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52173215"/>
              </p:ext>
            </p:extLst>
          </p:nvPr>
        </p:nvGraphicFramePr>
        <p:xfrm>
          <a:off x="971550" y="1120775"/>
          <a:ext cx="10248900" cy="5555788"/>
        </p:xfrm>
        <a:graphic>
          <a:graphicData uri="http://schemas.openxmlformats.org/drawingml/2006/table">
            <a:tbl>
              <a:tblPr/>
              <a:tblGrid>
                <a:gridCol w="1160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21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3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819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(axb) x c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x (bxc)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4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3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7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20" name="Text Box 60">
            <a:extLst>
              <a:ext uri="{FF2B5EF4-FFF2-40B4-BE49-F238E27FC236}">
                <a16:creationId xmlns:a16="http://schemas.microsoft.com/office/drawing/2014/main" id="{50CEA158-3D13-4A37-8705-30412D519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3342020"/>
            <a:ext cx="259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93" name="Text Box 61">
            <a:extLst>
              <a:ext uri="{FF2B5EF4-FFF2-40B4-BE49-F238E27FC236}">
                <a16:creationId xmlns:a16="http://schemas.microsoft.com/office/drawing/2014/main" id="{BCC0C304-46C8-46FE-8642-79CD8FEB9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1779920"/>
            <a:ext cx="2700338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(2,5 x 3,1) x 0,6</a:t>
            </a:r>
          </a:p>
        </p:txBody>
      </p:sp>
      <p:sp>
        <p:nvSpPr>
          <p:cNvPr id="44094" name="Text Box 62">
            <a:extLst>
              <a:ext uri="{FF2B5EF4-FFF2-40B4-BE49-F238E27FC236}">
                <a16:creationId xmlns:a16="http://schemas.microsoft.com/office/drawing/2014/main" id="{25C5F20B-C9ED-4252-A20F-216533B1B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588" y="1806908"/>
            <a:ext cx="2743200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2,5 x (3,1 x 0,6)</a:t>
            </a:r>
          </a:p>
        </p:txBody>
      </p:sp>
      <p:sp>
        <p:nvSpPr>
          <p:cNvPr id="44095" name="Text Box 63">
            <a:extLst>
              <a:ext uri="{FF2B5EF4-FFF2-40B4-BE49-F238E27FC236}">
                <a16:creationId xmlns:a16="http://schemas.microsoft.com/office/drawing/2014/main" id="{646CD241-3011-4D49-87F6-CD9253FB2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2251407"/>
            <a:ext cx="25146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7,75    x 0,6</a:t>
            </a:r>
          </a:p>
        </p:txBody>
      </p:sp>
      <p:sp>
        <p:nvSpPr>
          <p:cNvPr id="44096" name="Text Box 64">
            <a:extLst>
              <a:ext uri="{FF2B5EF4-FFF2-40B4-BE49-F238E27FC236}">
                <a16:creationId xmlns:a16="http://schemas.microsoft.com/office/drawing/2014/main" id="{E8A56E6A-71DD-4250-B51A-B430E3FA4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869" y="2645106"/>
            <a:ext cx="1784350" cy="5191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 4,65</a:t>
            </a:r>
          </a:p>
        </p:txBody>
      </p:sp>
      <p:sp>
        <p:nvSpPr>
          <p:cNvPr id="44097" name="Text Box 65">
            <a:extLst>
              <a:ext uri="{FF2B5EF4-FFF2-40B4-BE49-F238E27FC236}">
                <a16:creationId xmlns:a16="http://schemas.microsoft.com/office/drawing/2014/main" id="{92D402EF-998C-4AC2-B8DE-27E29863D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3342020"/>
            <a:ext cx="2590800" cy="519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(1,6x4) x 2,5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099" name="Text Box 67">
            <a:extLst>
              <a:ext uri="{FF2B5EF4-FFF2-40B4-BE49-F238E27FC236}">
                <a16:creationId xmlns:a16="http://schemas.microsoft.com/office/drawing/2014/main" id="{286ECEC6-01E4-4EA7-BE2B-55AA9F9F1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3829383"/>
            <a:ext cx="2514600" cy="579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6,4  x 2,5</a:t>
            </a:r>
          </a:p>
        </p:txBody>
      </p:sp>
      <p:sp>
        <p:nvSpPr>
          <p:cNvPr id="44112" name="Text Box 80">
            <a:extLst>
              <a:ext uri="{FF2B5EF4-FFF2-40B4-BE49-F238E27FC236}">
                <a16:creationId xmlns:a16="http://schemas.microsoft.com/office/drawing/2014/main" id="{01069516-C314-4831-ABA3-87EF43DCC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88" y="2340308"/>
            <a:ext cx="2971800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2,5 x    1,86</a:t>
            </a:r>
          </a:p>
        </p:txBody>
      </p:sp>
      <p:sp>
        <p:nvSpPr>
          <p:cNvPr id="44113" name="Text Box 81">
            <a:extLst>
              <a:ext uri="{FF2B5EF4-FFF2-40B4-BE49-F238E27FC236}">
                <a16:creationId xmlns:a16="http://schemas.microsoft.com/office/drawing/2014/main" id="{98EE0348-BD20-4B38-A7E7-93AE10D2A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1288" y="2735595"/>
            <a:ext cx="23622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   4,65</a:t>
            </a:r>
          </a:p>
        </p:txBody>
      </p:sp>
      <p:sp>
        <p:nvSpPr>
          <p:cNvPr id="44115" name="Text Box 83">
            <a:extLst>
              <a:ext uri="{FF2B5EF4-FFF2-40B4-BE49-F238E27FC236}">
                <a16:creationId xmlns:a16="http://schemas.microsoft.com/office/drawing/2014/main" id="{409D4188-86FA-4223-BB94-E1E7D2D4C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669" y="4331032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   16</a:t>
            </a:r>
          </a:p>
        </p:txBody>
      </p:sp>
      <p:sp>
        <p:nvSpPr>
          <p:cNvPr id="44116" name="Text Box 84">
            <a:extLst>
              <a:ext uri="{FF2B5EF4-FFF2-40B4-BE49-F238E27FC236}">
                <a16:creationId xmlns:a16="http://schemas.microsoft.com/office/drawing/2014/main" id="{F4116E58-CE20-4B70-8C1F-FEF2215D3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588" y="3407108"/>
            <a:ext cx="2743200" cy="519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1,6  x  (4 x 2,5)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117" name="Text Box 85">
            <a:extLst>
              <a:ext uri="{FF2B5EF4-FFF2-40B4-BE49-F238E27FC236}">
                <a16:creationId xmlns:a16="http://schemas.microsoft.com/office/drawing/2014/main" id="{86DF9036-B481-4F8C-9C66-3F31B3969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588" y="3864307"/>
            <a:ext cx="2667000" cy="579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1,6 x     10</a:t>
            </a:r>
          </a:p>
        </p:txBody>
      </p:sp>
      <p:sp>
        <p:nvSpPr>
          <p:cNvPr id="44118" name="Text Box 86">
            <a:extLst>
              <a:ext uri="{FF2B5EF4-FFF2-40B4-BE49-F238E27FC236}">
                <a16:creationId xmlns:a16="http://schemas.microsoft.com/office/drawing/2014/main" id="{4080B51B-1ED3-4679-AA9A-23EF21C77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487" y="4270707"/>
            <a:ext cx="174033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  16</a:t>
            </a:r>
          </a:p>
        </p:txBody>
      </p:sp>
      <p:sp>
        <p:nvSpPr>
          <p:cNvPr id="44132" name="Text Box 100">
            <a:extLst>
              <a:ext uri="{FF2B5EF4-FFF2-40B4-BE49-F238E27FC236}">
                <a16:creationId xmlns:a16="http://schemas.microsoft.com/office/drawing/2014/main" id="{21134230-1987-4020-9578-937793348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4977145"/>
            <a:ext cx="2895600" cy="579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(4,8 x 2,5) x 1,3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133" name="Text Box 101">
            <a:extLst>
              <a:ext uri="{FF2B5EF4-FFF2-40B4-BE49-F238E27FC236}">
                <a16:creationId xmlns:a16="http://schemas.microsoft.com/office/drawing/2014/main" id="{23A2620B-2AA0-407F-B51E-DCD6521C6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5540709"/>
            <a:ext cx="2667000" cy="5794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12    x 1,3</a:t>
            </a:r>
          </a:p>
        </p:txBody>
      </p:sp>
      <p:sp>
        <p:nvSpPr>
          <p:cNvPr id="44135" name="Text Box 103">
            <a:extLst>
              <a:ext uri="{FF2B5EF4-FFF2-40B4-BE49-F238E27FC236}">
                <a16:creationId xmlns:a16="http://schemas.microsoft.com/office/drawing/2014/main" id="{C8526B40-1F81-4A04-8AD2-117AACA70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169" y="6033626"/>
            <a:ext cx="1968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   15,6</a:t>
            </a:r>
          </a:p>
        </p:txBody>
      </p:sp>
      <p:sp>
        <p:nvSpPr>
          <p:cNvPr id="44136" name="Text Box 104">
            <a:extLst>
              <a:ext uri="{FF2B5EF4-FFF2-40B4-BE49-F238E27FC236}">
                <a16:creationId xmlns:a16="http://schemas.microsoft.com/office/drawing/2014/main" id="{62AA75F6-1E1C-4502-8525-BA3AFD5A4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588" y="5007307"/>
            <a:ext cx="2895600" cy="579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4,8 x (2,5 x 1,3)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137" name="Text Box 105">
            <a:extLst>
              <a:ext uri="{FF2B5EF4-FFF2-40B4-BE49-F238E27FC236}">
                <a16:creationId xmlns:a16="http://schemas.microsoft.com/office/drawing/2014/main" id="{04AFCC97-EB86-4EA2-ADAD-C50317E98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588" y="5464507"/>
            <a:ext cx="2895600" cy="579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4,8 x   3,25</a:t>
            </a:r>
          </a:p>
        </p:txBody>
      </p:sp>
      <p:sp>
        <p:nvSpPr>
          <p:cNvPr id="44138" name="Text Box 106">
            <a:extLst>
              <a:ext uri="{FF2B5EF4-FFF2-40B4-BE49-F238E27FC236}">
                <a16:creationId xmlns:a16="http://schemas.microsoft.com/office/drawing/2014/main" id="{2DF6E1D0-F33D-492F-9638-B07CEF5D3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5997907"/>
            <a:ext cx="2286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   15,6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283845-D38F-4FB8-911D-4670C45C0C25}"/>
              </a:ext>
            </a:extLst>
          </p:cNvPr>
          <p:cNvSpPr txBox="1"/>
          <p:nvPr/>
        </p:nvSpPr>
        <p:spPr>
          <a:xfrm>
            <a:off x="546100" y="-1581074"/>
            <a:ext cx="104775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x b) x c = a x (b x c) </a:t>
            </a:r>
          </a:p>
        </p:txBody>
      </p:sp>
      <p:pic>
        <p:nvPicPr>
          <p:cNvPr id="2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889DAF97-6AF0-4B75-A3DB-792D0EB65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-432233" y="4684839"/>
            <a:ext cx="2526145" cy="22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440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40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40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44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4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44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4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4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44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4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4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6" dur="500" fill="hold"/>
                                        <p:tgtEl>
                                          <p:spTgt spid="44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4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4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0" dur="500" fill="hold"/>
                                        <p:tgtEl>
                                          <p:spTgt spid="44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44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4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utoUpdateAnimBg="0"/>
      <p:bldP spid="44093" grpId="0"/>
      <p:bldP spid="44094" grpId="0"/>
      <p:bldP spid="44095" grpId="0"/>
      <p:bldP spid="44096" grpId="0"/>
      <p:bldP spid="44096" grpId="1"/>
      <p:bldP spid="44097" grpId="0" animBg="1"/>
      <p:bldP spid="44099" grpId="0" animBg="1"/>
      <p:bldP spid="44112" grpId="0"/>
      <p:bldP spid="44113" grpId="0"/>
      <p:bldP spid="44113" grpId="1"/>
      <p:bldP spid="44115" grpId="0"/>
      <p:bldP spid="44115" grpId="1"/>
      <p:bldP spid="44116" grpId="0" animBg="1"/>
      <p:bldP spid="44117" grpId="0" animBg="1"/>
      <p:bldP spid="44118" grpId="0"/>
      <p:bldP spid="44118" grpId="1"/>
      <p:bldP spid="44132" grpId="0" animBg="1"/>
      <p:bldP spid="44133" grpId="0" animBg="1"/>
      <p:bldP spid="44135" grpId="0"/>
      <p:bldP spid="44135" grpId="1"/>
      <p:bldP spid="44136" grpId="0" animBg="1"/>
      <p:bldP spid="44137" grpId="0" animBg="1"/>
      <p:bldP spid="44138" grpId="0"/>
      <p:bldP spid="4413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Text Box 5">
            <a:extLst>
              <a:ext uri="{FF2B5EF4-FFF2-40B4-BE49-F238E27FC236}">
                <a16:creationId xmlns:a16="http://schemas.microsoft.com/office/drawing/2014/main" id="{ADE99652-3925-4597-A209-0A0C0001E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1071029"/>
            <a:ext cx="102489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em đã gặp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(a x b) x c = a x (b x c)  khi học tính chất nào của phép nhân các số tự nhiên?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D0969004-9778-4797-A013-1EFCD98D4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3562987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lossalis" panose="02040603050506020204" pitchFamily="18" charset="0"/>
              </a:rPr>
              <a:t>- Tính chất kết hợp</a:t>
            </a: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34104FCB-6CA6-4800-A5FF-D0B2CB12F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>
            <a:off x="-165100" y="3194687"/>
            <a:ext cx="2501900" cy="38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FAA8CC11-A609-44D6-A3BD-2D8159D87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167604" y="4773977"/>
            <a:ext cx="2176382" cy="212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remium Vector | Set of cupcake cartoon illustration">
            <a:extLst>
              <a:ext uri="{FF2B5EF4-FFF2-40B4-BE49-F238E27FC236}">
                <a16:creationId xmlns:a16="http://schemas.microsoft.com/office/drawing/2014/main" id="{25DEEBB2-AEBB-454B-B3DE-5AC07C809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069223" y="4577426"/>
            <a:ext cx="2472357" cy="24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D0969004-9778-4797-A013-1EFCD98D4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792909"/>
            <a:ext cx="111823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nhân các số thập phân cũng có tính chất kết hợp vì khi thay chữ bằng các số thập phân thì ta cũng có:</a:t>
            </a:r>
          </a:p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x b) x c = a x (b x c).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B4FF16F-CEA2-4C57-B733-CB474421B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825203"/>
            <a:ext cx="109347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Vậy phép nhân các số thập phân có tính chất kết hợp không? Vì sao?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3E77518D-F934-4877-983C-859D50BEC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0528213" y="4483099"/>
            <a:ext cx="1663787" cy="258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04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C8B2C6B6-F099-49D1-99C1-AA7C4E966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575259"/>
            <a:ext cx="109347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phát biểu tính chất kết hợp của phép nhân các số thập phân.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6BDE363B-5694-4C19-8C0E-746289767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179324"/>
            <a:ext cx="109347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 nhân các số thập phân có tính chất kết hợp: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nhân một tích hai số với số thứ ba, ta có thể nhân số thứ nhất với tích của hai số còn lại. 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C03C97F-14BB-4841-897A-B6452CBD1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7" y="5137606"/>
            <a:ext cx="662940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(a x b) x c = a x (b x c)</a:t>
            </a:r>
          </a:p>
        </p:txBody>
      </p:sp>
      <p:pic>
        <p:nvPicPr>
          <p:cNvPr id="7" name="Picture 4" descr="Premium Vector | Set of cupcake cartoon illustration">
            <a:extLst>
              <a:ext uri="{FF2B5EF4-FFF2-40B4-BE49-F238E27FC236}">
                <a16:creationId xmlns:a16="http://schemas.microsoft.com/office/drawing/2014/main" id="{385B82E9-6384-4879-BC1C-99884F02D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46564" y="4954815"/>
            <a:ext cx="1955366" cy="213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BE3153B3-31EC-4DF9-B014-F718D3111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9528117" y="4730848"/>
            <a:ext cx="2000190" cy="21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F76F9943-8E9F-48BC-A29E-42EC87475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0458009" y="4265248"/>
            <a:ext cx="1804116" cy="28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60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>
            <a:extLst>
              <a:ext uri="{FF2B5EF4-FFF2-40B4-BE49-F238E27FC236}">
                <a16:creationId xmlns:a16="http://schemas.microsoft.com/office/drawing/2014/main" id="{BB5B61CF-0B0C-41D1-A1B3-93FA8CA49E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4850" y="517525"/>
            <a:ext cx="10515600" cy="4351338"/>
          </a:xfrm>
          <a:noFill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  </a:t>
            </a:r>
          </a:p>
          <a:p>
            <a:pPr eaLnBrk="1" hangingPunct="1">
              <a:buFontTx/>
              <a:buNone/>
            </a:pP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 sz="5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bằng cách thuận tiện nhất:</a:t>
            </a:r>
          </a:p>
        </p:txBody>
      </p:sp>
      <p:sp>
        <p:nvSpPr>
          <p:cNvPr id="53257" name="Text Box 9">
            <a:extLst>
              <a:ext uri="{FF2B5EF4-FFF2-40B4-BE49-F238E27FC236}">
                <a16:creationId xmlns:a16="http://schemas.microsoft.com/office/drawing/2014/main" id="{D20F9275-EF63-4155-BB76-BD8B93C9A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2398884"/>
            <a:ext cx="5300662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9,65 x 0,4  x 2,5</a:t>
            </a:r>
          </a:p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 x 40 x 9,84 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A7E8A-8AEF-45D0-A9C4-3C024C611C42}"/>
              </a:ext>
            </a:extLst>
          </p:cNvPr>
          <p:cNvSpPr txBox="1"/>
          <p:nvPr/>
        </p:nvSpPr>
        <p:spPr>
          <a:xfrm>
            <a:off x="5986461" y="2398884"/>
            <a:ext cx="60960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7,38 x 1,25  x 80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34,3 x 5 x  0,4</a:t>
            </a:r>
          </a:p>
        </p:txBody>
      </p:sp>
      <p:pic>
        <p:nvPicPr>
          <p:cNvPr id="13" name="PA_图片 33">
            <a:extLst>
              <a:ext uri="{FF2B5EF4-FFF2-40B4-BE49-F238E27FC236}">
                <a16:creationId xmlns:a16="http://schemas.microsoft.com/office/drawing/2014/main" id="{D4E2705E-D19E-49D0-B4DF-77A2381EAC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rot="1398517">
            <a:off x="10526830" y="3995330"/>
            <a:ext cx="1704786" cy="2759549"/>
          </a:xfrm>
          <a:prstGeom prst="rect">
            <a:avLst/>
          </a:prstGeom>
        </p:spPr>
      </p:pic>
      <p:pic>
        <p:nvPicPr>
          <p:cNvPr id="15" name="PA_图片 39">
            <a:extLst>
              <a:ext uri="{FF2B5EF4-FFF2-40B4-BE49-F238E27FC236}">
                <a16:creationId xmlns:a16="http://schemas.microsoft.com/office/drawing/2014/main" id="{8EEFC176-C1AE-462A-95FD-E327D939B2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569427" y="5424697"/>
            <a:ext cx="1651023" cy="1306304"/>
          </a:xfrm>
          <a:prstGeom prst="rect">
            <a:avLst/>
          </a:prstGeom>
        </p:spPr>
      </p:pic>
      <p:pic>
        <p:nvPicPr>
          <p:cNvPr id="16" name="PA_图片 40">
            <a:extLst>
              <a:ext uri="{FF2B5EF4-FFF2-40B4-BE49-F238E27FC236}">
                <a16:creationId xmlns:a16="http://schemas.microsoft.com/office/drawing/2014/main" id="{2007DE12-2C61-4386-A383-EAA2330D61D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43768" y="4568709"/>
            <a:ext cx="1473200" cy="2289291"/>
          </a:xfrm>
          <a:prstGeom prst="rect">
            <a:avLst/>
          </a:prstGeom>
        </p:spPr>
      </p:pic>
      <p:pic>
        <p:nvPicPr>
          <p:cNvPr id="14" name="PA_图片 37">
            <a:extLst>
              <a:ext uri="{FF2B5EF4-FFF2-40B4-BE49-F238E27FC236}">
                <a16:creationId xmlns:a16="http://schemas.microsoft.com/office/drawing/2014/main" id="{F67427BE-2BB8-4C34-89B0-44CAC2A32B0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44575" y="5036853"/>
            <a:ext cx="1243692" cy="1893988"/>
          </a:xfrm>
          <a:prstGeom prst="rect">
            <a:avLst/>
          </a:prstGeom>
        </p:spPr>
      </p:pic>
      <p:pic>
        <p:nvPicPr>
          <p:cNvPr id="17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C48E57E6-E75F-4FC9-BA58-358D6D489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0706732" y="-38309"/>
            <a:ext cx="1560836" cy="242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4874" y="2398884"/>
            <a:ext cx="401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4397" y="3633945"/>
            <a:ext cx="401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3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  <p:bldP spid="53257" grpId="0" uiExpand="1" build="p"/>
      <p:bldP spid="12" grpId="0" build="p"/>
      <p:bldP spid="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0ADFC152-F8C9-4353-B777-2F86C73D76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445295"/>
            <a:ext cx="10515600" cy="964406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b)Tính bằng cách thuận tiện nhất:</a:t>
            </a:r>
          </a:p>
        </p:txBody>
      </p:sp>
      <p:sp>
        <p:nvSpPr>
          <p:cNvPr id="49173" name="Text Box 21">
            <a:extLst>
              <a:ext uri="{FF2B5EF4-FFF2-40B4-BE49-F238E27FC236}">
                <a16:creationId xmlns:a16="http://schemas.microsoft.com/office/drawing/2014/main" id="{74ABB628-852B-478A-8088-97B090242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00201"/>
            <a:ext cx="457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9,65 x 0,4  x 2,5 =</a:t>
            </a:r>
          </a:p>
        </p:txBody>
      </p:sp>
      <p:sp>
        <p:nvSpPr>
          <p:cNvPr id="49174" name="Rectangle 22">
            <a:extLst>
              <a:ext uri="{FF2B5EF4-FFF2-40B4-BE49-F238E27FC236}">
                <a16:creationId xmlns:a16="http://schemas.microsoft.com/office/drawing/2014/main" id="{FBF77B5E-C607-445E-B5E3-009E68AFE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19" y="1590746"/>
            <a:ext cx="40799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9,65 x (0,4  x 2,5) </a:t>
            </a:r>
          </a:p>
        </p:txBody>
      </p:sp>
      <p:sp>
        <p:nvSpPr>
          <p:cNvPr id="49175" name="Rectangle 23">
            <a:extLst>
              <a:ext uri="{FF2B5EF4-FFF2-40B4-BE49-F238E27FC236}">
                <a16:creationId xmlns:a16="http://schemas.microsoft.com/office/drawing/2014/main" id="{726AA23A-8F9F-49F4-B29D-3B01992A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315195"/>
            <a:ext cx="43703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9,65 x         1 </a:t>
            </a:r>
          </a:p>
        </p:txBody>
      </p:sp>
      <p:sp>
        <p:nvSpPr>
          <p:cNvPr id="49176" name="Rectangle 24">
            <a:extLst>
              <a:ext uri="{FF2B5EF4-FFF2-40B4-BE49-F238E27FC236}">
                <a16:creationId xmlns:a16="http://schemas.microsoft.com/office/drawing/2014/main" id="{D84CF853-6AE4-4716-85C2-B9B5D75CF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836864"/>
            <a:ext cx="342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9,65 </a:t>
            </a:r>
          </a:p>
        </p:txBody>
      </p:sp>
      <p:sp>
        <p:nvSpPr>
          <p:cNvPr id="20487" name="Text Box 25">
            <a:extLst>
              <a:ext uri="{FF2B5EF4-FFF2-40B4-BE49-F238E27FC236}">
                <a16:creationId xmlns:a16="http://schemas.microsoft.com/office/drawing/2014/main" id="{E665CF33-F6A8-4AB5-8636-9C9A759AA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657601"/>
            <a:ext cx="495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8F5F045F-8599-4C2D-9DD2-F66EF829D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3587585"/>
            <a:ext cx="480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0,25 x 40 x 9,84  =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04F4F585-21C0-4BFE-8721-665952E5E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3587585"/>
            <a:ext cx="449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(0,25 x 40) x 9,84  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id="{A46BEAC4-2B5C-49E4-9473-F2BA97B7D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4262108"/>
            <a:ext cx="510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      10        x 9,84  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C21D065B-34D3-4861-B6F8-CC8F49BBA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00" y="4942812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                98,4  </a:t>
            </a:r>
          </a:p>
        </p:txBody>
      </p:sp>
      <p:pic>
        <p:nvPicPr>
          <p:cNvPr id="19" name="PA_图片 40">
            <a:extLst>
              <a:ext uri="{FF2B5EF4-FFF2-40B4-BE49-F238E27FC236}">
                <a16:creationId xmlns:a16="http://schemas.microsoft.com/office/drawing/2014/main" id="{587BFA91-11BB-4D4E-A874-DC644DD9AC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43768" y="4568709"/>
            <a:ext cx="1473200" cy="2289291"/>
          </a:xfrm>
          <a:prstGeom prst="rect">
            <a:avLst/>
          </a:prstGeom>
        </p:spPr>
      </p:pic>
      <p:pic>
        <p:nvPicPr>
          <p:cNvPr id="20" name="PA_图片 37">
            <a:extLst>
              <a:ext uri="{FF2B5EF4-FFF2-40B4-BE49-F238E27FC236}">
                <a16:creationId xmlns:a16="http://schemas.microsoft.com/office/drawing/2014/main" id="{4A83DE39-85A1-4088-8F97-EABFED50A12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44575" y="5036853"/>
            <a:ext cx="1243692" cy="1893988"/>
          </a:xfrm>
          <a:prstGeom prst="rect">
            <a:avLst/>
          </a:prstGeom>
        </p:spPr>
      </p:pic>
      <p:pic>
        <p:nvPicPr>
          <p:cNvPr id="21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627E2C2-5BBC-41BC-A3CB-2FE25A5E4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 flipH="1">
            <a:off x="10706732" y="-38309"/>
            <a:ext cx="1560836" cy="242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78FC24-D496-44CE-B459-2DD7BD3D7732}"/>
              </a:ext>
            </a:extLst>
          </p:cNvPr>
          <p:cNvCxnSpPr/>
          <p:nvPr/>
        </p:nvCxnSpPr>
        <p:spPr>
          <a:xfrm>
            <a:off x="3327400" y="2227264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3D97579-6F2D-4292-8C6B-46ED982FD0C8}"/>
              </a:ext>
            </a:extLst>
          </p:cNvPr>
          <p:cNvCxnSpPr/>
          <p:nvPr/>
        </p:nvCxnSpPr>
        <p:spPr>
          <a:xfrm>
            <a:off x="4622800" y="2227264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987A7318-7058-448D-A9B0-ACF258703052}"/>
              </a:ext>
            </a:extLst>
          </p:cNvPr>
          <p:cNvSpPr/>
          <p:nvPr/>
        </p:nvSpPr>
        <p:spPr>
          <a:xfrm rot="5400000" flipV="1">
            <a:off x="4111754" y="873968"/>
            <a:ext cx="382427" cy="1452466"/>
          </a:xfrm>
          <a:prstGeom prst="leftBracket">
            <a:avLst>
              <a:gd name="adj" fmla="val 18990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57A76D85-4DED-47F8-9158-DFE39BE75BAD}"/>
              </a:ext>
            </a:extLst>
          </p:cNvPr>
          <p:cNvSpPr/>
          <p:nvPr/>
        </p:nvSpPr>
        <p:spPr>
          <a:xfrm rot="16200000">
            <a:off x="8262402" y="1178979"/>
            <a:ext cx="295346" cy="2306050"/>
          </a:xfrm>
          <a:prstGeom prst="leftBrace">
            <a:avLst>
              <a:gd name="adj1" fmla="val 2493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86849E-49C4-4905-9F6A-25164465B97C}"/>
              </a:ext>
            </a:extLst>
          </p:cNvPr>
          <p:cNvCxnSpPr/>
          <p:nvPr/>
        </p:nvCxnSpPr>
        <p:spPr>
          <a:xfrm>
            <a:off x="1854200" y="4235024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03927F-FC3C-4677-A58C-6283BAABA028}"/>
              </a:ext>
            </a:extLst>
          </p:cNvPr>
          <p:cNvCxnSpPr/>
          <p:nvPr/>
        </p:nvCxnSpPr>
        <p:spPr>
          <a:xfrm>
            <a:off x="3149600" y="4235024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46C06BE3-34BF-4B1A-983B-0AD302202436}"/>
              </a:ext>
            </a:extLst>
          </p:cNvPr>
          <p:cNvSpPr/>
          <p:nvPr/>
        </p:nvSpPr>
        <p:spPr>
          <a:xfrm rot="5400000" flipV="1">
            <a:off x="2638554" y="2881728"/>
            <a:ext cx="382427" cy="1452466"/>
          </a:xfrm>
          <a:prstGeom prst="leftBracket">
            <a:avLst>
              <a:gd name="adj" fmla="val 18990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D3CB9437-E2F4-4117-8ADD-5BA47A9FD443}"/>
              </a:ext>
            </a:extLst>
          </p:cNvPr>
          <p:cNvSpPr/>
          <p:nvPr/>
        </p:nvSpPr>
        <p:spPr>
          <a:xfrm rot="16200000">
            <a:off x="7269127" y="3170866"/>
            <a:ext cx="295346" cy="2369550"/>
          </a:xfrm>
          <a:prstGeom prst="leftBrace">
            <a:avLst>
              <a:gd name="adj1" fmla="val 2493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3" grpId="0"/>
      <p:bldP spid="49174" grpId="0"/>
      <p:bldP spid="49175" grpId="0"/>
      <p:bldP spid="49176" grpId="0"/>
      <p:bldP spid="12" grpId="0"/>
      <p:bldP spid="13" grpId="0"/>
      <p:bldP spid="14" grpId="0"/>
      <p:bldP spid="15" grpId="0"/>
      <p:bldP spid="11" grpId="0" animBg="1"/>
      <p:bldP spid="26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0ADFC152-F8C9-4353-B777-2F86C73D76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646112"/>
            <a:ext cx="10515600" cy="954088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b)Tính bằng cách thuận tiện nhất:</a:t>
            </a: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id="{3D1684C1-EA7D-4111-A6CC-9230738BD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1774826"/>
            <a:ext cx="464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7,38 x 1,25  x 80 =</a:t>
            </a: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15AA0298-9595-4EF2-8880-89CFF8FF1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594" y="1714501"/>
            <a:ext cx="4876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7,38 x (1,25  x 80)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B222758E-1168-4B24-83F3-0B6E83DED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169" y="2476501"/>
            <a:ext cx="5132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7,38  x      100</a:t>
            </a:r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22D63DA8-0BCD-4021-BAE2-ABDFA025E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3162301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738 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2A78FF17-4860-46BD-AC99-9A048BC13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4046538"/>
            <a:ext cx="4038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34,3 x 5 x  0,4  =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1AC56B98-E336-44BB-A696-91C5857D8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150" y="4016375"/>
            <a:ext cx="4038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34,3 x (5 x  0,4)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67F291AA-38F0-4634-A391-99607A3B9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4748213"/>
            <a:ext cx="464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 34,3 x     2       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0799A44A-7C08-4E2A-A407-9AD9D7AC0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800" y="5510213"/>
            <a:ext cx="3276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        68,6</a:t>
            </a:r>
          </a:p>
        </p:txBody>
      </p:sp>
      <p:pic>
        <p:nvPicPr>
          <p:cNvPr id="18" name="PA_图片 33">
            <a:extLst>
              <a:ext uri="{FF2B5EF4-FFF2-40B4-BE49-F238E27FC236}">
                <a16:creationId xmlns:a16="http://schemas.microsoft.com/office/drawing/2014/main" id="{3BA6FEA7-A3D7-4C08-B54F-CA3047C361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 rot="1398517">
            <a:off x="10366426" y="4088645"/>
            <a:ext cx="1704786" cy="2759549"/>
          </a:xfrm>
          <a:prstGeom prst="rect">
            <a:avLst/>
          </a:prstGeom>
        </p:spPr>
      </p:pic>
      <p:pic>
        <p:nvPicPr>
          <p:cNvPr id="19" name="PA_图片 39">
            <a:extLst>
              <a:ext uri="{FF2B5EF4-FFF2-40B4-BE49-F238E27FC236}">
                <a16:creationId xmlns:a16="http://schemas.microsoft.com/office/drawing/2014/main" id="{C3CCEEA0-14C4-4758-BE15-7314F72C86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409023" y="5518012"/>
            <a:ext cx="1651023" cy="1306304"/>
          </a:xfrm>
          <a:prstGeom prst="rect">
            <a:avLst/>
          </a:prstGeom>
        </p:spPr>
      </p:pic>
      <p:pic>
        <p:nvPicPr>
          <p:cNvPr id="20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BEA34E1B-BBA7-4A96-9609-4BD2165A3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582" r="27144"/>
          <a:stretch/>
        </p:blipFill>
        <p:spPr bwMode="auto">
          <a:xfrm>
            <a:off x="-132718" y="33566"/>
            <a:ext cx="1560836" cy="242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76B463A-B125-4E91-9750-834DEBFF4205}"/>
              </a:ext>
            </a:extLst>
          </p:cNvPr>
          <p:cNvCxnSpPr/>
          <p:nvPr/>
        </p:nvCxnSpPr>
        <p:spPr>
          <a:xfrm>
            <a:off x="2797355" y="2388316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3E4B4D-60EF-4E57-8757-76CEBFCAFBAC}"/>
              </a:ext>
            </a:extLst>
          </p:cNvPr>
          <p:cNvCxnSpPr/>
          <p:nvPr/>
        </p:nvCxnSpPr>
        <p:spPr>
          <a:xfrm>
            <a:off x="4092755" y="2388316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D9ACDC44-EDF3-4125-A893-00B58D1C38E6}"/>
              </a:ext>
            </a:extLst>
          </p:cNvPr>
          <p:cNvSpPr/>
          <p:nvPr/>
        </p:nvSpPr>
        <p:spPr>
          <a:xfrm rot="5400000" flipV="1">
            <a:off x="3581709" y="1035020"/>
            <a:ext cx="382427" cy="1452466"/>
          </a:xfrm>
          <a:prstGeom prst="leftBracket">
            <a:avLst>
              <a:gd name="adj" fmla="val 18990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2B6653F-9F3D-4D19-996E-89C5706FFB1D}"/>
              </a:ext>
            </a:extLst>
          </p:cNvPr>
          <p:cNvSpPr/>
          <p:nvPr/>
        </p:nvSpPr>
        <p:spPr>
          <a:xfrm rot="16200000">
            <a:off x="7785109" y="1282202"/>
            <a:ext cx="295346" cy="2369550"/>
          </a:xfrm>
          <a:prstGeom prst="leftBrace">
            <a:avLst>
              <a:gd name="adj1" fmla="val 2493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A8C6A03-4D57-42D3-A899-6AA856054E21}"/>
              </a:ext>
            </a:extLst>
          </p:cNvPr>
          <p:cNvCxnSpPr>
            <a:cxnSpLocks/>
          </p:cNvCxnSpPr>
          <p:nvPr/>
        </p:nvCxnSpPr>
        <p:spPr>
          <a:xfrm>
            <a:off x="2815186" y="4710810"/>
            <a:ext cx="5249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343BCB-37A9-41C9-A392-0E7CB0C154CB}"/>
              </a:ext>
            </a:extLst>
          </p:cNvPr>
          <p:cNvCxnSpPr/>
          <p:nvPr/>
        </p:nvCxnSpPr>
        <p:spPr>
          <a:xfrm>
            <a:off x="3894686" y="4710810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Left Bracket 26">
            <a:extLst>
              <a:ext uri="{FF2B5EF4-FFF2-40B4-BE49-F238E27FC236}">
                <a16:creationId xmlns:a16="http://schemas.microsoft.com/office/drawing/2014/main" id="{68A25E7A-F008-4BA5-9561-B5C53CF23EB5}"/>
              </a:ext>
            </a:extLst>
          </p:cNvPr>
          <p:cNvSpPr/>
          <p:nvPr/>
        </p:nvSpPr>
        <p:spPr>
          <a:xfrm rot="5400000" flipV="1">
            <a:off x="3599540" y="3282902"/>
            <a:ext cx="382427" cy="1452466"/>
          </a:xfrm>
          <a:prstGeom prst="leftBracket">
            <a:avLst>
              <a:gd name="adj" fmla="val 18990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F2E4493A-0D02-4A88-AC9B-0E3792FFB0AA}"/>
              </a:ext>
            </a:extLst>
          </p:cNvPr>
          <p:cNvSpPr/>
          <p:nvPr/>
        </p:nvSpPr>
        <p:spPr>
          <a:xfrm rot="16200000">
            <a:off x="7512791" y="3940935"/>
            <a:ext cx="249256" cy="1743162"/>
          </a:xfrm>
          <a:prstGeom prst="leftBrace">
            <a:avLst>
              <a:gd name="adj1" fmla="val 24938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9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3" grpId="0" animBg="1"/>
      <p:bldP spid="24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6D506A8D-8270-435C-B507-CE42B7F83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8806" y="315121"/>
            <a:ext cx="5157787" cy="8239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</a:t>
            </a:r>
            <a:r>
              <a:rPr lang="en-US" altLang="en-US" sz="4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p:sp>
        <p:nvSpPr>
          <p:cNvPr id="21507" name="Text Box 4">
            <a:extLst>
              <a:ext uri="{FF2B5EF4-FFF2-40B4-BE49-F238E27FC236}">
                <a16:creationId xmlns:a16="http://schemas.microsoft.com/office/drawing/2014/main" id="{4599BAAC-8BCF-4421-B951-6D9E0706D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" y="1204143"/>
            <a:ext cx="556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(28,7 + 34,5) x 2,4</a:t>
            </a:r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4DE21D7F-3707-44E7-904F-CE02D8081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018" y="1229349"/>
            <a:ext cx="525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 28,7 + 34,5 x  2,4   </a:t>
            </a:r>
          </a:p>
        </p:txBody>
      </p:sp>
      <p:pic>
        <p:nvPicPr>
          <p:cNvPr id="6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A151887E-3946-4059-B5AA-690376E21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338187" y="1970928"/>
            <a:ext cx="5625499" cy="510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DEAEC5-236D-4A86-819C-BAEC5DA9D7EB}"/>
              </a:ext>
            </a:extLst>
          </p:cNvPr>
          <p:cNvGrpSpPr/>
          <p:nvPr/>
        </p:nvGrpSpPr>
        <p:grpSpPr>
          <a:xfrm>
            <a:off x="5104764" y="1905818"/>
            <a:ext cx="6296510" cy="4057531"/>
            <a:chOff x="4302936" y="40954"/>
            <a:chExt cx="6296510" cy="4057531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B31C72C9-7E04-43C8-B988-8B3059DA4751}"/>
                </a:ext>
              </a:extLst>
            </p:cNvPr>
            <p:cNvSpPr/>
            <p:nvPr/>
          </p:nvSpPr>
          <p:spPr>
            <a:xfrm rot="10989257">
              <a:off x="4302936" y="40954"/>
              <a:ext cx="6296510" cy="4057531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FF4788-9391-4FDD-9F24-EBB9FDEFDEEE}"/>
                </a:ext>
              </a:extLst>
            </p:cNvPr>
            <p:cNvSpPr txBox="1"/>
            <p:nvPr/>
          </p:nvSpPr>
          <p:spPr>
            <a:xfrm>
              <a:off x="4417871" y="657721"/>
              <a:ext cx="5892801" cy="29546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/>
              <a:r>
                <a:rPr lang="en-US" sz="48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trồng táo để có nguyên liệu làm bánh nào!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21507" grpId="0"/>
      <p:bldP spid="2150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809136" y="-159709"/>
            <a:ext cx="105737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Bé tập làm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pic>
        <p:nvPicPr>
          <p:cNvPr id="14" name="17950329">
            <a:hlinkClick r:id="" action="ppaction://media"/>
            <a:extLst>
              <a:ext uri="{FF2B5EF4-FFF2-40B4-BE49-F238E27FC236}">
                <a16:creationId xmlns:a16="http://schemas.microsoft.com/office/drawing/2014/main" id="{1CE2A81E-506A-4FEA-B642-90712B480E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1543" y="423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numSld="7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7">
            <a:extLst>
              <a:ext uri="{FF2B5EF4-FFF2-40B4-BE49-F238E27FC236}">
                <a16:creationId xmlns:a16="http://schemas.microsoft.com/office/drawing/2014/main" id="{2CA4636C-B4E1-439F-B5EF-9E77BB12FF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8"/>
            <a:ext cx="12192000" cy="6858000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DFC323FB-1123-403B-8271-EFF40DAF3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3BB51CC3-51D5-4756-98A8-31882F4823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F0398A0C-A508-4E6C-85B3-AB3237AE39D1}"/>
              </a:ext>
            </a:extLst>
          </p:cNvPr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D5A0FD74-9A5B-4635-AE8D-4C458034C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DEB56ABB-1DF4-48EB-A3FC-004371B99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EDF1B994-1053-4B33-A2DB-8139ADAE9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20" name="图片 12">
              <a:extLst>
                <a:ext uri="{FF2B5EF4-FFF2-40B4-BE49-F238E27FC236}">
                  <a16:creationId xmlns:a16="http://schemas.microsoft.com/office/drawing/2014/main" id="{8B1F46E2-5F28-46B3-9122-23D1D7131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026" name="a - 9Slide.vn" descr="Hình ảnh Vẽ Tay Cây Non, Cây Non, Lễ Trồng Cây, Cây Nhỏ trong suốt PNG và  Vector để tải xuống miễn phí">
            <a:hlinkClick r:id="rId10" action="ppaction://hlinksldjump"/>
            <a:extLst>
              <a:ext uri="{FF2B5EF4-FFF2-40B4-BE49-F238E27FC236}">
                <a16:creationId xmlns:a16="http://schemas.microsoft.com/office/drawing/2014/main" id="{09A31B78-53DB-4DDF-A064-45CD9573D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500" b="90625" l="31094" r="68125">
                        <a14:foregroundMark x1="45781" y1="12656" x2="45781" y2="12656"/>
                        <a14:foregroundMark x1="68125" y1="88125" x2="68125" y2="88125"/>
                        <a14:foregroundMark x1="31094" y1="88906" x2="31094" y2="8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6933" r="27709"/>
          <a:stretch/>
        </p:blipFill>
        <p:spPr bwMode="auto">
          <a:xfrm>
            <a:off x="4051300" y="3924300"/>
            <a:ext cx="1905000" cy="26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 - 9Slide.vn" descr="Hình ảnh Vẽ Tay Cây Non, Cây Non, Lễ Trồng Cây, Cây Nhỏ trong suốt PNG và  Vector để tải xuống miễn phí">
            <a:hlinkClick r:id="rId13" action="ppaction://hlinksldjump"/>
            <a:extLst>
              <a:ext uri="{FF2B5EF4-FFF2-40B4-BE49-F238E27FC236}">
                <a16:creationId xmlns:a16="http://schemas.microsoft.com/office/drawing/2014/main" id="{C4482A3D-D7B7-424D-883B-DC685EADB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500" b="90625" l="31094" r="68125">
                        <a14:foregroundMark x1="45781" y1="12656" x2="45781" y2="12656"/>
                        <a14:foregroundMark x1="68125" y1="88125" x2="68125" y2="88125"/>
                        <a14:foregroundMark x1="31094" y1="88906" x2="31094" y2="8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6933" r="27709"/>
          <a:stretch/>
        </p:blipFill>
        <p:spPr bwMode="auto">
          <a:xfrm>
            <a:off x="8580556" y="3986033"/>
            <a:ext cx="2006600" cy="26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0E31AB1A-544B-4901-9E41-35778741699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692" b="83294" l="61600" r="97000">
                        <a14:foregroundMark x1="63667" y1="48341" x2="63667" y2="48341"/>
                        <a14:foregroundMark x1="63600" y1="46564" x2="62967" y2="53140"/>
                        <a14:foregroundMark x1="61633" y1="52725" x2="61633" y2="52725"/>
                        <a14:foregroundMark x1="76300" y1="18187" x2="81533" y2="17062"/>
                        <a14:foregroundMark x1="81533" y1="17062" x2="83033" y2="17062"/>
                        <a14:foregroundMark x1="80567" y1="14810" x2="80333" y2="14692"/>
                        <a14:foregroundMark x1="85067" y1="16351" x2="85067" y2="16351"/>
                        <a14:foregroundMark x1="94167" y1="36730" x2="95100" y2="40344"/>
                        <a14:foregroundMark x1="94800" y1="44550" x2="95033" y2="52844"/>
                        <a14:foregroundMark x1="95033" y1="52844" x2="95033" y2="52844"/>
                        <a14:foregroundMark x1="97000" y1="51007" x2="97000" y2="51007"/>
                        <a14:foregroundMark x1="79233" y1="82346" x2="83100" y2="83294"/>
                        <a14:backgroundMark x1="65633" y1="64100" x2="73067" y2="74171"/>
                        <a14:backgroundMark x1="78267" y1="59716" x2="78267" y2="59716"/>
                        <a14:backgroundMark x1="85867" y1="59479" x2="85867" y2="59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13" t="11683" r="2176" b="11753"/>
          <a:stretch/>
        </p:blipFill>
        <p:spPr>
          <a:xfrm>
            <a:off x="2628900" y="1231854"/>
            <a:ext cx="4572000" cy="5250731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1E734A66-4763-4552-8080-062864CB691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692" b="83294" l="61600" r="97000">
                        <a14:foregroundMark x1="63667" y1="48341" x2="63667" y2="48341"/>
                        <a14:foregroundMark x1="63600" y1="46564" x2="62967" y2="53140"/>
                        <a14:foregroundMark x1="61633" y1="52725" x2="61633" y2="52725"/>
                        <a14:foregroundMark x1="76300" y1="18187" x2="81533" y2="17062"/>
                        <a14:foregroundMark x1="81533" y1="17062" x2="83033" y2="17062"/>
                        <a14:foregroundMark x1="80567" y1="14810" x2="80333" y2="14692"/>
                        <a14:foregroundMark x1="85067" y1="16351" x2="85067" y2="16351"/>
                        <a14:foregroundMark x1="94167" y1="36730" x2="95100" y2="40344"/>
                        <a14:foregroundMark x1="94800" y1="44550" x2="95033" y2="52844"/>
                        <a14:foregroundMark x1="95033" y1="52844" x2="95033" y2="52844"/>
                        <a14:foregroundMark x1="97000" y1="51007" x2="97000" y2="51007"/>
                        <a14:foregroundMark x1="79233" y1="82346" x2="83100" y2="83294"/>
                        <a14:backgroundMark x1="65633" y1="64100" x2="73067" y2="74171"/>
                        <a14:backgroundMark x1="78267" y1="59716" x2="78267" y2="59716"/>
                        <a14:backgroundMark x1="85867" y1="59479" x2="85867" y2="59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13" t="11683" r="2176" b="11753"/>
          <a:stretch/>
        </p:blipFill>
        <p:spPr>
          <a:xfrm>
            <a:off x="7150869" y="1279861"/>
            <a:ext cx="4572000" cy="5250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416EB-A66C-4DFE-86E5-651EB6A90BE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178" b="80325" l="19535" r="89651">
                        <a14:foregroundMark x1="53605" y1="5769" x2="53605" y2="5769"/>
                        <a14:foregroundMark x1="58721" y1="5178" x2="58721" y2="5178"/>
                        <a14:foregroundMark x1="45465" y1="43639" x2="45465" y2="43639"/>
                        <a14:foregroundMark x1="84070" y1="67456" x2="84070" y2="67456"/>
                        <a14:foregroundMark x1="78488" y1="59320" x2="78488" y2="59320"/>
                        <a14:foregroundMark x1="77674" y1="64645" x2="77674" y2="64645"/>
                        <a14:foregroundMark x1="89767" y1="62278" x2="89767" y2="62278"/>
                        <a14:foregroundMark x1="86512" y1="75148" x2="80233" y2="72337"/>
                        <a14:foregroundMark x1="80233" y1="72337" x2="75349" y2="66272"/>
                        <a14:foregroundMark x1="75349" y1="66272" x2="74884" y2="64053"/>
                        <a14:foregroundMark x1="81744" y1="80325" x2="86047" y2="79142"/>
                        <a14:foregroundMark x1="57326" y1="5917" x2="57326" y2="5917"/>
                      </a14:backgroundRemoval>
                    </a14:imgEffect>
                  </a14:imgLayer>
                </a14:imgProps>
              </a:ext>
            </a:extLst>
          </a:blip>
          <a:srcRect l="18652" r="4337" b="16173"/>
          <a:stretch/>
        </p:blipFill>
        <p:spPr>
          <a:xfrm flipH="1">
            <a:off x="157770" y="2398204"/>
            <a:ext cx="4424907" cy="4459796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E44F046C-293F-42BE-B4AA-721007155E0B}"/>
              </a:ext>
            </a:extLst>
          </p:cNvPr>
          <p:cNvSpPr txBox="1">
            <a:spLocks/>
          </p:cNvSpPr>
          <p:nvPr/>
        </p:nvSpPr>
        <p:spPr>
          <a:xfrm>
            <a:off x="838200" y="37941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TRỒNG CÂY TÁO</a:t>
            </a:r>
          </a:p>
        </p:txBody>
      </p:sp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79B6E7D6-FB42-4EAB-B916-5A19042420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028" name="Picture 4" descr="Winner Gif Png - Find-our-Love">
            <a:extLst>
              <a:ext uri="{FF2B5EF4-FFF2-40B4-BE49-F238E27FC236}">
                <a16:creationId xmlns:a16="http://schemas.microsoft.com/office/drawing/2014/main" id="{782BDBD4-2E79-4BF9-A381-1B267222A0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92" y="278721"/>
            <a:ext cx="6775760" cy="677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81C2DF-27A9-474A-BACE-7A7DA1DE6A52}"/>
              </a:ext>
            </a:extLst>
          </p:cNvPr>
          <p:cNvSpPr txBox="1"/>
          <p:nvPr/>
        </p:nvSpPr>
        <p:spPr>
          <a:xfrm>
            <a:off x="-3200401" y="1704976"/>
            <a:ext cx="2925811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cây nhỏ để qua slide bài tập (theo thứ tự)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ông cụ để ra chữ Win.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dấu &gt; để qua slide BT3.</a:t>
            </a:r>
          </a:p>
        </p:txBody>
      </p:sp>
    </p:spTree>
    <p:extLst>
      <p:ext uri="{BB962C8B-B14F-4D97-AF65-F5344CB8AC3E}">
        <p14:creationId xmlns:p14="http://schemas.microsoft.com/office/powerpoint/2010/main" val="109727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41406 0.008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6D506A8D-8270-435C-B507-CE42B7F83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0106" y="738190"/>
            <a:ext cx="5157787" cy="8239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</a:t>
            </a:r>
            <a:r>
              <a:rPr lang="en-US" altLang="en-US" sz="4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p:sp>
        <p:nvSpPr>
          <p:cNvPr id="21507" name="Text Box 4">
            <a:extLst>
              <a:ext uri="{FF2B5EF4-FFF2-40B4-BE49-F238E27FC236}">
                <a16:creationId xmlns:a16="http://schemas.microsoft.com/office/drawing/2014/main" id="{4599BAAC-8BCF-4421-B951-6D9E0706D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879600"/>
            <a:ext cx="556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(28,7 + 34,5) x 2,4</a:t>
            </a:r>
          </a:p>
        </p:txBody>
      </p:sp>
      <p:sp>
        <p:nvSpPr>
          <p:cNvPr id="48146" name="Text Box 18">
            <a:extLst>
              <a:ext uri="{FF2B5EF4-FFF2-40B4-BE49-F238E27FC236}">
                <a16:creationId xmlns:a16="http://schemas.microsoft.com/office/drawing/2014/main" id="{2F5FE10F-B4EE-46C7-AFF5-D636FBBC0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625725"/>
            <a:ext cx="556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        63,2       x 2,4</a:t>
            </a:r>
          </a:p>
        </p:txBody>
      </p:sp>
      <p:sp>
        <p:nvSpPr>
          <p:cNvPr id="48147" name="Text Box 19">
            <a:extLst>
              <a:ext uri="{FF2B5EF4-FFF2-40B4-BE49-F238E27FC236}">
                <a16:creationId xmlns:a16="http://schemas.microsoft.com/office/drawing/2014/main" id="{CD362FBF-A75E-41F9-B007-6BBE6C8E4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311525"/>
            <a:ext cx="556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             151,68</a:t>
            </a:r>
          </a:p>
        </p:txBody>
      </p:sp>
      <p:pic>
        <p:nvPicPr>
          <p:cNvPr id="9" name="Picture 10" descr="Cute chef girl smiling in uniform mascot gesturing ok sign cartoon art  illustration 2335552 Vector Art at Vecteezy">
            <a:hlinkClick r:id="rId2" action="ppaction://hlinksldjump"/>
            <a:extLst>
              <a:ext uri="{FF2B5EF4-FFF2-40B4-BE49-F238E27FC236}">
                <a16:creationId xmlns:a16="http://schemas.microsoft.com/office/drawing/2014/main" id="{F1570ED3-8DD4-425A-B332-CF7C2913B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 flipH="1">
            <a:off x="7620012" y="2118057"/>
            <a:ext cx="5189546" cy="470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48A76DB-404C-4ECC-B160-47F2554B0A43}"/>
              </a:ext>
            </a:extLst>
          </p:cNvPr>
          <p:cNvGrpSpPr/>
          <p:nvPr/>
        </p:nvGrpSpPr>
        <p:grpSpPr>
          <a:xfrm flipH="1">
            <a:off x="1773228" y="1133534"/>
            <a:ext cx="6296510" cy="4057531"/>
            <a:chOff x="4302936" y="40954"/>
            <a:chExt cx="6296510" cy="4057531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C37C3C3F-97D1-43F2-8F52-D3E64194BEF2}"/>
                </a:ext>
              </a:extLst>
            </p:cNvPr>
            <p:cNvSpPr/>
            <p:nvPr/>
          </p:nvSpPr>
          <p:spPr>
            <a:xfrm rot="10989257">
              <a:off x="4302936" y="40954"/>
              <a:ext cx="6296510" cy="4057531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AB61FA-E2D6-4A5A-9EEB-F8EA0C28DCF2}"/>
                </a:ext>
              </a:extLst>
            </p:cNvPr>
            <p:cNvSpPr txBox="1"/>
            <p:nvPr/>
          </p:nvSpPr>
          <p:spPr>
            <a:xfrm>
              <a:off x="4417871" y="657721"/>
              <a:ext cx="5892801" cy="27084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Hãy nêu thứ tự thực hiện các phép tính trong một biểu thức có chứa dấu ngoặc.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A6A65E-9265-4D26-B3A4-4B75A5D61F3B}"/>
              </a:ext>
            </a:extLst>
          </p:cNvPr>
          <p:cNvGrpSpPr/>
          <p:nvPr/>
        </p:nvGrpSpPr>
        <p:grpSpPr>
          <a:xfrm>
            <a:off x="1489044" y="968866"/>
            <a:ext cx="7121556" cy="4833198"/>
            <a:chOff x="7723451" y="-1172761"/>
            <a:chExt cx="7121556" cy="4833198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D543837D-17E8-481A-BE94-997C14214724}"/>
                </a:ext>
              </a:extLst>
            </p:cNvPr>
            <p:cNvSpPr/>
            <p:nvPr/>
          </p:nvSpPr>
          <p:spPr>
            <a:xfrm rot="10610743" flipH="1">
              <a:off x="7723451" y="-1172761"/>
              <a:ext cx="7121556" cy="4833198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FA0BDE-9387-47F6-BD72-4EADCCEE6D41}"/>
                </a:ext>
              </a:extLst>
            </p:cNvPr>
            <p:cNvSpPr txBox="1"/>
            <p:nvPr/>
          </p:nvSpPr>
          <p:spPr>
            <a:xfrm flipH="1">
              <a:off x="8236252" y="-610385"/>
              <a:ext cx="5892801" cy="40626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Thực hiện phép tính trong dấu ngoặc trước rồi thực hiện các phép tính còn lại theo thứ tự nhân, chia trước, cộng trừ sau.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48146" grpId="0"/>
      <p:bldP spid="481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6D506A8D-8270-435C-B507-CE42B7F83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0106" y="738190"/>
            <a:ext cx="5157787" cy="8239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</a:t>
            </a:r>
            <a:r>
              <a:rPr lang="en-US" altLang="en-US" sz="4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4DE21D7F-3707-44E7-904F-CE02D8081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1876426"/>
            <a:ext cx="525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 28,7 + 34,5 x  2,4   </a:t>
            </a:r>
          </a:p>
        </p:txBody>
      </p:sp>
      <p:sp>
        <p:nvSpPr>
          <p:cNvPr id="48148" name="Text Box 20">
            <a:extLst>
              <a:ext uri="{FF2B5EF4-FFF2-40B4-BE49-F238E27FC236}">
                <a16:creationId xmlns:a16="http://schemas.microsoft.com/office/drawing/2014/main" id="{A0F90225-5C6A-4470-ABAF-F300A3CB7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2638426"/>
            <a:ext cx="525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28,7 +      82,80   </a:t>
            </a:r>
          </a:p>
        </p:txBody>
      </p:sp>
      <p:sp>
        <p:nvSpPr>
          <p:cNvPr id="48149" name="Text Box 21">
            <a:extLst>
              <a:ext uri="{FF2B5EF4-FFF2-40B4-BE49-F238E27FC236}">
                <a16:creationId xmlns:a16="http://schemas.microsoft.com/office/drawing/2014/main" id="{9716077F-23FA-4385-B00E-080EEF99C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3324226"/>
            <a:ext cx="525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       111,5   </a:t>
            </a:r>
          </a:p>
        </p:txBody>
      </p:sp>
      <p:pic>
        <p:nvPicPr>
          <p:cNvPr id="9" name="Picture 10" descr="Cute chef girl smiling in uniform mascot gesturing ok sign cartoon art  illustration 2335552 Vector Art at Vecteezy">
            <a:hlinkClick r:id="rId2" action="ppaction://hlinksldjump"/>
            <a:extLst>
              <a:ext uri="{FF2B5EF4-FFF2-40B4-BE49-F238E27FC236}">
                <a16:creationId xmlns:a16="http://schemas.microsoft.com/office/drawing/2014/main" id="{BE142FAA-943A-49C4-9961-11B761A70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-508000" y="2028079"/>
            <a:ext cx="5189546" cy="470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19F2CF8-DA1D-4394-B36D-D28705273A6C}"/>
              </a:ext>
            </a:extLst>
          </p:cNvPr>
          <p:cNvGrpSpPr/>
          <p:nvPr/>
        </p:nvGrpSpPr>
        <p:grpSpPr>
          <a:xfrm>
            <a:off x="3035854" y="1087497"/>
            <a:ext cx="6296510" cy="4057531"/>
            <a:chOff x="4302936" y="40954"/>
            <a:chExt cx="6296510" cy="4057531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CEC9AB53-8E98-4BCE-82ED-3B01B539F308}"/>
                </a:ext>
              </a:extLst>
            </p:cNvPr>
            <p:cNvSpPr/>
            <p:nvPr/>
          </p:nvSpPr>
          <p:spPr>
            <a:xfrm rot="10989257">
              <a:off x="4302936" y="40954"/>
              <a:ext cx="6296510" cy="4057531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C19971-9CB7-4A83-9707-D4B1CCACE9A7}"/>
                </a:ext>
              </a:extLst>
            </p:cNvPr>
            <p:cNvSpPr txBox="1"/>
            <p:nvPr/>
          </p:nvSpPr>
          <p:spPr>
            <a:xfrm>
              <a:off x="4417871" y="657721"/>
              <a:ext cx="5892801" cy="27084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Hãy nêu thứ tự thực hiện các phép tính trong một biểu thức không có dấu ngoặc.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CA8ECE3-E5A7-4138-AEBD-E758809FA2C0}"/>
              </a:ext>
            </a:extLst>
          </p:cNvPr>
          <p:cNvGrpSpPr/>
          <p:nvPr/>
        </p:nvGrpSpPr>
        <p:grpSpPr>
          <a:xfrm flipH="1">
            <a:off x="2928991" y="1201089"/>
            <a:ext cx="6452766" cy="4218601"/>
            <a:chOff x="7493479" y="-1329009"/>
            <a:chExt cx="7347226" cy="4995778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08E9BDBE-C04F-4D51-8411-65AD044B47C5}"/>
                </a:ext>
              </a:extLst>
            </p:cNvPr>
            <p:cNvSpPr/>
            <p:nvPr/>
          </p:nvSpPr>
          <p:spPr>
            <a:xfrm rot="10610743" flipH="1">
              <a:off x="7493479" y="-1329009"/>
              <a:ext cx="7347226" cy="4995778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06E936-0017-4CDD-93B9-DA00DA2C2ACA}"/>
                </a:ext>
              </a:extLst>
            </p:cNvPr>
            <p:cNvSpPr txBox="1"/>
            <p:nvPr/>
          </p:nvSpPr>
          <p:spPr>
            <a:xfrm flipH="1">
              <a:off x="8118994" y="-478310"/>
              <a:ext cx="5892801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Thực hiện phép tính theo thứ tự nhân, chia trước, cộng trừ sau.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15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48148" grpId="0"/>
      <p:bldP spid="4814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图片 38">
            <a:extLst>
              <a:ext uri="{FF2B5EF4-FFF2-40B4-BE49-F238E27FC236}">
                <a16:creationId xmlns:a16="http://schemas.microsoft.com/office/drawing/2014/main" id="{5A975360-EAC1-46E8-B5B0-E2ACF5F5ED7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82010" y="5075548"/>
            <a:ext cx="1910245" cy="13087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AB3517-A7AB-45F5-A769-3F37444EC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1"/>
            <a:ext cx="1178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Một người đi xe đạp mỗi giờ đi được 12,5km. Hỏi 2,5 giờ người đó đi được bao nhiêu ki-lô-mét?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3B368ECD-851D-448A-B6B5-70E9FD399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099" y="3018676"/>
            <a:ext cx="8089900" cy="129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2,5 giờ người đó đi được số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72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ki-lô-mét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kumimoji="0" lang="en-US" alt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FD835ACA-9515-4119-8FF1-AC3C8CC0A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8900" y="2206805"/>
            <a:ext cx="236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E3384AB7-70AC-4D07-A0EE-514EBC8D2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4156163"/>
            <a:ext cx="6032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12,5   x   2,5  =  31,25 (km)</a:t>
            </a:r>
          </a:p>
        </p:txBody>
      </p:sp>
      <p:sp>
        <p:nvSpPr>
          <p:cNvPr id="8" name="Text Box 28">
            <a:extLst>
              <a:ext uri="{FF2B5EF4-FFF2-40B4-BE49-F238E27FC236}">
                <a16:creationId xmlns:a16="http://schemas.microsoft.com/office/drawing/2014/main" id="{C73E4B21-719E-4149-82CE-8CB2B72AC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1" y="4905643"/>
            <a:ext cx="518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số : 31,25 km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DAEECA-8F40-4E72-861A-B5D0EE695F59}"/>
              </a:ext>
            </a:extLst>
          </p:cNvPr>
          <p:cNvCxnSpPr/>
          <p:nvPr/>
        </p:nvCxnSpPr>
        <p:spPr>
          <a:xfrm>
            <a:off x="4419600" y="1981200"/>
            <a:ext cx="0" cy="4648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2">
            <a:extLst>
              <a:ext uri="{FF2B5EF4-FFF2-40B4-BE49-F238E27FC236}">
                <a16:creationId xmlns:a16="http://schemas.microsoft.com/office/drawing/2014/main" id="{BDD5A7D7-616F-49A2-88BD-B18E3C212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5" y="1749105"/>
            <a:ext cx="236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altLang="en-US" sz="4000" b="1" i="0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tắt: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AC8FF0-1609-40A2-B27F-5DCCC3B4E469}"/>
              </a:ext>
            </a:extLst>
          </p:cNvPr>
          <p:cNvCxnSpPr/>
          <p:nvPr/>
        </p:nvCxnSpPr>
        <p:spPr>
          <a:xfrm>
            <a:off x="4737100" y="873395"/>
            <a:ext cx="13589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AFB78B-2268-465C-BB05-D55D384CD392}"/>
              </a:ext>
            </a:extLst>
          </p:cNvPr>
          <p:cNvCxnSpPr>
            <a:cxnSpLocks/>
          </p:cNvCxnSpPr>
          <p:nvPr/>
        </p:nvCxnSpPr>
        <p:spPr>
          <a:xfrm>
            <a:off x="7969250" y="847995"/>
            <a:ext cx="13589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C8FC4B-768A-422D-BCC8-D0CF531A7FBE}"/>
              </a:ext>
            </a:extLst>
          </p:cNvPr>
          <p:cNvCxnSpPr>
            <a:cxnSpLocks/>
          </p:cNvCxnSpPr>
          <p:nvPr/>
        </p:nvCxnSpPr>
        <p:spPr>
          <a:xfrm>
            <a:off x="10242550" y="873395"/>
            <a:ext cx="135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402D9E-D8C7-4CB0-A359-C912C47544DB}"/>
              </a:ext>
            </a:extLst>
          </p:cNvPr>
          <p:cNvCxnSpPr>
            <a:cxnSpLocks/>
          </p:cNvCxnSpPr>
          <p:nvPr/>
        </p:nvCxnSpPr>
        <p:spPr>
          <a:xfrm>
            <a:off x="1974850" y="1413325"/>
            <a:ext cx="135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FD875D-7C11-47B6-A76C-EC21C70A96E2}"/>
              </a:ext>
            </a:extLst>
          </p:cNvPr>
          <p:cNvCxnSpPr>
            <a:cxnSpLocks/>
          </p:cNvCxnSpPr>
          <p:nvPr/>
        </p:nvCxnSpPr>
        <p:spPr>
          <a:xfrm>
            <a:off x="3587750" y="1429650"/>
            <a:ext cx="3816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FA216B2-3BEB-45E7-865F-5281001A9B13}"/>
              </a:ext>
            </a:extLst>
          </p:cNvPr>
          <p:cNvSpPr txBox="1"/>
          <p:nvPr/>
        </p:nvSpPr>
        <p:spPr>
          <a:xfrm>
            <a:off x="125416" y="2771055"/>
            <a:ext cx="1644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 giờ: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E89B72-C808-4229-8379-3F6400A76C8A}"/>
              </a:ext>
            </a:extLst>
          </p:cNvPr>
          <p:cNvSpPr txBox="1"/>
          <p:nvPr/>
        </p:nvSpPr>
        <p:spPr>
          <a:xfrm>
            <a:off x="2033590" y="2804862"/>
            <a:ext cx="2178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12,5km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DABEEB-BCA6-428B-8ACC-3BE9FFA70974}"/>
              </a:ext>
            </a:extLst>
          </p:cNvPr>
          <p:cNvSpPr txBox="1"/>
          <p:nvPr/>
        </p:nvSpPr>
        <p:spPr>
          <a:xfrm>
            <a:off x="119064" y="3751770"/>
            <a:ext cx="198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2,5 giờ: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9EC05A-E3FD-44CE-BDBD-54B9832AD738}"/>
              </a:ext>
            </a:extLst>
          </p:cNvPr>
          <p:cNvSpPr txBox="1"/>
          <p:nvPr/>
        </p:nvSpPr>
        <p:spPr>
          <a:xfrm>
            <a:off x="2052638" y="3751770"/>
            <a:ext cx="2178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km ?</a:t>
            </a:r>
          </a:p>
        </p:txBody>
      </p:sp>
      <p:pic>
        <p:nvPicPr>
          <p:cNvPr id="24" name="Picture 10" descr="Cute chef girl smiling in uniform mascot gesturing ok sign cartoon art  illustration 2335552 Vector Art at Vecteezy">
            <a:hlinkClick r:id="rId6" action="ppaction://hlinksldjump"/>
            <a:extLst>
              <a:ext uri="{FF2B5EF4-FFF2-40B4-BE49-F238E27FC236}">
                <a16:creationId xmlns:a16="http://schemas.microsoft.com/office/drawing/2014/main" id="{5B5F49BE-DF54-4F1A-AED7-F57EBC952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46" b="91298" l="19509" r="91044">
                        <a14:foregroundMark x1="52310" y1="7846" x2="52310" y2="7846"/>
                        <a14:foregroundMark x1="49401" y1="91298" x2="49401" y2="91298"/>
                        <a14:backgroundMark x1="71592" y1="26106" x2="72904" y2="58702"/>
                        <a14:backgroundMark x1="26469" y1="23181" x2="22875" y2="37233"/>
                        <a14:backgroundMark x1="22875" y1="37233" x2="23788" y2="57632"/>
                        <a14:backgroundMark x1="23788" y1="57632" x2="41643" y2="84379"/>
                        <a14:backgroundMark x1="41643" y1="84379" x2="41072" y2="87019"/>
                        <a14:backgroundMark x1="57273" y1="85735" x2="55448" y2="93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-588166" y="4529964"/>
            <a:ext cx="2699782" cy="244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A_图片 32">
            <a:extLst>
              <a:ext uri="{FF2B5EF4-FFF2-40B4-BE49-F238E27FC236}">
                <a16:creationId xmlns:a16="http://schemas.microsoft.com/office/drawing/2014/main" id="{351CA6ED-8FFD-4789-A9FA-D58C084B09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 rot="511195">
            <a:off x="10446389" y="5953441"/>
            <a:ext cx="1324979" cy="1048603"/>
          </a:xfrm>
          <a:prstGeom prst="rect">
            <a:avLst/>
          </a:prstGeom>
        </p:spPr>
      </p:pic>
      <p:pic>
        <p:nvPicPr>
          <p:cNvPr id="26" name="PA_图片 35">
            <a:extLst>
              <a:ext uri="{FF2B5EF4-FFF2-40B4-BE49-F238E27FC236}">
                <a16:creationId xmlns:a16="http://schemas.microsoft.com/office/drawing/2014/main" id="{6A0088BE-96E6-4178-A33F-5588D11A66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435744" y="5754295"/>
            <a:ext cx="1324979" cy="1259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393C73-F435-4E26-B611-BEAF9B0BBE2B}"/>
              </a:ext>
            </a:extLst>
          </p:cNvPr>
          <p:cNvSpPr txBox="1"/>
          <p:nvPr/>
        </p:nvSpPr>
        <p:spPr>
          <a:xfrm>
            <a:off x="5128181" y="6384269"/>
            <a:ext cx="3544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NÀY NGOÀI CHUẨN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1" grpId="0"/>
      <p:bldP spid="20" grpId="0"/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E2268F2-7F99-4F74-8B48-18F1C939439F}"/>
              </a:ext>
            </a:extLst>
          </p:cNvPr>
          <p:cNvSpPr txBox="1">
            <a:spLocks/>
          </p:cNvSpPr>
          <p:nvPr/>
        </p:nvSpPr>
        <p:spPr>
          <a:xfrm>
            <a:off x="609600" y="5810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chemeClr val="accent5">
                    <a:lumMod val="75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CỦNG CỐ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E9C5E3E-106D-4A0A-9524-156B025A2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1629359"/>
            <a:ext cx="10287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Hãy phát biểu tính chất kết hợp của phép nhân các số thập phân.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F679F-818E-45AB-A433-E1F0E20C3E5F}"/>
              </a:ext>
            </a:extLst>
          </p:cNvPr>
          <p:cNvSpPr txBox="1"/>
          <p:nvPr/>
        </p:nvSpPr>
        <p:spPr>
          <a:xfrm>
            <a:off x="1257300" y="3571938"/>
            <a:ext cx="10287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Hãy nêu thứ tự thực hiện các phép tính trong một biểu thức có chứa dấu ngoặc hoặc không chứa dấu ngoặc.</a:t>
            </a:r>
          </a:p>
        </p:txBody>
      </p:sp>
      <p:pic>
        <p:nvPicPr>
          <p:cNvPr id="6" name="PA_图片 31">
            <a:extLst>
              <a:ext uri="{FF2B5EF4-FFF2-40B4-BE49-F238E27FC236}">
                <a16:creationId xmlns:a16="http://schemas.microsoft.com/office/drawing/2014/main" id="{0FEF53B5-47EA-4ECF-BCB6-EF56C18E637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49912" y="1133329"/>
            <a:ext cx="1097375" cy="1219305"/>
          </a:xfrm>
          <a:prstGeom prst="rect">
            <a:avLst/>
          </a:prstGeom>
        </p:spPr>
      </p:pic>
      <p:pic>
        <p:nvPicPr>
          <p:cNvPr id="7" name="PA_图片 34">
            <a:extLst>
              <a:ext uri="{FF2B5EF4-FFF2-40B4-BE49-F238E27FC236}">
                <a16:creationId xmlns:a16="http://schemas.microsoft.com/office/drawing/2014/main" id="{DED81DEA-660D-4588-88A5-EBA28A0EC7F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11724" y="3075909"/>
            <a:ext cx="1235563" cy="14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圆角 10"/>
          <p:cNvSpPr/>
          <p:nvPr/>
        </p:nvSpPr>
        <p:spPr>
          <a:xfrm>
            <a:off x="426720" y="2032000"/>
            <a:ext cx="11338560" cy="4523740"/>
          </a:xfrm>
          <a:prstGeom prst="roundRect">
            <a:avLst>
              <a:gd name="adj" fmla="val 12652"/>
            </a:avLst>
          </a:prstGeom>
          <a:solidFill>
            <a:schemeClr val="bg1"/>
          </a:solidFill>
          <a:ln>
            <a:noFill/>
          </a:ln>
          <a:effectLst>
            <a:outerShdw blurRad="127000" dist="76200" dir="3600000" algn="ctr" rotWithShape="0">
              <a:schemeClr val="tx1">
                <a:lumMod val="65000"/>
                <a:lumOff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44622">
            <a:off x="3415382" y="139532"/>
            <a:ext cx="4952282" cy="286181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8" t="30909" r="70608" b="64545"/>
          <a:stretch>
            <a:fillRect/>
          </a:stretch>
        </p:blipFill>
        <p:spPr>
          <a:xfrm>
            <a:off x="2288711" y="1365176"/>
            <a:ext cx="290946" cy="31172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99170" y="262255"/>
            <a:ext cx="629285" cy="65976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895300" y="1020485"/>
            <a:ext cx="37785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>
                <a:solidFill>
                  <a:srgbClr val="9ACECA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DẶN  DÒ</a:t>
            </a:r>
            <a:endParaRPr lang="zh-CN" altLang="en-US" sz="6000" b="1">
              <a:solidFill>
                <a:srgbClr val="9ACECA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20242" y="2948641"/>
            <a:ext cx="7256780" cy="2982595"/>
            <a:chOff x="972" y="4892"/>
            <a:chExt cx="8603" cy="4697"/>
          </a:xfrm>
        </p:grpSpPr>
        <p:grpSp>
          <p:nvGrpSpPr>
            <p:cNvPr id="10" name="组合 9"/>
            <p:cNvGrpSpPr/>
            <p:nvPr/>
          </p:nvGrpSpPr>
          <p:grpSpPr>
            <a:xfrm>
              <a:off x="972" y="4892"/>
              <a:ext cx="8603" cy="4697"/>
              <a:chOff x="228519" y="3782291"/>
              <a:chExt cx="10391162" cy="4115471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7"/>
              <a:stretch>
                <a:fillRect/>
              </a:stretch>
            </p:blipFill>
            <p:spPr>
              <a:xfrm>
                <a:off x="8741076" y="3928439"/>
                <a:ext cx="1878605" cy="3969323"/>
              </a:xfrm>
              <a:prstGeom prst="rect">
                <a:avLst/>
              </a:prstGeom>
            </p:spPr>
          </p:pic>
          <p:grpSp>
            <p:nvGrpSpPr>
              <p:cNvPr id="9" name="组合 8"/>
              <p:cNvGrpSpPr/>
              <p:nvPr/>
            </p:nvGrpSpPr>
            <p:grpSpPr>
              <a:xfrm>
                <a:off x="228519" y="3782291"/>
                <a:ext cx="10158601" cy="2193156"/>
                <a:chOff x="228519" y="3782291"/>
                <a:chExt cx="10158601" cy="2193156"/>
              </a:xfrm>
            </p:grpSpPr>
            <p:pic>
              <p:nvPicPr>
                <p:cNvPr id="8" name="图片 7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28519" y="3782291"/>
                  <a:ext cx="2306864" cy="1754221"/>
                </a:xfrm>
                <a:prstGeom prst="rect">
                  <a:avLst/>
                </a:prstGeom>
              </p:spPr>
            </p:pic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70957" y="4044000"/>
                  <a:ext cx="10116163" cy="1931447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文本框 14"/>
            <p:cNvSpPr txBox="1"/>
            <p:nvPr/>
          </p:nvSpPr>
          <p:spPr>
            <a:xfrm rot="21360000">
              <a:off x="2878" y="5592"/>
              <a:ext cx="4217" cy="1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charset="-122"/>
                  <a:cs typeface="Times New Roman" panose="02020603050405020304" pitchFamily="18" charset="0"/>
                </a:rPr>
                <a:t>Ôn </a:t>
              </a:r>
              <a:r>
                <a:rPr lang="en-US" altLang="zh-CN" sz="4400" b="1">
                  <a:solidFill>
                    <a:prstClr val="white"/>
                  </a:solidFill>
                  <a:latin typeface="Times New Roman" panose="02020603050405020304" pitchFamily="18" charset="0"/>
                  <a:ea typeface="字魂27号-布丁体" panose="00000500000000000000" charset="-122"/>
                  <a:cs typeface="Times New Roman" panose="02020603050405020304" pitchFamily="18" charset="0"/>
                </a:rPr>
                <a:t>lại bài học</a:t>
              </a:r>
              <a:endPara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156556" y="4627365"/>
            <a:ext cx="6608724" cy="2982595"/>
            <a:chOff x="972" y="4892"/>
            <a:chExt cx="8603" cy="4697"/>
          </a:xfrm>
        </p:grpSpPr>
        <p:grpSp>
          <p:nvGrpSpPr>
            <p:cNvPr id="18" name="组合 17"/>
            <p:cNvGrpSpPr/>
            <p:nvPr/>
          </p:nvGrpSpPr>
          <p:grpSpPr>
            <a:xfrm>
              <a:off x="972" y="4892"/>
              <a:ext cx="8603" cy="4697"/>
              <a:chOff x="228519" y="3782291"/>
              <a:chExt cx="10391162" cy="4115471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7"/>
              <a:stretch>
                <a:fillRect/>
              </a:stretch>
            </p:blipFill>
            <p:spPr>
              <a:xfrm>
                <a:off x="8741076" y="3928439"/>
                <a:ext cx="1878605" cy="3969323"/>
              </a:xfrm>
              <a:prstGeom prst="rect">
                <a:avLst/>
              </a:prstGeom>
            </p:spPr>
          </p:pic>
          <p:grpSp>
            <p:nvGrpSpPr>
              <p:cNvPr id="20" name="组合 19"/>
              <p:cNvGrpSpPr/>
              <p:nvPr/>
            </p:nvGrpSpPr>
            <p:grpSpPr>
              <a:xfrm>
                <a:off x="228519" y="3782291"/>
                <a:ext cx="10158601" cy="2193156"/>
                <a:chOff x="228519" y="3782291"/>
                <a:chExt cx="10158601" cy="2193156"/>
              </a:xfrm>
            </p:grpSpPr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28519" y="3782291"/>
                  <a:ext cx="2306864" cy="1754221"/>
                </a:xfrm>
                <a:prstGeom prst="rect">
                  <a:avLst/>
                </a:prstGeom>
              </p:spPr>
            </p:pic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70957" y="4044000"/>
                  <a:ext cx="10116163" cy="1931447"/>
                </a:xfrm>
                <a:prstGeom prst="rect">
                  <a:avLst/>
                </a:prstGeom>
              </p:spPr>
            </p:pic>
          </p:grpSp>
        </p:grpSp>
        <p:sp>
          <p:nvSpPr>
            <p:cNvPr id="25" name="文本框 24"/>
            <p:cNvSpPr txBox="1"/>
            <p:nvPr/>
          </p:nvSpPr>
          <p:spPr>
            <a:xfrm rot="21360000">
              <a:off x="2230" y="5628"/>
              <a:ext cx="5733" cy="1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27号-布丁体" panose="00000500000000000000" charset="-122"/>
                  <a:cs typeface="Times New Roman" panose="02020603050405020304" pitchFamily="18" charset="0"/>
                </a:rPr>
                <a:t>Chuẩn bị bài mới</a:t>
              </a:r>
              <a:endPara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" grpId="0"/>
      <p:bldP spid="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2492" y="908709"/>
            <a:ext cx="9047016" cy="522807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174" y="4140882"/>
            <a:ext cx="1802112" cy="193144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>
            <a:fillRect/>
          </a:stretch>
        </p:blipFill>
        <p:spPr>
          <a:xfrm>
            <a:off x="9530785" y="4435510"/>
            <a:ext cx="1878605" cy="396932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597727" y="623455"/>
            <a:ext cx="6975764" cy="5694218"/>
            <a:chOff x="2505024" y="623455"/>
            <a:chExt cx="7161909" cy="5694218"/>
          </a:xfrm>
        </p:grpSpPr>
        <p:sp>
          <p:nvSpPr>
            <p:cNvPr id="2" name="矩形: 圆角 1"/>
            <p:cNvSpPr/>
            <p:nvPr/>
          </p:nvSpPr>
          <p:spPr>
            <a:xfrm>
              <a:off x="2505024" y="623455"/>
              <a:ext cx="7147318" cy="5694218"/>
            </a:xfrm>
            <a:prstGeom prst="roundRect">
              <a:avLst>
                <a:gd name="adj" fmla="val 9189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" dist="76200" dir="3600000" algn="ctr" rotWithShape="0">
                <a:schemeClr val="tx1">
                  <a:lumMod val="65000"/>
                  <a:lumOff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85217" y="727823"/>
              <a:ext cx="1141129" cy="86943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25804" y="727823"/>
              <a:ext cx="1141129" cy="869432"/>
            </a:xfrm>
            <a:prstGeom prst="rect">
              <a:avLst/>
            </a:prstGeom>
          </p:spPr>
        </p:pic>
      </p:grpSp>
      <p:sp>
        <p:nvSpPr>
          <p:cNvPr id="6" name="椭圆 5"/>
          <p:cNvSpPr/>
          <p:nvPr/>
        </p:nvSpPr>
        <p:spPr>
          <a:xfrm>
            <a:off x="4312227" y="1122218"/>
            <a:ext cx="3532910" cy="3532910"/>
          </a:xfrm>
          <a:prstGeom prst="ellipse">
            <a:avLst/>
          </a:prstGeom>
          <a:solidFill>
            <a:srgbClr val="F6C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024745" y="838200"/>
            <a:ext cx="4100946" cy="4100946"/>
          </a:xfrm>
          <a:prstGeom prst="ellipse">
            <a:avLst/>
          </a:prstGeom>
          <a:noFill/>
          <a:ln>
            <a:solidFill>
              <a:srgbClr val="F6C4B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7761" y="3501951"/>
            <a:ext cx="8243455" cy="209853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917" y="4581294"/>
            <a:ext cx="10116163" cy="19314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8" t="30909" r="70608" b="64545"/>
          <a:stretch>
            <a:fillRect/>
          </a:stretch>
        </p:blipFill>
        <p:spPr>
          <a:xfrm>
            <a:off x="4703616" y="3104441"/>
            <a:ext cx="290946" cy="31172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9018" y="1133162"/>
            <a:ext cx="415637" cy="43641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8" t="30909" r="70608" b="64545"/>
          <a:stretch>
            <a:fillRect/>
          </a:stretch>
        </p:blipFill>
        <p:spPr>
          <a:xfrm>
            <a:off x="7197437" y="2253169"/>
            <a:ext cx="209682" cy="2246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21360000">
            <a:off x="3996728" y="5003275"/>
            <a:ext cx="4161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DFCFC"/>
                </a:solidFill>
                <a:effectLst/>
                <a:uLnTx/>
                <a:uFillTx/>
                <a:latin typeface="UTM Cool Blue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DFCFC"/>
                </a:solidFill>
                <a:effectLst/>
                <a:uLnTx/>
                <a:uFillTx/>
                <a:latin typeface="UTM Cool Blue" panose="02040603050506020204" pitchFamily="18" charset="0"/>
                <a:ea typeface="+mn-ea"/>
                <a:cs typeface="+mn-cs"/>
              </a:rPr>
              <a:t> TỐT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DFCFC"/>
              </a:solidFill>
              <a:effectLst/>
              <a:uLnTx/>
              <a:uFillTx/>
              <a:latin typeface="UTM Cool Blu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8" t="30909" r="70608" b="64545"/>
          <a:stretch>
            <a:fillRect/>
          </a:stretch>
        </p:blipFill>
        <p:spPr>
          <a:xfrm>
            <a:off x="7407275" y="3104515"/>
            <a:ext cx="170180" cy="1822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8" t="30909" r="70608" b="64545"/>
          <a:stretch>
            <a:fillRect/>
          </a:stretch>
        </p:blipFill>
        <p:spPr>
          <a:xfrm>
            <a:off x="4703445" y="2252980"/>
            <a:ext cx="170180" cy="182245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2FFA5D56-5BD9-4851-90D8-880FC85FB30C}"/>
              </a:ext>
            </a:extLst>
          </p:cNvPr>
          <p:cNvSpPr txBox="1"/>
          <p:nvPr/>
        </p:nvSpPr>
        <p:spPr>
          <a:xfrm>
            <a:off x="4498740" y="1487468"/>
            <a:ext cx="3117401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CHÚC</a:t>
            </a:r>
            <a:r>
              <a:rPr kumimoji="0" lang="en-US" altLang="zh-CN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 CÁC EM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per Black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52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3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6820" y="432096"/>
              <a:ext cx="5220980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94783" y="791840"/>
            <a:ext cx="8395528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Thay Giao Nang" panose="02090805050506020203" pitchFamily="18" charset="0"/>
                <a:cs typeface="Times New Roman" panose="02020603050405020304" pitchFamily="18" charset="0"/>
              </a:rPr>
              <a:t>1. Muốn nhân một số thập phân với 0,1; 0,01, 0,001;...ta làm thế nào?</a:t>
            </a:r>
          </a:p>
          <a:p>
            <a:pPr algn="ctr"/>
            <a:endParaRPr lang="en-US" sz="3600" b="1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VN Thay Giao Nang" panose="020908050505060202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5084830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1" y="2997648"/>
            <a:ext cx="5581366" cy="18256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02" y="2982891"/>
            <a:ext cx="5386207" cy="1826728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5237312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5059497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713717" y="3398101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5185398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414978" y="3248064"/>
            <a:ext cx="3860463" cy="1292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Chuyển dấu phẩy của số đó lần lượt sang bên trái một, hai, ba,... chữ số.</a:t>
            </a:r>
            <a:endParaRPr lang="en-US" sz="2800" b="1">
              <a:ln w="0"/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582515" y="5545154"/>
            <a:ext cx="212442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Cả A và B sai.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476977" y="3102790"/>
            <a:ext cx="4012172" cy="1292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Chuyển dấu phẩy của số đó lần lượt sang bên phải một, hai, ba,... chữ số.</a:t>
            </a:r>
            <a:endParaRPr lang="en-US" sz="2800" b="1">
              <a:ln w="0"/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826189" y="5556048"/>
            <a:ext cx="2486707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Cả A và B đúng.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688448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312367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936240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74616" y="36322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3244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283724" y="38771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52884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3430937" y="-316949"/>
            <a:ext cx="6145714" cy="67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2865100" y="457200"/>
            <a:ext cx="2933700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17294" y="797730"/>
            <a:ext cx="8831506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Thay Giao Nang" panose="02090805050506020203" pitchFamily="18" charset="0"/>
                <a:cs typeface="Times New Roman" panose="02020603050405020304" pitchFamily="18" charset="0"/>
              </a:rPr>
              <a:t>2. Viết số thích hợp vào chỗ chấm:</a:t>
            </a:r>
          </a:p>
          <a:p>
            <a:pPr algn="ctr"/>
            <a:r>
              <a:rPr lang="en-US" sz="40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Thay Giao Nang" panose="02090805050506020203" pitchFamily="18" charset="0"/>
                <a:cs typeface="Times New Roman" panose="02020603050405020304" pitchFamily="18" charset="0"/>
              </a:rPr>
              <a:t>67,19 x 0,01 = ...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79" y="-33803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560158" y="3378483"/>
            <a:ext cx="1384995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6,719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404600" y="5249703"/>
            <a:ext cx="1231107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6719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424710" y="3396279"/>
            <a:ext cx="1384995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671,9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309751" y="5207910"/>
            <a:ext cx="1692772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0,6719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19350" y="520873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Premium Vector | Set of cupcake cartoon illustration">
            <a:extLst>
              <a:ext uri="{FF2B5EF4-FFF2-40B4-BE49-F238E27FC236}">
                <a16:creationId xmlns:a16="http://schemas.microsoft.com/office/drawing/2014/main" id="{D0EAB8B9-D29A-4175-AE33-3D5A25154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3093147" y="920713"/>
            <a:ext cx="5527844" cy="54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E15507A-161B-4BAE-A449-54B200461FAF}"/>
              </a:ext>
            </a:extLst>
          </p:cNvPr>
          <p:cNvSpPr txBox="1"/>
          <p:nvPr/>
        </p:nvSpPr>
        <p:spPr>
          <a:xfrm>
            <a:off x="12865100" y="457200"/>
            <a:ext cx="2933700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17294" y="797730"/>
            <a:ext cx="8831506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Thay Giao Nang" panose="02090805050506020203" pitchFamily="18" charset="0"/>
                <a:cs typeface="Times New Roman" panose="02020603050405020304" pitchFamily="18" charset="0"/>
              </a:rPr>
              <a:t>3. Viết số thích hợp vào chỗ chấm:</a:t>
            </a:r>
          </a:p>
          <a:p>
            <a:pPr lvl="0" algn="ctr" eaLnBrk="0" hangingPunct="0">
              <a:defRPr/>
            </a:pPr>
            <a:r>
              <a:rPr lang="en-US" sz="40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Thay Giao Nang" panose="02090805050506020203" pitchFamily="18" charset="0"/>
                <a:cs typeface="Times New Roman" panose="02020603050405020304" pitchFamily="18" charset="0"/>
              </a:rPr>
              <a:t>20,27 x 0,001 =</a:t>
            </a:r>
            <a:r>
              <a:rPr lang="en-US" sz="4000" b="1" spc="5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 </a:t>
            </a:r>
            <a:endParaRPr lang="en-US" sz="4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79" y="-33803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406270" y="3378483"/>
            <a:ext cx="1692771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0,2027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019880" y="5249703"/>
            <a:ext cx="2000549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0,02027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424709" y="3396279"/>
            <a:ext cx="1384996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2,027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386696" y="5207910"/>
            <a:ext cx="1538883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20270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78926" y="517905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0130" y="527552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Premium Vector | Set of cupcake cartoon illustration">
            <a:extLst>
              <a:ext uri="{FF2B5EF4-FFF2-40B4-BE49-F238E27FC236}">
                <a16:creationId xmlns:a16="http://schemas.microsoft.com/office/drawing/2014/main" id="{7BC6A274-BF95-446E-BCDD-11800EB57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3237609" y="460373"/>
            <a:ext cx="6468796" cy="63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36935C6-BD52-443C-A84C-78CF37C3072D}"/>
              </a:ext>
            </a:extLst>
          </p:cNvPr>
          <p:cNvSpPr txBox="1"/>
          <p:nvPr/>
        </p:nvSpPr>
        <p:spPr>
          <a:xfrm>
            <a:off x="12865100" y="457200"/>
            <a:ext cx="2933700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743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17294" y="797730"/>
            <a:ext cx="8831506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Thay Giao Nang" panose="02090805050506020203" pitchFamily="18" charset="0"/>
                <a:cs typeface="Times New Roman" panose="02020603050405020304" pitchFamily="18" charset="0"/>
              </a:rPr>
              <a:t>3. Viết số thích hợp vào chỗ chấm:</a:t>
            </a:r>
          </a:p>
          <a:p>
            <a:pPr lvl="0" algn="ctr" eaLnBrk="0" hangingPunct="0">
              <a:defRPr/>
            </a:pPr>
            <a:r>
              <a:rPr lang="en-US" sz="40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Thay Giao Nang" panose="02090805050506020203" pitchFamily="18" charset="0"/>
                <a:cs typeface="Times New Roman" panose="02020603050405020304" pitchFamily="18" charset="0"/>
              </a:rPr>
              <a:t>71,5x 0,1 =</a:t>
            </a:r>
            <a:r>
              <a:rPr lang="en-US" sz="4000" b="1" spc="5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> </a:t>
            </a:r>
            <a:endParaRPr lang="en-US" sz="4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79" y="-33803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560158" y="3378483"/>
            <a:ext cx="1384996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0,715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58490" y="5249703"/>
            <a:ext cx="923330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715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578598" y="3396279"/>
            <a:ext cx="1077218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7,15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309753" y="5207910"/>
            <a:ext cx="1692771" cy="738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0,0715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50748" y="348737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5684" y="53118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2315" y="51313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2959351" y="1070"/>
            <a:ext cx="5810400" cy="634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2865100" y="457200"/>
            <a:ext cx="2933700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104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Những chiếc bánh</a:t>
              </a:r>
            </a:p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44622">
            <a:off x="1084461" y="508997"/>
            <a:ext cx="10475595" cy="6053455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6A752BC5-0212-4236-8968-E88A84ABE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150" y="4361103"/>
            <a:ext cx="1802112" cy="1931446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D6242A3B-F08B-49D6-83BD-9207B4E48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>
            <a:fillRect/>
          </a:stretch>
        </p:blipFill>
        <p:spPr>
          <a:xfrm>
            <a:off x="9875000" y="4005664"/>
            <a:ext cx="1878605" cy="3969323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2521784" y="2114467"/>
            <a:ext cx="7600950" cy="3074670"/>
          </a:xfrm>
          <a:prstGeom prst="roundRect">
            <a:avLst>
              <a:gd name="adj" fmla="val 8617"/>
            </a:avLst>
          </a:prstGeom>
          <a:solidFill>
            <a:schemeClr val="bg1"/>
          </a:solidFill>
          <a:ln>
            <a:noFill/>
          </a:ln>
          <a:effectLst>
            <a:outerShdw blurRad="127000" dist="76200" dir="3600000" algn="ctr" rotWithShape="0">
              <a:schemeClr val="bg1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3469839" y="2721527"/>
            <a:ext cx="5705475" cy="0"/>
          </a:xfrm>
          <a:prstGeom prst="line">
            <a:avLst/>
          </a:prstGeom>
          <a:ln>
            <a:solidFill>
              <a:srgbClr val="9ACE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5369759" y="2410377"/>
            <a:ext cx="1953260" cy="6667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9ACE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425217" y="2412341"/>
            <a:ext cx="1794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>
                <a:solidFill>
                  <a:srgbClr val="84BDB6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TOÁN</a:t>
            </a:r>
            <a:endParaRPr lang="zh-CN" altLang="en-US" sz="4800" b="1">
              <a:solidFill>
                <a:srgbClr val="84BDB6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02968" y="2808470"/>
            <a:ext cx="78612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>
                <a:solidFill>
                  <a:srgbClr val="EC8B81"/>
                </a:solidFill>
                <a:latin typeface="UTM Cookies" panose="02040603050506020204" pitchFamily="18" charset="0"/>
              </a:rPr>
              <a:t>Luyện tập</a:t>
            </a: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A1670B3B-0357-45C2-B1F0-144DC7694E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6107" y="4139870"/>
            <a:ext cx="8243455" cy="2098533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A61126A4-AE03-4D30-8E47-48582645A0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774" y="4798163"/>
            <a:ext cx="10116163" cy="1931447"/>
          </a:xfrm>
          <a:prstGeom prst="rect">
            <a:avLst/>
          </a:prstGeom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AD901EE2-71D8-4B13-B109-0FDC1245D527}"/>
              </a:ext>
            </a:extLst>
          </p:cNvPr>
          <p:cNvSpPr txBox="1"/>
          <p:nvPr/>
        </p:nvSpPr>
        <p:spPr>
          <a:xfrm rot="21360000">
            <a:off x="4378221" y="5246634"/>
            <a:ext cx="3435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2F0EF"/>
                </a:solidFill>
                <a:latin typeface="UTM Cool Blue" panose="02040603050506020204" pitchFamily="18" charset="0"/>
              </a:rPr>
              <a:t>Trang: 61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4" grpId="0"/>
      <p:bldP spid="3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1533</TotalTime>
  <Words>1135</Words>
  <Application>Microsoft Office PowerPoint</Application>
  <PresentationFormat>Widescreen</PresentationFormat>
  <Paragraphs>177</Paragraphs>
  <Slides>26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等线</vt:lpstr>
      <vt:lpstr>等线 Light</vt:lpstr>
      <vt:lpstr>Arial</vt:lpstr>
      <vt:lpstr>Calibri</vt:lpstr>
      <vt:lpstr>Calibri Light</vt:lpstr>
      <vt:lpstr>iCiel Cadena</vt:lpstr>
      <vt:lpstr>Times New Roman</vt:lpstr>
      <vt:lpstr>UTM Colossalis</vt:lpstr>
      <vt:lpstr>UTM Cookies</vt:lpstr>
      <vt:lpstr>UTM Cool Blue</vt:lpstr>
      <vt:lpstr>UTM Cooper Black</vt:lpstr>
      <vt:lpstr>UVN Bay Buom Hep Nang</vt:lpstr>
      <vt:lpstr>UVN Thay Giao Nang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9Slide</cp:lastModifiedBy>
  <cp:revision>92</cp:revision>
  <dcterms:created xsi:type="dcterms:W3CDTF">2021-10-13T22:08:36Z</dcterms:created>
  <dcterms:modified xsi:type="dcterms:W3CDTF">2021-11-05T09:57:15Z</dcterms:modified>
  <cp:category>9Slide.vn</cp:category>
</cp:coreProperties>
</file>