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007577184" r:id="rId3"/>
    <p:sldId id="2007577185" r:id="rId4"/>
    <p:sldId id="2007577186" r:id="rId5"/>
    <p:sldId id="2007577187" r:id="rId6"/>
    <p:sldId id="2007577188" r:id="rId7"/>
    <p:sldId id="259" r:id="rId8"/>
    <p:sldId id="11462" r:id="rId9"/>
    <p:sldId id="11463" r:id="rId10"/>
    <p:sldId id="2007577163" r:id="rId11"/>
    <p:sldId id="2007577164" r:id="rId12"/>
    <p:sldId id="2007577165" r:id="rId13"/>
    <p:sldId id="2007577166" r:id="rId14"/>
    <p:sldId id="2007577168" r:id="rId15"/>
    <p:sldId id="2007577169" r:id="rId16"/>
    <p:sldId id="2007577170" r:id="rId17"/>
    <p:sldId id="2007577189" r:id="rId18"/>
    <p:sldId id="2007577175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11D"/>
    <a:srgbClr val="7B9D2F"/>
    <a:srgbClr val="FFCCFF"/>
    <a:srgbClr val="FFE1FF"/>
    <a:srgbClr val="94D1F0"/>
    <a:srgbClr val="586F22"/>
    <a:srgbClr val="BB625B"/>
    <a:srgbClr val="C56762"/>
    <a:srgbClr val="F3991B"/>
    <a:srgbClr val="CB6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96" autoAdjust="0"/>
  </p:normalViewPr>
  <p:slideViewPr>
    <p:cSldViewPr snapToGrid="0">
      <p:cViewPr>
        <p:scale>
          <a:sx n="46" d="100"/>
          <a:sy n="46" d="100"/>
        </p:scale>
        <p:origin x="134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0002-7D1C-4AD6-8169-8ABD2AA18873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C020-0BAF-4C26-85A7-0B4D725C5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11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943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3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3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029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2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-bấm</a:t>
            </a:r>
            <a:r>
              <a:rPr lang="en-US" altLang="zh-CN" baseline="0"/>
              <a:t> số ra slide câu hỏi tương ứng.</a:t>
            </a:r>
          </a:p>
          <a:p>
            <a:r>
              <a:rPr lang="en-US" altLang="zh-CN" baseline="0"/>
              <a:t>-Bấm hình tròn cam con vật (cá, bạch tuộc, rùa) hiện ra tương ứng.</a:t>
            </a:r>
          </a:p>
          <a:p>
            <a:r>
              <a:rPr lang="en-US" altLang="zh-CN" baseline="0"/>
              <a:t>-bấm nàng tiên qua slide số 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9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52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4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1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53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8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8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AC020-0BAF-4C26-85A7-0B4D725C5C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68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9C70F-3D65-438F-9CE7-164E7FF3F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0BC261-1528-4793-A3B8-2197560CE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149B6-7357-43FD-9E47-C59857C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61A56B-454C-43F6-B40A-8968B151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7B2EF-FE32-4490-8701-2DAB576A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7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DAD5B-396C-4F5D-8F11-1341DDCD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384592-7171-4F7E-A942-E60ADA9EB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345000-B3C8-49D6-8C1A-E23A6F47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9F8E8-58FF-436D-B6ED-1302C522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44024-7FF3-4EE6-8662-3574EF12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1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303E5-1EAC-4D18-829E-243650261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756416-0A77-4EC6-88F3-32E54726D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96357-016C-4B40-BBC0-F9ED8CCC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49D486-1831-40C9-A97D-91FD846B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EC771-2874-4AC8-BF9D-4EC3FA9D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19E89-0FAD-439C-A5CA-CE0F9159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019CF6-7540-41E1-9912-7F9D3A378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B68097-1007-4C64-9300-8FFE0148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D23429-33E9-4FF6-9100-FD7347AA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3A5F3-89A5-45C4-8A89-686C9878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9D31F-DC8F-4726-AA10-1BC1C021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C4E6C-36A9-4EBA-9FFB-9984A1B2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AFEFE2-004C-4F86-8739-DD8EBCFB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876015-2E37-4582-AFBA-4869003A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9A597B-89AC-4C9A-83F6-FE5377FF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E04FC-0A55-4418-BD8C-AEB08DFF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11334B-CF57-4585-ACE8-43F60E006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C55038-618D-4B57-BB9B-8AACB1528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8E16DC-71F8-45C7-91C2-F805F23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CA602-8874-4005-B59A-F714AE95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F2307A-A163-42A7-9755-442CF702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8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80C31-63A0-4C3F-A4AF-8BD6D97D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DA172A-F4DA-4DE8-86DE-7DBE718C2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5D6175-B95B-4279-91E3-8EA74E3E7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38C209-C61F-4E68-8277-3D2C5DCD8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7EF2D2-316D-497C-9FA3-1468FBFD6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2061C2-D4F2-4267-9D21-CB39BEDC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04B842-7896-4700-A9C1-6EB3B71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F39CAD-8CAC-4535-AB11-795BAA51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8B7C4-3FAE-45AE-9D67-E2F08DDB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9626AA-7C09-4B24-9E9A-24258743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7E640C-0EAC-4BA7-8A20-282D145F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12668-FD1C-4588-9E10-06165145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6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2B5050DA-3602-4235-9F05-A2EC9EE6E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矩形: 圆角 4">
            <a:extLst>
              <a:ext uri="{FF2B5EF4-FFF2-40B4-BE49-F238E27FC236}">
                <a16:creationId xmlns:a16="http://schemas.microsoft.com/office/drawing/2014/main" id="{C15FB26C-A2C5-4AB0-8FB3-61E5CE1E58C9}"/>
              </a:ext>
            </a:extLst>
          </p:cNvPr>
          <p:cNvSpPr/>
          <p:nvPr userDrawn="1"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6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62B4F-9A02-4080-ABE9-EC950CC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E2682C-9CFE-4995-B59B-AAB0DA03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DAA063-F3A2-46A0-8F5D-A7334A266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1253A3-30CF-4CFB-900A-8C8A574E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42B569-AC69-4DDF-A2EF-CBBE8F08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0F218-274F-472B-B54F-A5F1A254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8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9B75F-D096-4079-A097-F0383B88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BE46D29-708F-4B38-80CD-08DB227F1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1DFED0-5246-4633-991F-5995FA237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AAB265-56F0-4696-BE7B-B989F11B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42155-CF75-47CB-8AB5-C31A72D9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86EAF-1DFC-4702-856F-45582823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FD54C3E-7020-4B7F-9790-B8E6E3BF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0294A-F55D-4C4E-AB9A-6A054A5E9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396AD8-F6B1-4D7E-A312-E9415E8DC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53C4-BC87-4B06-BCDC-7637AAA4CAF6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EE70C2-B5D5-43FB-8916-8F2993DD0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15BE13-4C29-4F5B-88A6-97EF6B2E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9E7-82BC-48FD-A5B3-1EB8387153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62BEEA-32DE-423D-B72F-06CB90A493E5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2947480" y="-1079500"/>
            <a:ext cx="1079500" cy="1079500"/>
          </a:xfrm>
          <a:prstGeom prst="ellipse">
            <a:avLst/>
          </a:prstGeom>
          <a:blipFill dpi="0" rotWithShape="0">
            <a:blip r:embed="rId1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71B6C4-3EF7-4D6A-B4F4-6CE478A66F4F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14038192" y="6858000"/>
            <a:ext cx="1079500" cy="1079500"/>
          </a:xfrm>
          <a:prstGeom prst="ellipse">
            <a:avLst/>
          </a:prstGeom>
          <a:blipFill dpi="0" rotWithShape="0">
            <a:blip r:embed="rId1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slide" Target="slide6.xml"/><Relationship Id="rId12" Type="http://schemas.microsoft.com/office/2007/relationships/hdphoto" Target="../media/hdphoto3.wdp"/><Relationship Id="rId17" Type="http://schemas.openxmlformats.org/officeDocument/2006/relationships/slide" Target="slide3.xml"/><Relationship Id="rId25" Type="http://schemas.microsoft.com/office/2007/relationships/hdphoto" Target="../media/hdphoto8.wdp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24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23" Type="http://schemas.openxmlformats.org/officeDocument/2006/relationships/slide" Target="slide5.xml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microsoft.com/office/2007/relationships/hdphoto" Target="../media/hdphoto4.wdp"/><Relationship Id="rId22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audio" Target="../media/audio1.wav"/><Relationship Id="rId3" Type="http://schemas.openxmlformats.org/officeDocument/2006/relationships/tags" Target="../tags/tag6.xml"/><Relationship Id="rId21" Type="http://schemas.openxmlformats.org/officeDocument/2006/relationships/image" Target="../media/image1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7.xml"/><Relationship Id="rId25" Type="http://schemas.openxmlformats.org/officeDocument/2006/relationships/slide" Target="slide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20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9.jpeg"/><Relationship Id="rId10" Type="http://schemas.openxmlformats.org/officeDocument/2006/relationships/tags" Target="../tags/tag13.xml"/><Relationship Id="rId19" Type="http://schemas.openxmlformats.org/officeDocument/2006/relationships/audio" Target="../media/audio2.wav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audio" Target="../media/audio1.wav"/><Relationship Id="rId3" Type="http://schemas.openxmlformats.org/officeDocument/2006/relationships/tags" Target="../tags/tag22.xml"/><Relationship Id="rId21" Type="http://schemas.openxmlformats.org/officeDocument/2006/relationships/image" Target="../media/image20.jpe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slideLayout" Target="../slideLayouts/slideLayout7.xml"/><Relationship Id="rId25" Type="http://schemas.openxmlformats.org/officeDocument/2006/relationships/slide" Target="slide2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19.jpe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microsoft.com/office/2007/relationships/hdphoto" Target="../media/hdphoto2.wdp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2.png"/><Relationship Id="rId10" Type="http://schemas.openxmlformats.org/officeDocument/2006/relationships/tags" Target="../tags/tag29.xml"/><Relationship Id="rId19" Type="http://schemas.openxmlformats.org/officeDocument/2006/relationships/audio" Target="../media/audio2.wav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audio" Target="../media/audio1.wav"/><Relationship Id="rId3" Type="http://schemas.openxmlformats.org/officeDocument/2006/relationships/tags" Target="../tags/tag38.xml"/><Relationship Id="rId21" Type="http://schemas.openxmlformats.org/officeDocument/2006/relationships/image" Target="../media/image20.jpe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slideLayout" Target="../slideLayouts/slideLayout7.xml"/><Relationship Id="rId25" Type="http://schemas.openxmlformats.org/officeDocument/2006/relationships/slide" Target="slide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19.jpe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microsoft.com/office/2007/relationships/hdphoto" Target="../media/hdphoto2.wdp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2.png"/><Relationship Id="rId10" Type="http://schemas.openxmlformats.org/officeDocument/2006/relationships/tags" Target="../tags/tag45.xml"/><Relationship Id="rId19" Type="http://schemas.openxmlformats.org/officeDocument/2006/relationships/audio" Target="../media/audio2.wav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5050DA-3602-4235-9F05-A2EC9EE6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15FB26C-A2C5-4AB0-8FB3-61E5CE1E58C9}"/>
              </a:ext>
            </a:extLst>
          </p:cNvPr>
          <p:cNvSpPr/>
          <p:nvPr/>
        </p:nvSpPr>
        <p:spPr>
          <a:xfrm>
            <a:off x="501650" y="236926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6888"/>
          <a:stretch/>
        </p:blipFill>
        <p:spPr>
          <a:xfrm flipH="1">
            <a:off x="764500" y="1945009"/>
            <a:ext cx="1524000" cy="4637543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DF0BF919-02D9-45DE-8636-8E9E4121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76" y="1712135"/>
            <a:ext cx="9461380" cy="2261362"/>
          </a:xfrm>
        </p:spPr>
        <p:txBody>
          <a:bodyPr>
            <a:noAutofit/>
          </a:bodyPr>
          <a:lstStyle/>
          <a:p>
            <a:pPr algn="ctr"/>
            <a:r>
              <a:rPr lang="en-US" altLang="zh-CN" sz="11500" b="1">
                <a:solidFill>
                  <a:srgbClr val="F3991B"/>
                </a:solidFill>
                <a:latin typeface="UTM Zirkon" panose="02040603050506020204" pitchFamily="18" charset="0"/>
                <a:ea typeface="印品溜溜圆" panose="02000000000000000000" pitchFamily="2" charset="-122"/>
              </a:rPr>
              <a:t>Nhân một số thập phân với một số thập phân</a:t>
            </a:r>
            <a:endParaRPr lang="zh-CN" altLang="en-US" sz="11500" b="1" dirty="0">
              <a:solidFill>
                <a:srgbClr val="F3991B"/>
              </a:solidFill>
              <a:latin typeface="UTM Zirkon" panose="02040603050506020204" pitchFamily="18" charset="0"/>
              <a:ea typeface="印品溜溜圆" panose="02000000000000000000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349F62F1-F41D-4332-BB93-9D23BBF1CF13}"/>
              </a:ext>
            </a:extLst>
          </p:cNvPr>
          <p:cNvSpPr txBox="1">
            <a:spLocks/>
          </p:cNvSpPr>
          <p:nvPr/>
        </p:nvSpPr>
        <p:spPr>
          <a:xfrm>
            <a:off x="7036817" y="4760320"/>
            <a:ext cx="3838848" cy="1067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4000" b="1">
                <a:solidFill>
                  <a:srgbClr val="BB625B"/>
                </a:solidFill>
                <a:effectLst/>
                <a:latin typeface="UTM Seagull" panose="02040603050506020204" pitchFamily="18" charset="0"/>
                <a:ea typeface="印品溜溜圆" panose="02000000000000000000" pitchFamily="2" charset="-122"/>
              </a:rPr>
              <a:t>Trang 58 - 59</a:t>
            </a:r>
            <a:endParaRPr lang="zh-CN" altLang="en-US" sz="4000" b="1" dirty="0">
              <a:solidFill>
                <a:srgbClr val="BB625B"/>
              </a:solidFill>
              <a:latin typeface="UTM Seagull" panose="02040603050506020204" pitchFamily="18" charset="0"/>
              <a:ea typeface="印品溜溜圆" panose="020000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AD0365D-6A6E-4B17-B411-DDCE32D0A74D}"/>
              </a:ext>
            </a:extLst>
          </p:cNvPr>
          <p:cNvSpPr/>
          <p:nvPr/>
        </p:nvSpPr>
        <p:spPr>
          <a:xfrm>
            <a:off x="1720678" y="515601"/>
            <a:ext cx="2361473" cy="827147"/>
          </a:xfrm>
          <a:prstGeom prst="roundRect">
            <a:avLst>
              <a:gd name="adj" fmla="val 28943"/>
            </a:avLst>
          </a:prstGeom>
          <a:solidFill>
            <a:srgbClr val="94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印品溜溜圆" panose="02000000000000000000" pitchFamily="2" charset="-122"/>
              </a:rPr>
              <a:t>Toán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BCD27143-8B77-49D9-9038-29A4D1D851D2}"/>
              </a:ext>
            </a:extLst>
          </p:cNvPr>
          <p:cNvSpPr txBox="1">
            <a:spLocks/>
          </p:cNvSpPr>
          <p:nvPr/>
        </p:nvSpPr>
        <p:spPr>
          <a:xfrm>
            <a:off x="5396103" y="5916042"/>
            <a:ext cx="4630873" cy="61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800" b="1">
                <a:solidFill>
                  <a:srgbClr val="586F22"/>
                </a:solidFill>
                <a:latin typeface="UTM Seagull" panose="02040603050506020204" pitchFamily="18" charset="0"/>
                <a:ea typeface="印品溜溜圆" panose="02000000000000000000" pitchFamily="2" charset="-122"/>
              </a:rPr>
              <a:t>Thực hiện: EduFive</a:t>
            </a:r>
            <a:endParaRPr lang="zh-CN" altLang="en-US" sz="2800" b="1" dirty="0">
              <a:solidFill>
                <a:srgbClr val="586F22"/>
              </a:solidFill>
              <a:latin typeface="UTM Seagull" panose="02040603050506020204" pitchFamily="18" charset="0"/>
              <a:ea typeface="印品溜溜圆" panose="02000000000000000000" pitchFamily="2" charset="-122"/>
            </a:endParaRPr>
          </a:p>
        </p:txBody>
      </p: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28589" y="4116130"/>
            <a:ext cx="3665505" cy="2801101"/>
            <a:chOff x="6875147" y="2783053"/>
            <a:chExt cx="5455399" cy="4168900"/>
          </a:xfrm>
        </p:grpSpPr>
        <p:pic>
          <p:nvPicPr>
            <p:cNvPr id="34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35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37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39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40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38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pic>
        <p:nvPicPr>
          <p:cNvPr id="26" name="图片 9">
            <a:extLst>
              <a:ext uri="{FF2B5EF4-FFF2-40B4-BE49-F238E27FC236}">
                <a16:creationId xmlns:a16="http://schemas.microsoft.com/office/drawing/2014/main" id="{A25BB809-9D7A-4C6B-9103-9F987D337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4" y="2810017"/>
            <a:ext cx="6334124" cy="41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9" grpId="0"/>
      <p:bldP spid="31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12192000" cy="6268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42124" y="2590983"/>
            <a:ext cx="1292225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07410" y="4854982"/>
            <a:ext cx="3923928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3072dm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30,72m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-91239" y="5577281"/>
            <a:ext cx="4721225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Vậy: 6,4 x 4,8 = 30,72 (m</a:t>
            </a:r>
            <a:r>
              <a:rPr lang="en-US" altLang="en-US" sz="2800" b="1" baseline="3000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742124" y="3088796"/>
            <a:ext cx="609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397636" y="4340325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37324" y="2818140"/>
            <a:ext cx="3048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742124" y="3552894"/>
            <a:ext cx="5334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68480" y="3563725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940244" y="35687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740173" y="38826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48998" y="3882660"/>
            <a:ext cx="569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953285" y="428781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40162" y="4293131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525342" y="428442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19052" y="427838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1202405" y="4278012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(dm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5281" y="-227986"/>
            <a:ext cx="11490960" cy="1489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vườn hình chữ nhật có chiều dài 6,4m, chiều rộng 4,8m. Hỏi diện tích của mảnh vườn đó bằng bao nhiêu mét vuông</a:t>
            </a:r>
            <a:r>
              <a:rPr lang="vi-VN" sz="28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5281" y="994340"/>
                <a:ext cx="771958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thực hiện phép tính: 6,4 x 4,8 = 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1" y="994340"/>
                <a:ext cx="7719580" cy="532966"/>
              </a:xfrm>
              <a:prstGeom prst="rect">
                <a:avLst/>
              </a:prstGeom>
              <a:blipFill>
                <a:blip r:embed="rId4"/>
                <a:stretch>
                  <a:fillRect l="-1580"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91141" y="1414849"/>
            <a:ext cx="397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Ta có : 6,4 m =       dm</a:t>
            </a: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144781" y="139453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878591" y="1932038"/>
            <a:ext cx="3689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4,8 m =       dm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113666" y="195097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3428297" y="2474191"/>
            <a:ext cx="0" cy="302260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4341473" y="2590983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218980" y="304283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4,8</a:t>
            </a: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4327581" y="3523398"/>
            <a:ext cx="595181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4052161" y="2818715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4523439" y="346785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4261836" y="345853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974213" y="3820195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4356961" y="3817105"/>
            <a:ext cx="584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3922226" y="4281636"/>
            <a:ext cx="11430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4652872" y="4281636"/>
            <a:ext cx="419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4191188" y="427621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7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4045245" y="4276209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0 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822246" y="4220656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(m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274408" y="4170020"/>
            <a:ext cx="83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782787" y="426932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>
            <a:off x="6117646" y="2455258"/>
            <a:ext cx="0" cy="302260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6241031" y="2569303"/>
            <a:ext cx="5950969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* Thực hiện phép nhân như nhân các số tự nhiên.</a:t>
            </a: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6270387" y="3467852"/>
            <a:ext cx="5736165" cy="18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/>
            <a:r>
              <a:rPr lang="en-US" altLang="en-US" sz="2800" b="1">
                <a:latin typeface="Times New Roman" panose="02020603050405020304" pitchFamily="18" charset="0"/>
              </a:rPr>
              <a:t>* Hai thừa số có tất cả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hai chữ số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ở phần thập phân, ta dùng dấu phẩy tách ở tích ra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hai chữ số </a:t>
            </a:r>
            <a:r>
              <a:rPr lang="en-US" altLang="en-US" sz="2800" b="1">
                <a:latin typeface="Times New Roman" panose="02020603050405020304" pitchFamily="18" charset="0"/>
              </a:rPr>
              <a:t>kể từ phải sang trái.   </a:t>
            </a:r>
          </a:p>
        </p:txBody>
      </p:sp>
    </p:spTree>
    <p:extLst>
      <p:ext uri="{BB962C8B-B14F-4D97-AF65-F5344CB8AC3E}">
        <p14:creationId xmlns:p14="http://schemas.microsoft.com/office/powerpoint/2010/main" val="42839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" grpId="0" animBg="1"/>
      <p:bldP spid="52" grpId="0"/>
      <p:bldP spid="53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845152" y="354055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359127" y="295217"/>
            <a:ext cx="83058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B31F2D"/>
                </a:solidFill>
                <a:latin typeface="Times New Roman" panose="02020603050405020304" pitchFamily="18" charset="0"/>
              </a:rPr>
              <a:t>Ví dụ:       4,75 x 1,3 = ?             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359127" y="751624"/>
            <a:ext cx="48768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Ta đặt tính rồi làm như sau: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455503" y="1514596"/>
            <a:ext cx="809625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4,75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672531" y="1991627"/>
            <a:ext cx="9144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1,3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134725" y="1776200"/>
            <a:ext cx="34966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2411515" y="2514835"/>
            <a:ext cx="919162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960123" y="2542886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749752" y="2546956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336851" y="2546106"/>
            <a:ext cx="615027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 flipH="1">
            <a:off x="2314883" y="2954996"/>
            <a:ext cx="36415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2525073" y="2969744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2746015" y="2970233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2396767" y="343485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986699" y="3383137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767523" y="3393076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2550190" y="3393072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2309032" y="3382443"/>
            <a:ext cx="228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4189514" y="1723019"/>
            <a:ext cx="774193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* Thực hiện phép nhân như nhân các số tự nhiên.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4189514" y="2373603"/>
            <a:ext cx="7667318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/>
            <a:r>
              <a:rPr lang="en-US" altLang="en-US" sz="2800" b="1">
                <a:latin typeface="Times New Roman" panose="02020603050405020304" pitchFamily="18" charset="0"/>
              </a:rPr>
              <a:t>* Hai thừa số có tất cả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ba chữ số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ở phần thập phân, ta dùng dấu phẩy tách ở tích ra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ba chữ số </a:t>
            </a:r>
            <a:r>
              <a:rPr lang="en-US" altLang="en-US" sz="2800" b="1">
                <a:latin typeface="Times New Roman" panose="02020603050405020304" pitchFamily="18" charset="0"/>
              </a:rPr>
              <a:t>kể từ phải sang trái.</a:t>
            </a:r>
            <a:r>
              <a:rPr lang="en-US" altLang="en-US" sz="2800" b="1" i="1">
                <a:latin typeface="Times New Roman" panose="02020603050405020304" pitchFamily="18" charset="0"/>
              </a:rPr>
              <a:t>  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64397" y="3286679"/>
            <a:ext cx="4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179871" y="3880485"/>
            <a:ext cx="1101212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5E9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Muốn nhân một số thập phân với một số thập phân ta làm như sau: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1269333" y="4379100"/>
            <a:ext cx="80772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5E9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</a:rPr>
              <a:t>- Nhân như nhân các số tự nhiên.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269333" y="4836300"/>
            <a:ext cx="10072177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5E9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</a:rPr>
              <a:t>- Đếm xem trong phần thập phân của cả hai thừa số có bao nhiêu chữ số rồi dùng dấu phẩy tách ở tích ra bấy nhiêu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2374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762900" y="3113149"/>
            <a:ext cx="3665505" cy="2801101"/>
            <a:chOff x="6875147" y="2783053"/>
            <a:chExt cx="5455399" cy="4168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6888"/>
          <a:stretch/>
        </p:blipFill>
        <p:spPr>
          <a:xfrm flipH="1">
            <a:off x="1627267" y="1724613"/>
            <a:ext cx="1524000" cy="4637543"/>
          </a:xfrm>
          <a:prstGeom prst="rect">
            <a:avLst/>
          </a:prstGeom>
        </p:spPr>
      </p:pic>
      <p:sp>
        <p:nvSpPr>
          <p:cNvPr id="26" name="标题 1">
            <a:extLst>
              <a:ext uri="{FF2B5EF4-FFF2-40B4-BE49-F238E27FC236}">
                <a16:creationId xmlns:a16="http://schemas.microsoft.com/office/drawing/2014/main" id="{DF0BF919-02D9-45DE-8636-8E9E4121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05" y="1553033"/>
            <a:ext cx="9461380" cy="2261362"/>
          </a:xfrm>
        </p:spPr>
        <p:txBody>
          <a:bodyPr>
            <a:noAutofit/>
          </a:bodyPr>
          <a:lstStyle/>
          <a:p>
            <a:pPr algn="ctr"/>
            <a:r>
              <a:rPr lang="en-US" altLang="zh-CN" sz="11500" b="1">
                <a:solidFill>
                  <a:srgbClr val="F3991B"/>
                </a:solidFill>
                <a:latin typeface="UTM Zirkon" panose="02040603050506020204" pitchFamily="18" charset="0"/>
                <a:ea typeface="印品溜溜圆" panose="02000000000000000000" pitchFamily="2" charset="-122"/>
              </a:rPr>
              <a:t>Luyện tập</a:t>
            </a:r>
            <a:endParaRPr lang="zh-CN" altLang="en-US" sz="11500" b="1" dirty="0">
              <a:solidFill>
                <a:srgbClr val="F3991B"/>
              </a:solidFill>
              <a:latin typeface="UTM Zirkon" panose="02040603050506020204" pitchFamily="18" charset="0"/>
              <a:ea typeface="印品溜溜圆" panose="02000000000000000000" pitchFamily="2" charset="-122"/>
            </a:endParaRPr>
          </a:p>
        </p:txBody>
      </p:sp>
      <p:pic>
        <p:nvPicPr>
          <p:cNvPr id="36" name="图片 9">
            <a:extLst>
              <a:ext uri="{FF2B5EF4-FFF2-40B4-BE49-F238E27FC236}">
                <a16:creationId xmlns:a16="http://schemas.microsoft.com/office/drawing/2014/main" id="{A25BB809-9D7A-4C6B-9103-9F987D337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16" y="1960161"/>
            <a:ext cx="6334124" cy="4166446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274" y="5108004"/>
            <a:ext cx="1472533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A2C74A-74C9-443A-8465-06733D403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8D1139E2-84F5-4669-933F-7DB505F5E79D}"/>
              </a:ext>
            </a:extLst>
          </p:cNvPr>
          <p:cNvSpPr/>
          <p:nvPr/>
        </p:nvSpPr>
        <p:spPr>
          <a:xfrm>
            <a:off x="536465" y="320434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344991" y="310771"/>
            <a:ext cx="53512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 :</a:t>
            </a:r>
          </a:p>
        </p:txBody>
      </p:sp>
      <p:sp>
        <p:nvSpPr>
          <p:cNvPr id="15" name="思想气泡: 云 3">
            <a:extLst>
              <a:ext uri="{FF2B5EF4-FFF2-40B4-BE49-F238E27FC236}">
                <a16:creationId xmlns:a16="http://schemas.microsoft.com/office/drawing/2014/main" id="{13EAA3F2-149A-46EF-AEA4-F10DF89FC9FD}"/>
              </a:ext>
            </a:extLst>
          </p:cNvPr>
          <p:cNvSpPr/>
          <p:nvPr/>
        </p:nvSpPr>
        <p:spPr>
          <a:xfrm>
            <a:off x="38100" y="310770"/>
            <a:ext cx="2129911" cy="855877"/>
          </a:xfrm>
          <a:prstGeom prst="cloudCallout">
            <a:avLst>
              <a:gd name="adj1" fmla="val 59078"/>
              <a:gd name="adj2" fmla="val -13491"/>
            </a:avLst>
          </a:prstGeom>
          <a:solidFill>
            <a:srgbClr val="9D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66号-仔仔体" panose="00000500000000000000" pitchFamily="2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66号-仔仔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26106" y="2740249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a/ 25,8 x 1,5 =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238997" y="2740249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c/ 0,24 x 4,7 =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54706" y="3349849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2 5,8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83306" y="38070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349906" y="35784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426106" y="426424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413406" y="426424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1 2 9 0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26106" y="456904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2 5 8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2273706" y="502624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438806" y="502624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3 8,7 0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696197" y="3349849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0,2 4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924797" y="38070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391397" y="35784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7238997" y="426424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683497" y="4264249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1 6 8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7467597" y="456904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0 9 6</a:t>
            </a: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7238997" y="502624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480297" y="5026249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1,1 2 8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426106" y="502624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3 8,7 0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7467597" y="5026249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1,1 2 8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206111" y="999468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25,8 x 1,5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060318" y="1023186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16,25 x 6,7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206111" y="1577879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0,24 x 4,7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027692" y="1620107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7,826 x 4,5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38575" y="1290869"/>
            <a:ext cx="193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(Ngoài chuẩn)</a:t>
            </a:r>
          </a:p>
        </p:txBody>
      </p:sp>
      <p:grpSp>
        <p:nvGrpSpPr>
          <p:cNvPr id="42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 flipH="1">
            <a:off x="-208506" y="4161433"/>
            <a:ext cx="3665505" cy="2801101"/>
            <a:chOff x="6875147" y="2783053"/>
            <a:chExt cx="5455399" cy="4168900"/>
          </a:xfrm>
        </p:grpSpPr>
        <p:pic>
          <p:nvPicPr>
            <p:cNvPr id="43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45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47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48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46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3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9023 -0.33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666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3.7037E-6 L 0.14739 -0.3331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1666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5" grpId="1"/>
      <p:bldP spid="26" grpId="0"/>
      <p:bldP spid="27" grpId="0"/>
      <p:bldP spid="28" grpId="0"/>
      <p:bldP spid="30" grpId="0"/>
      <p:bldP spid="31" grpId="0"/>
      <p:bldP spid="33" grpId="0"/>
      <p:bldP spid="33" grpId="1"/>
      <p:bldP spid="34" grpId="0"/>
      <p:bldP spid="35" grpId="0"/>
      <p:bldP spid="36" grpId="0"/>
      <p:bldP spid="39" grpId="0"/>
      <p:bldP spid="40" grpId="0"/>
      <p:bldP spid="4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65041" y="4150851"/>
            <a:ext cx="3665505" cy="2801101"/>
            <a:chOff x="6875147" y="2783053"/>
            <a:chExt cx="5455399" cy="4168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344991" y="310771"/>
            <a:ext cx="53512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 :</a:t>
            </a:r>
          </a:p>
        </p:txBody>
      </p:sp>
      <p:sp>
        <p:nvSpPr>
          <p:cNvPr id="51" name="思想气泡: 云 3">
            <a:extLst>
              <a:ext uri="{FF2B5EF4-FFF2-40B4-BE49-F238E27FC236}">
                <a16:creationId xmlns:a16="http://schemas.microsoft.com/office/drawing/2014/main" id="{13EAA3F2-149A-46EF-AEA4-F10DF89FC9FD}"/>
              </a:ext>
            </a:extLst>
          </p:cNvPr>
          <p:cNvSpPr/>
          <p:nvPr/>
        </p:nvSpPr>
        <p:spPr>
          <a:xfrm>
            <a:off x="38100" y="310770"/>
            <a:ext cx="2129911" cy="855877"/>
          </a:xfrm>
          <a:prstGeom prst="cloudCallout">
            <a:avLst>
              <a:gd name="adj1" fmla="val 59078"/>
              <a:gd name="adj2" fmla="val -13491"/>
            </a:avLst>
          </a:prstGeom>
          <a:solidFill>
            <a:srgbClr val="9D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66号-仔仔体" panose="00000500000000000000" pitchFamily="2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66号-仔仔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206111" y="999468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25,8 x 1,5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7060318" y="1023186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16,25 x 6,7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2206111" y="1577879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0,24 x 4,7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7027692" y="1620107"/>
            <a:ext cx="2619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7,826 x 4,5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25353" y="1393213"/>
            <a:ext cx="193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(Ngoài chuẩn)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168011" y="2740249"/>
            <a:ext cx="2399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b/ 16,25 x 6,7 =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027692" y="2755121"/>
            <a:ext cx="2486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d/ 7,826 x 4,5 =</a:t>
            </a: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2654706" y="3349849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16,25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883306" y="38070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2349906" y="35784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flipV="1">
            <a:off x="2168011" y="4264249"/>
            <a:ext cx="1553495" cy="1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2206111" y="4264249"/>
            <a:ext cx="142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1 1 3 7 5</a:t>
            </a: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2206111" y="4569049"/>
            <a:ext cx="143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9 7 5 0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2007296" y="5018126"/>
            <a:ext cx="1561810" cy="81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2007296" y="5018126"/>
            <a:ext cx="1708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1 0 8,8 7 5</a:t>
            </a: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7696197" y="3349849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7,826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7924797" y="38070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7391397" y="357844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6908797" y="4264249"/>
            <a:ext cx="1625600" cy="1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7238997" y="4264249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3 9 1 3 0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6984997" y="4569049"/>
            <a:ext cx="170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3 1 3 0 4</a:t>
            </a: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V="1">
            <a:off x="6908797" y="5026248"/>
            <a:ext cx="1625600" cy="24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7027692" y="5088440"/>
            <a:ext cx="1554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3 5,2 1 7 0</a:t>
            </a: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7006015" y="5092905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3 5,2 1 7 0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2007296" y="5042378"/>
            <a:ext cx="1708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1 0 8,8 7 5</a:t>
            </a:r>
          </a:p>
        </p:txBody>
      </p:sp>
    </p:spTree>
    <p:extLst>
      <p:ext uri="{BB962C8B-B14F-4D97-AF65-F5344CB8AC3E}">
        <p14:creationId xmlns:p14="http://schemas.microsoft.com/office/powerpoint/2010/main" val="33393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18893 -0.3298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2.96296E-6 L 0.18412 -0.32824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-1641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/>
      <p:bldP spid="58" grpId="0"/>
      <p:bldP spid="59" grpId="0"/>
      <p:bldP spid="60" grpId="0"/>
      <p:bldP spid="61" grpId="0"/>
      <p:bldP spid="63" grpId="0"/>
      <p:bldP spid="64" grpId="0"/>
      <p:bldP spid="66" grpId="0"/>
      <p:bldP spid="66" grpId="1"/>
      <p:bldP spid="67" grpId="0"/>
      <p:bldP spid="68" grpId="0"/>
      <p:bldP spid="69" grpId="0"/>
      <p:bldP spid="71" grpId="0"/>
      <p:bldP spid="72" grpId="0"/>
      <p:bldP spid="74" grpId="0"/>
      <p:bldP spid="74" grpId="1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65041" y="4150851"/>
            <a:ext cx="3665505" cy="2801101"/>
            <a:chOff x="6875147" y="2783053"/>
            <a:chExt cx="5455399" cy="4168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240117" y="327990"/>
            <a:ext cx="9438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rồi so sánh giá trị của a </a:t>
            </a:r>
            <a:r>
              <a:rPr lang="en-US" altLang="en-US" sz="3600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và b </a:t>
            </a:r>
            <a:r>
              <a:rPr lang="en-US" altLang="en-US" sz="3600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思想气泡: 云 3">
            <a:extLst>
              <a:ext uri="{FF2B5EF4-FFF2-40B4-BE49-F238E27FC236}">
                <a16:creationId xmlns:a16="http://schemas.microsoft.com/office/drawing/2014/main" id="{13EAA3F2-149A-46EF-AEA4-F10DF89FC9FD}"/>
              </a:ext>
            </a:extLst>
          </p:cNvPr>
          <p:cNvSpPr/>
          <p:nvPr/>
        </p:nvSpPr>
        <p:spPr>
          <a:xfrm>
            <a:off x="179438" y="356518"/>
            <a:ext cx="1961535" cy="755548"/>
          </a:xfrm>
          <a:prstGeom prst="cloudCallout">
            <a:avLst>
              <a:gd name="adj1" fmla="val 59078"/>
              <a:gd name="adj2" fmla="val -13491"/>
            </a:avLst>
          </a:prstGeom>
          <a:solidFill>
            <a:srgbClr val="9D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66号-仔仔体" panose="00000500000000000000" pitchFamily="2" charset="-122"/>
                <a:cs typeface="Times New Roman" panose="02020603050405020304" pitchFamily="18" charset="0"/>
              </a:rPr>
              <a:t>Bài 2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66号-仔仔体" panose="000005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46834"/>
              </p:ext>
            </p:extLst>
          </p:nvPr>
        </p:nvGraphicFramePr>
        <p:xfrm>
          <a:off x="1934491" y="1380758"/>
          <a:ext cx="8374628" cy="1554480"/>
        </p:xfrm>
        <a:graphic>
          <a:graphicData uri="http://schemas.openxmlformats.org/drawingml/2006/table">
            <a:tbl>
              <a:tblPr/>
              <a:tblGrid>
                <a:gridCol w="1383636">
                  <a:extLst>
                    <a:ext uri="{9D8B030D-6E8A-4147-A177-3AD203B41FA5}">
                      <a16:colId xmlns:a16="http://schemas.microsoft.com/office/drawing/2014/main" val="3881116177"/>
                    </a:ext>
                  </a:extLst>
                </a:gridCol>
                <a:gridCol w="1320671">
                  <a:extLst>
                    <a:ext uri="{9D8B030D-6E8A-4147-A177-3AD203B41FA5}">
                      <a16:colId xmlns:a16="http://schemas.microsoft.com/office/drawing/2014/main" val="1810985471"/>
                    </a:ext>
                  </a:extLst>
                </a:gridCol>
                <a:gridCol w="2867898">
                  <a:extLst>
                    <a:ext uri="{9D8B030D-6E8A-4147-A177-3AD203B41FA5}">
                      <a16:colId xmlns:a16="http://schemas.microsoft.com/office/drawing/2014/main" val="1291759258"/>
                    </a:ext>
                  </a:extLst>
                </a:gridCol>
                <a:gridCol w="2802423">
                  <a:extLst>
                    <a:ext uri="{9D8B030D-6E8A-4147-A177-3AD203B41FA5}">
                      <a16:colId xmlns:a16="http://schemas.microsoft.com/office/drawing/2014/main" val="1680247314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9608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2,36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769517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123619"/>
                  </a:ext>
                </a:extLst>
              </a:tr>
            </a:tbl>
          </a:graphicData>
        </a:graphic>
      </p:graphicFrame>
      <p:sp>
        <p:nvSpPr>
          <p:cNvPr id="32" name="Text Box 126"/>
          <p:cNvSpPr txBox="1">
            <a:spLocks noChangeArrowheads="1"/>
          </p:cNvSpPr>
          <p:nvPr/>
        </p:nvSpPr>
        <p:spPr bwMode="auto">
          <a:xfrm>
            <a:off x="4554174" y="1896388"/>
            <a:ext cx="1839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2,36 </a:t>
            </a:r>
            <a:r>
              <a:rPr lang="en-US" altLang="en-US" sz="2800">
                <a:latin typeface="Times New Roman" panose="02020603050405020304" pitchFamily="18" charset="0"/>
              </a:rPr>
              <a:t>x</a:t>
            </a:r>
            <a:r>
              <a:rPr lang="en-US" altLang="en-US" sz="2800" b="1">
                <a:latin typeface="Times New Roman" panose="02020603050405020304" pitchFamily="18" charset="0"/>
              </a:rPr>
              <a:t> 4,2</a:t>
            </a:r>
          </a:p>
        </p:txBody>
      </p:sp>
      <p:sp>
        <p:nvSpPr>
          <p:cNvPr id="33" name="Text Box 131"/>
          <p:cNvSpPr txBox="1">
            <a:spLocks noChangeArrowheads="1"/>
          </p:cNvSpPr>
          <p:nvPr/>
        </p:nvSpPr>
        <p:spPr bwMode="auto">
          <a:xfrm>
            <a:off x="7275867" y="1896388"/>
            <a:ext cx="1892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4,2 </a:t>
            </a:r>
            <a:r>
              <a:rPr lang="en-US" altLang="en-US" sz="2800">
                <a:latin typeface="Times New Roman" panose="02020603050405020304" pitchFamily="18" charset="0"/>
              </a:rPr>
              <a:t>x</a:t>
            </a:r>
            <a:r>
              <a:rPr lang="en-US" altLang="en-US" sz="2800" b="1">
                <a:latin typeface="Times New Roman" panose="02020603050405020304" pitchFamily="18" charset="0"/>
              </a:rPr>
              <a:t> 2,36</a:t>
            </a:r>
          </a:p>
        </p:txBody>
      </p:sp>
      <p:sp>
        <p:nvSpPr>
          <p:cNvPr id="34" name="Text Box 126"/>
          <p:cNvSpPr txBox="1">
            <a:spLocks noChangeArrowheads="1"/>
          </p:cNvSpPr>
          <p:nvPr/>
        </p:nvSpPr>
        <p:spPr bwMode="auto">
          <a:xfrm>
            <a:off x="6087291" y="1896388"/>
            <a:ext cx="1430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9,912</a:t>
            </a:r>
          </a:p>
        </p:txBody>
      </p:sp>
      <p:sp>
        <p:nvSpPr>
          <p:cNvPr id="35" name="Text Box 126"/>
          <p:cNvSpPr txBox="1">
            <a:spLocks noChangeArrowheads="1"/>
          </p:cNvSpPr>
          <p:nvPr/>
        </p:nvSpPr>
        <p:spPr bwMode="auto">
          <a:xfrm>
            <a:off x="8851483" y="1896388"/>
            <a:ext cx="1430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9,912</a:t>
            </a:r>
          </a:p>
        </p:txBody>
      </p:sp>
      <p:sp>
        <p:nvSpPr>
          <p:cNvPr id="36" name="Text Box 133"/>
          <p:cNvSpPr txBox="1">
            <a:spLocks noChangeArrowheads="1"/>
          </p:cNvSpPr>
          <p:nvPr/>
        </p:nvSpPr>
        <p:spPr bwMode="auto">
          <a:xfrm>
            <a:off x="4524678" y="2408819"/>
            <a:ext cx="3039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3,05 </a:t>
            </a:r>
            <a:r>
              <a:rPr lang="en-US" altLang="en-US" sz="2800">
                <a:latin typeface="Times New Roman" panose="02020603050405020304" pitchFamily="18" charset="0"/>
              </a:rPr>
              <a:t>x</a:t>
            </a:r>
            <a:r>
              <a:rPr lang="en-US" altLang="en-US" sz="2800" b="1">
                <a:latin typeface="Times New Roman" panose="02020603050405020304" pitchFamily="18" charset="0"/>
              </a:rPr>
              <a:t> 2,7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8,235</a:t>
            </a:r>
          </a:p>
        </p:txBody>
      </p:sp>
      <p:sp>
        <p:nvSpPr>
          <p:cNvPr id="37" name="Text Box 134"/>
          <p:cNvSpPr txBox="1">
            <a:spLocks noChangeArrowheads="1"/>
          </p:cNvSpPr>
          <p:nvPr/>
        </p:nvSpPr>
        <p:spPr bwMode="auto">
          <a:xfrm>
            <a:off x="7340908" y="2394071"/>
            <a:ext cx="3012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2,7 </a:t>
            </a:r>
            <a:r>
              <a:rPr lang="en-US" altLang="en-US" sz="2800">
                <a:latin typeface="Times New Roman" panose="02020603050405020304" pitchFamily="18" charset="0"/>
              </a:rPr>
              <a:t>x</a:t>
            </a:r>
            <a:r>
              <a:rPr lang="en-US" altLang="en-US" sz="2800" b="1">
                <a:latin typeface="Times New Roman" panose="02020603050405020304" pitchFamily="18" charset="0"/>
              </a:rPr>
              <a:t> 3,05 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8,235</a:t>
            </a:r>
          </a:p>
        </p:txBody>
      </p:sp>
      <p:sp>
        <p:nvSpPr>
          <p:cNvPr id="38" name="Text Box 135"/>
          <p:cNvSpPr txBox="1">
            <a:spLocks noChangeArrowheads="1"/>
          </p:cNvSpPr>
          <p:nvPr/>
        </p:nvSpPr>
        <p:spPr bwMode="auto">
          <a:xfrm>
            <a:off x="489154" y="3345829"/>
            <a:ext cx="11189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latin typeface="Times New Roman" panose="02020603050405020304" pitchFamily="18" charset="0"/>
              </a:rPr>
              <a:t>Nhận xét</a:t>
            </a:r>
            <a:r>
              <a:rPr lang="en-US" altLang="en-US" sz="3200" b="1" i="1">
                <a:latin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Phép nhân các số thập phân có tính chất giao hoán :</a:t>
            </a:r>
          </a:p>
        </p:txBody>
      </p:sp>
      <p:sp>
        <p:nvSpPr>
          <p:cNvPr id="39" name="Text Box 136"/>
          <p:cNvSpPr txBox="1">
            <a:spLocks noChangeArrowheads="1"/>
          </p:cNvSpPr>
          <p:nvPr/>
        </p:nvSpPr>
        <p:spPr bwMode="auto">
          <a:xfrm>
            <a:off x="489154" y="3960100"/>
            <a:ext cx="11189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</a:rPr>
              <a:t>Khi đổi chỗ hai thừa số của một tích thì tích không thay đổi.</a:t>
            </a:r>
          </a:p>
        </p:txBody>
      </p:sp>
      <p:sp>
        <p:nvSpPr>
          <p:cNvPr id="40" name="Text Box 137"/>
          <p:cNvSpPr txBox="1">
            <a:spLocks noChangeArrowheads="1"/>
          </p:cNvSpPr>
          <p:nvPr/>
        </p:nvSpPr>
        <p:spPr bwMode="auto">
          <a:xfrm>
            <a:off x="4412478" y="4606136"/>
            <a:ext cx="326431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a </a:t>
            </a:r>
            <a:r>
              <a:rPr lang="en-US" altLang="en-US" sz="3200">
                <a:latin typeface="Times New Roman" panose="02020603050405020304" pitchFamily="18" charset="0"/>
              </a:rPr>
              <a:t>x</a:t>
            </a:r>
            <a:r>
              <a:rPr lang="en-US" altLang="en-US" sz="3200" b="1">
                <a:latin typeface="Times New Roman" panose="02020603050405020304" pitchFamily="18" charset="0"/>
              </a:rPr>
              <a:t> b = b </a:t>
            </a:r>
            <a:r>
              <a:rPr lang="en-US" altLang="en-US" sz="3200">
                <a:latin typeface="Times New Roman" panose="02020603050405020304" pitchFamily="18" charset="0"/>
              </a:rPr>
              <a:t>x</a:t>
            </a:r>
            <a:r>
              <a:rPr lang="en-US" altLang="en-US" sz="3200" b="1"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9945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65041" y="4150851"/>
            <a:ext cx="3665505" cy="2801101"/>
            <a:chOff x="6875147" y="2783053"/>
            <a:chExt cx="5455399" cy="4168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728862" y="1121057"/>
            <a:ext cx="6788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ngay kết quả tính:</a:t>
            </a:r>
          </a:p>
        </p:txBody>
      </p:sp>
      <p:sp>
        <p:nvSpPr>
          <p:cNvPr id="26" name="思想气泡: 云 3">
            <a:extLst>
              <a:ext uri="{FF2B5EF4-FFF2-40B4-BE49-F238E27FC236}">
                <a16:creationId xmlns:a16="http://schemas.microsoft.com/office/drawing/2014/main" id="{13EAA3F2-149A-46EF-AEA4-F10DF89FC9FD}"/>
              </a:ext>
            </a:extLst>
          </p:cNvPr>
          <p:cNvSpPr/>
          <p:nvPr/>
        </p:nvSpPr>
        <p:spPr>
          <a:xfrm>
            <a:off x="1480962" y="1096322"/>
            <a:ext cx="1961535" cy="755548"/>
          </a:xfrm>
          <a:prstGeom prst="cloudCallout">
            <a:avLst>
              <a:gd name="adj1" fmla="val 59078"/>
              <a:gd name="adj2" fmla="val -13491"/>
            </a:avLst>
          </a:prstGeom>
          <a:solidFill>
            <a:srgbClr val="9D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66号-仔仔体" panose="00000500000000000000" pitchFamily="2" charset="-122"/>
                <a:cs typeface="Times New Roman" panose="02020603050405020304" pitchFamily="18" charset="0"/>
              </a:rPr>
              <a:t>Bài 2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66号-仔仔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461730" y="2096525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4,34 x 3,6 = 15,624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461730" y="2651791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3,6 x 4,34 =    ?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576530" y="2083715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9,04 x 16 = 144,64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576530" y="2657674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16 x 9,04 =   ?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342650" y="2660756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144,64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280630" y="3398086"/>
            <a:ext cx="10338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biết được kết quả phép tính mà không cần tính ?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385530" y="3966162"/>
            <a:ext cx="754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đây là tính chất giao hoán của phép nhân.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339694" y="2639848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15,624</a:t>
            </a:r>
          </a:p>
        </p:txBody>
      </p:sp>
      <p:pic>
        <p:nvPicPr>
          <p:cNvPr id="37" name="图片 9">
            <a:extLst>
              <a:ext uri="{FF2B5EF4-FFF2-40B4-BE49-F238E27FC236}">
                <a16:creationId xmlns:a16="http://schemas.microsoft.com/office/drawing/2014/main" id="{A25BB809-9D7A-4C6B-9103-9F987D337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765" y="3093939"/>
            <a:ext cx="6334124" cy="41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 animBg="1"/>
      <p:bldP spid="31" grpId="0"/>
      <p:bldP spid="32" grpId="0"/>
      <p:bldP spid="33" grpId="0" animBg="1"/>
      <p:bldP spid="34" grpId="0"/>
      <p:bldP spid="35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5050DA-3602-4235-9F05-A2EC9EE6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15FB26C-A2C5-4AB0-8FB3-61E5CE1E58C9}"/>
              </a:ext>
            </a:extLst>
          </p:cNvPr>
          <p:cNvSpPr/>
          <p:nvPr/>
        </p:nvSpPr>
        <p:spPr>
          <a:xfrm>
            <a:off x="501650" y="236926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6888"/>
          <a:stretch/>
        </p:blipFill>
        <p:spPr>
          <a:xfrm flipH="1">
            <a:off x="764500" y="1945009"/>
            <a:ext cx="1524000" cy="4637543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DF0BF919-02D9-45DE-8636-8E9E4121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76" y="1712135"/>
            <a:ext cx="9461380" cy="2261362"/>
          </a:xfrm>
        </p:spPr>
        <p:txBody>
          <a:bodyPr>
            <a:noAutofit/>
          </a:bodyPr>
          <a:lstStyle/>
          <a:p>
            <a:pPr algn="ctr"/>
            <a:r>
              <a:rPr lang="en-US" altLang="zh-CN" sz="11500" b="1">
                <a:solidFill>
                  <a:srgbClr val="F3991B"/>
                </a:solidFill>
                <a:latin typeface="UTM Zirkon" panose="02040603050506020204" pitchFamily="18" charset="0"/>
                <a:ea typeface="印品溜溜圆" panose="02000000000000000000" pitchFamily="2" charset="-122"/>
              </a:rPr>
              <a:t>Nhân một số thập phân với một số thập phân</a:t>
            </a:r>
            <a:endParaRPr lang="zh-CN" altLang="en-US" sz="11500" b="1" dirty="0">
              <a:solidFill>
                <a:srgbClr val="F3991B"/>
              </a:solidFill>
              <a:latin typeface="UTM Zirkon" panose="02040603050506020204" pitchFamily="18" charset="0"/>
              <a:ea typeface="印品溜溜圆" panose="02000000000000000000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349F62F1-F41D-4332-BB93-9D23BBF1CF13}"/>
              </a:ext>
            </a:extLst>
          </p:cNvPr>
          <p:cNvSpPr txBox="1">
            <a:spLocks/>
          </p:cNvSpPr>
          <p:nvPr/>
        </p:nvSpPr>
        <p:spPr>
          <a:xfrm>
            <a:off x="7036817" y="4760320"/>
            <a:ext cx="3838848" cy="1067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4000" b="1">
                <a:solidFill>
                  <a:srgbClr val="BB625B"/>
                </a:solidFill>
                <a:effectLst/>
                <a:latin typeface="UTM Seagull" panose="02040603050506020204" pitchFamily="18" charset="0"/>
                <a:ea typeface="印品溜溜圆" panose="02000000000000000000" pitchFamily="2" charset="-122"/>
              </a:rPr>
              <a:t>Trang 58 - 59</a:t>
            </a:r>
            <a:endParaRPr lang="zh-CN" altLang="en-US" sz="4000" b="1" dirty="0">
              <a:solidFill>
                <a:srgbClr val="BB625B"/>
              </a:solidFill>
              <a:latin typeface="UTM Seagull" panose="02040603050506020204" pitchFamily="18" charset="0"/>
              <a:ea typeface="印品溜溜圆" panose="020000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AD0365D-6A6E-4B17-B411-DDCE32D0A74D}"/>
              </a:ext>
            </a:extLst>
          </p:cNvPr>
          <p:cNvSpPr/>
          <p:nvPr/>
        </p:nvSpPr>
        <p:spPr>
          <a:xfrm>
            <a:off x="1720678" y="515601"/>
            <a:ext cx="2361473" cy="827147"/>
          </a:xfrm>
          <a:prstGeom prst="roundRect">
            <a:avLst>
              <a:gd name="adj" fmla="val 28943"/>
            </a:avLst>
          </a:prstGeom>
          <a:solidFill>
            <a:srgbClr val="94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印品溜溜圆" panose="02000000000000000000" pitchFamily="2" charset="-122"/>
              </a:rPr>
              <a:t>Toán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BCD27143-8B77-49D9-9038-29A4D1D851D2}"/>
              </a:ext>
            </a:extLst>
          </p:cNvPr>
          <p:cNvSpPr txBox="1">
            <a:spLocks/>
          </p:cNvSpPr>
          <p:nvPr/>
        </p:nvSpPr>
        <p:spPr>
          <a:xfrm>
            <a:off x="5396103" y="5916042"/>
            <a:ext cx="4630873" cy="61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800" b="1">
                <a:solidFill>
                  <a:srgbClr val="586F22"/>
                </a:solidFill>
                <a:latin typeface="UTM Seagull" panose="02040603050506020204" pitchFamily="18" charset="0"/>
                <a:ea typeface="印品溜溜圆" panose="02000000000000000000" pitchFamily="2" charset="-122"/>
              </a:rPr>
              <a:t>Thực hiện: EduFive</a:t>
            </a:r>
            <a:endParaRPr lang="zh-CN" altLang="en-US" sz="2800" b="1" dirty="0">
              <a:solidFill>
                <a:srgbClr val="586F22"/>
              </a:solidFill>
              <a:latin typeface="UTM Seagull" panose="02040603050506020204" pitchFamily="18" charset="0"/>
              <a:ea typeface="印品溜溜圆" panose="02000000000000000000" pitchFamily="2" charset="-122"/>
            </a:endParaRPr>
          </a:p>
        </p:txBody>
      </p: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28589" y="4116130"/>
            <a:ext cx="3665505" cy="2801101"/>
            <a:chOff x="6875147" y="2783053"/>
            <a:chExt cx="5455399" cy="4168900"/>
          </a:xfrm>
        </p:grpSpPr>
        <p:pic>
          <p:nvPicPr>
            <p:cNvPr id="34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35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37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39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40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38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pic>
        <p:nvPicPr>
          <p:cNvPr id="26" name="图片 9">
            <a:extLst>
              <a:ext uri="{FF2B5EF4-FFF2-40B4-BE49-F238E27FC236}">
                <a16:creationId xmlns:a16="http://schemas.microsoft.com/office/drawing/2014/main" id="{A25BB809-9D7A-4C6B-9103-9F987D337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4" y="2810017"/>
            <a:ext cx="6334124" cy="41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 flipH="1">
            <a:off x="-149829" y="4118389"/>
            <a:ext cx="3665505" cy="2801101"/>
            <a:chOff x="6875147" y="2783053"/>
            <a:chExt cx="5455399" cy="4168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F7189C7C-947B-4D15-967D-ECD9A421393A}"/>
              </a:ext>
            </a:extLst>
          </p:cNvPr>
          <p:cNvSpPr txBox="1"/>
          <p:nvPr/>
        </p:nvSpPr>
        <p:spPr>
          <a:xfrm>
            <a:off x="2657075" y="313160"/>
            <a:ext cx="887748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Một vườn cây hình chữ nhật có chiều dài 15,62m và chiều rộng 8,4m. Tính chu vi và diện tích vườn cây đó.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思想气泡: 云 3">
            <a:extLst>
              <a:ext uri="{FF2B5EF4-FFF2-40B4-BE49-F238E27FC236}">
                <a16:creationId xmlns:a16="http://schemas.microsoft.com/office/drawing/2014/main" id="{13EAA3F2-149A-46EF-AEA4-F10DF89FC9FD}"/>
              </a:ext>
            </a:extLst>
          </p:cNvPr>
          <p:cNvSpPr/>
          <p:nvPr/>
        </p:nvSpPr>
        <p:spPr>
          <a:xfrm>
            <a:off x="520700" y="385716"/>
            <a:ext cx="1961535" cy="755548"/>
          </a:xfrm>
          <a:prstGeom prst="cloudCallout">
            <a:avLst>
              <a:gd name="adj1" fmla="val 59078"/>
              <a:gd name="adj2" fmla="val -13491"/>
            </a:avLst>
          </a:prstGeom>
          <a:solidFill>
            <a:srgbClr val="9D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66号-仔仔体" panose="00000500000000000000" pitchFamily="2" charset="-122"/>
                <a:cs typeface="Times New Roman" panose="02020603050405020304" pitchFamily="18" charset="0"/>
              </a:rPr>
              <a:t>Bài 3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66号-仔仔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1475" y="1682187"/>
            <a:ext cx="2949677" cy="16414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/>
          <p:cNvSpPr/>
          <p:nvPr/>
        </p:nvSpPr>
        <p:spPr>
          <a:xfrm rot="5400000">
            <a:off x="2008820" y="2092385"/>
            <a:ext cx="314986" cy="293485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715250" y="3987643"/>
            <a:ext cx="192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15,62m</a:t>
            </a:r>
          </a:p>
        </p:txBody>
      </p:sp>
      <p:sp>
        <p:nvSpPr>
          <p:cNvPr id="38" name="Right Brace 37"/>
          <p:cNvSpPr/>
          <p:nvPr/>
        </p:nvSpPr>
        <p:spPr>
          <a:xfrm>
            <a:off x="3795477" y="1723665"/>
            <a:ext cx="221226" cy="164143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960107" y="2616811"/>
            <a:ext cx="117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2283" y="1964380"/>
                <a:ext cx="2786032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vi: …m</a:t>
                </a:r>
              </a:p>
              <a:p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tích: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83" y="1964380"/>
                <a:ext cx="2786032" cy="963854"/>
              </a:xfrm>
              <a:prstGeom prst="rect">
                <a:avLst/>
              </a:prstGeom>
              <a:blipFill>
                <a:blip r:embed="rId9"/>
                <a:stretch>
                  <a:fillRect l="-4595" t="-6329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095817" y="1797439"/>
            <a:ext cx="278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C6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6154" y="2355201"/>
            <a:ext cx="420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vườn cây là: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12070" y="2966268"/>
            <a:ext cx="461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(15,62 + 8,4) x 2 = 48,04 (m)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154" y="3640259"/>
            <a:ext cx="447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vườn cây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78580" y="4259573"/>
                <a:ext cx="447802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15,62 x 8,4 = 131,208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80" y="4259573"/>
                <a:ext cx="4478028" cy="532966"/>
              </a:xfrm>
              <a:prstGeom prst="rect">
                <a:avLst/>
              </a:prstGeom>
              <a:blipFill>
                <a:blip r:embed="rId10"/>
                <a:stretch>
                  <a:fillRect l="-2861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99046" y="4821204"/>
                <a:ext cx="4478028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48,04 m</a:t>
                </a:r>
              </a:p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131,208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46" y="4821204"/>
                <a:ext cx="4478028" cy="963854"/>
              </a:xfrm>
              <a:prstGeom prst="rect">
                <a:avLst/>
              </a:prstGeom>
              <a:blipFill>
                <a:blip r:embed="rId11"/>
                <a:stretch>
                  <a:fillRect l="-2857" t="-6962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75455" y="6509582"/>
            <a:ext cx="255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Ngoài chuẩn</a:t>
            </a:r>
          </a:p>
        </p:txBody>
      </p:sp>
    </p:spTree>
    <p:extLst>
      <p:ext uri="{BB962C8B-B14F-4D97-AF65-F5344CB8AC3E}">
        <p14:creationId xmlns:p14="http://schemas.microsoft.com/office/powerpoint/2010/main" val="22901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3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5050DA-3602-4235-9F05-A2EC9EE6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AD0365D-6A6E-4B17-B411-DDCE32D0A74D}"/>
              </a:ext>
            </a:extLst>
          </p:cNvPr>
          <p:cNvSpPr/>
          <p:nvPr/>
        </p:nvSpPr>
        <p:spPr>
          <a:xfrm>
            <a:off x="980127" y="766717"/>
            <a:ext cx="7943597" cy="827147"/>
          </a:xfrm>
          <a:prstGeom prst="roundRect">
            <a:avLst>
              <a:gd name="adj" fmla="val 28943"/>
            </a:avLst>
          </a:prstGeom>
          <a:solidFill>
            <a:srgbClr val="94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印品溜溜圆" panose="02000000000000000000" pitchFamily="2" charset="-122"/>
              </a:rPr>
              <a:t>Khám phá đại dương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35445" r="50528" b="34760"/>
          <a:stretch/>
        </p:blipFill>
        <p:spPr>
          <a:xfrm>
            <a:off x="5465948" y="2869921"/>
            <a:ext cx="2627782" cy="322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65240" r="50878" b="12512"/>
          <a:stretch/>
        </p:blipFill>
        <p:spPr>
          <a:xfrm rot="19073531" flipH="1">
            <a:off x="9195930" y="2822441"/>
            <a:ext cx="2454962" cy="255900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5614"/>
          <a:stretch/>
        </p:blipFill>
        <p:spPr>
          <a:xfrm flipH="1">
            <a:off x="218127" y="2244827"/>
            <a:ext cx="1524000" cy="4718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37860" r="74330" b="47871"/>
          <a:stretch/>
        </p:blipFill>
        <p:spPr>
          <a:xfrm rot="20962074">
            <a:off x="1870738" y="3460653"/>
            <a:ext cx="2889737" cy="1663035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27" y="4200416"/>
            <a:ext cx="14725338" cy="3081540"/>
          </a:xfrm>
          <a:prstGeom prst="rect">
            <a:avLst/>
          </a:prstGeom>
        </p:spPr>
      </p:pic>
      <p:pic>
        <p:nvPicPr>
          <p:cNvPr id="24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1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67" y="506437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3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24" y="506437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15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143" b="100000" l="0" r="100000"/>
                    </a14:imgEffect>
                    <a14:imgEffect>
                      <a14:brightnessContrast bright="-9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57" y="506437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\Desktop\Tai nguyen thiet ke tro choi\Bảng gỗ\1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33" y="103983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Tai nguyen thiet ke tro choi\Bảng gỗ\2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924" y="1065506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\Desktop\Tai nguyen thiet ke tro choi\Bảng gỗ\3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71" y="1013241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>
            <a:off x="2642894" y="1884239"/>
            <a:ext cx="6375101" cy="2117558"/>
          </a:xfrm>
          <a:prstGeom prst="cloudCallout">
            <a:avLst>
              <a:gd name="adj1" fmla="val -70195"/>
              <a:gd name="adj2" fmla="val -17908"/>
            </a:avLst>
          </a:prstGeom>
          <a:solidFill>
            <a:srgbClr val="FFE1FF"/>
          </a:solidFill>
          <a:ln w="12700" cap="flat" cmpd="sng" algn="ctr">
            <a:solidFill>
              <a:srgbClr val="FFC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bạn hãy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trả lời câu hỏi để xem đại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dương có gì nào?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1556 0.00301 " pathEditMode="relative" rAng="0" ptsTypes="AA">
                                      <p:cBhvr>
                                        <p:cTn id="18" dur="5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5614"/>
          <a:stretch/>
        </p:blipFill>
        <p:spPr>
          <a:xfrm flipH="1">
            <a:off x="-96471" y="4138259"/>
            <a:ext cx="1524000" cy="4718360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5486400"/>
            <a:ext cx="14725338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6494" y="344307"/>
            <a:ext cx="905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1. Tính nhẩm: 12,5 x 10 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665529" y="1483172"/>
            <a:ext cx="5176966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8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0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1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12,5 x 10 = 1,25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748671" y="3049277"/>
            <a:ext cx="5244724" cy="1057275"/>
            <a:chOff x="3454400" y="3233738"/>
            <a:chExt cx="5244724" cy="1057275"/>
          </a:xfrm>
          <a:solidFill>
            <a:srgbClr val="00B050"/>
          </a:solidFill>
        </p:grpSpPr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4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5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6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475164" y="3391055"/>
              <a:ext cx="4223960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12,5 x 10 = 125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BCDACEED-A045-47FC-8D89-48E7F8A80186}"/>
              </a:ext>
            </a:extLst>
          </p:cNvPr>
          <p:cNvGrpSpPr/>
          <p:nvPr/>
        </p:nvGrpSpPr>
        <p:grpSpPr>
          <a:xfrm>
            <a:off x="6505079" y="1447381"/>
            <a:ext cx="4900460" cy="1066801"/>
            <a:chOff x="3454400" y="4654550"/>
            <a:chExt cx="4900460" cy="1066801"/>
          </a:xfrm>
          <a:solidFill>
            <a:srgbClr val="2BC3B5"/>
          </a:solidFill>
        </p:grpSpPr>
        <p:sp>
          <p:nvSpPr>
            <p:cNvPr id="18" name="MH_Other_3">
              <a:extLst>
                <a:ext uri="{FF2B5EF4-FFF2-40B4-BE49-F238E27FC236}">
                  <a16:creationId xmlns:a16="http://schemas.microsoft.com/office/drawing/2014/main" id="{930064B7-721B-4679-8D08-43325C4BEF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9" name="MH_Other_4">
              <a:extLst>
                <a:ext uri="{FF2B5EF4-FFF2-40B4-BE49-F238E27FC236}">
                  <a16:creationId xmlns:a16="http://schemas.microsoft.com/office/drawing/2014/main" id="{AC804682-43CF-483A-94B0-CBE3EF2961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0" name="MH_Other_9">
              <a:extLst>
                <a:ext uri="{FF2B5EF4-FFF2-40B4-BE49-F238E27FC236}">
                  <a16:creationId xmlns:a16="http://schemas.microsoft.com/office/drawing/2014/main" id="{A679B3CF-201C-414B-9894-4A196038808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54400" y="4786314"/>
              <a:ext cx="935038" cy="9350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SubTitle_3">
              <a:extLst>
                <a:ext uri="{FF2B5EF4-FFF2-40B4-BE49-F238E27FC236}">
                  <a16:creationId xmlns:a16="http://schemas.microsoft.com/office/drawing/2014/main" id="{A1217CBD-0641-4BB9-9F1B-1103E77172D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799855" y="4887914"/>
              <a:ext cx="3555005" cy="833437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2BC3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12,5 x 10 = 12,5</a:t>
              </a:r>
              <a:endParaRPr lang="zh-CN" altLang="en-US" sz="4000" b="1" kern="0" dirty="0">
                <a:solidFill>
                  <a:srgbClr val="2BC3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6488001" y="297526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23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5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6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12,5 x 10 = 1250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61324" y="15468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01281" y="152584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28949" y="295275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6121" y="3252662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eft Arrow 31">
            <a:hlinkClick r:id="rId25" action="ppaction://hlinksldjump"/>
          </p:cNvPr>
          <p:cNvSpPr/>
          <p:nvPr/>
        </p:nvSpPr>
        <p:spPr>
          <a:xfrm>
            <a:off x="10905455" y="5945396"/>
            <a:ext cx="862375" cy="673769"/>
          </a:xfrm>
          <a:prstGeom prst="leftArrow">
            <a:avLst/>
          </a:prstGeom>
          <a:solidFill>
            <a:srgbClr val="D5718E"/>
          </a:solidFill>
          <a:ln>
            <a:solidFill>
              <a:srgbClr val="E9B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2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27483" y="1381172"/>
            <a:ext cx="5428561" cy="1012046"/>
            <a:chOff x="3454400" y="1811338"/>
            <a:chExt cx="5937454" cy="1012046"/>
          </a:xfrm>
          <a:solidFill>
            <a:srgbClr val="993300"/>
          </a:solidFill>
        </p:grpSpPr>
        <p:sp>
          <p:nvSpPr>
            <p:cNvPr id="3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454400" y="1924049"/>
              <a:ext cx="1064149" cy="8993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4612311" y="1924050"/>
              <a:ext cx="4779543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0,7 x 100 = 7000</a:t>
              </a:r>
              <a:endParaRPr lang="zh-CN" altLang="en-US" sz="4000" b="1" kern="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6823057" y="1206809"/>
            <a:ext cx="4881196" cy="1057275"/>
            <a:chOff x="3454400" y="3233738"/>
            <a:chExt cx="4881196" cy="1057275"/>
          </a:xfrm>
          <a:solidFill>
            <a:srgbClr val="9900CC"/>
          </a:solidFill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28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1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24263" y="3406775"/>
              <a:ext cx="4011333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0,7 x 100 = 70</a:t>
              </a:r>
              <a:endParaRPr lang="zh-CN" altLang="en-US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4">
            <a:extLst>
              <a:ext uri="{FF2B5EF4-FFF2-40B4-BE49-F238E27FC236}">
                <a16:creationId xmlns:a16="http://schemas.microsoft.com/office/drawing/2014/main" id="{BCDACEED-A045-47FC-8D89-48E7F8A80186}"/>
              </a:ext>
            </a:extLst>
          </p:cNvPr>
          <p:cNvGrpSpPr/>
          <p:nvPr/>
        </p:nvGrpSpPr>
        <p:grpSpPr>
          <a:xfrm>
            <a:off x="6928249" y="2980966"/>
            <a:ext cx="5086698" cy="1066801"/>
            <a:chOff x="3454400" y="4654550"/>
            <a:chExt cx="5086698" cy="1066801"/>
          </a:xfrm>
          <a:solidFill>
            <a:srgbClr val="006600"/>
          </a:solidFill>
        </p:grpSpPr>
        <p:sp>
          <p:nvSpPr>
            <p:cNvPr id="13" name="MH_Other_3">
              <a:extLst>
                <a:ext uri="{FF2B5EF4-FFF2-40B4-BE49-F238E27FC236}">
                  <a16:creationId xmlns:a16="http://schemas.microsoft.com/office/drawing/2014/main" id="{930064B7-721B-4679-8D08-43325C4BEF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4" name="MH_Other_4">
              <a:extLst>
                <a:ext uri="{FF2B5EF4-FFF2-40B4-BE49-F238E27FC236}">
                  <a16:creationId xmlns:a16="http://schemas.microsoft.com/office/drawing/2014/main" id="{AC804682-43CF-483A-94B0-CBE3EF2961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5" name="MH_Other_9">
              <a:extLst>
                <a:ext uri="{FF2B5EF4-FFF2-40B4-BE49-F238E27FC236}">
                  <a16:creationId xmlns:a16="http://schemas.microsoft.com/office/drawing/2014/main" id="{A679B3CF-201C-414B-9894-4A196038808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54400" y="4786314"/>
              <a:ext cx="935038" cy="9350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28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6" name="MH_SubTitle_3">
              <a:extLst>
                <a:ext uri="{FF2B5EF4-FFF2-40B4-BE49-F238E27FC236}">
                  <a16:creationId xmlns:a16="http://schemas.microsoft.com/office/drawing/2014/main" id="{A1217CBD-0641-4BB9-9F1B-1103E77172D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586288" y="4887914"/>
              <a:ext cx="3954810" cy="833437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0,7 x 100 = 7 </a:t>
              </a:r>
              <a:endParaRPr lang="zh-CN" altLang="en-US" sz="40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27483" y="3095266"/>
            <a:ext cx="4878504" cy="1057275"/>
            <a:chOff x="3454400" y="3233738"/>
            <a:chExt cx="4878504" cy="1057275"/>
          </a:xfrm>
          <a:solidFill>
            <a:srgbClr val="D5718E"/>
          </a:solidFill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9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0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057763" y="3406775"/>
              <a:ext cx="4275141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0,7 x 100 = 700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28482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29586" y="134470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221094" y="307244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90456" y="1197689"/>
            <a:ext cx="1141807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57917" y="260479"/>
            <a:ext cx="905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2. Tính nhẩm: 0,7 x 100 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5614"/>
          <a:stretch/>
        </p:blipFill>
        <p:spPr>
          <a:xfrm flipH="1">
            <a:off x="-96471" y="4138259"/>
            <a:ext cx="1524000" cy="4718360"/>
          </a:xfrm>
          <a:prstGeom prst="rect">
            <a:avLst/>
          </a:prstGeom>
        </p:spPr>
      </p:pic>
      <p:pic>
        <p:nvPicPr>
          <p:cNvPr id="28" name="图片 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5486400"/>
            <a:ext cx="14725338" cy="1752600"/>
          </a:xfrm>
          <a:prstGeom prst="rect">
            <a:avLst/>
          </a:prstGeom>
        </p:spPr>
      </p:pic>
      <p:sp>
        <p:nvSpPr>
          <p:cNvPr id="30" name="Left Arrow 29">
            <a:hlinkClick r:id="rId25" action="ppaction://hlinksldjump"/>
          </p:cNvPr>
          <p:cNvSpPr/>
          <p:nvPr/>
        </p:nvSpPr>
        <p:spPr>
          <a:xfrm>
            <a:off x="10759268" y="5795627"/>
            <a:ext cx="862375" cy="673769"/>
          </a:xfrm>
          <a:prstGeom prst="leftArrow">
            <a:avLst/>
          </a:prstGeom>
          <a:solidFill>
            <a:srgbClr val="D5718E"/>
          </a:solidFill>
          <a:ln>
            <a:solidFill>
              <a:srgbClr val="E9B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350875" y="1424817"/>
            <a:ext cx="5592725" cy="1069472"/>
            <a:chOff x="3368289" y="1811338"/>
            <a:chExt cx="6562928" cy="1069472"/>
          </a:xfrm>
          <a:solidFill>
            <a:srgbClr val="33CC33"/>
          </a:solidFill>
        </p:grpSpPr>
        <p:sp>
          <p:nvSpPr>
            <p:cNvPr id="3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368289" y="2019299"/>
              <a:ext cx="1046549" cy="8615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4612311" y="1924050"/>
              <a:ext cx="53189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8,2 x 1000 = 8,2</a:t>
              </a:r>
              <a:endParaRPr lang="zh-CN" altLang="en-US" sz="40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6363647" y="3217877"/>
            <a:ext cx="5377048" cy="1057275"/>
            <a:chOff x="3454400" y="3233738"/>
            <a:chExt cx="5377048" cy="1057275"/>
          </a:xfrm>
          <a:solidFill>
            <a:srgbClr val="993300"/>
          </a:solidFill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1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68479" y="3406775"/>
              <a:ext cx="4462969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8,2 x 1000 = 8200</a:t>
              </a:r>
              <a:endParaRPr lang="zh-CN" altLang="en-US" sz="4000" b="1" kern="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4">
            <a:extLst>
              <a:ext uri="{FF2B5EF4-FFF2-40B4-BE49-F238E27FC236}">
                <a16:creationId xmlns:a16="http://schemas.microsoft.com/office/drawing/2014/main" id="{BCDACEED-A045-47FC-8D89-48E7F8A80186}"/>
              </a:ext>
            </a:extLst>
          </p:cNvPr>
          <p:cNvGrpSpPr/>
          <p:nvPr/>
        </p:nvGrpSpPr>
        <p:grpSpPr>
          <a:xfrm>
            <a:off x="6348296" y="1344258"/>
            <a:ext cx="5271291" cy="1066801"/>
            <a:chOff x="3454400" y="4654550"/>
            <a:chExt cx="5271291" cy="1066801"/>
          </a:xfrm>
          <a:solidFill>
            <a:srgbClr val="D60093"/>
          </a:solidFill>
        </p:grpSpPr>
        <p:sp>
          <p:nvSpPr>
            <p:cNvPr id="13" name="MH_Other_3">
              <a:extLst>
                <a:ext uri="{FF2B5EF4-FFF2-40B4-BE49-F238E27FC236}">
                  <a16:creationId xmlns:a16="http://schemas.microsoft.com/office/drawing/2014/main" id="{930064B7-721B-4679-8D08-43325C4BEF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4" name="MH_Other_4">
              <a:extLst>
                <a:ext uri="{FF2B5EF4-FFF2-40B4-BE49-F238E27FC236}">
                  <a16:creationId xmlns:a16="http://schemas.microsoft.com/office/drawing/2014/main" id="{AC804682-43CF-483A-94B0-CBE3EF2961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5" name="MH_Other_9">
              <a:extLst>
                <a:ext uri="{FF2B5EF4-FFF2-40B4-BE49-F238E27FC236}">
                  <a16:creationId xmlns:a16="http://schemas.microsoft.com/office/drawing/2014/main" id="{A679B3CF-201C-414B-9894-4A196038808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54400" y="4786314"/>
              <a:ext cx="935038" cy="9350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6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36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6" name="MH_SubTitle_3">
              <a:extLst>
                <a:ext uri="{FF2B5EF4-FFF2-40B4-BE49-F238E27FC236}">
                  <a16:creationId xmlns:a16="http://schemas.microsoft.com/office/drawing/2014/main" id="{A1217CBD-0641-4BB9-9F1B-1103E77172D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95384" y="4887914"/>
              <a:ext cx="4030307" cy="833437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8,2 x 1000 = 820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350875" y="3298787"/>
            <a:ext cx="4814044" cy="1057275"/>
            <a:chOff x="3454400" y="3233738"/>
            <a:chExt cx="4814044" cy="1057275"/>
          </a:xfrm>
          <a:solidFill>
            <a:srgbClr val="D5718E"/>
          </a:solidFill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9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0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057763" y="3406775"/>
              <a:ext cx="4210681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8,2 x 1000 = 82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73487" y="142481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86283" y="142481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76082" y="33351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91564" y="3395769"/>
            <a:ext cx="1285751" cy="11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50676" y="363924"/>
            <a:ext cx="559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3. Tính nhẩm: 8,2 x 1000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5614"/>
          <a:stretch/>
        </p:blipFill>
        <p:spPr>
          <a:xfrm flipH="1">
            <a:off x="-96471" y="4138259"/>
            <a:ext cx="1524000" cy="4718360"/>
          </a:xfrm>
          <a:prstGeom prst="rect">
            <a:avLst/>
          </a:prstGeom>
        </p:spPr>
      </p:pic>
      <p:pic>
        <p:nvPicPr>
          <p:cNvPr id="28" name="图片 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5486400"/>
            <a:ext cx="14725338" cy="1752600"/>
          </a:xfrm>
          <a:prstGeom prst="rect">
            <a:avLst/>
          </a:prstGeom>
        </p:spPr>
      </p:pic>
      <p:sp>
        <p:nvSpPr>
          <p:cNvPr id="30" name="Left Arrow 29">
            <a:hlinkClick r:id="rId25" action="ppaction://hlinksldjump"/>
          </p:cNvPr>
          <p:cNvSpPr/>
          <p:nvPr/>
        </p:nvSpPr>
        <p:spPr>
          <a:xfrm>
            <a:off x="10861887" y="5787829"/>
            <a:ext cx="862375" cy="673769"/>
          </a:xfrm>
          <a:prstGeom prst="leftArrow">
            <a:avLst/>
          </a:prstGeom>
          <a:solidFill>
            <a:srgbClr val="D5718E"/>
          </a:solidFill>
          <a:ln>
            <a:solidFill>
              <a:srgbClr val="E9B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7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5050DA-3602-4235-9F05-A2EC9EE6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15FB26C-A2C5-4AB0-8FB3-61E5CE1E58C9}"/>
              </a:ext>
            </a:extLst>
          </p:cNvPr>
          <p:cNvSpPr/>
          <p:nvPr/>
        </p:nvSpPr>
        <p:spPr>
          <a:xfrm>
            <a:off x="501650" y="236926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6888"/>
          <a:stretch/>
        </p:blipFill>
        <p:spPr>
          <a:xfrm flipH="1">
            <a:off x="764500" y="1945009"/>
            <a:ext cx="1524000" cy="4637543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DF0BF919-02D9-45DE-8636-8E9E4121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76" y="1712135"/>
            <a:ext cx="9461380" cy="2261362"/>
          </a:xfrm>
        </p:spPr>
        <p:txBody>
          <a:bodyPr>
            <a:noAutofit/>
          </a:bodyPr>
          <a:lstStyle/>
          <a:p>
            <a:pPr algn="ctr"/>
            <a:r>
              <a:rPr lang="en-US" altLang="zh-CN" sz="11500" b="1">
                <a:solidFill>
                  <a:srgbClr val="F3991B"/>
                </a:solidFill>
                <a:latin typeface="UTM Zirkon" panose="02040603050506020204" pitchFamily="18" charset="0"/>
                <a:ea typeface="印品溜溜圆" panose="02000000000000000000" pitchFamily="2" charset="-122"/>
              </a:rPr>
              <a:t>Nhân một số thập phân với một số thập phân</a:t>
            </a:r>
            <a:endParaRPr lang="zh-CN" altLang="en-US" sz="11500" b="1" dirty="0">
              <a:solidFill>
                <a:srgbClr val="F3991B"/>
              </a:solidFill>
              <a:latin typeface="UTM Zirkon" panose="02040603050506020204" pitchFamily="18" charset="0"/>
              <a:ea typeface="印品溜溜圆" panose="02000000000000000000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349F62F1-F41D-4332-BB93-9D23BBF1CF13}"/>
              </a:ext>
            </a:extLst>
          </p:cNvPr>
          <p:cNvSpPr txBox="1">
            <a:spLocks/>
          </p:cNvSpPr>
          <p:nvPr/>
        </p:nvSpPr>
        <p:spPr>
          <a:xfrm>
            <a:off x="7036817" y="4760320"/>
            <a:ext cx="3838848" cy="1067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4000" b="1">
                <a:solidFill>
                  <a:srgbClr val="BB625B"/>
                </a:solidFill>
                <a:effectLst/>
                <a:latin typeface="UTM Seagull" panose="02040603050506020204" pitchFamily="18" charset="0"/>
                <a:ea typeface="印品溜溜圆" panose="02000000000000000000" pitchFamily="2" charset="-122"/>
              </a:rPr>
              <a:t>Trang 58 - 59</a:t>
            </a:r>
            <a:endParaRPr lang="zh-CN" altLang="en-US" sz="4000" b="1" dirty="0">
              <a:solidFill>
                <a:srgbClr val="BB625B"/>
              </a:solidFill>
              <a:latin typeface="UTM Seagull" panose="02040603050506020204" pitchFamily="18" charset="0"/>
              <a:ea typeface="印品溜溜圆" panose="020000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AD0365D-6A6E-4B17-B411-DDCE32D0A74D}"/>
              </a:ext>
            </a:extLst>
          </p:cNvPr>
          <p:cNvSpPr/>
          <p:nvPr/>
        </p:nvSpPr>
        <p:spPr>
          <a:xfrm>
            <a:off x="1720678" y="515601"/>
            <a:ext cx="2361473" cy="827147"/>
          </a:xfrm>
          <a:prstGeom prst="roundRect">
            <a:avLst>
              <a:gd name="adj" fmla="val 28943"/>
            </a:avLst>
          </a:prstGeom>
          <a:solidFill>
            <a:srgbClr val="94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印品溜溜圆" panose="02000000000000000000" pitchFamily="2" charset="-122"/>
              </a:rPr>
              <a:t>Toán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BCD27143-8B77-49D9-9038-29A4D1D851D2}"/>
              </a:ext>
            </a:extLst>
          </p:cNvPr>
          <p:cNvSpPr txBox="1">
            <a:spLocks/>
          </p:cNvSpPr>
          <p:nvPr/>
        </p:nvSpPr>
        <p:spPr>
          <a:xfrm>
            <a:off x="5396103" y="5916042"/>
            <a:ext cx="4630873" cy="61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800" b="1">
                <a:solidFill>
                  <a:srgbClr val="586F22"/>
                </a:solidFill>
                <a:latin typeface="UTM Seagull" panose="02040603050506020204" pitchFamily="18" charset="0"/>
                <a:ea typeface="印品溜溜圆" panose="02000000000000000000" pitchFamily="2" charset="-122"/>
              </a:rPr>
              <a:t>Thực hiện: EduFive</a:t>
            </a:r>
            <a:endParaRPr lang="zh-CN" altLang="en-US" sz="2800" b="1" dirty="0">
              <a:solidFill>
                <a:srgbClr val="586F22"/>
              </a:solidFill>
              <a:latin typeface="UTM Seagull" panose="02040603050506020204" pitchFamily="18" charset="0"/>
              <a:ea typeface="印品溜溜圆" panose="02000000000000000000" pitchFamily="2" charset="-122"/>
            </a:endParaRPr>
          </a:p>
        </p:txBody>
      </p: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28589" y="4116130"/>
            <a:ext cx="3665505" cy="2801101"/>
            <a:chOff x="6875147" y="2783053"/>
            <a:chExt cx="5455399" cy="4168900"/>
          </a:xfrm>
        </p:grpSpPr>
        <p:pic>
          <p:nvPicPr>
            <p:cNvPr id="34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35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37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39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40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38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p:pic>
        <p:nvPicPr>
          <p:cNvPr id="26" name="图片 9">
            <a:extLst>
              <a:ext uri="{FF2B5EF4-FFF2-40B4-BE49-F238E27FC236}">
                <a16:creationId xmlns:a16="http://schemas.microsoft.com/office/drawing/2014/main" id="{A25BB809-9D7A-4C6B-9103-9F987D337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4" y="2810017"/>
            <a:ext cx="6334124" cy="41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9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77561C-F2B4-4BC3-BFA5-E4CF8F522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4B1D5D2-97A2-4E65-8E15-2D5180F2B2D2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30">
            <a:extLst>
              <a:ext uri="{FF2B5EF4-FFF2-40B4-BE49-F238E27FC236}">
                <a16:creationId xmlns:a16="http://schemas.microsoft.com/office/drawing/2014/main" id="{FAD0365D-6A6E-4B17-B411-DDCE32D0A74D}"/>
              </a:ext>
            </a:extLst>
          </p:cNvPr>
          <p:cNvSpPr/>
          <p:nvPr/>
        </p:nvSpPr>
        <p:spPr>
          <a:xfrm>
            <a:off x="4071249" y="591438"/>
            <a:ext cx="4049501" cy="827147"/>
          </a:xfrm>
          <a:prstGeom prst="roundRect">
            <a:avLst>
              <a:gd name="adj" fmla="val 28943"/>
            </a:avLst>
          </a:prstGeom>
          <a:solidFill>
            <a:srgbClr val="94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印品溜溜圆" panose="02000000000000000000" pitchFamily="2" charset="-122"/>
              </a:rPr>
              <a:t>Mục tiêu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43" name="文本框 10">
            <a:extLst>
              <a:ext uri="{FF2B5EF4-FFF2-40B4-BE49-F238E27FC236}">
                <a16:creationId xmlns:a16="http://schemas.microsoft.com/office/drawing/2014/main" id="{DC0FEA98-C95E-4D48-A5A0-02DC3EC42883}"/>
              </a:ext>
            </a:extLst>
          </p:cNvPr>
          <p:cNvSpPr txBox="1"/>
          <p:nvPr/>
        </p:nvSpPr>
        <p:spPr>
          <a:xfrm>
            <a:off x="1507359" y="1423025"/>
            <a:ext cx="8929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7B9D2F"/>
                </a:solidFill>
                <a:effectLst/>
                <a:uLnTx/>
                <a:uFillTx/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7B9D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nhân một số thập phân với một số thập phân.</a:t>
            </a:r>
          </a:p>
        </p:txBody>
      </p:sp>
      <p:sp>
        <p:nvSpPr>
          <p:cNvPr id="44" name="文本框 10">
            <a:extLst>
              <a:ext uri="{FF2B5EF4-FFF2-40B4-BE49-F238E27FC236}">
                <a16:creationId xmlns:a16="http://schemas.microsoft.com/office/drawing/2014/main" id="{DC0FEA98-C95E-4D48-A5A0-02DC3EC42883}"/>
              </a:ext>
            </a:extLst>
          </p:cNvPr>
          <p:cNvSpPr txBox="1"/>
          <p:nvPr/>
        </p:nvSpPr>
        <p:spPr>
          <a:xfrm>
            <a:off x="1743763" y="3429000"/>
            <a:ext cx="958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B9D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phép nhân hai số thập phân có tính chất giao hoán. </a:t>
            </a:r>
          </a:p>
        </p:txBody>
      </p:sp>
      <p:pic>
        <p:nvPicPr>
          <p:cNvPr id="45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5486400"/>
            <a:ext cx="14725338" cy="1752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5BB809-9D7A-4C6B-9103-9F987D337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2691554"/>
            <a:ext cx="6334124" cy="41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35" dur="5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A2C74A-74C9-443A-8465-06733D403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8D1139E2-84F5-4669-933F-7DB505F5E79D}"/>
              </a:ext>
            </a:extLst>
          </p:cNvPr>
          <p:cNvSpPr/>
          <p:nvPr/>
        </p:nvSpPr>
        <p:spPr>
          <a:xfrm>
            <a:off x="520700" y="374650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5024396" y="837287"/>
            <a:ext cx="6446435" cy="1489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vườn hình chữ nhật có chiều dài 6,4m, chiều rộng 4,8m. Hỏi diện tích của mảnh vườn đó bằng bao nhiêu mét vuông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116" y="606792"/>
            <a:ext cx="2949677" cy="16414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1898461" y="1016990"/>
            <a:ext cx="314986" cy="293485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4891" y="2912248"/>
            <a:ext cx="117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 m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3685118" y="648270"/>
            <a:ext cx="221226" cy="164143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49748" y="1541416"/>
            <a:ext cx="117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2430" y="3539508"/>
            <a:ext cx="871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của mảnh vườn đó, ta làm thế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79539" y="4026367"/>
                <a:ext cx="677211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thực hiện phép tính: 6,4 x 4,8 = 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39" y="4026367"/>
                <a:ext cx="6772117" cy="532966"/>
              </a:xfrm>
              <a:prstGeom prst="rect">
                <a:avLst/>
              </a:prstGeom>
              <a:blipFill>
                <a:blip r:embed="rId4"/>
                <a:stretch>
                  <a:fillRect l="-1890"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>
            <a:off x="8665041" y="4150851"/>
            <a:ext cx="3665505" cy="2801101"/>
            <a:chOff x="6875147" y="2783053"/>
            <a:chExt cx="5455399" cy="4168900"/>
          </a:xfrm>
        </p:grpSpPr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29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30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28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4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9B31E-703A-4E16-A927-ECBB860A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97D296-0E20-4093-AECC-80FDF0F767E0}"/>
              </a:ext>
            </a:extLst>
          </p:cNvPr>
          <p:cNvSpPr/>
          <p:nvPr/>
        </p:nvSpPr>
        <p:spPr>
          <a:xfrm>
            <a:off x="475195" y="236918"/>
            <a:ext cx="11188700" cy="6108700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6BC0EB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EB8583-1FA1-40DE-9ED5-2EE76CDB3382}"/>
              </a:ext>
            </a:extLst>
          </p:cNvPr>
          <p:cNvGrpSpPr/>
          <p:nvPr/>
        </p:nvGrpSpPr>
        <p:grpSpPr>
          <a:xfrm flipH="1">
            <a:off x="-194427" y="4102908"/>
            <a:ext cx="3665505" cy="2801101"/>
            <a:chOff x="6875147" y="2783053"/>
            <a:chExt cx="5455399" cy="4168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DD2ADF-747D-4A51-B19A-D1534FC3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430" y="2783053"/>
              <a:ext cx="3055116" cy="41561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C120EE-CD6E-4834-8F28-FACD5F9D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366" y="5147154"/>
              <a:ext cx="1323518" cy="123834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A1F5A8-70B0-4144-8EB1-28E51E2DD3FD}"/>
                </a:ext>
              </a:extLst>
            </p:cNvPr>
            <p:cNvGrpSpPr/>
            <p:nvPr/>
          </p:nvGrpSpPr>
          <p:grpSpPr>
            <a:xfrm>
              <a:off x="9275430" y="4865409"/>
              <a:ext cx="1553499" cy="2086544"/>
              <a:chOff x="6476730" y="3307849"/>
              <a:chExt cx="2607198" cy="350179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FF4E040-69DA-44D6-A871-ADD7E6E4B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28" y="3307849"/>
                <a:ext cx="1866900" cy="340995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2C3B5E-FD0F-4769-8867-4E2BF1B7F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730" y="3780694"/>
                <a:ext cx="2114550" cy="3028950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FC4DB6-9DC6-458D-82B5-3AD9233E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47" y="5410200"/>
              <a:ext cx="3019095" cy="149477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1724" y="1222326"/>
                <a:ext cx="771958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thực hiện phép tính: 6,4 x 4,8 = 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24" y="1222326"/>
                <a:ext cx="7719580" cy="532966"/>
              </a:xfrm>
              <a:prstGeom prst="rect">
                <a:avLst/>
              </a:prstGeom>
              <a:blipFill>
                <a:blip r:embed="rId9"/>
                <a:stretch>
                  <a:fillRect l="-1659" t="-11494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170059" y="1931962"/>
            <a:ext cx="6858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7153923" y="1797948"/>
            <a:ext cx="1292225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719209" y="4061947"/>
            <a:ext cx="3923928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3072dm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30,72m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6719209" y="4648411"/>
            <a:ext cx="4721225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Vậy: 6,4 x 4,8 = 30,72 (m</a:t>
            </a:r>
            <a:r>
              <a:rPr lang="en-US" altLang="en-US" sz="2800" b="1" baseline="3000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153923" y="2295761"/>
            <a:ext cx="6096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6809435" y="354729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849123" y="2025105"/>
            <a:ext cx="3048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7153923" y="2759859"/>
            <a:ext cx="5334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6980279" y="277069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352043" y="27756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151972" y="308962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6760797" y="3089625"/>
            <a:ext cx="569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7365084" y="349477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7151961" y="3500096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6937141" y="349139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730851" y="3485348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7628454" y="3469266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(dm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877584" y="1642835"/>
            <a:ext cx="397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Ta có : 6,4 m =       dm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331224" y="1622517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065034" y="2160024"/>
            <a:ext cx="3689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4,8 m =       dm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3300109" y="2178957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1724" y="0"/>
            <a:ext cx="10918710" cy="1489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vườn hình chữ nhật có chiều dài 6,4m, chiều rộng 4,8m. Hỏi diện tích của mảnh vườn đó bằng bao nhiêu mét vuông</a:t>
            </a:r>
            <a:r>
              <a:rPr lang="vi-VN" sz="2800" b="1">
                <a:solidFill>
                  <a:srgbClr val="B3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97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35" grpId="0"/>
      <p:bldP spid="36" grpId="0"/>
      <p:bldP spid="37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劳动最光荣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1084</Words>
  <Application>Microsoft Office PowerPoint</Application>
  <PresentationFormat>Widescreen</PresentationFormat>
  <Paragraphs>233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Times New Roman</vt:lpstr>
      <vt:lpstr>UTM Guanine</vt:lpstr>
      <vt:lpstr>UTM Seagull</vt:lpstr>
      <vt:lpstr>UTM Zirkon</vt:lpstr>
      <vt:lpstr>Office 主题​​</vt:lpstr>
      <vt:lpstr>Nhân một số thập phân với một số thập phân</vt:lpstr>
      <vt:lpstr>PowerPoint Presentation</vt:lpstr>
      <vt:lpstr>PowerPoint Presentation</vt:lpstr>
      <vt:lpstr>PowerPoint Presentation</vt:lpstr>
      <vt:lpstr>PowerPoint Presentation</vt:lpstr>
      <vt:lpstr>Nhân một số thập phân với một số thập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Nhân một số thập phân với một số thập phân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劳动最光荣</dc:title>
  <dc:creator>张 建春</dc:creator>
  <cp:lastModifiedBy>hieu</cp:lastModifiedBy>
  <cp:revision>52</cp:revision>
  <dcterms:created xsi:type="dcterms:W3CDTF">2019-03-28T06:55:47Z</dcterms:created>
  <dcterms:modified xsi:type="dcterms:W3CDTF">2021-12-09T14:09:09Z</dcterms:modified>
</cp:coreProperties>
</file>