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2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5" r:id="rId2"/>
    <p:sldId id="287" r:id="rId3"/>
    <p:sldId id="257" r:id="rId4"/>
    <p:sldId id="261" r:id="rId5"/>
    <p:sldId id="263" r:id="rId6"/>
    <p:sldId id="286" r:id="rId7"/>
    <p:sldId id="262" r:id="rId8"/>
    <p:sldId id="267" r:id="rId9"/>
    <p:sldId id="265" r:id="rId10"/>
    <p:sldId id="268" r:id="rId11"/>
    <p:sldId id="266" r:id="rId12"/>
    <p:sldId id="271" r:id="rId13"/>
    <p:sldId id="273" r:id="rId14"/>
    <p:sldId id="277" r:id="rId15"/>
    <p:sldId id="275" r:id="rId16"/>
    <p:sldId id="274" r:id="rId17"/>
    <p:sldId id="288" r:id="rId18"/>
  </p:sldIdLst>
  <p:sldSz cx="13716000" cy="9144000"/>
  <p:notesSz cx="6858000" cy="9144000"/>
  <p:custDataLst>
    <p:tags r:id="rId20"/>
  </p:custDataLst>
  <p:defaultTextStyle>
    <a:defPPr>
      <a:defRPr lang="en-US"/>
    </a:defPPr>
    <a:lvl1pPr algn="l" defTabSz="130333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650875" indent="-193675" algn="l" defTabSz="130333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303338" indent="-388938" algn="l" defTabSz="130333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957388" indent="-585788" algn="l" defTabSz="130333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609850" indent="-781050" algn="l" defTabSz="1303338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C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146" y="78"/>
      </p:cViewPr>
      <p:guideLst>
        <p:guide orient="horz" pos="2880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3C199-DBA1-4E99-B1B4-BEC93C705E21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4C8B7-10DE-4827-B64A-9D1871C8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5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3ED121-DEA5-4B25-8198-FDD01E07E53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30841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69"/>
            <a:ext cx="116586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278AE4B-EBB8-4408-8AEA-D3B25468FFDC}" type="datetimeFigureOut">
              <a:rPr lang="en-US" altLang="en-US"/>
              <a:pPr/>
              <a:t>1/11/2022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188D2BE-0322-4CE3-9468-BFB72122A6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34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0FECE22-0FA2-41CD-BE2A-96B868E465E3}" type="datetimeFigureOut">
              <a:rPr lang="en-US" altLang="en-US"/>
              <a:pPr/>
              <a:t>1/11/2022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46E819E-AA9A-4E99-9255-A8BE89158A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68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6"/>
            <a:ext cx="30861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6"/>
            <a:ext cx="902970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BFE5754-F069-4BE1-B26D-686CE8AEB132}" type="datetimeFigureOut">
              <a:rPr lang="en-US" altLang="en-US"/>
              <a:pPr/>
              <a:t>1/11/2022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AF37F38-2747-4E09-8954-0C8768B34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90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FE7D6C-571F-41B1-B6E1-CE7C5D2886E3}" type="datetimeFigureOut">
              <a:rPr lang="en-US" altLang="en-US"/>
              <a:pPr/>
              <a:t>1/11/2022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5BA8EC28-FDEC-4852-8588-258A071B25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86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7"/>
            <a:ext cx="116586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7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15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2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3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3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5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6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2673A98-F4EA-4457-97DA-B7ADC6488874}" type="datetimeFigureOut">
              <a:rPr lang="en-US" altLang="en-US"/>
              <a:pPr/>
              <a:t>1/11/2022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B01683B-E59D-450A-9DFA-CBF36282BC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33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2"/>
            <a:ext cx="6057900" cy="603461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2"/>
            <a:ext cx="6057900" cy="603461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0FBA646-440A-4C5E-8583-06A021FA883D}" type="datetimeFigureOut">
              <a:rPr lang="en-US" altLang="en-US"/>
              <a:pPr/>
              <a:t>1/11/2022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CA8CE1A-CD1E-48B1-8BA7-BB24D6A2B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22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0" y="2046817"/>
            <a:ext cx="6062663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0" y="2899833"/>
            <a:ext cx="6062663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773CE06-5E67-40E8-ABC8-E6C6227DB370}" type="datetimeFigureOut">
              <a:rPr lang="en-US" altLang="en-US"/>
              <a:pPr/>
              <a:t>1/11/2022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8E89D51-8FB3-4F0F-B759-75016715D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0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74B71DA-918B-41B1-9BC5-6E502C8E462A}" type="datetimeFigureOut">
              <a:rPr lang="en-US" altLang="en-US"/>
              <a:pPr/>
              <a:t>1/11/2022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E9EB028-4F21-45DF-8410-EDDEF3F3F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16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6A6425A-F45D-42A9-BE4D-6976271E62ED}" type="datetimeFigureOut">
              <a:rPr lang="en-US" altLang="en-US"/>
              <a:pPr/>
              <a:t>1/11/2022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7286AB0-40A8-4E7B-9C61-D4D48005AE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58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64067"/>
            <a:ext cx="4512470" cy="154940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64069"/>
            <a:ext cx="7667625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1913469"/>
            <a:ext cx="4512470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A5608A7-E92C-48F6-913B-ED000F019395}" type="datetimeFigureOut">
              <a:rPr lang="en-US" altLang="en-US"/>
              <a:pPr/>
              <a:t>1/11/2022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1071943-D6E0-411B-8206-1248FD1D2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96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1"/>
            <a:ext cx="8229600" cy="75565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53077" indent="0">
              <a:buNone/>
              <a:defRPr sz="4000"/>
            </a:lvl2pPr>
            <a:lvl3pPr marL="1306155" indent="0">
              <a:buNone/>
              <a:defRPr sz="3400"/>
            </a:lvl3pPr>
            <a:lvl4pPr marL="1959233" indent="0">
              <a:buNone/>
              <a:defRPr sz="2900"/>
            </a:lvl4pPr>
            <a:lvl5pPr marL="2612311" indent="0">
              <a:buNone/>
              <a:defRPr sz="2900"/>
            </a:lvl5pPr>
            <a:lvl6pPr marL="3265388" indent="0">
              <a:buNone/>
              <a:defRPr sz="2900"/>
            </a:lvl6pPr>
            <a:lvl7pPr marL="3918465" indent="0">
              <a:buNone/>
              <a:defRPr sz="2900"/>
            </a:lvl7pPr>
            <a:lvl8pPr marL="4571543" indent="0">
              <a:buNone/>
              <a:defRPr sz="2900"/>
            </a:lvl8pPr>
            <a:lvl9pPr marL="5224620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2"/>
            <a:ext cx="82296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F260363D-F9B9-48F6-BC63-E97631F3A756}" type="datetimeFigureOut">
              <a:rPr lang="en-US" altLang="en-US"/>
              <a:pPr/>
              <a:t>1/11/2022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3785ED8-F8F3-4604-9CBE-35480B9F2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80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366713"/>
            <a:ext cx="1234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15" tIns="65308" rIns="130615" bIns="653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2133600"/>
            <a:ext cx="123444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15" tIns="65308" rIns="130615" bIns="65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85800" y="8475663"/>
            <a:ext cx="3200400" cy="485775"/>
          </a:xfrm>
          <a:prstGeom prst="rect">
            <a:avLst/>
          </a:prstGeom>
        </p:spPr>
        <p:txBody>
          <a:bodyPr vert="horz" wrap="square" lIns="130615" tIns="65308" rIns="130615" bIns="65308" numCol="1" anchor="ctr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86EF72A-B574-43C5-B913-5846A0ACECB5}" type="datetimeFigureOut">
              <a:rPr lang="en-US" altLang="en-US"/>
              <a:pPr/>
              <a:t>1/11/2022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686300" y="8475663"/>
            <a:ext cx="4343400" cy="485775"/>
          </a:xfrm>
          <a:prstGeom prst="rect">
            <a:avLst/>
          </a:prstGeom>
        </p:spPr>
        <p:txBody>
          <a:bodyPr vert="horz" wrap="square" lIns="130615" tIns="65308" rIns="130615" bIns="65308" numCol="1" anchor="ctr" anchorCtr="0" compatLnSpc="1">
            <a:prstTxWarp prst="textNoShape">
              <a:avLst/>
            </a:prstTxWarp>
          </a:bodyPr>
          <a:lstStyle>
            <a:lvl1pPr algn="ctr">
              <a:defRPr sz="1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9829800" y="8475663"/>
            <a:ext cx="3200400" cy="485775"/>
          </a:xfrm>
          <a:prstGeom prst="rect">
            <a:avLst/>
          </a:prstGeom>
        </p:spPr>
        <p:txBody>
          <a:bodyPr vert="horz" wrap="square" lIns="130615" tIns="65308" rIns="130615" bIns="65308" numCol="1" anchor="ctr" anchorCtr="0" compatLnSpc="1">
            <a:prstTxWarp prst="textNoShape">
              <a:avLst/>
            </a:prstTxWarp>
          </a:bodyPr>
          <a:lstStyle>
            <a:lvl1pPr algn="r">
              <a:defRPr sz="1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58F8D35-1CDA-46AE-9865-A4AB34EF8C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3338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0333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2pPr>
      <a:lvl3pPr algn="ctr" defTabSz="130333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3pPr>
      <a:lvl4pPr algn="ctr" defTabSz="130333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4pPr>
      <a:lvl5pPr algn="ctr" defTabSz="130333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5pPr>
      <a:lvl6pPr marL="457177" algn="ctr" defTabSz="1304860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6pPr>
      <a:lvl7pPr marL="914354" algn="ctr" defTabSz="1304860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7pPr>
      <a:lvl8pPr marL="1371531" algn="ctr" defTabSz="1304860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8pPr>
      <a:lvl9pPr marL="1828709" algn="ctr" defTabSz="1304860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9pPr>
    </p:titleStyle>
    <p:bodyStyle>
      <a:lvl1pPr marL="487363" indent="-487363" algn="l" defTabSz="13033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8863" indent="-406400" algn="l" defTabSz="13033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0363" indent="-323850" algn="l" defTabSz="13033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2825" indent="-323850" algn="l" defTabSz="13033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6875" indent="-323850" algn="l" defTabSz="13033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926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003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082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160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77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5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3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311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88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46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62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3" Type="http://schemas.openxmlformats.org/officeDocument/2006/relationships/tags" Target="../tags/tag42.xml"/><Relationship Id="rId21" Type="http://schemas.openxmlformats.org/officeDocument/2006/relationships/tags" Target="../tags/tag60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20"/>
          <p:cNvSpPr>
            <a:spLocks noChangeArrowheads="1" noChangeShapeType="1" noTextEdit="1"/>
          </p:cNvSpPr>
          <p:nvPr/>
        </p:nvSpPr>
        <p:spPr bwMode="auto">
          <a:xfrm>
            <a:off x="4572000" y="1343898"/>
            <a:ext cx="4571999" cy="1522996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1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51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21"/>
          <p:cNvSpPr>
            <a:spLocks noChangeArrowheads="1" noChangeShapeType="1" noTextEdit="1"/>
          </p:cNvSpPr>
          <p:nvPr/>
        </p:nvSpPr>
        <p:spPr bwMode="auto">
          <a:xfrm>
            <a:off x="373475" y="3312344"/>
            <a:ext cx="12573000" cy="365760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1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51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51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51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(</a:t>
            </a:r>
            <a:r>
              <a:rPr lang="en-US" sz="51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51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1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88 </a:t>
            </a:r>
            <a:r>
              <a:rPr lang="en-US" sz="51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endParaRPr lang="en-US" sz="51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13716000" cy="9144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1287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/>
              <a:t>Bài 2: Hãy chỉ ra đáy và đường cao tương ứng đã có trong hình tam giác vuông dưới đây :</a:t>
            </a:r>
          </a:p>
        </p:txBody>
      </p:sp>
      <p:grpSp>
        <p:nvGrpSpPr>
          <p:cNvPr id="10244" name="Group 43"/>
          <p:cNvGrpSpPr>
            <a:grpSpLocks/>
          </p:cNvGrpSpPr>
          <p:nvPr/>
        </p:nvGrpSpPr>
        <p:grpSpPr bwMode="auto">
          <a:xfrm>
            <a:off x="381000" y="3124200"/>
            <a:ext cx="3657600" cy="2776538"/>
            <a:chOff x="328" y="2738"/>
            <a:chExt cx="2112" cy="1500"/>
          </a:xfrm>
        </p:grpSpPr>
        <p:sp>
          <p:nvSpPr>
            <p:cNvPr id="10249" name="Line 23"/>
            <p:cNvSpPr>
              <a:spLocks noChangeShapeType="1"/>
            </p:cNvSpPr>
            <p:nvPr/>
          </p:nvSpPr>
          <p:spPr bwMode="auto">
            <a:xfrm>
              <a:off x="940" y="3022"/>
              <a:ext cx="1392" cy="86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25"/>
            <p:cNvSpPr>
              <a:spLocks noChangeShapeType="1"/>
            </p:cNvSpPr>
            <p:nvPr/>
          </p:nvSpPr>
          <p:spPr bwMode="auto">
            <a:xfrm flipH="1">
              <a:off x="364" y="3895"/>
              <a:ext cx="196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26"/>
            <p:cNvSpPr>
              <a:spLocks noChangeShapeType="1"/>
            </p:cNvSpPr>
            <p:nvPr/>
          </p:nvSpPr>
          <p:spPr bwMode="auto">
            <a:xfrm flipH="1">
              <a:off x="364" y="3022"/>
              <a:ext cx="576" cy="86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Text Box 33"/>
            <p:cNvSpPr txBox="1">
              <a:spLocks noChangeArrowheads="1"/>
            </p:cNvSpPr>
            <p:nvPr/>
          </p:nvSpPr>
          <p:spPr bwMode="auto">
            <a:xfrm>
              <a:off x="328" y="3856"/>
              <a:ext cx="480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99"/>
                  </a:solidFill>
                  <a:latin typeface=".VnTimeH" pitchFamily="34" charset="0"/>
                </a:rPr>
                <a:t>e</a:t>
              </a:r>
            </a:p>
          </p:txBody>
        </p:sp>
        <p:sp>
          <p:nvSpPr>
            <p:cNvPr id="10253" name="Text Box 34"/>
            <p:cNvSpPr txBox="1">
              <a:spLocks noChangeArrowheads="1"/>
            </p:cNvSpPr>
            <p:nvPr/>
          </p:nvSpPr>
          <p:spPr bwMode="auto">
            <a:xfrm>
              <a:off x="616" y="2738"/>
              <a:ext cx="480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99"/>
                  </a:solidFill>
                  <a:latin typeface=".VnTimeH" pitchFamily="34" charset="0"/>
                </a:rPr>
                <a:t>d</a:t>
              </a:r>
            </a:p>
          </p:txBody>
        </p:sp>
        <p:sp>
          <p:nvSpPr>
            <p:cNvPr id="10254" name="Text Box 35"/>
            <p:cNvSpPr txBox="1">
              <a:spLocks noChangeArrowheads="1"/>
            </p:cNvSpPr>
            <p:nvPr/>
          </p:nvSpPr>
          <p:spPr bwMode="auto">
            <a:xfrm>
              <a:off x="1960" y="3856"/>
              <a:ext cx="480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99"/>
                  </a:solidFill>
                  <a:latin typeface=".VnTimeH" pitchFamily="34" charset="0"/>
                </a:rPr>
                <a:t>g</a:t>
              </a:r>
            </a:p>
          </p:txBody>
        </p:sp>
        <p:sp>
          <p:nvSpPr>
            <p:cNvPr id="10255" name="Line 36"/>
            <p:cNvSpPr>
              <a:spLocks noChangeShapeType="1"/>
            </p:cNvSpPr>
            <p:nvPr/>
          </p:nvSpPr>
          <p:spPr bwMode="auto">
            <a:xfrm rot="21056665" flipH="1">
              <a:off x="966" y="3123"/>
              <a:ext cx="144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37"/>
            <p:cNvSpPr>
              <a:spLocks noChangeShapeType="1"/>
            </p:cNvSpPr>
            <p:nvPr/>
          </p:nvSpPr>
          <p:spPr bwMode="auto">
            <a:xfrm flipH="1" flipV="1">
              <a:off x="831" y="3184"/>
              <a:ext cx="144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4191000" y="4724400"/>
            <a:ext cx="90678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Nếu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ED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̀ GD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đường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ứng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với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ED.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191000" y="3352800"/>
            <a:ext cx="90678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Nếu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GD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̀ ED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đường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ứng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với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GD.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" y="6400800"/>
            <a:ext cx="11963400" cy="16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Vậy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góc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ED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̀ GD 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chính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là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̀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đường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hình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EDG.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775277"/>
            <a:ext cx="1287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Bài 3:  a) Tính diện tích hình tam giác vuông ABC.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74813" y="1451552"/>
            <a:ext cx="3963987" cy="2519363"/>
            <a:chOff x="1620" y="2610"/>
            <a:chExt cx="2969" cy="1759"/>
          </a:xfrm>
        </p:grpSpPr>
        <p:grpSp>
          <p:nvGrpSpPr>
            <p:cNvPr id="11282" name="Group 6"/>
            <p:cNvGrpSpPr>
              <a:grpSpLocks/>
            </p:cNvGrpSpPr>
            <p:nvPr/>
          </p:nvGrpSpPr>
          <p:grpSpPr bwMode="auto">
            <a:xfrm>
              <a:off x="1926" y="2928"/>
              <a:ext cx="2304" cy="1104"/>
              <a:chOff x="1008" y="528"/>
              <a:chExt cx="2304" cy="1680"/>
            </a:xfrm>
          </p:grpSpPr>
          <p:sp>
            <p:nvSpPr>
              <p:cNvPr id="11286" name="Line 7"/>
              <p:cNvSpPr>
                <a:spLocks noChangeShapeType="1"/>
              </p:cNvSpPr>
              <p:nvPr/>
            </p:nvSpPr>
            <p:spPr bwMode="auto">
              <a:xfrm>
                <a:off x="1008" y="528"/>
                <a:ext cx="0" cy="168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" name="Line 8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2304" cy="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8" name="Line 9"/>
              <p:cNvSpPr>
                <a:spLocks noChangeShapeType="1"/>
              </p:cNvSpPr>
              <p:nvPr/>
            </p:nvSpPr>
            <p:spPr bwMode="auto">
              <a:xfrm>
                <a:off x="1008" y="528"/>
                <a:ext cx="2304" cy="168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83" name="Text Box 10"/>
            <p:cNvSpPr txBox="1">
              <a:spLocks noChangeArrowheads="1"/>
            </p:cNvSpPr>
            <p:nvPr/>
          </p:nvSpPr>
          <p:spPr bwMode="auto">
            <a:xfrm>
              <a:off x="1620" y="2610"/>
              <a:ext cx="3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1284" name="Text Box 11"/>
            <p:cNvSpPr txBox="1">
              <a:spLocks noChangeArrowheads="1"/>
            </p:cNvSpPr>
            <p:nvPr/>
          </p:nvSpPr>
          <p:spPr bwMode="auto">
            <a:xfrm>
              <a:off x="1684" y="3993"/>
              <a:ext cx="3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1285" name="Text Box 12"/>
            <p:cNvSpPr txBox="1">
              <a:spLocks noChangeArrowheads="1"/>
            </p:cNvSpPr>
            <p:nvPr/>
          </p:nvSpPr>
          <p:spPr bwMode="auto">
            <a:xfrm>
              <a:off x="4253" y="3954"/>
              <a:ext cx="3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362200" y="3159702"/>
            <a:ext cx="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2590800" y="3464502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</a:rPr>
              <a:t>4cm</a:t>
            </a: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066800" y="2427865"/>
            <a:ext cx="10668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</a:rPr>
              <a:t>3cm</a:t>
            </a:r>
          </a:p>
        </p:txBody>
      </p:sp>
      <p:cxnSp>
        <p:nvCxnSpPr>
          <p:cNvPr id="21" name="Straight Connector 20"/>
          <p:cNvCxnSpPr>
            <a:stCxn id="16" idx="0"/>
          </p:cNvCxnSpPr>
          <p:nvPr/>
        </p:nvCxnSpPr>
        <p:spPr>
          <a:xfrm rot="5400000">
            <a:off x="2247900" y="3045403"/>
            <a:ext cx="3175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981200" y="4113790"/>
            <a:ext cx="1112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b) Tính diện tích hình tam giác vuông DEG.</a:t>
            </a:r>
          </a:p>
        </p:txBody>
      </p:sp>
      <p:sp>
        <p:nvSpPr>
          <p:cNvPr id="31" name="Rectangle 21"/>
          <p:cNvSpPr txBox="1">
            <a:spLocks noChangeArrowheads="1"/>
          </p:cNvSpPr>
          <p:nvPr/>
        </p:nvSpPr>
        <p:spPr bwMode="auto">
          <a:xfrm>
            <a:off x="5999163" y="6512502"/>
            <a:ext cx="4016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 defTabSz="1304860" eaLnBrk="0" hangingPunct="0">
              <a:defRPr/>
            </a:pPr>
            <a:r>
              <a:rPr lang="en-US" sz="4000" dirty="0">
                <a:latin typeface="Arial" pitchFamily="34" charset="0"/>
                <a:ea typeface="+mj-ea"/>
                <a:cs typeface="Arial" pitchFamily="34" charset="0"/>
              </a:rPr>
              <a:t>G</a:t>
            </a: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1579563" y="6588702"/>
            <a:ext cx="4016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/>
              <a:t>E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4656138" y="4683702"/>
            <a:ext cx="60166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/>
              <a:t>D</a:t>
            </a:r>
          </a:p>
        </p:txBody>
      </p:sp>
      <p:sp>
        <p:nvSpPr>
          <p:cNvPr id="35" name="Right Triangle 34"/>
          <p:cNvSpPr/>
          <p:nvPr/>
        </p:nvSpPr>
        <p:spPr>
          <a:xfrm rot="8550714">
            <a:off x="2486025" y="5788602"/>
            <a:ext cx="2974975" cy="2346325"/>
          </a:xfrm>
          <a:prstGeom prst="rtTriangl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1905000" y="5628265"/>
            <a:ext cx="10668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</a:rPr>
              <a:t>5 cm</a:t>
            </a: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5257800" y="5552065"/>
            <a:ext cx="10668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</a:rPr>
              <a:t>3cm</a:t>
            </a:r>
          </a:p>
        </p:txBody>
      </p:sp>
      <p:sp>
        <p:nvSpPr>
          <p:cNvPr id="40" name="Diamond 39"/>
          <p:cNvSpPr/>
          <p:nvPr/>
        </p:nvSpPr>
        <p:spPr>
          <a:xfrm rot="351794">
            <a:off x="4248150" y="5156777"/>
            <a:ext cx="342900" cy="3492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/>
      <p:bldP spid="18" grpId="0"/>
      <p:bldP spid="20" grpId="0"/>
      <p:bldP spid="31" grpId="0"/>
      <p:bldP spid="32" grpId="0"/>
      <p:bldP spid="33" grpId="0"/>
      <p:bldP spid="35" grpId="0" animBg="1"/>
      <p:bldP spid="36" grpId="0"/>
      <p:bldP spid="37" grpId="0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381000" y="914400"/>
            <a:ext cx="12915900" cy="79248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4000" b="1">
              <a:solidFill>
                <a:srgbClr val="FF0000"/>
              </a:solidFill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81000" y="2416175"/>
            <a:ext cx="1287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Bài 3:  a) Tính diện tích hình tam giác vuông ABC.</a:t>
            </a:r>
          </a:p>
        </p:txBody>
      </p: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1751013" y="3092450"/>
            <a:ext cx="3963987" cy="2519363"/>
            <a:chOff x="1620" y="2610"/>
            <a:chExt cx="2969" cy="1759"/>
          </a:xfrm>
        </p:grpSpPr>
        <p:grpSp>
          <p:nvGrpSpPr>
            <p:cNvPr id="13328" name="Group 6"/>
            <p:cNvGrpSpPr>
              <a:grpSpLocks/>
            </p:cNvGrpSpPr>
            <p:nvPr/>
          </p:nvGrpSpPr>
          <p:grpSpPr bwMode="auto">
            <a:xfrm>
              <a:off x="1926" y="2928"/>
              <a:ext cx="2304" cy="1104"/>
              <a:chOff x="1008" y="528"/>
              <a:chExt cx="2304" cy="1680"/>
            </a:xfrm>
          </p:grpSpPr>
          <p:sp>
            <p:nvSpPr>
              <p:cNvPr id="13332" name="Line 7"/>
              <p:cNvSpPr>
                <a:spLocks noChangeShapeType="1"/>
              </p:cNvSpPr>
              <p:nvPr/>
            </p:nvSpPr>
            <p:spPr bwMode="auto">
              <a:xfrm>
                <a:off x="1008" y="528"/>
                <a:ext cx="0" cy="168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Line 8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2304" cy="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Line 9"/>
              <p:cNvSpPr>
                <a:spLocks noChangeShapeType="1"/>
              </p:cNvSpPr>
              <p:nvPr/>
            </p:nvSpPr>
            <p:spPr bwMode="auto">
              <a:xfrm>
                <a:off x="1008" y="528"/>
                <a:ext cx="2304" cy="1680"/>
              </a:xfrm>
              <a:prstGeom prst="line">
                <a:avLst/>
              </a:prstGeom>
              <a:noFill/>
              <a:ln w="381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9" name="Text Box 10"/>
            <p:cNvSpPr txBox="1">
              <a:spLocks noChangeArrowheads="1"/>
            </p:cNvSpPr>
            <p:nvPr/>
          </p:nvSpPr>
          <p:spPr bwMode="auto">
            <a:xfrm>
              <a:off x="1620" y="2610"/>
              <a:ext cx="3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3330" name="Text Box 11"/>
            <p:cNvSpPr txBox="1">
              <a:spLocks noChangeArrowheads="1"/>
            </p:cNvSpPr>
            <p:nvPr/>
          </p:nvSpPr>
          <p:spPr bwMode="auto">
            <a:xfrm>
              <a:off x="1684" y="3993"/>
              <a:ext cx="3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3331" name="Text Box 12"/>
            <p:cNvSpPr txBox="1">
              <a:spLocks noChangeArrowheads="1"/>
            </p:cNvSpPr>
            <p:nvPr/>
          </p:nvSpPr>
          <p:spPr bwMode="auto">
            <a:xfrm>
              <a:off x="4253" y="3954"/>
              <a:ext cx="3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13317" name="Line 14"/>
          <p:cNvSpPr>
            <a:spLocks noChangeShapeType="1"/>
          </p:cNvSpPr>
          <p:nvPr/>
        </p:nvSpPr>
        <p:spPr bwMode="auto">
          <a:xfrm>
            <a:off x="2438400" y="4800600"/>
            <a:ext cx="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3318" name="Rectangle 24"/>
          <p:cNvSpPr>
            <a:spLocks noChangeArrowheads="1"/>
          </p:cNvSpPr>
          <p:nvPr/>
        </p:nvSpPr>
        <p:spPr bwMode="auto">
          <a:xfrm>
            <a:off x="2667000" y="51054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</a:rPr>
              <a:t>4cm</a:t>
            </a:r>
          </a:p>
        </p:txBody>
      </p:sp>
      <p:sp>
        <p:nvSpPr>
          <p:cNvPr id="13319" name="Rectangle 25"/>
          <p:cNvSpPr>
            <a:spLocks noChangeArrowheads="1"/>
          </p:cNvSpPr>
          <p:nvPr/>
        </p:nvSpPr>
        <p:spPr bwMode="auto">
          <a:xfrm>
            <a:off x="1143000" y="4068763"/>
            <a:ext cx="10668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900" b="1">
                <a:solidFill>
                  <a:srgbClr val="FF0000"/>
                </a:solidFill>
              </a:rPr>
              <a:t>3cm</a:t>
            </a:r>
          </a:p>
        </p:txBody>
      </p:sp>
      <p:cxnSp>
        <p:nvCxnSpPr>
          <p:cNvPr id="21" name="Straight Connector 20"/>
          <p:cNvCxnSpPr>
            <a:stCxn id="13317" idx="0"/>
          </p:cNvCxnSpPr>
          <p:nvPr/>
        </p:nvCxnSpPr>
        <p:spPr>
          <a:xfrm rot="5400000">
            <a:off x="2324100" y="4686301"/>
            <a:ext cx="3175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1"/>
          <p:cNvSpPr txBox="1">
            <a:spLocks noChangeArrowheads="1"/>
          </p:cNvSpPr>
          <p:nvPr/>
        </p:nvSpPr>
        <p:spPr bwMode="auto">
          <a:xfrm>
            <a:off x="10799763" y="4876800"/>
            <a:ext cx="4016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 defTabSz="1304860" eaLnBrk="0" hangingPunct="0">
              <a:defRPr/>
            </a:pPr>
            <a:r>
              <a:rPr lang="en-US" sz="4000" dirty="0">
                <a:latin typeface="Arial" pitchFamily="34" charset="0"/>
                <a:ea typeface="+mj-ea"/>
                <a:cs typeface="Arial" pitchFamily="34" charset="0"/>
              </a:rPr>
              <a:t>G</a:t>
            </a:r>
          </a:p>
        </p:txBody>
      </p:sp>
      <p:sp>
        <p:nvSpPr>
          <p:cNvPr id="13322" name="Rectangle 22"/>
          <p:cNvSpPr>
            <a:spLocks noChangeArrowheads="1"/>
          </p:cNvSpPr>
          <p:nvPr/>
        </p:nvSpPr>
        <p:spPr bwMode="auto">
          <a:xfrm>
            <a:off x="6380163" y="4953000"/>
            <a:ext cx="4016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/>
              <a:t>E</a:t>
            </a:r>
          </a:p>
        </p:txBody>
      </p:sp>
      <p:sp>
        <p:nvSpPr>
          <p:cNvPr id="13323" name="Rectangle 23"/>
          <p:cNvSpPr>
            <a:spLocks noChangeArrowheads="1"/>
          </p:cNvSpPr>
          <p:nvPr/>
        </p:nvSpPr>
        <p:spPr bwMode="auto">
          <a:xfrm>
            <a:off x="9456738" y="3048000"/>
            <a:ext cx="60166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/>
              <a:t>D</a:t>
            </a:r>
          </a:p>
        </p:txBody>
      </p:sp>
      <p:sp>
        <p:nvSpPr>
          <p:cNvPr id="35" name="Right Triangle 34"/>
          <p:cNvSpPr/>
          <p:nvPr/>
        </p:nvSpPr>
        <p:spPr>
          <a:xfrm rot="8550714">
            <a:off x="7264400" y="3924300"/>
            <a:ext cx="2974975" cy="2346325"/>
          </a:xfrm>
          <a:prstGeom prst="rtTriangl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" name="Diamond 39"/>
          <p:cNvSpPr/>
          <p:nvPr/>
        </p:nvSpPr>
        <p:spPr>
          <a:xfrm rot="351794">
            <a:off x="9009063" y="3292475"/>
            <a:ext cx="341312" cy="34925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71600" y="6934200"/>
            <a:ext cx="11353800" cy="1371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40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vậy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đê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̉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tính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diện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tích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hình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giác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chúng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có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thê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̉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làm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thê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́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nào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71600" y="6324600"/>
            <a:ext cx="11353800" cy="1981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Đê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̉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tính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diện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tích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hình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4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tính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tích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sô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́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góc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rồi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chia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6600" y="1981200"/>
            <a:ext cx="6858000" cy="1461935"/>
          </a:xfrm>
          <a:prstGeom prst="rect">
            <a:avLst/>
          </a:prstGeom>
          <a:solidFill>
            <a:srgbClr val="FFFF66"/>
          </a:solidFill>
        </p:spPr>
        <p:txBody>
          <a:bodyPr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304860">
              <a:defRPr/>
            </a:pPr>
            <a:r>
              <a:rPr lang="en-US" sz="89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</a:t>
            </a:r>
            <a:r>
              <a:rPr lang="en-US" sz="8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̀ </a:t>
            </a:r>
            <a:r>
              <a:rPr lang="en-US" sz="89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endParaRPr lang="en-US" sz="8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733802"/>
            <a:ext cx="11963400" cy="1323435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 defTabSz="1304860">
              <a:defRPr/>
            </a:pP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 </a:t>
            </a:r>
            <a:r>
              <a:rPr lang="en-US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nhanh</a:t>
            </a: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Ai </a:t>
            </a:r>
            <a:r>
              <a:rPr lang="en-US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đúng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342900" y="381000"/>
            <a:ext cx="12915900" cy="8458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3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381001"/>
            <a:ext cx="6858000" cy="923326"/>
          </a:xfrm>
          <a:prstGeom prst="rect">
            <a:avLst/>
          </a:prstGeom>
          <a:solidFill>
            <a:srgbClr val="FFFF66"/>
          </a:solidFill>
        </p:spPr>
        <p:txBody>
          <a:bodyPr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304860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̀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1524001"/>
            <a:ext cx="11963400" cy="1015659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 defTabSz="1304860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nhanh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Ai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đúng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533400" y="2819400"/>
            <a:ext cx="12496800" cy="464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endParaRPr lang="en-US" altLang="en-US" sz="4000" b="1">
              <a:solidFill>
                <a:srgbClr val="000000"/>
              </a:solidFill>
            </a:endParaRPr>
          </a:p>
          <a:p>
            <a:pPr algn="just" eaLnBrk="1" hangingPunct="1"/>
            <a:endParaRPr lang="en-US" altLang="en-US" sz="4000" b="1">
              <a:solidFill>
                <a:srgbClr val="000000"/>
              </a:solidFill>
            </a:endParaRPr>
          </a:p>
          <a:p>
            <a:pPr algn="just" eaLnBrk="1" hangingPunct="1"/>
            <a:r>
              <a:rPr lang="en-US" altLang="en-US" sz="4000" b="1">
                <a:solidFill>
                  <a:srgbClr val="000000"/>
                </a:solidFill>
              </a:rPr>
              <a:t>Thể lệ: </a:t>
            </a:r>
          </a:p>
          <a:p>
            <a:pPr algn="just" eaLnBrk="1" hangingPunct="1">
              <a:buFontTx/>
              <a:buChar char="-"/>
            </a:pPr>
            <a:r>
              <a:rPr lang="en-US" altLang="en-US" sz="4000" b="1">
                <a:solidFill>
                  <a:srgbClr val="000000"/>
                </a:solidFill>
              </a:rPr>
              <a:t>Trò chơi có 2 câu hỏi, mỗi câu hỏi có 4 đáp án </a:t>
            </a:r>
            <a:r>
              <a:rPr lang="en-US" altLang="en-US" sz="4000" b="1" smtClean="0">
                <a:solidFill>
                  <a:srgbClr val="000000"/>
                </a:solidFill>
              </a:rPr>
              <a:t>A, B, C, D</a:t>
            </a:r>
            <a:r>
              <a:rPr lang="en-US" altLang="en-US" sz="4000" b="1">
                <a:solidFill>
                  <a:srgbClr val="000000"/>
                </a:solidFill>
              </a:rPr>
              <a:t>. </a:t>
            </a:r>
          </a:p>
          <a:p>
            <a:pPr algn="just" eaLnBrk="1" hangingPunct="1">
              <a:buFontTx/>
              <a:buChar char="-"/>
            </a:pPr>
            <a:r>
              <a:rPr lang="en-US" altLang="en-US" sz="4000" b="1">
                <a:solidFill>
                  <a:srgbClr val="000000"/>
                </a:solidFill>
              </a:rPr>
              <a:t>Các em sẽ suy nghĩ trong 30 giây </a:t>
            </a:r>
            <a:r>
              <a:rPr lang="en-US" altLang="en-US" sz="4000" b="1" smtClean="0">
                <a:solidFill>
                  <a:srgbClr val="000000"/>
                </a:solidFill>
              </a:rPr>
              <a:t>để </a:t>
            </a:r>
            <a:r>
              <a:rPr lang="en-US" altLang="en-US" sz="4000" b="1">
                <a:solidFill>
                  <a:srgbClr val="000000"/>
                </a:solidFill>
              </a:rPr>
              <a:t>lựa chọn đáp án đúng.</a:t>
            </a:r>
          </a:p>
          <a:p>
            <a:pPr algn="just" eaLnBrk="1" hangingPunct="1"/>
            <a:r>
              <a:rPr lang="en-US" altLang="en-US" sz="4000" b="1">
                <a:solidFill>
                  <a:srgbClr val="000000"/>
                </a:solidFill>
              </a:rPr>
              <a:t>-  Bạn nào chọn đúng đáp án cả 2 câu hỏi là người thắng cuộc.</a:t>
            </a:r>
          </a:p>
          <a:p>
            <a:pPr algn="just" eaLnBrk="1" hangingPunct="1"/>
            <a:endParaRPr lang="en-US" altLang="en-US" sz="4000" b="1">
              <a:solidFill>
                <a:srgbClr val="000000"/>
              </a:solidFill>
            </a:endParaRPr>
          </a:p>
          <a:p>
            <a:pPr eaLnBrk="1" hangingPunct="1"/>
            <a:endParaRPr lang="en-US" altLang="en-US" sz="4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342900" y="381000"/>
            <a:ext cx="12915900" cy="8458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3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743200"/>
            <a:ext cx="12039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diện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tích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cạnh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đáy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600">
                <a:latin typeface="Arial" pitchFamily="34" charset="0"/>
                <a:cs typeface="Arial" pitchFamily="34" charset="0"/>
              </a:rPr>
              <a:t>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12cm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chiều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3600">
                <a:latin typeface="Arial" pitchFamily="34" charset="0"/>
                <a:cs typeface="Arial" pitchFamily="34" charset="0"/>
              </a:rPr>
              <a:t>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4,5cm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4953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A. </a:t>
            </a:r>
            <a:r>
              <a:rPr lang="en-US" altLang="en-US" sz="3600" smtClean="0">
                <a:solidFill>
                  <a:srgbClr val="FFFFFF"/>
                </a:solidFill>
              </a:rPr>
              <a:t>27cm</a:t>
            </a:r>
            <a:r>
              <a:rPr lang="en-US" altLang="en-US" sz="3600" baseline="30000" smtClean="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6096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B. </a:t>
            </a:r>
            <a:r>
              <a:rPr lang="en-US" altLang="en-US" sz="3600" smtClean="0">
                <a:solidFill>
                  <a:srgbClr val="FFFFFF"/>
                </a:solidFill>
              </a:rPr>
              <a:t>54cm</a:t>
            </a:r>
            <a:r>
              <a:rPr lang="en-US" altLang="en-US" sz="3600" baseline="30000" smtClean="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29600" y="6096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D. </a:t>
            </a:r>
            <a:r>
              <a:rPr lang="en-US" altLang="en-US" sz="3600" smtClean="0">
                <a:solidFill>
                  <a:srgbClr val="FFFFFF"/>
                </a:solidFill>
              </a:rPr>
              <a:t>28,5cm</a:t>
            </a:r>
            <a:r>
              <a:rPr lang="en-US" altLang="en-US" sz="3600" baseline="30000" smtClean="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29600" y="4953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FFFF"/>
                </a:solidFill>
              </a:rPr>
              <a:t>    C  </a:t>
            </a:r>
            <a:r>
              <a:rPr lang="en-US" altLang="en-US" sz="3600" smtClean="0">
                <a:solidFill>
                  <a:srgbClr val="FFFFFF"/>
                </a:solidFill>
              </a:rPr>
              <a:t>21cm</a:t>
            </a:r>
            <a:r>
              <a:rPr lang="en-US" altLang="en-US" sz="3600" baseline="30000" smtClean="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381001"/>
            <a:ext cx="6858000" cy="923326"/>
          </a:xfrm>
          <a:prstGeom prst="rect">
            <a:avLst/>
          </a:prstGeom>
          <a:solidFill>
            <a:srgbClr val="FFFF66"/>
          </a:solidFill>
        </p:spPr>
        <p:txBody>
          <a:bodyPr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304860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̀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1524001"/>
            <a:ext cx="11963400" cy="1015659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 defTabSz="1304860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nhanh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Ai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đúng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30</a:t>
            </a:r>
          </a:p>
        </p:txBody>
      </p:sp>
      <p:sp>
        <p:nvSpPr>
          <p:cNvPr id="15" name="Oval 14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29</a:t>
            </a:r>
          </a:p>
        </p:txBody>
      </p:sp>
      <p:sp>
        <p:nvSpPr>
          <p:cNvPr id="16" name="Oval 15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28</a:t>
            </a:r>
          </a:p>
        </p:txBody>
      </p:sp>
      <p:sp>
        <p:nvSpPr>
          <p:cNvPr id="17" name="Oval 16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27</a:t>
            </a:r>
          </a:p>
        </p:txBody>
      </p:sp>
      <p:sp>
        <p:nvSpPr>
          <p:cNvPr id="18" name="Oval 17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26</a:t>
            </a:r>
          </a:p>
        </p:txBody>
      </p:sp>
      <p:sp>
        <p:nvSpPr>
          <p:cNvPr id="19" name="Oval 18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25</a:t>
            </a:r>
          </a:p>
        </p:txBody>
      </p:sp>
      <p:sp>
        <p:nvSpPr>
          <p:cNvPr id="20" name="Oval 19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24</a:t>
            </a:r>
          </a:p>
        </p:txBody>
      </p:sp>
      <p:sp>
        <p:nvSpPr>
          <p:cNvPr id="21" name="Oval 20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23</a:t>
            </a:r>
          </a:p>
        </p:txBody>
      </p:sp>
      <p:sp>
        <p:nvSpPr>
          <p:cNvPr id="22" name="Oval 21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22</a:t>
            </a:r>
          </a:p>
        </p:txBody>
      </p:sp>
      <p:sp>
        <p:nvSpPr>
          <p:cNvPr id="23" name="Oval 22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21</a:t>
            </a:r>
          </a:p>
        </p:txBody>
      </p:sp>
      <p:sp>
        <p:nvSpPr>
          <p:cNvPr id="24" name="Oval 23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20</a:t>
            </a:r>
          </a:p>
        </p:txBody>
      </p:sp>
      <p:sp>
        <p:nvSpPr>
          <p:cNvPr id="25" name="Oval 24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19</a:t>
            </a:r>
          </a:p>
        </p:txBody>
      </p:sp>
      <p:sp>
        <p:nvSpPr>
          <p:cNvPr id="26" name="Oval 25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18</a:t>
            </a:r>
          </a:p>
        </p:txBody>
      </p:sp>
      <p:sp>
        <p:nvSpPr>
          <p:cNvPr id="27" name="Oval 26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17</a:t>
            </a:r>
          </a:p>
        </p:txBody>
      </p:sp>
      <p:sp>
        <p:nvSpPr>
          <p:cNvPr id="28" name="Oval 27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16</a:t>
            </a:r>
          </a:p>
        </p:txBody>
      </p:sp>
      <p:sp>
        <p:nvSpPr>
          <p:cNvPr id="29" name="Oval 28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15</a:t>
            </a:r>
          </a:p>
        </p:txBody>
      </p:sp>
      <p:sp>
        <p:nvSpPr>
          <p:cNvPr id="30" name="Oval 29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13</a:t>
            </a:r>
          </a:p>
        </p:txBody>
      </p:sp>
      <p:sp>
        <p:nvSpPr>
          <p:cNvPr id="32" name="Oval 31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12</a:t>
            </a:r>
          </a:p>
        </p:txBody>
      </p:sp>
      <p:sp>
        <p:nvSpPr>
          <p:cNvPr id="33" name="Oval 32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11</a:t>
            </a:r>
          </a:p>
        </p:txBody>
      </p:sp>
      <p:sp>
        <p:nvSpPr>
          <p:cNvPr id="34" name="Oval 33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10</a:t>
            </a:r>
          </a:p>
        </p:txBody>
      </p:sp>
      <p:sp>
        <p:nvSpPr>
          <p:cNvPr id="35" name="Oval 34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09</a:t>
            </a:r>
          </a:p>
        </p:txBody>
      </p:sp>
      <p:sp>
        <p:nvSpPr>
          <p:cNvPr id="36" name="Oval 35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08</a:t>
            </a:r>
          </a:p>
        </p:txBody>
      </p:sp>
      <p:sp>
        <p:nvSpPr>
          <p:cNvPr id="37" name="Oval 36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07</a:t>
            </a:r>
          </a:p>
        </p:txBody>
      </p:sp>
      <p:sp>
        <p:nvSpPr>
          <p:cNvPr id="38" name="Oval 37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06</a:t>
            </a:r>
          </a:p>
        </p:txBody>
      </p:sp>
      <p:sp>
        <p:nvSpPr>
          <p:cNvPr id="39" name="Oval 38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05</a:t>
            </a:r>
          </a:p>
        </p:txBody>
      </p:sp>
      <p:sp>
        <p:nvSpPr>
          <p:cNvPr id="40" name="Oval 39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04</a:t>
            </a:r>
          </a:p>
        </p:txBody>
      </p:sp>
      <p:sp>
        <p:nvSpPr>
          <p:cNvPr id="41" name="Oval 40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03</a:t>
            </a:r>
          </a:p>
        </p:txBody>
      </p:sp>
      <p:sp>
        <p:nvSpPr>
          <p:cNvPr id="42" name="Oval 41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02</a:t>
            </a:r>
          </a:p>
        </p:txBody>
      </p:sp>
      <p:sp>
        <p:nvSpPr>
          <p:cNvPr id="43" name="Oval 42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01</a:t>
            </a:r>
          </a:p>
        </p:txBody>
      </p:sp>
      <p:sp>
        <p:nvSpPr>
          <p:cNvPr id="44" name="Oval 43"/>
          <p:cNvSpPr/>
          <p:nvPr/>
        </p:nvSpPr>
        <p:spPr>
          <a:xfrm>
            <a:off x="10515600" y="381000"/>
            <a:ext cx="2743200" cy="1905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FFFF"/>
                </a:solidFill>
                <a:latin typeface="Calibri" pitchFamily="34" charset="0"/>
              </a:rPr>
              <a:t>Hết giờ</a:t>
            </a:r>
          </a:p>
        </p:txBody>
      </p:sp>
      <p:sp>
        <p:nvSpPr>
          <p:cNvPr id="45" name="Oval 44"/>
          <p:cNvSpPr/>
          <p:nvPr/>
        </p:nvSpPr>
        <p:spPr>
          <a:xfrm>
            <a:off x="10515600" y="381000"/>
            <a:ext cx="2743200" cy="1905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FFFF"/>
                </a:solidFill>
                <a:latin typeface="Calibri" pitchFamily="34" charset="0"/>
              </a:rPr>
              <a:t>BẮT ĐẦU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342900" y="381000"/>
            <a:ext cx="12915900" cy="8458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3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743200"/>
            <a:ext cx="12039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1304860"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diện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tích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sz="3600">
                <a:latin typeface="Arial" pitchFamily="34" charset="0"/>
                <a:cs typeface="Arial" pitchFamily="34" charset="0"/>
              </a:rPr>
              <a:t>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có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tích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cạnh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43,6 cm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76600" y="381001"/>
            <a:ext cx="6858000" cy="923326"/>
          </a:xfrm>
          <a:prstGeom prst="rect">
            <a:avLst/>
          </a:prstGeom>
          <a:solidFill>
            <a:srgbClr val="FFFF66"/>
          </a:solidFill>
        </p:spPr>
        <p:txBody>
          <a:bodyPr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304860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̀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1524001"/>
            <a:ext cx="11963400" cy="1015659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 defTabSz="1304860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nhanh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Ai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đúng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4953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A. </a:t>
            </a:r>
            <a:r>
              <a:rPr lang="en-US" altLang="en-US" sz="3600" smtClean="0">
                <a:solidFill>
                  <a:srgbClr val="FFFFFF"/>
                </a:solidFill>
              </a:rPr>
              <a:t>87,2cm</a:t>
            </a:r>
            <a:r>
              <a:rPr lang="en-US" altLang="en-US" sz="3600" baseline="30000" smtClean="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6400" y="6096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B. </a:t>
            </a:r>
            <a:r>
              <a:rPr lang="en-US" altLang="en-US" sz="3600" smtClean="0">
                <a:solidFill>
                  <a:srgbClr val="FFFFFF"/>
                </a:solidFill>
              </a:rPr>
              <a:t>43,6cm</a:t>
            </a:r>
            <a:r>
              <a:rPr lang="en-US" altLang="en-US" sz="3600" baseline="30000" smtClean="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29600" y="6096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</a:rPr>
              <a:t>D. </a:t>
            </a:r>
            <a:r>
              <a:rPr lang="en-US" altLang="en-US" sz="3600" smtClean="0">
                <a:solidFill>
                  <a:srgbClr val="FFFFFF"/>
                </a:solidFill>
              </a:rPr>
              <a:t>21,8cm</a:t>
            </a:r>
            <a:r>
              <a:rPr lang="en-US" altLang="en-US" sz="3600" baseline="30000" smtClean="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29600" y="4953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FFFF"/>
                </a:solidFill>
              </a:rPr>
              <a:t>    C  </a:t>
            </a:r>
            <a:r>
              <a:rPr lang="en-US" altLang="en-US" sz="3600" smtClean="0">
                <a:solidFill>
                  <a:srgbClr val="FFFFFF"/>
                </a:solidFill>
              </a:rPr>
              <a:t>21,3cm</a:t>
            </a:r>
            <a:r>
              <a:rPr lang="en-US" altLang="en-US" sz="3600" baseline="30000" smtClean="0">
                <a:solidFill>
                  <a:srgbClr val="FFFFFF"/>
                </a:solidFill>
              </a:rPr>
              <a:t>2</a:t>
            </a:r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30</a:t>
            </a:r>
          </a:p>
        </p:txBody>
      </p:sp>
      <p:sp>
        <p:nvSpPr>
          <p:cNvPr id="19" name="Oval 18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29</a:t>
            </a:r>
          </a:p>
        </p:txBody>
      </p:sp>
      <p:sp>
        <p:nvSpPr>
          <p:cNvPr id="20" name="Oval 19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28</a:t>
            </a:r>
          </a:p>
        </p:txBody>
      </p:sp>
      <p:sp>
        <p:nvSpPr>
          <p:cNvPr id="21" name="Oval 20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27</a:t>
            </a:r>
          </a:p>
        </p:txBody>
      </p:sp>
      <p:sp>
        <p:nvSpPr>
          <p:cNvPr id="22" name="Oval 21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26</a:t>
            </a:r>
          </a:p>
        </p:txBody>
      </p:sp>
      <p:sp>
        <p:nvSpPr>
          <p:cNvPr id="23" name="Oval 22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25</a:t>
            </a:r>
          </a:p>
        </p:txBody>
      </p:sp>
      <p:sp>
        <p:nvSpPr>
          <p:cNvPr id="24" name="Oval 23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24</a:t>
            </a:r>
          </a:p>
        </p:txBody>
      </p:sp>
      <p:sp>
        <p:nvSpPr>
          <p:cNvPr id="25" name="Oval 24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23</a:t>
            </a:r>
          </a:p>
        </p:txBody>
      </p:sp>
      <p:sp>
        <p:nvSpPr>
          <p:cNvPr id="26" name="Oval 25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22</a:t>
            </a:r>
          </a:p>
        </p:txBody>
      </p:sp>
      <p:sp>
        <p:nvSpPr>
          <p:cNvPr id="27" name="Oval 26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21</a:t>
            </a:r>
          </a:p>
        </p:txBody>
      </p:sp>
      <p:sp>
        <p:nvSpPr>
          <p:cNvPr id="28" name="Oval 27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20</a:t>
            </a:r>
          </a:p>
        </p:txBody>
      </p:sp>
      <p:sp>
        <p:nvSpPr>
          <p:cNvPr id="29" name="Oval 28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19</a:t>
            </a:r>
          </a:p>
        </p:txBody>
      </p:sp>
      <p:sp>
        <p:nvSpPr>
          <p:cNvPr id="30" name="Oval 29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18</a:t>
            </a:r>
          </a:p>
        </p:txBody>
      </p:sp>
      <p:sp>
        <p:nvSpPr>
          <p:cNvPr id="31" name="Oval 30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17</a:t>
            </a:r>
          </a:p>
        </p:txBody>
      </p:sp>
      <p:sp>
        <p:nvSpPr>
          <p:cNvPr id="32" name="Oval 31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16</a:t>
            </a:r>
          </a:p>
        </p:txBody>
      </p:sp>
      <p:sp>
        <p:nvSpPr>
          <p:cNvPr id="33" name="Oval 32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15</a:t>
            </a:r>
          </a:p>
        </p:txBody>
      </p:sp>
      <p:sp>
        <p:nvSpPr>
          <p:cNvPr id="34" name="Oval 33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14</a:t>
            </a:r>
          </a:p>
        </p:txBody>
      </p:sp>
      <p:sp>
        <p:nvSpPr>
          <p:cNvPr id="35" name="Oval 34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13</a:t>
            </a:r>
          </a:p>
        </p:txBody>
      </p:sp>
      <p:sp>
        <p:nvSpPr>
          <p:cNvPr id="36" name="Oval 35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12</a:t>
            </a:r>
          </a:p>
        </p:txBody>
      </p:sp>
      <p:sp>
        <p:nvSpPr>
          <p:cNvPr id="37" name="Oval 36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11</a:t>
            </a:r>
          </a:p>
        </p:txBody>
      </p:sp>
      <p:sp>
        <p:nvSpPr>
          <p:cNvPr id="38" name="Oval 37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10</a:t>
            </a:r>
          </a:p>
        </p:txBody>
      </p:sp>
      <p:sp>
        <p:nvSpPr>
          <p:cNvPr id="39" name="Oval 38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09</a:t>
            </a:r>
          </a:p>
        </p:txBody>
      </p:sp>
      <p:sp>
        <p:nvSpPr>
          <p:cNvPr id="40" name="Oval 39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08</a:t>
            </a:r>
          </a:p>
        </p:txBody>
      </p:sp>
      <p:sp>
        <p:nvSpPr>
          <p:cNvPr id="41" name="Oval 40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07</a:t>
            </a:r>
          </a:p>
        </p:txBody>
      </p:sp>
      <p:sp>
        <p:nvSpPr>
          <p:cNvPr id="42" name="Oval 41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06</a:t>
            </a:r>
          </a:p>
        </p:txBody>
      </p:sp>
      <p:sp>
        <p:nvSpPr>
          <p:cNvPr id="43" name="Oval 42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05</a:t>
            </a:r>
          </a:p>
        </p:txBody>
      </p:sp>
      <p:sp>
        <p:nvSpPr>
          <p:cNvPr id="44" name="Oval 43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04</a:t>
            </a:r>
          </a:p>
        </p:txBody>
      </p:sp>
      <p:sp>
        <p:nvSpPr>
          <p:cNvPr id="45" name="Oval 44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03</a:t>
            </a:r>
          </a:p>
        </p:txBody>
      </p:sp>
      <p:sp>
        <p:nvSpPr>
          <p:cNvPr id="46" name="Oval 45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02</a:t>
            </a:r>
          </a:p>
        </p:txBody>
      </p:sp>
      <p:sp>
        <p:nvSpPr>
          <p:cNvPr id="47" name="Oval 46"/>
          <p:cNvSpPr/>
          <p:nvPr/>
        </p:nvSpPr>
        <p:spPr>
          <a:xfrm>
            <a:off x="11125200" y="5334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5400" dirty="0"/>
              <a:t>01</a:t>
            </a:r>
          </a:p>
        </p:txBody>
      </p:sp>
      <p:sp>
        <p:nvSpPr>
          <p:cNvPr id="48" name="Oval 47"/>
          <p:cNvSpPr/>
          <p:nvPr/>
        </p:nvSpPr>
        <p:spPr>
          <a:xfrm>
            <a:off x="10515600" y="381000"/>
            <a:ext cx="2743200" cy="1905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FFFF"/>
                </a:solidFill>
                <a:latin typeface="Calibri" pitchFamily="34" charset="0"/>
              </a:rPr>
              <a:t>Hết giờ</a:t>
            </a:r>
          </a:p>
        </p:txBody>
      </p:sp>
      <p:sp>
        <p:nvSpPr>
          <p:cNvPr id="49" name="Oval 48"/>
          <p:cNvSpPr/>
          <p:nvPr/>
        </p:nvSpPr>
        <p:spPr>
          <a:xfrm>
            <a:off x="10515600" y="381000"/>
            <a:ext cx="2743200" cy="1905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FFFF"/>
                </a:solidFill>
                <a:latin typeface="Calibri" pitchFamily="34" charset="0"/>
              </a:rPr>
              <a:t>BẮT ĐẦU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wallcoo 0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716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628650" y="3352800"/>
            <a:ext cx="12458700" cy="294640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4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4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6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4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4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B19C8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628" name="Rectangle 36"/>
          <p:cNvSpPr>
            <a:spLocks noChangeArrowheads="1"/>
          </p:cNvSpPr>
          <p:nvPr/>
        </p:nvSpPr>
        <p:spPr bwMode="auto">
          <a:xfrm>
            <a:off x="11907" y="23284"/>
            <a:ext cx="13716000" cy="9144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3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3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3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nimBg="1"/>
      <p:bldP spid="99332" grpId="1" animBg="1"/>
      <p:bldP spid="99332" grpId="2" animBg="1"/>
      <p:bldP spid="99332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2"/>
            <a:ext cx="13832682" cy="911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5486400" y="4072467"/>
            <a:ext cx="6057900" cy="1032933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7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KHỞI ĐỘNG</a:t>
            </a:r>
            <a:endParaRPr lang="en-US" sz="77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3124200"/>
            <a:ext cx="868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itchFamily="34" charset="0"/>
              </a:rPr>
              <a:t> </a:t>
            </a:r>
            <a:br>
              <a:rPr lang="en-US" altLang="en-US" sz="3600">
                <a:latin typeface="Calibri" pitchFamily="34" charset="0"/>
              </a:rPr>
            </a:br>
            <a:endParaRPr lang="en-US" altLang="en-US" sz="3600">
              <a:latin typeface="Calibri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410200" y="5410200"/>
            <a:ext cx="4114800" cy="3138488"/>
            <a:chOff x="1584" y="1056"/>
            <a:chExt cx="2592" cy="1929"/>
          </a:xfrm>
        </p:grpSpPr>
        <p:sp>
          <p:nvSpPr>
            <p:cNvPr id="3096" name="Line 11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1824" y="1392"/>
              <a:ext cx="864" cy="1296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12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1824" y="2688"/>
              <a:ext cx="216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13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688" y="1392"/>
              <a:ext cx="1296" cy="1296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Text Box 1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544" y="1056"/>
              <a:ext cx="336" cy="33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100" name="Text Box 1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84" y="2637"/>
              <a:ext cx="336" cy="33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101" name="Text Box 1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840" y="2649"/>
              <a:ext cx="336" cy="33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3079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7162800" y="5943600"/>
            <a:ext cx="0" cy="2133600"/>
          </a:xfrm>
          <a:prstGeom prst="line">
            <a:avLst/>
          </a:prstGeom>
          <a:noFill/>
          <a:ln w="38100">
            <a:solidFill>
              <a:srgbClr val="E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3080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7391400" y="7772400"/>
            <a:ext cx="0" cy="304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3081" name="Line 1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7162800" y="7772400"/>
            <a:ext cx="2286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3082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10400" y="8153400"/>
            <a:ext cx="5334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900" b="1">
                <a:solidFill>
                  <a:srgbClr val="0000FF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20" name="mmprod_title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-609600" y="3429000"/>
            <a:ext cx="1234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vi-VN" altLang="en-US" sz="4000" dirty="0" err="1"/>
              <a:t>Cạnh</a:t>
            </a:r>
            <a:r>
              <a:rPr lang="vi-VN" altLang="en-US" sz="4000" dirty="0"/>
              <a:t> </a:t>
            </a:r>
            <a:r>
              <a:rPr lang="vi-VN" altLang="en-US" sz="4000" dirty="0" err="1"/>
              <a:t>đáy</a:t>
            </a:r>
            <a:r>
              <a:rPr lang="vi-VN" altLang="en-US" sz="4000" dirty="0"/>
              <a:t> </a:t>
            </a:r>
            <a:r>
              <a:rPr lang="vi-VN" altLang="en-US" sz="4000" dirty="0" err="1"/>
              <a:t>của</a:t>
            </a:r>
            <a:r>
              <a:rPr lang="vi-VN" altLang="en-US" sz="4000" dirty="0"/>
              <a:t> </a:t>
            </a:r>
            <a:r>
              <a:rPr lang="vi-VN" altLang="en-US" sz="4000" dirty="0" err="1"/>
              <a:t>hình</a:t>
            </a:r>
            <a:r>
              <a:rPr lang="vi-VN" altLang="en-US" sz="4000" dirty="0"/>
              <a:t> tam </a:t>
            </a:r>
            <a:r>
              <a:rPr lang="vi-VN" altLang="en-US" sz="4000" dirty="0" err="1"/>
              <a:t>giác</a:t>
            </a:r>
            <a:r>
              <a:rPr lang="vi-VN" altLang="en-US" sz="4000" dirty="0"/>
              <a:t> </a:t>
            </a:r>
            <a:r>
              <a:rPr lang="vi-VN" altLang="en-US" sz="4000" dirty="0" err="1"/>
              <a:t>ABC</a:t>
            </a:r>
            <a:r>
              <a:rPr lang="vi-VN" altLang="en-US" sz="4000" dirty="0"/>
              <a:t> </a:t>
            </a:r>
            <a:r>
              <a:rPr lang="vi-VN" altLang="en-US" sz="4000" dirty="0" err="1"/>
              <a:t>là</a:t>
            </a:r>
            <a:r>
              <a:rPr lang="vi-VN" altLang="en-US" sz="4000" dirty="0"/>
              <a:t>:</a:t>
            </a:r>
            <a:endParaRPr lang="en-US" altLang="en-US" sz="4000" dirty="0"/>
          </a:p>
        </p:txBody>
      </p:sp>
      <p:grpSp>
        <p:nvGrpSpPr>
          <p:cNvPr id="3" name="mmprod_answer1004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600200" y="5468938"/>
            <a:ext cx="6553200" cy="762000"/>
            <a:chOff x="1485900" y="2198911"/>
            <a:chExt cx="8166294" cy="609600"/>
          </a:xfrm>
        </p:grpSpPr>
        <p:sp>
          <p:nvSpPr>
            <p:cNvPr id="3094" name="mmprod_s2_1004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485900" y="2198911"/>
              <a:ext cx="67627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 dirty="0"/>
                <a:t>A</a:t>
              </a:r>
              <a:r>
                <a:rPr lang="en-US" altLang="en-US" sz="4000" dirty="0" smtClean="0"/>
                <a:t>)  </a:t>
              </a:r>
              <a:endParaRPr lang="en-US" altLang="en-US" sz="4000" dirty="0"/>
            </a:p>
          </p:txBody>
        </p:sp>
        <p:sp>
          <p:nvSpPr>
            <p:cNvPr id="3095" name="mmprod_s1_1004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01435" y="2198911"/>
              <a:ext cx="73507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Cạnh AB</a:t>
              </a:r>
            </a:p>
          </p:txBody>
        </p:sp>
      </p:grpSp>
      <p:grpSp>
        <p:nvGrpSpPr>
          <p:cNvPr id="8" name="mmprod_answer10043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600200" y="6313488"/>
            <a:ext cx="8023225" cy="609600"/>
            <a:chOff x="1485900" y="3043155"/>
            <a:chExt cx="8023859" cy="609600"/>
          </a:xfrm>
        </p:grpSpPr>
        <p:sp>
          <p:nvSpPr>
            <p:cNvPr id="3092" name="mmprod_s2_1004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485900" y="3043155"/>
              <a:ext cx="65881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B) </a:t>
              </a:r>
            </a:p>
          </p:txBody>
        </p:sp>
        <p:sp>
          <p:nvSpPr>
            <p:cNvPr id="3093" name="mmprod_s1_1004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46300" y="3043155"/>
              <a:ext cx="73634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Cạnh BC</a:t>
              </a:r>
            </a:p>
          </p:txBody>
        </p:sp>
      </p:grpSp>
      <p:grpSp>
        <p:nvGrpSpPr>
          <p:cNvPr id="9" name="mmprod_answer1004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600200" y="7158038"/>
            <a:ext cx="8077200" cy="609600"/>
            <a:chOff x="1485900" y="3887399"/>
            <a:chExt cx="8077838" cy="609600"/>
          </a:xfrm>
        </p:grpSpPr>
        <p:sp>
          <p:nvSpPr>
            <p:cNvPr id="3090" name="mmprod_s2_1004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485900" y="3887399"/>
              <a:ext cx="6540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C) </a:t>
              </a:r>
            </a:p>
          </p:txBody>
        </p:sp>
        <p:sp>
          <p:nvSpPr>
            <p:cNvPr id="3091" name="mmprod_s1_1004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187579" y="3887399"/>
              <a:ext cx="73761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Cạnh CA</a:t>
              </a:r>
            </a:p>
          </p:txBody>
        </p:sp>
      </p:grpSp>
      <p:grpSp>
        <p:nvGrpSpPr>
          <p:cNvPr id="10" name="mmprod_answer1004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600200" y="8001000"/>
            <a:ext cx="8023225" cy="609600"/>
            <a:chOff x="1485900" y="4731643"/>
            <a:chExt cx="8023859" cy="609600"/>
          </a:xfrm>
        </p:grpSpPr>
        <p:sp>
          <p:nvSpPr>
            <p:cNvPr id="3088" name="mmprod_s2_10047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85900" y="4731643"/>
              <a:ext cx="6953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D) </a:t>
              </a:r>
            </a:p>
          </p:txBody>
        </p:sp>
        <p:sp>
          <p:nvSpPr>
            <p:cNvPr id="3089" name="mmprod_s1_1004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184400" y="4731643"/>
              <a:ext cx="73253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4000"/>
                <a:t>Cạnh AH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819400" y="1981200"/>
            <a:ext cx="67056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1304860">
              <a:defRPr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hãy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chọn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ý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đúng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: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79" grpId="0" animBg="1"/>
      <p:bldP spid="3080" grpId="0" animBg="1"/>
      <p:bldP spid="3081" grpId="0" animBg="1"/>
      <p:bldP spid="3082" grpId="0"/>
      <p:bldP spid="20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029200" y="5257800"/>
            <a:ext cx="4114800" cy="3138488"/>
            <a:chOff x="1584" y="1056"/>
            <a:chExt cx="2592" cy="1929"/>
          </a:xfrm>
        </p:grpSpPr>
        <p:sp>
          <p:nvSpPr>
            <p:cNvPr id="4119" name="Line 1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1824" y="1392"/>
              <a:ext cx="864" cy="1296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1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824" y="2688"/>
              <a:ext cx="2160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1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2688" y="1392"/>
              <a:ext cx="1296" cy="1296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Text Box 14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544" y="1056"/>
              <a:ext cx="336" cy="33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123" name="Text Box 15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584" y="2637"/>
              <a:ext cx="336" cy="33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4124" name="Text Box 16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40" y="2649"/>
              <a:ext cx="336" cy="336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900" b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</a:p>
          </p:txBody>
        </p:sp>
      </p:grpSp>
      <p:sp>
        <p:nvSpPr>
          <p:cNvPr id="15" name="Line 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6781800" y="5791200"/>
            <a:ext cx="0" cy="2133600"/>
          </a:xfrm>
          <a:prstGeom prst="line">
            <a:avLst/>
          </a:prstGeom>
          <a:noFill/>
          <a:ln w="38100">
            <a:solidFill>
              <a:srgbClr val="EE2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7010400" y="7620000"/>
            <a:ext cx="0" cy="304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781800" y="7620000"/>
            <a:ext cx="2286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53200" y="7924800"/>
            <a:ext cx="5334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900" b="1">
                <a:solidFill>
                  <a:srgbClr val="0000FF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36" name="mmprod_title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371600" y="2590800"/>
            <a:ext cx="1234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304925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000" dirty="0" err="1"/>
              <a:t>Chiều</a:t>
            </a:r>
            <a:r>
              <a:rPr lang="vi-VN" altLang="en-US" sz="4000" dirty="0"/>
              <a:t> cao </a:t>
            </a:r>
            <a:r>
              <a:rPr lang="vi-VN" altLang="en-US" sz="4000" dirty="0" err="1"/>
              <a:t>của</a:t>
            </a:r>
            <a:r>
              <a:rPr lang="vi-VN" altLang="en-US" sz="4000" dirty="0"/>
              <a:t> tam </a:t>
            </a:r>
            <a:r>
              <a:rPr lang="vi-VN" altLang="en-US" sz="4000" dirty="0" err="1"/>
              <a:t>giác</a:t>
            </a:r>
            <a:r>
              <a:rPr lang="vi-VN" altLang="en-US" sz="4000" dirty="0"/>
              <a:t> </a:t>
            </a:r>
            <a:r>
              <a:rPr lang="vi-VN" altLang="en-US" sz="4000" dirty="0" err="1"/>
              <a:t>ABC</a:t>
            </a:r>
            <a:r>
              <a:rPr lang="vi-VN" altLang="en-US" sz="4000" dirty="0"/>
              <a:t> </a:t>
            </a:r>
            <a:r>
              <a:rPr lang="vi-VN" altLang="en-US" sz="4000" dirty="0" err="1"/>
              <a:t>là</a:t>
            </a:r>
            <a:r>
              <a:rPr lang="vi-VN" altLang="en-US" sz="4000" dirty="0"/>
              <a:t>:</a:t>
            </a:r>
            <a:endParaRPr lang="en-US" altLang="en-US" sz="4000" dirty="0"/>
          </a:p>
        </p:txBody>
      </p:sp>
      <p:grpSp>
        <p:nvGrpSpPr>
          <p:cNvPr id="3" name="mmprod_answer1005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171700" y="5535613"/>
            <a:ext cx="8023225" cy="617537"/>
            <a:chOff x="1485900" y="2198911"/>
            <a:chExt cx="8023859" cy="609600"/>
          </a:xfrm>
        </p:grpSpPr>
        <p:sp>
          <p:nvSpPr>
            <p:cNvPr id="4117" name="mmprod_s2_1005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485900" y="2198911"/>
              <a:ext cx="67627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A) </a:t>
              </a:r>
            </a:p>
          </p:txBody>
        </p:sp>
        <p:sp>
          <p:nvSpPr>
            <p:cNvPr id="4118" name="mmprod_s1_1005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159000" y="2198911"/>
              <a:ext cx="73507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Cạnh AB</a:t>
              </a:r>
            </a:p>
          </p:txBody>
        </p:sp>
      </p:grpSp>
      <p:grpSp>
        <p:nvGrpSpPr>
          <p:cNvPr id="7" name="mmprod_answer10055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171700" y="6467475"/>
            <a:ext cx="8023225" cy="619125"/>
            <a:chOff x="1485900" y="3043155"/>
            <a:chExt cx="8023859" cy="609600"/>
          </a:xfrm>
        </p:grpSpPr>
        <p:sp>
          <p:nvSpPr>
            <p:cNvPr id="4115" name="mmprod_s2_1005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485900" y="3043155"/>
              <a:ext cx="65881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B) </a:t>
              </a:r>
            </a:p>
          </p:txBody>
        </p:sp>
        <p:sp>
          <p:nvSpPr>
            <p:cNvPr id="4116" name="mmprod_s1_1005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46300" y="3043155"/>
              <a:ext cx="73634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Cạnh BC</a:t>
              </a:r>
            </a:p>
          </p:txBody>
        </p:sp>
      </p:grpSp>
      <p:grpSp>
        <p:nvGrpSpPr>
          <p:cNvPr id="8" name="mmprod_answer10057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171700" y="7296150"/>
            <a:ext cx="8023225" cy="619125"/>
            <a:chOff x="1485900" y="3887399"/>
            <a:chExt cx="8023859" cy="609600"/>
          </a:xfrm>
        </p:grpSpPr>
        <p:sp>
          <p:nvSpPr>
            <p:cNvPr id="4113" name="mmprod_s2_1005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85900" y="3887399"/>
              <a:ext cx="6540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C) </a:t>
              </a:r>
            </a:p>
          </p:txBody>
        </p:sp>
        <p:sp>
          <p:nvSpPr>
            <p:cNvPr id="4114" name="mmprod_s1_10057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33600" y="3887399"/>
              <a:ext cx="73761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Cạnh AC</a:t>
              </a:r>
            </a:p>
          </p:txBody>
        </p:sp>
      </p:grpSp>
      <p:grpSp>
        <p:nvGrpSpPr>
          <p:cNvPr id="9" name="mmprod_answer10059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171700" y="8067675"/>
            <a:ext cx="8023225" cy="619125"/>
            <a:chOff x="1485900" y="4731643"/>
            <a:chExt cx="8023859" cy="609600"/>
          </a:xfrm>
        </p:grpSpPr>
        <p:sp>
          <p:nvSpPr>
            <p:cNvPr id="4111" name="mmprod_s2_1005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85900" y="4731643"/>
              <a:ext cx="6953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D) </a:t>
              </a:r>
            </a:p>
          </p:txBody>
        </p:sp>
        <p:sp>
          <p:nvSpPr>
            <p:cNvPr id="4112" name="mmprod_s1_1005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184400" y="4731643"/>
              <a:ext cx="732535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3600"/>
                <a:t>Cạnh AH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685800" y="1524000"/>
            <a:ext cx="1249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4000" dirty="0" err="1"/>
              <a:t>Em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hãy</a:t>
            </a:r>
            <a:r>
              <a:rPr lang="en-US" altLang="en-US" sz="4000" dirty="0"/>
              <a:t> </a:t>
            </a:r>
            <a:r>
              <a:rPr lang="en-US" altLang="en-US" sz="4000" dirty="0" err="1"/>
              <a:t>nêu</a:t>
            </a:r>
            <a:r>
              <a:rPr lang="en-US" altLang="en-US" sz="4000" dirty="0"/>
              <a:t> </a:t>
            </a:r>
            <a:r>
              <a:rPr lang="en-US" altLang="en-US" sz="4000" dirty="0" err="1" smtClean="0"/>
              <a:t>quy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tắc</a:t>
            </a:r>
            <a:r>
              <a:rPr lang="en-US" altLang="en-US" sz="4000" dirty="0" smtClean="0"/>
              <a:t> </a:t>
            </a:r>
            <a:r>
              <a:rPr lang="en-US" altLang="en-US" sz="4000" dirty="0" err="1"/>
              <a:t>tính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diện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tích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hình</a:t>
            </a:r>
            <a:r>
              <a:rPr lang="en-US" altLang="en-US" sz="4000" dirty="0"/>
              <a:t> tam </a:t>
            </a:r>
            <a:r>
              <a:rPr lang="en-US" altLang="en-US" sz="4000" dirty="0" err="1"/>
              <a:t>giác</a:t>
            </a:r>
            <a:r>
              <a:rPr lang="en-US" altLang="en-US" sz="4000" dirty="0"/>
              <a:t> 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400" y="3657600"/>
            <a:ext cx="12649200" cy="2590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đáy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vị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rồi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chia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372533"/>
            <a:ext cx="12163425" cy="84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3543300" y="4777317"/>
            <a:ext cx="7315200" cy="2233083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1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</a:t>
            </a:r>
            <a:r>
              <a:rPr lang="en-US" sz="51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1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mới</a:t>
            </a:r>
            <a:endParaRPr lang="en-US" sz="5100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128778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/>
              <a:t>Bài 1: Tính diện tích hình tam giác có độ dài đáy là a và chiều cao là h: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4000"/>
              <a:t>a/ a = 30,5dm và h = 12dm.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4000"/>
              <a:t>b/ a = 16dm và h = 5,3m.</a:t>
            </a: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381000" y="4062412"/>
            <a:ext cx="1287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FF3399"/>
                </a:solidFill>
              </a:rPr>
              <a:t>Bài</a:t>
            </a:r>
            <a:r>
              <a:rPr lang="en-US" altLang="en-US" sz="4000" b="1" dirty="0" smtClean="0">
                <a:solidFill>
                  <a:srgbClr val="FF3399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3399"/>
                </a:solidFill>
              </a:rPr>
              <a:t>giải</a:t>
            </a:r>
            <a:endParaRPr lang="en-US" altLang="en-US" sz="4000" b="1" dirty="0">
              <a:solidFill>
                <a:srgbClr val="FF3399"/>
              </a:solidFill>
            </a:endParaRPr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3124200" y="4694237"/>
            <a:ext cx="7772400" cy="2895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anchor="ctr"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4000">
                <a:solidFill>
                  <a:srgbClr val="000099"/>
                </a:solidFill>
              </a:rPr>
              <a:t>a/  30,5 x 12 : 2 = 183 (dm</a:t>
            </a:r>
            <a:r>
              <a:rPr lang="en-US" altLang="en-US" sz="4000" baseline="30000">
                <a:solidFill>
                  <a:srgbClr val="000099"/>
                </a:solidFill>
              </a:rPr>
              <a:t>2</a:t>
            </a:r>
            <a:r>
              <a:rPr lang="en-US" altLang="en-US" sz="4000">
                <a:solidFill>
                  <a:srgbClr val="000099"/>
                </a:solidFill>
              </a:rPr>
              <a:t>)</a:t>
            </a:r>
          </a:p>
          <a:p>
            <a:r>
              <a:rPr lang="en-US" altLang="en-US" sz="4000" baseline="30000">
                <a:solidFill>
                  <a:srgbClr val="000099"/>
                </a:solidFill>
              </a:rPr>
              <a:t>    </a:t>
            </a:r>
            <a:endParaRPr lang="en-US" altLang="en-US" sz="4000">
              <a:solidFill>
                <a:srgbClr val="C00000"/>
              </a:solidFill>
            </a:endParaRPr>
          </a:p>
          <a:p>
            <a:pPr eaLnBrk="1" hangingPunct="1"/>
            <a:r>
              <a:rPr lang="en-US" altLang="en-US" sz="4000">
                <a:solidFill>
                  <a:srgbClr val="C00000"/>
                </a:solidFill>
              </a:rPr>
              <a:t>b/ Đổi:16dm = 1,6m; </a:t>
            </a:r>
            <a:br>
              <a:rPr lang="en-US" altLang="en-US" sz="4000">
                <a:solidFill>
                  <a:srgbClr val="C00000"/>
                </a:solidFill>
              </a:rPr>
            </a:br>
            <a:r>
              <a:rPr lang="en-US" altLang="en-US" sz="4000">
                <a:solidFill>
                  <a:srgbClr val="C00000"/>
                </a:solidFill>
              </a:rPr>
              <a:t>      1,6 x 5,3 : 2 = 4,24 (m</a:t>
            </a:r>
            <a:r>
              <a:rPr lang="en-US" altLang="en-US" sz="4000" baseline="30000">
                <a:solidFill>
                  <a:srgbClr val="C00000"/>
                </a:solidFill>
              </a:rPr>
              <a:t>2</a:t>
            </a:r>
            <a:r>
              <a:rPr lang="en-US" altLang="en-US" sz="4000">
                <a:solidFill>
                  <a:srgbClr val="C00000"/>
                </a:solidFill>
              </a:rPr>
              <a:t>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7400" y="1646237"/>
            <a:ext cx="6096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220200" y="1646237"/>
            <a:ext cx="3962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" y="2255837"/>
            <a:ext cx="3124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1287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/>
              <a:t>Bài 2: Hãy chỉ ra đáy và đường cao tương ứng đã có trong mỗi hình tam giác vuông dưới đây :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209800" y="2971800"/>
            <a:ext cx="3200400" cy="3048000"/>
            <a:chOff x="30" y="740"/>
            <a:chExt cx="2016" cy="1920"/>
          </a:xfrm>
        </p:grpSpPr>
        <p:sp>
          <p:nvSpPr>
            <p:cNvPr id="8207" name="Line 8"/>
            <p:cNvSpPr>
              <a:spLocks noChangeShapeType="1"/>
            </p:cNvSpPr>
            <p:nvPr/>
          </p:nvSpPr>
          <p:spPr bwMode="auto">
            <a:xfrm>
              <a:off x="262" y="1155"/>
              <a:ext cx="0" cy="110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9"/>
            <p:cNvSpPr>
              <a:spLocks noChangeShapeType="1"/>
            </p:cNvSpPr>
            <p:nvPr/>
          </p:nvSpPr>
          <p:spPr bwMode="auto">
            <a:xfrm>
              <a:off x="262" y="2259"/>
              <a:ext cx="158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11"/>
            <p:cNvSpPr>
              <a:spLocks noChangeShapeType="1"/>
            </p:cNvSpPr>
            <p:nvPr/>
          </p:nvSpPr>
          <p:spPr bwMode="auto">
            <a:xfrm flipH="1" flipV="1">
              <a:off x="262" y="1155"/>
              <a:ext cx="1584" cy="110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13"/>
            <p:cNvSpPr>
              <a:spLocks noChangeShapeType="1"/>
            </p:cNvSpPr>
            <p:nvPr/>
          </p:nvSpPr>
          <p:spPr bwMode="auto">
            <a:xfrm>
              <a:off x="275" y="2059"/>
              <a:ext cx="19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Text Box 18"/>
            <p:cNvSpPr txBox="1">
              <a:spLocks noChangeArrowheads="1"/>
            </p:cNvSpPr>
            <p:nvPr/>
          </p:nvSpPr>
          <p:spPr bwMode="auto">
            <a:xfrm>
              <a:off x="30" y="2163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H" pitchFamily="34" charset="0"/>
                </a:rPr>
                <a:t>a</a:t>
              </a:r>
            </a:p>
          </p:txBody>
        </p:sp>
        <p:sp>
          <p:nvSpPr>
            <p:cNvPr id="8212" name="Text Box 19"/>
            <p:cNvSpPr txBox="1">
              <a:spLocks noChangeArrowheads="1"/>
            </p:cNvSpPr>
            <p:nvPr/>
          </p:nvSpPr>
          <p:spPr bwMode="auto">
            <a:xfrm>
              <a:off x="112" y="740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H" pitchFamily="34" charset="0"/>
                </a:rPr>
                <a:t>b</a:t>
              </a:r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462" y="2062"/>
              <a:ext cx="0" cy="19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Text Box 31"/>
            <p:cNvSpPr txBox="1">
              <a:spLocks noChangeArrowheads="1"/>
            </p:cNvSpPr>
            <p:nvPr/>
          </p:nvSpPr>
          <p:spPr bwMode="auto">
            <a:xfrm>
              <a:off x="1566" y="2214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H" pitchFamily="34" charset="0"/>
                </a:rPr>
                <a:t>c</a:t>
              </a: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7924800" y="3505200"/>
            <a:ext cx="3352800" cy="2482850"/>
            <a:chOff x="328" y="2738"/>
            <a:chExt cx="2112" cy="1564"/>
          </a:xfrm>
        </p:grpSpPr>
        <p:sp>
          <p:nvSpPr>
            <p:cNvPr id="8199" name="Line 23"/>
            <p:cNvSpPr>
              <a:spLocks noChangeShapeType="1"/>
            </p:cNvSpPr>
            <p:nvPr/>
          </p:nvSpPr>
          <p:spPr bwMode="auto">
            <a:xfrm>
              <a:off x="940" y="3022"/>
              <a:ext cx="1392" cy="86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25"/>
            <p:cNvSpPr>
              <a:spLocks noChangeShapeType="1"/>
            </p:cNvSpPr>
            <p:nvPr/>
          </p:nvSpPr>
          <p:spPr bwMode="auto">
            <a:xfrm flipH="1">
              <a:off x="364" y="3895"/>
              <a:ext cx="196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26"/>
            <p:cNvSpPr>
              <a:spLocks noChangeShapeType="1"/>
            </p:cNvSpPr>
            <p:nvPr/>
          </p:nvSpPr>
          <p:spPr bwMode="auto">
            <a:xfrm flipH="1">
              <a:off x="364" y="3022"/>
              <a:ext cx="576" cy="86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Text Box 33"/>
            <p:cNvSpPr txBox="1">
              <a:spLocks noChangeArrowheads="1"/>
            </p:cNvSpPr>
            <p:nvPr/>
          </p:nvSpPr>
          <p:spPr bwMode="auto">
            <a:xfrm>
              <a:off x="328" y="3856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99"/>
                  </a:solidFill>
                  <a:latin typeface=".VnTimeH" pitchFamily="34" charset="0"/>
                </a:rPr>
                <a:t>e</a:t>
              </a:r>
            </a:p>
          </p:txBody>
        </p:sp>
        <p:sp>
          <p:nvSpPr>
            <p:cNvPr id="8203" name="Text Box 34"/>
            <p:cNvSpPr txBox="1">
              <a:spLocks noChangeArrowheads="1"/>
            </p:cNvSpPr>
            <p:nvPr/>
          </p:nvSpPr>
          <p:spPr bwMode="auto">
            <a:xfrm>
              <a:off x="616" y="2738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99"/>
                  </a:solidFill>
                  <a:latin typeface=".VnTimeH" pitchFamily="34" charset="0"/>
                </a:rPr>
                <a:t>d</a:t>
              </a:r>
            </a:p>
          </p:txBody>
        </p:sp>
        <p:sp>
          <p:nvSpPr>
            <p:cNvPr id="8204" name="Text Box 35"/>
            <p:cNvSpPr txBox="1">
              <a:spLocks noChangeArrowheads="1"/>
            </p:cNvSpPr>
            <p:nvPr/>
          </p:nvSpPr>
          <p:spPr bwMode="auto">
            <a:xfrm>
              <a:off x="1960" y="3856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000099"/>
                  </a:solidFill>
                  <a:latin typeface=".VnTimeH" pitchFamily="34" charset="0"/>
                </a:rPr>
                <a:t>g</a:t>
              </a:r>
            </a:p>
          </p:txBody>
        </p:sp>
        <p:sp>
          <p:nvSpPr>
            <p:cNvPr id="8205" name="Line 36"/>
            <p:cNvSpPr>
              <a:spLocks noChangeShapeType="1"/>
            </p:cNvSpPr>
            <p:nvPr/>
          </p:nvSpPr>
          <p:spPr bwMode="auto">
            <a:xfrm rot="21056665" flipH="1">
              <a:off x="966" y="3123"/>
              <a:ext cx="144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37"/>
            <p:cNvSpPr>
              <a:spLocks noChangeShapeType="1"/>
            </p:cNvSpPr>
            <p:nvPr/>
          </p:nvSpPr>
          <p:spPr bwMode="auto">
            <a:xfrm flipH="1" flipV="1">
              <a:off x="831" y="3184"/>
              <a:ext cx="144" cy="9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2057400" y="2362200"/>
            <a:ext cx="94488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1287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/>
              <a:t>Bài 2: Hãy chỉ ra đáy và đường cao tương ứng đã có trong mỗi hình tam giác vuông dưới đây :</a:t>
            </a:r>
          </a:p>
        </p:txBody>
      </p:sp>
      <p:grpSp>
        <p:nvGrpSpPr>
          <p:cNvPr id="9220" name="Group 42"/>
          <p:cNvGrpSpPr>
            <a:grpSpLocks/>
          </p:cNvGrpSpPr>
          <p:nvPr/>
        </p:nvGrpSpPr>
        <p:grpSpPr bwMode="auto">
          <a:xfrm>
            <a:off x="369888" y="2362200"/>
            <a:ext cx="3516312" cy="3048000"/>
            <a:chOff x="222" y="740"/>
            <a:chExt cx="1824" cy="1920"/>
          </a:xfrm>
        </p:grpSpPr>
        <p:sp>
          <p:nvSpPr>
            <p:cNvPr id="9226" name="Line 8"/>
            <p:cNvSpPr>
              <a:spLocks noChangeShapeType="1"/>
            </p:cNvSpPr>
            <p:nvPr/>
          </p:nvSpPr>
          <p:spPr bwMode="auto">
            <a:xfrm>
              <a:off x="262" y="1155"/>
              <a:ext cx="0" cy="110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9"/>
            <p:cNvSpPr>
              <a:spLocks noChangeShapeType="1"/>
            </p:cNvSpPr>
            <p:nvPr/>
          </p:nvSpPr>
          <p:spPr bwMode="auto">
            <a:xfrm>
              <a:off x="262" y="2259"/>
              <a:ext cx="158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11"/>
            <p:cNvSpPr>
              <a:spLocks noChangeShapeType="1"/>
            </p:cNvSpPr>
            <p:nvPr/>
          </p:nvSpPr>
          <p:spPr bwMode="auto">
            <a:xfrm flipH="1" flipV="1">
              <a:off x="262" y="1155"/>
              <a:ext cx="1584" cy="110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>
              <a:off x="275" y="2059"/>
              <a:ext cx="19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Text Box 18"/>
            <p:cNvSpPr txBox="1">
              <a:spLocks noChangeArrowheads="1"/>
            </p:cNvSpPr>
            <p:nvPr/>
          </p:nvSpPr>
          <p:spPr bwMode="auto">
            <a:xfrm>
              <a:off x="262" y="2163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H" pitchFamily="34" charset="0"/>
                </a:rPr>
                <a:t>a</a:t>
              </a:r>
            </a:p>
          </p:txBody>
        </p:sp>
        <p:sp>
          <p:nvSpPr>
            <p:cNvPr id="9231" name="Text Box 19"/>
            <p:cNvSpPr txBox="1">
              <a:spLocks noChangeArrowheads="1"/>
            </p:cNvSpPr>
            <p:nvPr/>
          </p:nvSpPr>
          <p:spPr bwMode="auto">
            <a:xfrm>
              <a:off x="222" y="740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H" pitchFamily="34" charset="0"/>
                </a:rPr>
                <a:t>b</a:t>
              </a:r>
            </a:p>
          </p:txBody>
        </p:sp>
        <p:sp>
          <p:nvSpPr>
            <p:cNvPr id="9232" name="Line 21"/>
            <p:cNvSpPr>
              <a:spLocks noChangeShapeType="1"/>
            </p:cNvSpPr>
            <p:nvPr/>
          </p:nvSpPr>
          <p:spPr bwMode="auto">
            <a:xfrm>
              <a:off x="462" y="2062"/>
              <a:ext cx="0" cy="19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Text Box 31"/>
            <p:cNvSpPr txBox="1">
              <a:spLocks noChangeArrowheads="1"/>
            </p:cNvSpPr>
            <p:nvPr/>
          </p:nvSpPr>
          <p:spPr bwMode="auto">
            <a:xfrm>
              <a:off x="1566" y="2214"/>
              <a:ext cx="48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303338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latin typeface=".VnTimeH" pitchFamily="34" charset="0"/>
                </a:rPr>
                <a:t>c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3657600" y="2667000"/>
            <a:ext cx="96012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Nếu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AC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̀ BA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đường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ứng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với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AC.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657600" y="4038600"/>
            <a:ext cx="96012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Nếu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BA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̀ CA là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đường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ứng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với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BA.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1000" y="5791200"/>
            <a:ext cx="128778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Nếu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coi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 là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hãy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tìm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đường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ứng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với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AC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hình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ABC 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1000" y="5791200"/>
            <a:ext cx="128778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Nếu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coi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 là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hãy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tìm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đường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ứng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với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BA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hình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36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3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ABC 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81000" y="5791200"/>
            <a:ext cx="12877800" cy="1981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 algn="just" defTabSz="1304860"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vậy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ABC,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góc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BA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̀ AC 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chính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là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đường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̀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cạnh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đáy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của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hình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giác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28" grpId="0" animBg="1"/>
      <p:bldP spid="28" grpId="1" animBg="1"/>
      <p:bldP spid="29" grpId="0" animBg="1"/>
      <p:bldP spid="29" grpId="1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62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or press Control Y to continue&quot;/&gt;&lt;property id=&quot;10069&quot; value=&quot;Incorrect - Click anywhere or press Control Y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63&amp;quot;/&amp;gt;&amp;lt;Answer FontName=&amp;quot;Calibri&amp;quot; IsBold=&amp;quot;0&amp;quot; IsItalic=&amp;quot;0&amp;quot; IsUnderline=&amp;quot;0&amp;quot; FontSize=&amp;quot;40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1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2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&gt;&lt;object type=&quot;10058&quot; unique_id=&quot;10019&quot;&gt;&lt;property id=&quot;10201&quot; value=&quot;Câu 1&quot;/&gt;&lt;property id=&quot;10202&quot; value=&quot;1&quot;/&gt;&lt;property id=&quot;10204&quot; value=&quot;-1&quot;/&gt;&lt;property id=&quot;10205&quot; value=&quot;10&quot;/&gt;&lt;object type=&quot;10064&quot; unique_id=&quot;10020&quot;&gt;&lt;object type=&quot;10059&quot; unique_id=&quot;10021&quot;&gt;&lt;object type=&quot;10060&quot; unique_id=&quot;10025&quot;&gt;&lt;property id=&quot;10020&quot; value=&quot;2&quot;/&gt;&lt;property id=&quot;10102&quot; value=&quot;0&quot;/&gt;&lt;property id=&quot;10191&quot; value=&quot;-1&quot;/&gt;&lt;property id=&quot;10210&quot; value=&quot;0&quot;/&gt;&lt;property id=&quot;10211&quot; value=&quot;49&quot;/&gt;&lt;/object&gt;&lt;object type=&quot;10060&quot; unique_id=&quot;10026&quot;&gt;&lt;property id=&quot;10020&quot; value=&quot;2&quot;/&gt;&lt;property id=&quot;10102&quot; value=&quot;0&quot;/&gt;&lt;property id=&quot;10191&quot; value=&quot;-1&quot;/&gt;&lt;property id=&quot;10210&quot; value=&quot;50&quot;/&gt;&lt;property id=&quot;10211&quot; value=&quot;100&quot;/&gt;&lt;/object&gt;&lt;/object&gt;&lt;/object&gt;&lt;/object&gt;&lt;/object&gt;&lt;/object&gt;&lt;/object&gt;&lt;/object&gt;&#10;"/>
  <p:tag name="MMPROD_THEME_BG_IMAGE" val="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Qk8dWljb2xvciBuYW1lPSJub3Rlc1RleHRCYWNrZ3JvdW5kIiB2YWx1ZT0iMHhGRkZGRkYiLz4NCgk8L2NvbG9ycz4NCgk8bGF5b3V0Pg0KCQk8dWlzaG93IG5hbWU9InByZXNlbnRhdGlvbnRpdGxlIiB2YWx1ZT0idHJ1ZSIvPg0KCQk8dWlzaG93IG5hbWU9InByZXNlbnRlcnBob3RvIiB2YWx1ZT0idHJ1ZSIvPg0KCQk8dWlzaG93IG5hbWU9InByZXNlbnRlcm5hbWUiIHZhbHVlPSJ0cnVlIi8+DQoJCTx1aXNob3cgbmFtZT0icHJlc2VudGVydGl0bGUiIHZhbHVlPSJ0cnVlIi8+DQoJCTx1aXNob3cgbmFtZT0icHJlc2VudGVyZW1haWwiIHZhbHVlPSJ0cnVlIi8+DQoJCTx1aXNob3cgbmFtZT0icHJlc2VudGVyYmlvIiB2YWx1ZT0idHJ1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Nob3cgbmFtZT0iY2N0ZXh0aGlnaGxpZ2h0aW5nIiB2YWx1ZT0idHJ1ZSIvPg0KCQk8dWlyZXBsYWNlIG5hbWU9ImxvZ28iIHZhbHVlPSIiLz4NCgkJPHVpcmVwbGFjZSBuYW1lPSJiZ2ltYWdlIiB2YWx1ZT0iIi8+DQoJCTx1aXJlcGxhY2UgbmFtZT0iaW5pdGlhbHRhYiIgdmFsdWU9Im91dGxpbmUiLz4NCgkJPHVpc2hvdyBuYW1lPSJxdWl6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DQoNCl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NCg0K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+DQoJCTx1aXRleHQgbmFtZT0iUVVJWlBPRF9RVUlaX0FUVEVNUFQiIHZhbHVlPSLtgLTspogg7Iuc64+EIO2an+yImDoiLz4NCgkJPHVpdGV4dCBuYW1lPSJRVUlaUE9EX1FVSVpfQVRURU1QVF9WQUxVRSIgdmFsdWU9IiVuLyV0Ii8+DQoJCTx1aXRleHQgbmFtZT0iUVVJWlBPRF9RVUlaX1NDT1JFIiB2YWx1ZT0i65Od7KCQOiIvPg0KCQk8dWl0ZXh0IG5hbWU9IlFVSVpQT0RfUVVJWl9QQVNTU0NPUkUiIHZhbHVlPSLthrXqs7wg7KCQ7IiYOiIvPg0KCQk8dWl0ZXh0IG5hbWU9IlFVSVpQT0RfUVVJWl9NQVhTQ09SRSIgdmFsdWU9Iuy1nOqzoCDsoJDsiJg6Ii8+DQoJCTx1aXRleHQgbmFtZT0iUVVJWlBPRF9RVUVTQVRNUFRfU1RSIiB2YWx1ZT0i7Iuc64+EIO2an+yImDogJW4vJXQiLz4NCgkJPHVpdGV4dCBuYW1lPSJRVUlaUE9EX1FVRVNUWVBFX1NUUiIgdmFsdWU9IuycoO2YlTogJXMiLz4NCgkJPHVpdGV4dCBuYW1lPSJRVUlaUE9EX1FVRVNUWVBFX0dSRCIgdmFsdWU9IuygkOyImCDrp6TquLDquLAg7JmE66OMIi8+DQoJCTx1aXRleHQgbmFtZT0iUVVJWlBPRF9RVUVTVFlQRV9TVlkiIHZhbHVlPSLshKTrrLgg7KGw7IKsIi8+DQoJCTx1aXRleHQgbmFtZT0iUVVJWlBPRF9RVUlaQVRNUFRfSU5GIiB2YWx1ZT0i66y07ZWcIi8+DQoJCTx1aXRleHQgbmFtZT0iUVVJWlBPRF9RVUVTQVRNUFRfSU5GIiB2YWx1ZT0i66y07ZWcIi8+DQoJCTx1aXRleHQgbmFtZT0iV0FSTklOR01TR19ZRVNTVFJJTkciIHZhbHVlPSLsmIgiLz4NCgkJPHVpdGV4dCBuYW1lPSJXQVJOSU5HTVNHX05PU1RSSU5HIiB2YWx1ZT0i7JWE64uI7JikIi8+DQoJCTx1aXRleHQgbmFtZT0iV0FSTklOR01TR19USVRMRVNUUklORyIgdmFsdWU9Iu2AtOymiCDrgrTruYTqsozsnbTshZgg6rK96rOgIi8+DQoJCTx1aXRleHQgbmFtZT0iV0FSTklOR01TR19NU0dTVFJJTkciIHZhbHVlPSLsnbQg7YC07KaI7JeQ7IScIOyLnOuPhO2VmOyngCDslYrsnYAg7KeI66y47J20IOyeiOyKteuLiOuLpC4NCg0K7YC07KaI66W8IOyiheujjO2VmOugpOuptCBb7JiIXeulvCDtgbTrpq3tlZjqs6AsIO2AtOymiOulvCDqs4Tsho3tlZjroKTrqbQgW+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g0KDQp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NCg0K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NCg0K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NCg0K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NCg0K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g0KDQp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iAg"/>
  <p:tag name="MMPROD_UIDATA" val="&lt;database version=&quot;9.0&quot;&gt;&lt;object type=&quot;1&quot; unique_id=&quot;10001&quot;&gt;&lt;property id=&quot;20141&quot; value=&quot;LUYEN TAP VE TINH DIEN TICH HINH TAM GIAC.ppt&quot;/&gt;&lt;property id=&quot;20148&quot; value=&quot;5&quot;/&gt;&lt;property id=&quot;20184&quot; value=&quot;7&quot;/&gt;&lt;property id=&quot;20224&quot; value=&quot;C:\Users\TP\Desktop&quot;/&gt;&lt;property id=&quot;20250&quot; value=&quot;0&quot;/&gt;&lt;property id=&quot;20251&quot; value=&quot;0&quot;/&gt;&lt;property id=&quot;20259&quot; value=&quot;0&quot;/&gt;&lt;object type=&quot;8&quot; unique_id=&quot;10027&quot;&gt;&lt;/object&gt;&lt;object type=&quot;2&quot; unique_id=&quot;10028&quot;&gt;&lt;object type=&quot;3&quot; unique_id=&quot;10030&quot;&gt;&lt;property id=&quot;20148&quot; value=&quot;5&quot;/&gt;&lt;property id=&quot;20300&quot; value=&quot;Slide 2&quot;/&gt;&lt;property id=&quot;20307&quot; value=&quot;257&quot;/&gt;&lt;property id=&quot;20309&quot; value=&quot;-1&quot;/&gt;&lt;/object&gt;&lt;object type=&quot;3&quot; unique_id=&quot;10093&quot;&gt;&lt;property id=&quot;20148&quot; value=&quot;5&quot;/&gt;&lt;property id=&quot;20300&quot; value=&quot;Slide 3&quot;/&gt;&lt;property id=&quot;20307&quot; value=&quot;261&quot;/&gt;&lt;/object&gt;&lt;object type=&quot;3&quot; unique_id=&quot;10161&quot;&gt;&lt;property id=&quot;20148&quot; value=&quot;5&quot;/&gt;&lt;property id=&quot;20300&quot; value=&quot;Slide 4&quot;/&gt;&lt;property id=&quot;20307&quot; value=&quot;263&quot;/&gt;&lt;/object&gt;&lt;object type=&quot;3&quot; unique_id=&quot;10163&quot;&gt;&lt;property id=&quot;20148&quot; value=&quot;5&quot;/&gt;&lt;property id=&quot;20300&quot; value=&quot;Slide 5&quot;/&gt;&lt;property id=&quot;20307&quot; value=&quot;262&quot;/&gt;&lt;/object&gt;&lt;object type=&quot;3&quot; unique_id=&quot;10266&quot;&gt;&lt;property id=&quot;20148&quot; value=&quot;5&quot;/&gt;&lt;property id=&quot;20300&quot; value=&quot;Slide 7&quot;/&gt;&lt;property id=&quot;20307&quot; value=&quot;265&quot;/&gt;&lt;/object&gt;&lt;object type=&quot;3&quot; unique_id=&quot;10267&quot;&gt;&lt;property id=&quot;20148&quot; value=&quot;5&quot;/&gt;&lt;property id=&quot;20300&quot; value=&quot;Slide 9&quot;/&gt;&lt;property id=&quot;20307&quot; value=&quot;266&quot;/&gt;&lt;/object&gt;&lt;object type=&quot;3&quot; unique_id=&quot;10331&quot;&gt;&lt;property id=&quot;20148&quot; value=&quot;5&quot;/&gt;&lt;property id=&quot;20300&quot; value=&quot;Slide 6&quot;/&gt;&lt;property id=&quot;20307&quot; value=&quot;267&quot;/&gt;&lt;/object&gt;&lt;object type=&quot;3&quot; unique_id=&quot;10332&quot;&gt;&lt;property id=&quot;20148&quot; value=&quot;5&quot;/&gt;&lt;property id=&quot;20300&quot; value=&quot;Slide 8&quot;/&gt;&lt;property id=&quot;20307&quot; value=&quot;268&quot;/&gt;&lt;/object&gt;&lt;object type=&quot;3&quot; unique_id=&quot;10466&quot;&gt;&lt;property id=&quot;20148&quot; value=&quot;5&quot;/&gt;&lt;property id=&quot;20300&quot; value=&quot;Slide 11&quot;/&gt;&lt;property id=&quot;20307&quot; value=&quot;271&quot;/&gt;&lt;/object&gt;&lt;object type=&quot;3&quot; unique_id=&quot;10467&quot;&gt;&lt;property id=&quot;20148&quot; value=&quot;5&quot;/&gt;&lt;property id=&quot;20300&quot; value=&quot;Slide 16&quot;/&gt;&lt;property id=&quot;20307&quot; value=&quot;270&quot;/&gt;&lt;/object&gt;&lt;object type=&quot;3&quot; unique_id=&quot;11656&quot;&gt;&lt;property id=&quot;20148&quot; value=&quot;5&quot;/&gt;&lt;property id=&quot;20300&quot; value=&quot;Slide 1 - &amp;quot;PHÒNG GD-ĐT THÁP MƯỜI TRƯỜNG TH ĐỐC BINH KIỀU 2&amp;quot;&quot;/&gt;&lt;property id=&quot;20307&quot; value=&quot;272&quot;/&gt;&lt;/object&gt;&lt;object type=&quot;3&quot; unique_id=&quot;11761&quot;&gt;&lt;property id=&quot;20148&quot; value=&quot;5&quot;/&gt;&lt;property id=&quot;20300&quot; value=&quot;Slide 12&quot;/&gt;&lt;property id=&quot;20307&quot; value=&quot;273&quot;/&gt;&lt;/object&gt;&lt;object type=&quot;3&quot; unique_id=&quot;12160&quot;&gt;&lt;property id=&quot;20148&quot; value=&quot;5&quot;/&gt;&lt;property id=&quot;20300&quot; value=&quot;Slide 13&quot;/&gt;&lt;property id=&quot;20307&quot; value=&quot;277&quot;/&gt;&lt;/object&gt;&lt;object type=&quot;3&quot; unique_id=&quot;12161&quot;&gt;&lt;property id=&quot;20148&quot; value=&quot;5&quot;/&gt;&lt;property id=&quot;20300&quot; value=&quot;Slide 14&quot;/&gt;&lt;property id=&quot;20307&quot; value=&quot;275&quot;/&gt;&lt;/object&gt;&lt;object type=&quot;3&quot; unique_id=&quot;12162&quot;&gt;&lt;property id=&quot;20148&quot; value=&quot;5&quot;/&gt;&lt;property id=&quot;20300&quot; value=&quot;Slide 15&quot;/&gt;&lt;property id=&quot;20307&quot; value=&quot;274&quot;/&gt;&lt;/object&gt;&lt;object type=&quot;3&quot; unique_id=&quot;12268&quot;&gt;&lt;property id=&quot;20148&quot; value=&quot;5&quot;/&gt;&lt;property id=&quot;20300&quot; value=&quot;Slide 17&quot;/&gt;&lt;property id=&quot;20307&quot; value=&quot;279&quot;/&gt;&lt;/object&gt;&lt;object type=&quot;3&quot; unique_id=&quot;12335&quot;&gt;&lt;property id=&quot;20148&quot; value=&quot;5&quot;/&gt;&lt;property id=&quot;20300&quot; value=&quot;Slide 10&quot;/&gt;&lt;property id=&quot;20307&quot; value=&quot;280&quot;/&gt;&lt;/object&gt;&lt;object type=&quot;3&quot; unique_id=&quot;12405&quot;&gt;&lt;property id=&quot;20148&quot; value=&quot;5&quot;/&gt;&lt;property id=&quot;20300&quot; value=&quot;Slide 18&quot;/&gt;&lt;property id=&quot;20307&quot; value=&quot;281&quot;/&gt;&lt;/object&gt;&lt;/object&gt;&lt;object type=&quot;10&quot; unique_id=&quot;10067&quot;&gt;&lt;object type=&quot;11&quot; unique_id=&quot;10068&quot;&gt;&lt;/object&gt;&lt;/object&gt;&lt;object type=&quot;4&quot; unique_id=&quot;10069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9&quot;/&gt;&lt;lineCharCount val=&quot;41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ạnh đáy của hình tam giác ABC là:]]&gt;&lt;/Text&gt;&lt;FontSize&gt;&lt;![CDATA[63]]&gt;&lt;/FontSize&gt;&lt;Left&gt;&lt;![CDATA[0]]&gt;&lt;/Left&gt;&lt;Top&gt;&lt;![CDATA[0]]&gt;&lt;/Top&gt;&lt;/ChangeData&gt;"/>
  <p:tag name="MMPROD_ID" val="10037"/>
  <p:tag name="MMPROD_ABSOLUTEPOSITIONID" val="100"/>
  <p:tag name="PRESENTER_SHAPETEXTINFO" val="&lt;ShapeTextInfo&gt;&lt;TableIndex row=&quot;-1&quot; col=&quot;-1&quot;&gt;&lt;linesCount val=&quot;1&quot;/&gt;&lt;lineCharCount val=&quot;34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78]]&gt;&lt;/Left&gt;&lt;Top&gt;&lt;![CDATA[173.1426]]&gt;&lt;/Top&gt;&lt;/ChangeData&gt;"/>
  <p:tag name="MMPROD_ID" val="10041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42&quot;&gt;&lt;property id=&quot;10020&quot; value=&quot;9&quot;/&gt;&lt;property id=&quot;10102&quot; value=&quot;0&quot;/&gt;&lt;property id=&quot;10191&quot; value=&quot;-1&quot;/&gt;&lt;/object&gt;"/>
  <p:tag name="MMPROD_COLLECTIONCONTAINERID" val="10038"/>
  <p:tag name="MMPROD_PARENTID" val="10037"/>
  <p:tag name="MMPROD_ANSWERLETTER" val="A) 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78]]&gt;&lt;/Left&gt;&lt;Top&gt;&lt;![CDATA[239.6185]]&gt;&lt;/Top&gt;&lt;/ChangeData&gt;"/>
  <p:tag name="MMPROD_ID" val="10043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44&quot;&gt;&lt;property id=&quot;10020&quot; value=&quot;9&quot;/&gt;&lt;property id=&quot;10102&quot; value=&quot;0&quot;/&gt;&lt;property id=&quot;10191&quot; value=&quot;-1&quot;/&gt;&lt;/object&gt;"/>
  <p:tag name="MMPROD_COLLECTIONCONTAINERID" val="10038"/>
  <p:tag name="MMPROD_PARENTID" val="10037"/>
  <p:tag name="MMPROD_ANSWERLETTER" val="B) 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78]]&gt;&lt;/Left&gt;&lt;Top&gt;&lt;![CDATA[306.0944]]&gt;&lt;/Top&gt;&lt;/ChangeData&gt;"/>
  <p:tag name="MMPROD_ID" val="10045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46&quot;&gt;&lt;property id=&quot;10020&quot; value=&quot;9&quot;/&gt;&lt;property id=&quot;10102&quot; value=&quot;0&quot;/&gt;&lt;property id=&quot;10191&quot; value=&quot;-1&quot;/&gt;&lt;/object&gt;"/>
  <p:tag name="MMPROD_COLLECTIONCONTAINERID" val="10038"/>
  <p:tag name="MMPROD_PARENTID" val="10037"/>
  <p:tag name="MMPROD_ANSWERLETTER" val="C) 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78]]&gt;&lt;/Left&gt;&lt;Top&gt;&lt;![CDATA[372.5703]]&gt;&lt;/Top&gt;&lt;/ChangeData&gt;"/>
  <p:tag name="MMPROD_ID" val="10047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048&quot;&gt;&lt;property id=&quot;10020&quot; value=&quot;9&quot;/&gt;&lt;property id=&quot;10102&quot; value=&quot;0&quot;/&gt;&lt;property id=&quot;10191&quot; value=&quot;-1&quot;/&gt;&lt;/object&gt;"/>
  <p:tag name="MMPROD_COLLECTIONCONTAINERID" val="10038"/>
  <p:tag name="MMPROD_PARENTID" val="10037"/>
  <p:tag name="MMPROD_ANSWERLETTER" val="D)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4"/>
  <p:tag name="MMPROD_LASTVALUES" val="&lt;ChangeData&gt;&lt;Text&gt;&lt;![CDATA[D) ]]&gt;&lt;/Text&gt;&lt;FontSize&gt;&lt;![CDATA[40]]&gt;&lt;/FontSize&gt;&lt;Left&gt;&lt;![CDATA[117]]&gt;&lt;/Left&gt;&lt;Top&gt;&lt;![CDATA[372.5703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4"/>
  <p:tag name="MMPROD_LASTVALUES" val="&lt;ChangeData&gt;&lt;Text&gt;&lt;![CDATA[Cạnh AH]]&gt;&lt;/Text&gt;&lt;FontSize&gt;&lt;![CDATA[40]]&gt;&lt;/FontSize&gt;&lt;Left&gt;&lt;![CDATA[172]]&gt;&lt;/Left&gt;&lt;Top&gt;&lt;![CDATA[372.570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3"/>
  <p:tag name="MMPROD_LASTVALUES" val="&lt;ChangeData&gt;&lt;Text&gt;&lt;![CDATA[C) ]]&gt;&lt;/Text&gt;&lt;FontSize&gt;&lt;![CDATA[40]]&gt;&lt;/FontSize&gt;&lt;Left&gt;&lt;![CDATA[117]]&gt;&lt;/Left&gt;&lt;Top&gt;&lt;![CDATA[306.0944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3"/>
  <p:tag name="MMPROD_LASTVALUES" val="&lt;ChangeData&gt;&lt;Text&gt;&lt;![CDATA[Cạnh CA]]&gt;&lt;/Text&gt;&lt;FontSize&gt;&lt;![CDATA[40]]&gt;&lt;/FontSize&gt;&lt;Left&gt;&lt;![CDATA[168]]&gt;&lt;/Left&gt;&lt;Top&gt;&lt;![CDATA[306.0944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2"/>
  <p:tag name="MMPROD_LASTVALUES" val="&lt;ChangeData&gt;&lt;Text&gt;&lt;![CDATA[B) ]]&gt;&lt;/Text&gt;&lt;FontSize&gt;&lt;![CDATA[40]]&gt;&lt;/FontSize&gt;&lt;Left&gt;&lt;![CDATA[117]]&gt;&lt;/Left&gt;&lt;Top&gt;&lt;![CDATA[239.6185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2"/>
  <p:tag name="MMPROD_LASTVALUES" val="&lt;ChangeData&gt;&lt;Text&gt;&lt;![CDATA[Cạnh BC]]&gt;&lt;/Text&gt;&lt;FontSize&gt;&lt;![CDATA[40]]&gt;&lt;/FontSize&gt;&lt;Left&gt;&lt;![CDATA[169]]&gt;&lt;/Left&gt;&lt;Top&gt;&lt;![CDATA[239.6185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1"/>
  <p:tag name="MMPROD_LASTVALUES" val="&lt;ChangeData&gt;&lt;Text&gt;&lt;![CDATA[A) ]]&gt;&lt;/Text&gt;&lt;FontSize&gt;&lt;![CDATA[40]]&gt;&lt;/FontSize&gt;&lt;Left&gt;&lt;![CDATA[117]]&gt;&lt;/Left&gt;&lt;Top&gt;&lt;![CDATA[173.1426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1"/>
  <p:tag name="MMPROD_LASTVALUES" val="&lt;ChangeData&gt;&lt;Text&gt;&lt;![CDATA[Cạnh AB]]&gt;&lt;/Text&gt;&lt;FontSize&gt;&lt;![CDATA[40]]&gt;&lt;/FontSize&gt;&lt;Left&gt;&lt;![CDATA[170]]&gt;&lt;/Left&gt;&lt;Top&gt;&lt;![CDATA[173.1426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ường cao của tam giác ABC là:]]&gt;&lt;/Text&gt;&lt;FontSize&gt;&lt;![CDATA[63]]&gt;&lt;/FontSize&gt;&lt;Left&gt;&lt;![CDATA[0]]&gt;&lt;/Left&gt;&lt;Top&gt;&lt;![CDATA[0]]&gt;&lt;/Top&gt;&lt;/ChangeData&gt;"/>
  <p:tag name="MMPROD_ID" val="10049"/>
  <p:tag name="MMPROD_ABSOLUTEPOSITIONID" val="100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78]]&gt;&lt;/Left&gt;&lt;Top&gt;&lt;![CDATA[173.1426]]&gt;&lt;/Top&gt;&lt;/ChangeData&gt;"/>
  <p:tag name="MMPROD_ID" val="10053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054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A)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78]]&gt;&lt;/Left&gt;&lt;Top&gt;&lt;![CDATA[239.6185]]&gt;&lt;/Top&gt;&lt;/ChangeData&gt;"/>
  <p:tag name="MMPROD_ID" val="10055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056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B) 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78]]&gt;&lt;/Left&gt;&lt;Top&gt;&lt;![CDATA[306.0944]]&gt;&lt;/Top&gt;&lt;/ChangeData&gt;"/>
  <p:tag name="MMPROD_ID" val="10057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058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C) 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78]]&gt;&lt;/Left&gt;&lt;Top&gt;&lt;![CDATA[372.5703]]&gt;&lt;/Top&gt;&lt;/ChangeData&gt;"/>
  <p:tag name="MMPROD_ID" val="10059"/>
  <p:tag name="MMPROD_TYPE" val="10018"/>
  <p:tag name="MMPROD_DATA" val="&lt;property id=&quot;10074&quot; value=&quot;0&quot;/&gt;&lt;property id=&quot;10193&quot; value=&quot;D&quot;/&gt;&lt;property id=&quot;10199&quot; value=&quot;0&quot;/&gt;&lt;object type=&quot;10049&quot; unique_id=&quot;10060&quot;&gt;&lt;property id=&quot;10020&quot; value=&quot;9&quot;/&gt;&lt;property id=&quot;10102&quot; value=&quot;0&quot;/&gt;&lt;property id=&quot;10191&quot; value=&quot;-1&quot;/&gt;&lt;/object&gt;"/>
  <p:tag name="MMPROD_COLLECTIONCONTAINERID" val="10050"/>
  <p:tag name="MMPROD_PARENTID" val="10049"/>
  <p:tag name="MMPROD_ANSWERLETTER" val="D) 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4"/>
  <p:tag name="MMPROD_LASTVALUES" val="&lt;ChangeData&gt;&lt;Text&gt;&lt;![CDATA[D) ]]&gt;&lt;/Text&gt;&lt;FontSize&gt;&lt;![CDATA[40]]&gt;&lt;/FontSize&gt;&lt;Left&gt;&lt;![CDATA[117]]&gt;&lt;/Left&gt;&lt;Top&gt;&lt;![CDATA[372.5703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4"/>
  <p:tag name="MMPROD_LASTVALUES" val="&lt;ChangeData&gt;&lt;Text&gt;&lt;![CDATA[Cạnh AH]]&gt;&lt;/Text&gt;&lt;FontSize&gt;&lt;![CDATA[40]]&gt;&lt;/FontSize&gt;&lt;Left&gt;&lt;![CDATA[172]]&gt;&lt;/Left&gt;&lt;Top&gt;&lt;![CDATA[372.570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3"/>
  <p:tag name="MMPROD_LASTVALUES" val="&lt;ChangeData&gt;&lt;Text&gt;&lt;![CDATA[C) ]]&gt;&lt;/Text&gt;&lt;FontSize&gt;&lt;![CDATA[40]]&gt;&lt;/FontSize&gt;&lt;Left&gt;&lt;![CDATA[117]]&gt;&lt;/Left&gt;&lt;Top&gt;&lt;![CDATA[306.0944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3"/>
  <p:tag name="MMPROD_LASTVALUES" val="&lt;ChangeData&gt;&lt;Text&gt;&lt;![CDATA[Cạnh AC]]&gt;&lt;/Text&gt;&lt;FontSize&gt;&lt;![CDATA[40]]&gt;&lt;/FontSize&gt;&lt;Left&gt;&lt;![CDATA[168]]&gt;&lt;/Left&gt;&lt;Top&gt;&lt;![CDATA[306.0944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2"/>
  <p:tag name="MMPROD_LASTVALUES" val="&lt;ChangeData&gt;&lt;Text&gt;&lt;![CDATA[B) ]]&gt;&lt;/Text&gt;&lt;FontSize&gt;&lt;![CDATA[40]]&gt;&lt;/FontSize&gt;&lt;Left&gt;&lt;![CDATA[117]]&gt;&lt;/Left&gt;&lt;Top&gt;&lt;![CDATA[239.6185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2"/>
  <p:tag name="MMPROD_LASTVALUES" val="&lt;ChangeData&gt;&lt;Text&gt;&lt;![CDATA[Cạnh BC]]&gt;&lt;/Text&gt;&lt;FontSize&gt;&lt;![CDATA[40]]&gt;&lt;/FontSize&gt;&lt;Left&gt;&lt;![CDATA[169]]&gt;&lt;/Left&gt;&lt;Top&gt;&lt;![CDATA[239.6185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1"/>
  <p:tag name="MMPROD_LASTVALUES" val="&lt;ChangeData&gt;&lt;Text&gt;&lt;![CDATA[A) ]]&gt;&lt;/Text&gt;&lt;FontSize&gt;&lt;![CDATA[40]]&gt;&lt;/FontSize&gt;&lt;Left&gt;&lt;![CDATA[117]]&gt;&lt;/Left&gt;&lt;Top&gt;&lt;![CDATA[173.1426]]&gt;&lt;/Top&gt;&lt;/ChangeData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21"/>
  <p:tag name="MMPROD_LASTVALUES" val="&lt;ChangeData&gt;&lt;Text&gt;&lt;![CDATA[Cạnh AB]]&gt;&lt;/Text&gt;&lt;FontSize&gt;&lt;![CDATA[40]]&gt;&lt;/FontSize&gt;&lt;Left&gt;&lt;![CDATA[170]]&gt;&lt;/Left&gt;&lt;Top&gt;&lt;![CDATA[173.1426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1&quot;/&gt;&lt;lineCharCount val=&quot;1&quot;/&gt;&lt;lineCharCount val=&quot;9&quot;/&gt;&lt;lineCharCount val=&quot;64&quot;/&gt;&lt;lineCharCount val=&quot;59&quot;/&gt;&lt;lineCharCount val=&quot;1&quot;/&gt;&lt;lineCharCount val=&quot;60&quot;/&gt;&lt;lineCharCount val=&quot;11&quot;/&gt;&lt;lineCharCount val=&quot;1&quot;/&gt;&lt;lineCharCount val=&quot;62&quot;/&gt;&lt;lineCharCount val=&quot;1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718</Words>
  <Application>Microsoft Office PowerPoint</Application>
  <PresentationFormat>Custom</PresentationFormat>
  <Paragraphs>177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TP</dc:creator>
  <cp:lastModifiedBy>PC</cp:lastModifiedBy>
  <cp:revision>49</cp:revision>
  <dcterms:created xsi:type="dcterms:W3CDTF">2015-12-09T02:40:33Z</dcterms:created>
  <dcterms:modified xsi:type="dcterms:W3CDTF">2022-01-11T02:35:25Z</dcterms:modified>
</cp:coreProperties>
</file>