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3" r:id="rId2"/>
    <p:sldId id="274" r:id="rId3"/>
    <p:sldId id="256" r:id="rId4"/>
    <p:sldId id="271" r:id="rId5"/>
    <p:sldId id="257" r:id="rId6"/>
    <p:sldId id="260" r:id="rId7"/>
    <p:sldId id="261" r:id="rId8"/>
    <p:sldId id="264" r:id="rId9"/>
    <p:sldId id="262" r:id="rId10"/>
    <p:sldId id="263" r:id="rId11"/>
    <p:sldId id="265" r:id="rId12"/>
    <p:sldId id="266" r:id="rId13"/>
    <p:sldId id="272" r:id="rId14"/>
    <p:sldId id="268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1386" y="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9/12/2021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9/12/2021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9/12/2021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9/12/2021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gif"/><Relationship Id="rId5" Type="http://schemas.openxmlformats.org/officeDocument/2006/relationships/slide" Target="slide2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gif"/><Relationship Id="rId13" Type="http://schemas.openxmlformats.org/officeDocument/2006/relationships/image" Target="../media/image19.gif"/><Relationship Id="rId3" Type="http://schemas.openxmlformats.org/officeDocument/2006/relationships/image" Target="../media/image9.gif"/><Relationship Id="rId7" Type="http://schemas.openxmlformats.org/officeDocument/2006/relationships/image" Target="../media/image13.gif"/><Relationship Id="rId12" Type="http://schemas.openxmlformats.org/officeDocument/2006/relationships/image" Target="../media/image18.png"/><Relationship Id="rId2" Type="http://schemas.openxmlformats.org/officeDocument/2006/relationships/image" Target="../media/image8.w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gif"/><Relationship Id="rId11" Type="http://schemas.openxmlformats.org/officeDocument/2006/relationships/image" Target="../media/image17.png"/><Relationship Id="rId5" Type="http://schemas.openxmlformats.org/officeDocument/2006/relationships/image" Target="../media/image11.gif"/><Relationship Id="rId10" Type="http://schemas.openxmlformats.org/officeDocument/2006/relationships/image" Target="../media/image16.png"/><Relationship Id="rId4" Type="http://schemas.openxmlformats.org/officeDocument/2006/relationships/image" Target="../media/image10.gif"/><Relationship Id="rId9" Type="http://schemas.openxmlformats.org/officeDocument/2006/relationships/image" Target="../media/image15.gif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WordArt 20"/>
          <p:cNvSpPr>
            <a:spLocks noChangeArrowheads="1" noChangeShapeType="1" noTextEdit="1"/>
          </p:cNvSpPr>
          <p:nvPr/>
        </p:nvSpPr>
        <p:spPr bwMode="auto">
          <a:xfrm>
            <a:off x="4038600" y="1600200"/>
            <a:ext cx="1524000" cy="609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3600" b="1" kern="10" dirty="0" err="1" smtClean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Toán</a:t>
            </a:r>
            <a:endParaRPr lang="en-US" sz="3600" b="1" kern="10" dirty="0">
              <a:ln w="9525">
                <a:solidFill>
                  <a:srgbClr val="0000FF"/>
                </a:solidFill>
                <a:round/>
                <a:headEnd/>
                <a:tailEnd/>
              </a:ln>
              <a:solidFill>
                <a:srgbClr val="000000"/>
              </a:solidFill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3076" name="WordArt 21"/>
          <p:cNvSpPr>
            <a:spLocks noChangeArrowheads="1" noChangeShapeType="1" noTextEdit="1"/>
          </p:cNvSpPr>
          <p:nvPr/>
        </p:nvSpPr>
        <p:spPr bwMode="auto">
          <a:xfrm>
            <a:off x="381000" y="2895600"/>
            <a:ext cx="8382000" cy="4114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3600" b="1" kern="10" dirty="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 </a:t>
            </a:r>
            <a:r>
              <a:rPr lang="en-US" sz="3600" b="1" kern="10" dirty="0" err="1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Luyện</a:t>
            </a:r>
            <a:r>
              <a:rPr lang="en-US" sz="3600" b="1" kern="10" dirty="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3600" b="1" kern="10" dirty="0" err="1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tập</a:t>
            </a:r>
            <a:r>
              <a:rPr lang="en-US" sz="3600" b="1" kern="10" dirty="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3600" b="1" kern="10" dirty="0" err="1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chung</a:t>
            </a:r>
            <a:r>
              <a:rPr lang="en-US" sz="3600" b="1" kern="10" dirty="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3600" b="1" kern="10" dirty="0" smtClean="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( </a:t>
            </a:r>
            <a:r>
              <a:rPr lang="en-US" sz="3600" b="1" kern="10" dirty="0" err="1" smtClean="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Trang</a:t>
            </a:r>
            <a:r>
              <a:rPr lang="en-US" sz="3600" b="1" kern="10" dirty="0" smtClean="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89</a:t>
            </a:r>
            <a:r>
              <a:rPr lang="en-US" sz="3600" b="1" kern="10" dirty="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)</a:t>
            </a:r>
          </a:p>
          <a:p>
            <a:endParaRPr lang="en-US" sz="3600" b="1" kern="10" dirty="0">
              <a:ln w="9525">
                <a:solidFill>
                  <a:srgbClr val="FF00FF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grpSp>
        <p:nvGrpSpPr>
          <p:cNvPr id="2" name="Group 5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8" y="0"/>
            <a:chExt cx="5760" cy="4320"/>
          </a:xfrm>
        </p:grpSpPr>
        <p:pic>
          <p:nvPicPr>
            <p:cNvPr id="3079" name="Picture 6" descr="GRANS024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 rot="531882" flipH="1">
              <a:off x="4848" y="3394"/>
              <a:ext cx="912" cy="9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080" name="Picture 7" descr="GRANS024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 rot="465066">
              <a:off x="96" y="3394"/>
              <a:ext cx="961" cy="9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3" name="Group 8"/>
            <p:cNvGrpSpPr>
              <a:grpSpLocks/>
            </p:cNvGrpSpPr>
            <p:nvPr/>
          </p:nvGrpSpPr>
          <p:grpSpPr bwMode="auto">
            <a:xfrm>
              <a:off x="8" y="0"/>
              <a:ext cx="5760" cy="4320"/>
              <a:chOff x="672" y="0"/>
              <a:chExt cx="5760" cy="4320"/>
            </a:xfrm>
          </p:grpSpPr>
          <p:pic>
            <p:nvPicPr>
              <p:cNvPr id="3082" name="Picture 9" descr="BD21325_"/>
              <p:cNvPicPr>
                <a:picLocks noChangeAspect="1" noChangeArrowheads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 bwMode="auto">
              <a:xfrm>
                <a:off x="672" y="4176"/>
                <a:ext cx="5760" cy="144"/>
              </a:xfrm>
              <a:prstGeom prst="rect">
                <a:avLst/>
              </a:prstGeom>
              <a:gradFill rotWithShape="1">
                <a:gsLst>
                  <a:gs pos="0">
                    <a:srgbClr val="FF00FF"/>
                  </a:gs>
                  <a:gs pos="50000">
                    <a:srgbClr val="FFFFFF"/>
                  </a:gs>
                  <a:gs pos="100000">
                    <a:srgbClr val="FF00FF"/>
                  </a:gs>
                </a:gsLst>
                <a:lin ang="5400000" scaled="1"/>
              </a:gradFill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3083" name="Picture 10" descr="BD21325_"/>
              <p:cNvPicPr>
                <a:picLocks noChangeAspect="1" noChangeArrowheads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 bwMode="auto">
              <a:xfrm>
                <a:off x="672" y="0"/>
                <a:ext cx="5760" cy="144"/>
              </a:xfrm>
              <a:prstGeom prst="rect">
                <a:avLst/>
              </a:prstGeom>
              <a:gradFill rotWithShape="1">
                <a:gsLst>
                  <a:gs pos="0">
                    <a:srgbClr val="FF00FF"/>
                  </a:gs>
                  <a:gs pos="50000">
                    <a:srgbClr val="FFFFFF"/>
                  </a:gs>
                  <a:gs pos="100000">
                    <a:srgbClr val="FF00FF"/>
                  </a:gs>
                </a:gsLst>
                <a:lin ang="5400000" scaled="1"/>
              </a:gradFill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3084" name="Picture 11" descr="BD21325_"/>
              <p:cNvPicPr>
                <a:picLocks noChangeAspect="1" noChangeArrowheads="1"/>
              </p:cNvPicPr>
              <p:nvPr/>
            </p:nvPicPr>
            <p:blipFill>
              <a:blip r:embed="rId4"/>
              <a:srcRect/>
              <a:stretch>
                <a:fillRect/>
              </a:stretch>
            </p:blipFill>
            <p:spPr bwMode="auto">
              <a:xfrm>
                <a:off x="6288" y="192"/>
                <a:ext cx="144" cy="3984"/>
              </a:xfrm>
              <a:prstGeom prst="rect">
                <a:avLst/>
              </a:prstGeom>
              <a:gradFill rotWithShape="1">
                <a:gsLst>
                  <a:gs pos="0">
                    <a:srgbClr val="FF00FF"/>
                  </a:gs>
                  <a:gs pos="50000">
                    <a:srgbClr val="FFFFFF"/>
                  </a:gs>
                  <a:gs pos="100000">
                    <a:srgbClr val="FF00FF"/>
                  </a:gs>
                </a:gsLst>
                <a:lin ang="5400000" scaled="1"/>
              </a:gradFill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3085" name="Picture 12" descr="BD21325_"/>
              <p:cNvPicPr>
                <a:picLocks noChangeAspect="1" noChangeArrowheads="1"/>
              </p:cNvPicPr>
              <p:nvPr/>
            </p:nvPicPr>
            <p:blipFill>
              <a:blip r:embed="rId4"/>
              <a:srcRect/>
              <a:stretch>
                <a:fillRect/>
              </a:stretch>
            </p:blipFill>
            <p:spPr bwMode="auto">
              <a:xfrm>
                <a:off x="672" y="0"/>
                <a:ext cx="153" cy="4224"/>
              </a:xfrm>
              <a:prstGeom prst="rect">
                <a:avLst/>
              </a:prstGeom>
              <a:gradFill rotWithShape="1">
                <a:gsLst>
                  <a:gs pos="0">
                    <a:srgbClr val="FF00FF"/>
                  </a:gs>
                  <a:gs pos="50000">
                    <a:srgbClr val="FFFFFF"/>
                  </a:gs>
                  <a:gs pos="100000">
                    <a:srgbClr val="FF00FF"/>
                  </a:gs>
                </a:gsLst>
                <a:lin ang="5400000" scaled="1"/>
              </a:gradFill>
              <a:ln w="9525">
                <a:noFill/>
                <a:miter lim="800000"/>
                <a:headEnd/>
                <a:tailEnd/>
              </a:ln>
            </p:spPr>
          </p:pic>
        </p:grpSp>
      </p:grpSp>
      <p:pic>
        <p:nvPicPr>
          <p:cNvPr id="3078" name="Picture 10" descr="cartoon1%20(1)">
            <a:hlinkClick r:id="rId5" action="ppaction://hlinksldjump"/>
          </p:cNvPr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33400" y="889793"/>
            <a:ext cx="1600200" cy="1420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28600" y="838200"/>
            <a:ext cx="120257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 err="1"/>
              <a:t>Phần</a:t>
            </a:r>
            <a:r>
              <a:rPr lang="en-US" sz="2800" b="1" dirty="0"/>
              <a:t> 2</a:t>
            </a:r>
            <a:endParaRPr lang="en-US" sz="2800" dirty="0"/>
          </a:p>
        </p:txBody>
      </p:sp>
      <p:pic>
        <p:nvPicPr>
          <p:cNvPr id="4" name="Picture 1" descr="Description: Giải bài Luyện tập chung - sgk toán 5 trang 89 - 9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3581400"/>
            <a:ext cx="4495800" cy="3124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29570" y="1524000"/>
            <a:ext cx="8518235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200" b="1" dirty="0" err="1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Câu</a:t>
            </a:r>
            <a:r>
              <a:rPr lang="en-US" sz="3200" b="1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3: </a:t>
            </a:r>
            <a:r>
              <a:rPr lang="en-US" sz="3200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Cho </a:t>
            </a:r>
            <a:r>
              <a:rPr lang="en-US" sz="3200" dirty="0" err="1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biết</a:t>
            </a:r>
            <a:r>
              <a:rPr lang="en-US" sz="3200" dirty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diện</a:t>
            </a:r>
            <a:r>
              <a:rPr lang="en-US" sz="3200" dirty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tích</a:t>
            </a:r>
            <a:r>
              <a:rPr lang="en-US" sz="3200" dirty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hình</a:t>
            </a:r>
            <a:r>
              <a:rPr lang="en-US" sz="3200" dirty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chữ</a:t>
            </a:r>
            <a:r>
              <a:rPr lang="en-US" sz="3200" dirty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nhật</a:t>
            </a:r>
            <a:r>
              <a:rPr lang="en-US" sz="3200" dirty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ABCD </a:t>
            </a:r>
            <a:r>
              <a:rPr lang="en-US" sz="3200" dirty="0" err="1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là</a:t>
            </a:r>
            <a:r>
              <a:rPr lang="en-US" sz="3200" dirty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2400 cm</a:t>
            </a:r>
            <a:r>
              <a:rPr lang="en-US" sz="3200" baseline="30000" dirty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</a:t>
            </a:r>
            <a:r>
              <a:rPr lang="en-US" sz="3200" dirty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 (</a:t>
            </a:r>
            <a:r>
              <a:rPr lang="en-US" sz="3200" dirty="0" err="1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xem</a:t>
            </a:r>
            <a:r>
              <a:rPr lang="en-US" sz="3200" dirty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hình</a:t>
            </a:r>
            <a:r>
              <a:rPr lang="en-US" sz="3200" dirty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vẽ</a:t>
            </a:r>
            <a:r>
              <a:rPr lang="en-US" sz="3200" dirty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). </a:t>
            </a:r>
            <a:r>
              <a:rPr lang="en-US" sz="3200" dirty="0" err="1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Tính</a:t>
            </a:r>
            <a:r>
              <a:rPr lang="en-US" sz="3200" dirty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diện</a:t>
            </a:r>
            <a:r>
              <a:rPr lang="en-US" sz="3200" dirty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tích</a:t>
            </a:r>
            <a:r>
              <a:rPr lang="en-US" sz="3200" dirty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của</a:t>
            </a:r>
            <a:r>
              <a:rPr lang="en-US" sz="3200" dirty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hình</a:t>
            </a:r>
            <a:r>
              <a:rPr lang="en-US" sz="3200" dirty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tam </a:t>
            </a:r>
            <a:r>
              <a:rPr lang="en-US" sz="3200" dirty="0" err="1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giác</a:t>
            </a:r>
            <a:r>
              <a:rPr lang="en-US" sz="3200" dirty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MDC.</a:t>
            </a:r>
            <a:endParaRPr lang="en-US" sz="14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40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iêu đề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96428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381000"/>
          </a:xfrm>
        </p:spPr>
        <p:txBody>
          <a:bodyPr>
            <a:normAutofit fontScale="90000"/>
          </a:bodyPr>
          <a:lstStyle/>
          <a:p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Luyện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tập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28600" y="838200"/>
            <a:ext cx="120257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 err="1"/>
              <a:t>Phần</a:t>
            </a:r>
            <a:r>
              <a:rPr lang="en-US" sz="2800" b="1" dirty="0"/>
              <a:t> 2</a:t>
            </a:r>
            <a:endParaRPr lang="en-US" sz="2800" dirty="0"/>
          </a:p>
        </p:txBody>
      </p:sp>
      <p:pic>
        <p:nvPicPr>
          <p:cNvPr id="4" name="Picture 1" descr="Description: Giải bài Luyện tập chung - sgk toán 5 trang 89 - 9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599" y="762000"/>
            <a:ext cx="3581401" cy="167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0" y="43934"/>
            <a:ext cx="184731" cy="369332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75632" y="3200400"/>
            <a:ext cx="8305800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3200" b="1" baseline="30000" dirty="0" err="1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Chiều</a:t>
            </a:r>
            <a:r>
              <a:rPr lang="en-US" sz="3200" b="1" baseline="30000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3200" b="1" baseline="30000" dirty="0" err="1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rộng</a:t>
            </a:r>
            <a:r>
              <a:rPr lang="en-US" sz="3200" b="1" baseline="30000" dirty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3200" b="1" baseline="30000" dirty="0" err="1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hình</a:t>
            </a:r>
            <a:r>
              <a:rPr lang="en-US" sz="3200" b="1" baseline="30000" dirty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3200" b="1" baseline="30000" dirty="0" err="1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chữ</a:t>
            </a:r>
            <a:r>
              <a:rPr lang="en-US" sz="3200" b="1" baseline="30000" dirty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3200" b="1" baseline="30000" dirty="0" err="1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nhật</a:t>
            </a:r>
            <a:r>
              <a:rPr lang="en-US" sz="3200" b="1" baseline="30000" dirty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ABCD </a:t>
            </a:r>
            <a:r>
              <a:rPr lang="en-US" sz="3200" b="1" baseline="30000" dirty="0" err="1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là</a:t>
            </a:r>
            <a:r>
              <a:rPr lang="en-US" sz="3200" b="1" baseline="30000" dirty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:</a:t>
            </a:r>
            <a:endParaRPr lang="en-US" sz="2800" b="1" baseline="30000" dirty="0">
              <a:solidFill>
                <a:srgbClr val="000000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200" b="1" baseline="30000" dirty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AD = BC = 25 + 15 = 40 (cm)</a:t>
            </a:r>
            <a:endParaRPr lang="en-US" sz="2800" b="1" baseline="30000" dirty="0">
              <a:solidFill>
                <a:srgbClr val="000000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200" b="1" baseline="30000" dirty="0" err="1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Chiều</a:t>
            </a:r>
            <a:r>
              <a:rPr lang="en-US" sz="3200" b="1" baseline="30000" dirty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3200" b="1" baseline="30000" dirty="0" err="1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dài</a:t>
            </a:r>
            <a:r>
              <a:rPr lang="en-US" sz="3200" b="1" baseline="30000" dirty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3200" b="1" baseline="30000" dirty="0" err="1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của</a:t>
            </a:r>
            <a:r>
              <a:rPr lang="en-US" sz="3200" b="1" baseline="30000" dirty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3200" b="1" baseline="30000" dirty="0" err="1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hình</a:t>
            </a:r>
            <a:r>
              <a:rPr lang="en-US" sz="3200" b="1" baseline="30000" dirty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3200" b="1" baseline="30000" dirty="0" err="1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chữ</a:t>
            </a:r>
            <a:r>
              <a:rPr lang="en-US" sz="3200" b="1" baseline="30000" dirty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3200" b="1" baseline="30000" dirty="0" err="1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nhật</a:t>
            </a:r>
            <a:r>
              <a:rPr lang="en-US" sz="3200" b="1" baseline="30000" dirty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ABCD </a:t>
            </a:r>
            <a:r>
              <a:rPr lang="en-US" sz="3200" b="1" baseline="30000" dirty="0" err="1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là</a:t>
            </a:r>
            <a:r>
              <a:rPr lang="en-US" sz="3200" b="1" baseline="30000" dirty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:</a:t>
            </a:r>
            <a:endParaRPr lang="en-US" sz="2800" b="1" baseline="30000" dirty="0">
              <a:solidFill>
                <a:srgbClr val="000000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200" b="1" baseline="30000" dirty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AB = CD = 2400 : 40 = 60 (cm)</a:t>
            </a:r>
            <a:endParaRPr lang="en-US" sz="2800" b="1" baseline="30000" dirty="0">
              <a:solidFill>
                <a:srgbClr val="000000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200" b="1" baseline="30000" dirty="0" err="1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Bây</a:t>
            </a:r>
            <a:r>
              <a:rPr lang="en-US" sz="3200" b="1" baseline="30000" dirty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3200" b="1" baseline="30000" dirty="0" err="1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giờ</a:t>
            </a:r>
            <a:r>
              <a:rPr lang="en-US" sz="3200" b="1" baseline="30000" dirty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ta </a:t>
            </a:r>
            <a:r>
              <a:rPr lang="en-US" sz="3200" b="1" baseline="30000" dirty="0" err="1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thấy</a:t>
            </a:r>
            <a:r>
              <a:rPr lang="en-US" sz="3200" b="1" baseline="30000" dirty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</a:t>
            </a:r>
            <a:r>
              <a:rPr lang="en-US" sz="3200" b="1" baseline="30000" dirty="0" err="1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hình</a:t>
            </a:r>
            <a:r>
              <a:rPr lang="en-US" sz="3200" b="1" baseline="30000" dirty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tam </a:t>
            </a:r>
            <a:r>
              <a:rPr lang="en-US" sz="3200" b="1" baseline="30000" dirty="0" err="1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giác</a:t>
            </a:r>
            <a:r>
              <a:rPr lang="en-US" sz="3200" b="1" baseline="30000" dirty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MDC </a:t>
            </a:r>
            <a:r>
              <a:rPr lang="en-US" sz="3200" b="1" baseline="30000" dirty="0" err="1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có</a:t>
            </a:r>
            <a:r>
              <a:rPr lang="en-US" sz="3200" b="1" baseline="30000" dirty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:</a:t>
            </a: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en-US" sz="3200" b="1" baseline="30000" dirty="0" err="1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Cạnh</a:t>
            </a:r>
            <a:r>
              <a:rPr lang="en-US" sz="3200" b="1" baseline="30000" dirty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CD = 60 cm</a:t>
            </a:r>
            <a:endParaRPr lang="en-US" sz="2400" b="1" baseline="30000" dirty="0">
              <a:solidFill>
                <a:srgbClr val="000000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en-US" sz="3200" b="1" baseline="30000" dirty="0" err="1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Cạnh</a:t>
            </a:r>
            <a:r>
              <a:rPr lang="en-US" sz="3200" b="1" baseline="30000" dirty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MD = 25 cm</a:t>
            </a: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200" b="1" baseline="30000" dirty="0" err="1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Vậy</a:t>
            </a:r>
            <a:r>
              <a:rPr lang="en-US" sz="3200" b="1" baseline="30000" dirty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</a:t>
            </a:r>
            <a:r>
              <a:rPr lang="en-US" sz="3200" b="1" baseline="30000" dirty="0" err="1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diện</a:t>
            </a:r>
            <a:r>
              <a:rPr lang="en-US" sz="3200" b="1" baseline="30000" dirty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3200" b="1" baseline="30000" dirty="0" err="1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tích</a:t>
            </a:r>
            <a:r>
              <a:rPr lang="en-US" sz="3200" b="1" baseline="30000" dirty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3200" b="1" baseline="30000" dirty="0" err="1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hình</a:t>
            </a:r>
            <a:r>
              <a:rPr lang="en-US" sz="3200" b="1" baseline="30000" dirty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tam </a:t>
            </a:r>
            <a:r>
              <a:rPr lang="en-US" sz="3200" b="1" baseline="30000" dirty="0" err="1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giác</a:t>
            </a:r>
            <a:r>
              <a:rPr lang="en-US" sz="3200" b="1" baseline="30000" dirty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 MDC </a:t>
            </a:r>
            <a:r>
              <a:rPr lang="en-US" sz="3200" b="1" baseline="30000" dirty="0" err="1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là</a:t>
            </a:r>
            <a:r>
              <a:rPr lang="en-US" sz="3200" b="1" baseline="30000" dirty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:</a:t>
            </a:r>
            <a:endParaRPr lang="en-US" sz="2800" b="1" baseline="30000" dirty="0">
              <a:solidFill>
                <a:srgbClr val="000000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200" b="1" baseline="30000" dirty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60×252 = 750 (cm2)</a:t>
            </a:r>
            <a:endParaRPr lang="en-US" sz="2800" b="1" baseline="30000" dirty="0">
              <a:solidFill>
                <a:srgbClr val="000000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200" b="1" baseline="30000" dirty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                                </a:t>
            </a:r>
            <a:r>
              <a:rPr lang="en-US" sz="3200" b="1" baseline="30000" dirty="0" err="1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Đáp</a:t>
            </a:r>
            <a:r>
              <a:rPr lang="en-US" sz="3200" b="1" baseline="30000" dirty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3200" b="1" baseline="30000" dirty="0" err="1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số</a:t>
            </a:r>
            <a:r>
              <a:rPr lang="en-US" sz="3200" b="1" baseline="30000" dirty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: 750 cm2</a:t>
            </a:r>
            <a:endParaRPr lang="en-US" sz="4000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094630" y="2438400"/>
            <a:ext cx="118333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400" b="1" dirty="0" err="1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Bài</a:t>
            </a:r>
            <a:r>
              <a:rPr lang="en-US" sz="2400" b="1" dirty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giải</a:t>
            </a:r>
            <a:endParaRPr lang="en-US" sz="2400" b="1" dirty="0">
              <a:solidFill>
                <a:srgbClr val="000000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047033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7" grpId="0"/>
      <p:bldP spid="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209800" y="2895600"/>
            <a:ext cx="486222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X= 3,91; 3,92; …;4….</a:t>
            </a:r>
            <a:endParaRPr lang="en-US" sz="4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85800" y="1238071"/>
            <a:ext cx="71628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4: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2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giá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trị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x,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sao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                          </a:t>
            </a:r>
            <a:r>
              <a:rPr lang="en-US" sz="3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3,9 </a:t>
            </a:r>
            <a:r>
              <a:rPr lang="en-US" sz="3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&lt; x &lt; 4,1</a:t>
            </a:r>
          </a:p>
        </p:txBody>
      </p:sp>
    </p:spTree>
    <p:extLst>
      <p:ext uri="{BB962C8B-B14F-4D97-AF65-F5344CB8AC3E}">
        <p14:creationId xmlns:p14="http://schemas.microsoft.com/office/powerpoint/2010/main" val="2164613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POINSET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7866063" y="5508625"/>
            <a:ext cx="1277937" cy="1273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3" descr="POINSET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130929">
            <a:off x="0" y="0"/>
            <a:ext cx="1277938" cy="1273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4" name="Picture 4" descr="200463042511690xy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0" y="3048000"/>
            <a:ext cx="1238250" cy="1181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5" name="Picture 5" descr="200463042511690xy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1981200"/>
            <a:ext cx="1238250" cy="1181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6" name="Picture 6" descr="200463042511690xy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200" y="533400"/>
            <a:ext cx="1238250" cy="1181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7" name="Picture 7" descr="200463042511690xy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1676400"/>
            <a:ext cx="1238250" cy="1181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8" name="Picture 8" descr="200463042511690xy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1676400"/>
            <a:ext cx="1238250" cy="1181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9" name="Picture 9" descr="Blue_rose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600" y="5181600"/>
            <a:ext cx="102235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30" name="Picture 10" descr="Blue_rose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5600" y="5181600"/>
            <a:ext cx="102235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31" name="Picture 11" descr="Blue_rose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315200" y="4648200"/>
            <a:ext cx="1419225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32" name="Picture 12" descr="Blue_rose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086600" y="3124200"/>
            <a:ext cx="102235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33" name="Picture 13" descr="Blue_rose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5029200"/>
            <a:ext cx="102235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34" name="Picture 14" descr="Blue_rose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4572000"/>
            <a:ext cx="1419225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35" name="Picture 15" descr="Blue_rose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096000" y="4724400"/>
            <a:ext cx="1419225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36" name="Picture 16" descr="97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4325" y="6172200"/>
            <a:ext cx="685800" cy="411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37" name="Picture 17" descr="97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8125" y="5761038"/>
            <a:ext cx="1066800" cy="639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38" name="Picture 18" descr="97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8125" y="6173788"/>
            <a:ext cx="685800" cy="327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39" name="Picture 19" descr="97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2400" y="6096000"/>
            <a:ext cx="685800" cy="327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40" name="Picture 20" descr="j0318055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246735">
            <a:off x="3810000" y="4724400"/>
            <a:ext cx="679450" cy="325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41" name="Picture 21" descr="j0318055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302527">
            <a:off x="4443413" y="4800600"/>
            <a:ext cx="890587" cy="39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42" name="Picture 22" descr="17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1352724">
            <a:off x="6096000" y="3886200"/>
            <a:ext cx="1428750" cy="142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43" name="Picture 23"/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1000" y="4495800"/>
            <a:ext cx="66675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44" name="Picture 24" descr="22"/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4495800"/>
            <a:ext cx="1524000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45" name="Picture 25" descr="22"/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4495800"/>
            <a:ext cx="1524000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46" name="Picture 26" descr="22"/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5486400"/>
            <a:ext cx="152400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47" name="Picture 27" descr="22"/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5029200"/>
            <a:ext cx="1524000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48" name="Picture 28" descr="22"/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5029200"/>
            <a:ext cx="1524000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49" name="Picture 29" descr="97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5562600"/>
            <a:ext cx="1254125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50" name="Picture 30" descr="22"/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5029200"/>
            <a:ext cx="1524000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51" name="Picture 31" descr="22"/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4800600"/>
            <a:ext cx="1524000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52" name="Picture 32" descr="22"/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029200"/>
            <a:ext cx="1524000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53" name="Picture 33" descr="22"/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6096000"/>
            <a:ext cx="15240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54" name="Picture 34" descr="97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5562600"/>
            <a:ext cx="1254125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55" name="Picture 35" descr="97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5562600"/>
            <a:ext cx="1254125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56" name="Picture 36" descr="97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0" y="5181600"/>
            <a:ext cx="1254125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57" name="Picture 37" descr="97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5334000"/>
            <a:ext cx="1254125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58" name="Picture 38" descr="97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5562600"/>
            <a:ext cx="1254125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59" name="Picture 39"/>
          <p:cNvPicPr>
            <a:picLocks noChangeAspect="1" noChangeArrowheads="1" noCrop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5257800"/>
            <a:ext cx="304800" cy="17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60" name="Picture 40"/>
          <p:cNvPicPr>
            <a:picLocks noChangeAspect="1" noChangeArrowheads="1" noCrop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5334000"/>
            <a:ext cx="304800" cy="17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61" name="Picture 41"/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4114800"/>
            <a:ext cx="66675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62" name="Picture 42"/>
          <p:cNvPicPr>
            <a:picLocks noChangeAspect="1" noChangeArrowheads="1" noCrop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805517">
            <a:off x="7391400" y="4343400"/>
            <a:ext cx="533400" cy="466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63" name="Picture 43"/>
          <p:cNvPicPr>
            <a:picLocks noChangeAspect="1" noChangeArrowheads="1" noCrop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470357">
            <a:off x="762001" y="4419600"/>
            <a:ext cx="533400" cy="466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64" name="Picture 44"/>
          <p:cNvPicPr>
            <a:picLocks noChangeAspect="1" noChangeArrowheads="1" noCrop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4800" y="4724400"/>
            <a:ext cx="304800" cy="17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65" name="Picture 45"/>
          <p:cNvPicPr>
            <a:picLocks noChangeAspect="1" noChangeArrowheads="1" noCrop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0" y="6229350"/>
            <a:ext cx="304800" cy="17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66" name="Picture 46"/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0" y="5029200"/>
            <a:ext cx="66675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67" name="Picture 47"/>
          <p:cNvPicPr>
            <a:picLocks noChangeAspect="1" noChangeArrowheads="1" noCrop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8682075">
            <a:off x="4724400" y="4953000"/>
            <a:ext cx="533400" cy="466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68" name="Picture 48"/>
          <p:cNvPicPr>
            <a:picLocks noChangeAspect="1" noChangeArrowheads="1" noCrop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3796223">
            <a:off x="1947863" y="4605337"/>
            <a:ext cx="533400" cy="466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69" name="Picture 49"/>
          <p:cNvPicPr>
            <a:picLocks noChangeAspect="1" noChangeArrowheads="1" noCrop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8682075">
            <a:off x="6629400" y="3429000"/>
            <a:ext cx="533400" cy="466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70" name="Picture 50" descr="200463042511690xy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5334000"/>
            <a:ext cx="1238250" cy="1181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71" name="Picture 51" descr="Blue_rose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553200" y="5486400"/>
            <a:ext cx="102235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72" name="Picture 52" descr="200463042511690xy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5676900"/>
            <a:ext cx="1238250" cy="1181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73" name="Picture 53" descr="Blue_rose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172200" y="4953000"/>
            <a:ext cx="1419225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74" name="Picture 54" descr="Blue_rose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600" y="5562600"/>
            <a:ext cx="102235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75" name="Picture 55" descr="Blue_rose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2743200"/>
            <a:ext cx="1760538" cy="236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76" name="Picture 56" descr="22"/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5029200"/>
            <a:ext cx="1524000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77" name="Picture 57" descr="Blue_rose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200400" y="5486400"/>
            <a:ext cx="102235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78" name="Picture 58" descr="Blue_rose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048000" y="4953000"/>
            <a:ext cx="102235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79" name="Picture 59" descr="Blue_rose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096000" y="5486400"/>
            <a:ext cx="102235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80" name="Picture 60" descr="97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0" y="5562600"/>
            <a:ext cx="1254125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Group 61"/>
          <p:cNvGrpSpPr>
            <a:grpSpLocks/>
          </p:cNvGrpSpPr>
          <p:nvPr/>
        </p:nvGrpSpPr>
        <p:grpSpPr bwMode="auto">
          <a:xfrm>
            <a:off x="4800600" y="4648200"/>
            <a:ext cx="1905000" cy="2209800"/>
            <a:chOff x="-216" y="3820"/>
            <a:chExt cx="648" cy="281"/>
          </a:xfrm>
        </p:grpSpPr>
        <p:pic>
          <p:nvPicPr>
            <p:cNvPr id="5226" name="Picture 62" descr="97"/>
            <p:cNvPicPr>
              <a:picLocks noChangeAspect="1" noChangeArrowheads="1" noCrop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48" y="3895"/>
              <a:ext cx="432" cy="2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227" name="Picture 63" descr="97"/>
            <p:cNvPicPr>
              <a:picLocks noChangeAspect="1" noChangeArrowheads="1" noCrop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216" y="3820"/>
              <a:ext cx="432" cy="2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228" name="Picture 64" descr="97"/>
            <p:cNvPicPr>
              <a:picLocks noChangeAspect="1" noChangeArrowheads="1" noCrop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3834"/>
              <a:ext cx="432" cy="2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5182" name="Picture 65" descr="97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0" y="5791200"/>
            <a:ext cx="685800" cy="327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83" name="Picture 66" descr="97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0" y="5562600"/>
            <a:ext cx="1254125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84" name="Picture 67" descr="97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0" y="5562600"/>
            <a:ext cx="1254125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85" name="Picture 68"/>
          <p:cNvPicPr>
            <a:picLocks noChangeAspect="1" noChangeArrowheads="1" noCrop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3276600"/>
            <a:ext cx="304800" cy="17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86" name="Picture 69" descr="97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2400" y="5562600"/>
            <a:ext cx="1254125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" name="Group 70"/>
          <p:cNvGrpSpPr>
            <a:grpSpLocks/>
          </p:cNvGrpSpPr>
          <p:nvPr/>
        </p:nvGrpSpPr>
        <p:grpSpPr bwMode="auto">
          <a:xfrm>
            <a:off x="3505200" y="4648200"/>
            <a:ext cx="1905000" cy="2209800"/>
            <a:chOff x="-216" y="3820"/>
            <a:chExt cx="648" cy="281"/>
          </a:xfrm>
        </p:grpSpPr>
        <p:pic>
          <p:nvPicPr>
            <p:cNvPr id="5223" name="Picture 71" descr="97"/>
            <p:cNvPicPr>
              <a:picLocks noChangeAspect="1" noChangeArrowheads="1" noCrop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48" y="3895"/>
              <a:ext cx="432" cy="2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224" name="Picture 72" descr="97"/>
            <p:cNvPicPr>
              <a:picLocks noChangeAspect="1" noChangeArrowheads="1" noCrop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216" y="3820"/>
              <a:ext cx="432" cy="2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225" name="Picture 73" descr="97"/>
            <p:cNvPicPr>
              <a:picLocks noChangeAspect="1" noChangeArrowheads="1" noCrop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3834"/>
              <a:ext cx="432" cy="2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5188" name="Picture 74" descr="22"/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5791200"/>
            <a:ext cx="15240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89" name="Picture 75"/>
          <p:cNvPicPr>
            <a:picLocks noChangeAspect="1" noChangeArrowheads="1" noCrop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2695130">
            <a:off x="4038600" y="4114800"/>
            <a:ext cx="533400" cy="466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90" name="Picture 76"/>
          <p:cNvPicPr>
            <a:picLocks noChangeAspect="1" noChangeArrowheads="1" noCrop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3819223">
            <a:off x="1" y="5029200"/>
            <a:ext cx="533400" cy="466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91" name="Picture 77"/>
          <p:cNvPicPr>
            <a:picLocks noChangeAspect="1" noChangeArrowheads="1" noCrop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8682075">
            <a:off x="5257800" y="4495800"/>
            <a:ext cx="533400" cy="466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92" name="Picture 78"/>
          <p:cNvPicPr>
            <a:picLocks noChangeAspect="1" noChangeArrowheads="1" noCrop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4343400"/>
            <a:ext cx="304800" cy="17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93" name="Picture 79"/>
          <p:cNvPicPr>
            <a:picLocks noChangeAspect="1" noChangeArrowheads="1" noCrop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4267200"/>
            <a:ext cx="304800" cy="17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94" name="Picture 80"/>
          <p:cNvPicPr>
            <a:picLocks noChangeAspect="1" noChangeArrowheads="1" noCrop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4876800"/>
            <a:ext cx="304800" cy="17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95" name="Picture 81"/>
          <p:cNvPicPr>
            <a:picLocks noChangeAspect="1" noChangeArrowheads="1" noCrop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5257800"/>
            <a:ext cx="304800" cy="17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96" name="Picture 82"/>
          <p:cNvPicPr>
            <a:picLocks noChangeAspect="1" noChangeArrowheads="1" noCrop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5410200"/>
            <a:ext cx="304800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97" name="Picture 83"/>
          <p:cNvPicPr>
            <a:picLocks noChangeAspect="1" noChangeArrowheads="1" noCrop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200" y="5410200"/>
            <a:ext cx="304800" cy="17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98" name="Picture 84"/>
          <p:cNvPicPr>
            <a:picLocks noChangeAspect="1" noChangeArrowheads="1" noCrop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4495800"/>
            <a:ext cx="304800" cy="17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99" name="Picture 85"/>
          <p:cNvPicPr>
            <a:picLocks noChangeAspect="1" noChangeArrowheads="1" noCrop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34400" y="5105400"/>
            <a:ext cx="304800" cy="17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200" name="Picture 86"/>
          <p:cNvPicPr>
            <a:picLocks noChangeAspect="1" noChangeArrowheads="1" noCrop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4800" y="5029200"/>
            <a:ext cx="304800" cy="17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201" name="Picture 87"/>
          <p:cNvPicPr>
            <a:picLocks noChangeAspect="1" noChangeArrowheads="1" noCrop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9600" y="5334000"/>
            <a:ext cx="304800" cy="17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202" name="Picture 88"/>
          <p:cNvPicPr>
            <a:picLocks noChangeAspect="1" noChangeArrowheads="1" noCrop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2400" y="4800600"/>
            <a:ext cx="304800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203" name="Picture 89"/>
          <p:cNvPicPr>
            <a:picLocks noChangeAspect="1" noChangeArrowheads="1" noCrop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5029200"/>
            <a:ext cx="304800" cy="17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204" name="Picture 90"/>
          <p:cNvPicPr>
            <a:picLocks noChangeAspect="1" noChangeArrowheads="1" noCrop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4648200"/>
            <a:ext cx="3048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205" name="Picture 91"/>
          <p:cNvPicPr>
            <a:picLocks noChangeAspect="1" noChangeArrowheads="1" noCrop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0" y="4114800"/>
            <a:ext cx="304800" cy="17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206" name="Picture 92"/>
          <p:cNvPicPr>
            <a:picLocks noChangeAspect="1" noChangeArrowheads="1" noCrop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000" y="4800600"/>
            <a:ext cx="3048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207" name="Picture 93"/>
          <p:cNvPicPr>
            <a:picLocks noChangeAspect="1" noChangeArrowheads="1" noCrop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0" y="4572000"/>
            <a:ext cx="304800" cy="17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208" name="Picture 94"/>
          <p:cNvPicPr>
            <a:picLocks noChangeAspect="1" noChangeArrowheads="1" noCrop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4876800"/>
            <a:ext cx="3048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209" name="Picture 95"/>
          <p:cNvPicPr>
            <a:picLocks noChangeAspect="1" noChangeArrowheads="1" noCrop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0" y="4648200"/>
            <a:ext cx="304800" cy="17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210" name="Picture 96"/>
          <p:cNvPicPr>
            <a:picLocks noChangeAspect="1" noChangeArrowheads="1" noCrop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5486400"/>
            <a:ext cx="3048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211" name="Picture 97" descr="200463042511690xy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0" y="1143000"/>
            <a:ext cx="1238250" cy="1181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212" name="Picture 98" descr="200463042511690xy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1828800"/>
            <a:ext cx="1238250" cy="1181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213" name="Picture 99" descr="200463042511690xy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6200" y="228600"/>
            <a:ext cx="1238250" cy="1181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214" name="Picture 100" descr="POINSET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7868444" y="2381"/>
            <a:ext cx="1277938" cy="1273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215" name="Picture 101" descr="POINSET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-2381" y="5582444"/>
            <a:ext cx="1277937" cy="1273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216" name="Picture 102" descr="POINSET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130929">
            <a:off x="152400" y="152400"/>
            <a:ext cx="1277938" cy="1273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217" name="Picture 103" descr="POINSET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150019" y="5582444"/>
            <a:ext cx="1277937" cy="1273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219" name="WordArt 3"/>
          <p:cNvSpPr>
            <a:spLocks noChangeArrowheads="1" noChangeShapeType="1" noTextEdit="1"/>
          </p:cNvSpPr>
          <p:nvPr/>
        </p:nvSpPr>
        <p:spPr bwMode="auto">
          <a:xfrm>
            <a:off x="947827" y="914400"/>
            <a:ext cx="7434173" cy="1776845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 err="1" smtClean="0">
                <a:solidFill>
                  <a:srgbClr val="0000FF"/>
                </a:solidFill>
                <a:effectLst>
                  <a:outerShdw dist="38100" dir="2700000" algn="tl" rotWithShape="0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</a:rPr>
              <a:t>Chào</a:t>
            </a:r>
            <a:r>
              <a:rPr lang="en-US" sz="3600" kern="10" dirty="0" smtClean="0">
                <a:solidFill>
                  <a:srgbClr val="0000FF"/>
                </a:solidFill>
                <a:effectLst>
                  <a:outerShdw dist="38100" dir="2700000" algn="tl" rotWithShape="0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3600" kern="10" dirty="0" err="1" smtClean="0">
                <a:solidFill>
                  <a:srgbClr val="0000FF"/>
                </a:solidFill>
                <a:effectLst>
                  <a:outerShdw dist="38100" dir="2700000" algn="tl" rotWithShape="0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</a:rPr>
              <a:t>tạm</a:t>
            </a:r>
            <a:r>
              <a:rPr lang="en-US" sz="3600" kern="10" dirty="0" smtClean="0">
                <a:solidFill>
                  <a:srgbClr val="0000FF"/>
                </a:solidFill>
                <a:effectLst>
                  <a:outerShdw dist="38100" dir="2700000" algn="tl" rotWithShape="0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3600" kern="10" dirty="0" err="1" smtClean="0">
                <a:solidFill>
                  <a:srgbClr val="0000FF"/>
                </a:solidFill>
                <a:effectLst>
                  <a:outerShdw dist="38100" dir="2700000" algn="tl" rotWithShape="0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</a:rPr>
              <a:t>biệt</a:t>
            </a:r>
            <a:r>
              <a:rPr lang="en-US" sz="3600" kern="10" dirty="0" smtClean="0">
                <a:solidFill>
                  <a:srgbClr val="0000FF"/>
                </a:solidFill>
                <a:effectLst>
                  <a:outerShdw dist="38100" dir="2700000" algn="tl" rotWithShape="0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3600" kern="10" dirty="0" err="1" smtClean="0">
                <a:solidFill>
                  <a:srgbClr val="0000FF"/>
                </a:solidFill>
                <a:effectLst>
                  <a:outerShdw dist="38100" dir="2700000" algn="tl" rotWithShape="0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</a:rPr>
              <a:t>các</a:t>
            </a:r>
            <a:r>
              <a:rPr lang="en-US" sz="3600" kern="10" dirty="0" smtClean="0">
                <a:solidFill>
                  <a:srgbClr val="0000FF"/>
                </a:solidFill>
                <a:effectLst>
                  <a:outerShdw dist="38100" dir="2700000" algn="tl" rotWithShape="0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3600" kern="10" dirty="0" err="1" smtClean="0">
                <a:solidFill>
                  <a:srgbClr val="0000FF"/>
                </a:solidFill>
                <a:effectLst>
                  <a:outerShdw dist="38100" dir="2700000" algn="tl" rotWithShape="0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</a:rPr>
              <a:t>em</a:t>
            </a:r>
            <a:r>
              <a:rPr lang="en-US" sz="3600" kern="10" dirty="0" smtClean="0">
                <a:solidFill>
                  <a:srgbClr val="0000FF"/>
                </a:solidFill>
                <a:effectLst>
                  <a:outerShdw dist="38100" dir="2700000" algn="tl" rotWithShape="0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</a:rPr>
              <a:t> !</a:t>
            </a:r>
            <a:endParaRPr lang="en-US" sz="3600" kern="10" dirty="0">
              <a:solidFill>
                <a:srgbClr val="0000FF"/>
              </a:solidFill>
              <a:effectLst>
                <a:outerShdw dist="38100" dir="2700000" algn="tl" rotWithShape="0">
                  <a:srgbClr val="000000">
                    <a:alpha val="43137"/>
                  </a:srgbClr>
                </a:outerShdw>
              </a:effectLst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062631691"/>
      </p:ext>
    </p:extLst>
  </p:cSld>
  <p:clrMapOvr>
    <a:masterClrMapping/>
  </p:clrMapOvr>
  <p:transition>
    <p:split orient="vert" dir="in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60" name="Picture 24" descr="Picture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360866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D:\SOA\Khung nen bieu tuong\Khung nen bieu tuong\[Muare.asia]-FramesChildrenVol34\muare.asia - babyvol34 - 4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23813"/>
            <a:ext cx="9221788" cy="6834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WordArt 7"/>
          <p:cNvSpPr>
            <a:spLocks noChangeArrowheads="1" noChangeShapeType="1" noTextEdit="1"/>
          </p:cNvSpPr>
          <p:nvPr/>
        </p:nvSpPr>
        <p:spPr bwMode="auto">
          <a:xfrm>
            <a:off x="3657600" y="3054350"/>
            <a:ext cx="4038600" cy="7747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5400" b="1" kern="1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Arial"/>
                <a:cs typeface="Arial"/>
              </a:rPr>
              <a:t>KIỂM TRA BÀI CŨ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609600" y="685800"/>
            <a:ext cx="7250703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en-US" sz="3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Muốn</a:t>
            </a:r>
            <a:r>
              <a:rPr lang="en-US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dện</a:t>
            </a:r>
            <a:r>
              <a:rPr lang="en-US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tích</a:t>
            </a:r>
            <a:r>
              <a:rPr lang="en-US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tam </a:t>
            </a:r>
            <a:r>
              <a:rPr lang="en-US" sz="3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giác</a:t>
            </a:r>
            <a:r>
              <a:rPr lang="en-US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ta</a:t>
            </a:r>
            <a:endParaRPr lang="en-US" sz="36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3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sz="36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 Box 14"/>
          <p:cNvSpPr txBox="1">
            <a:spLocks noChangeArrowheads="1"/>
          </p:cNvSpPr>
          <p:nvPr/>
        </p:nvSpPr>
        <p:spPr bwMode="auto">
          <a:xfrm>
            <a:off x="304800" y="2133600"/>
            <a:ext cx="8610600" cy="51706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CC0099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en-US" sz="4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2.Tính </a:t>
            </a:r>
            <a:r>
              <a:rPr lang="en-US" sz="4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diện</a:t>
            </a:r>
            <a:r>
              <a:rPr lang="en-US" sz="4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tích</a:t>
            </a:r>
            <a:r>
              <a:rPr lang="en-US" sz="4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4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tam </a:t>
            </a:r>
            <a:r>
              <a:rPr lang="en-US" sz="4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giác</a:t>
            </a:r>
            <a:r>
              <a:rPr lang="en-US" sz="4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4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eaLnBrk="1" hangingPunct="1">
              <a:spcBef>
                <a:spcPct val="50000"/>
              </a:spcBef>
              <a:buFontTx/>
              <a:buAutoNum type="alphaLcParenR"/>
            </a:pPr>
            <a:r>
              <a:rPr lang="en-US" sz="4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sz="4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dài</a:t>
            </a:r>
            <a:r>
              <a:rPr lang="en-US" sz="4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đáy</a:t>
            </a:r>
            <a:r>
              <a:rPr lang="en-US" sz="4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4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10 </a:t>
            </a:r>
            <a:r>
              <a:rPr lang="en-US" sz="4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cm </a:t>
            </a:r>
            <a:r>
              <a:rPr lang="en-US" sz="4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4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chiều</a:t>
            </a:r>
            <a:r>
              <a:rPr lang="en-US" sz="4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cao</a:t>
            </a:r>
            <a:r>
              <a:rPr lang="en-US" sz="4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15 cm</a:t>
            </a:r>
            <a:r>
              <a:rPr lang="en-US" sz="4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eaLnBrk="1" hangingPunct="1">
              <a:spcBef>
                <a:spcPct val="50000"/>
              </a:spcBef>
              <a:buFontTx/>
              <a:buAutoNum type="alphaLcParenR"/>
            </a:pPr>
            <a:r>
              <a:rPr lang="en-US" sz="4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sz="4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dài</a:t>
            </a:r>
            <a:r>
              <a:rPr lang="en-US" sz="4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đáy</a:t>
            </a:r>
            <a:r>
              <a:rPr lang="en-US" sz="4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4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2,5 </a:t>
            </a:r>
            <a:r>
              <a:rPr lang="en-US" sz="4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dm</a:t>
            </a:r>
            <a:r>
              <a:rPr lang="en-US" sz="4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4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chiều</a:t>
            </a:r>
            <a:r>
              <a:rPr lang="en-US" sz="4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cao</a:t>
            </a:r>
            <a:r>
              <a:rPr lang="en-US" sz="4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1,7 </a:t>
            </a:r>
            <a:r>
              <a:rPr lang="en-US" sz="4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dm.</a:t>
            </a:r>
          </a:p>
          <a:p>
            <a:pPr eaLnBrk="1" hangingPunct="1">
              <a:spcBef>
                <a:spcPct val="50000"/>
              </a:spcBef>
            </a:pPr>
            <a:endParaRPr lang="en-US" sz="4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444573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Text Box 7"/>
          <p:cNvSpPr txBox="1">
            <a:spLocks noChangeArrowheads="1"/>
          </p:cNvSpPr>
          <p:nvPr/>
        </p:nvSpPr>
        <p:spPr bwMode="auto">
          <a:xfrm>
            <a:off x="3390900" y="762000"/>
            <a:ext cx="19812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3600" b="1" i="1" u="sng" dirty="0" err="1">
                <a:solidFill>
                  <a:prstClr val="black"/>
                </a:solidFill>
                <a:latin typeface="Times New Roman" pitchFamily="18" charset="0"/>
                <a:cs typeface="Arial" charset="0"/>
              </a:rPr>
              <a:t>Toán</a:t>
            </a:r>
            <a:endParaRPr lang="en-US" altLang="en-US" sz="3600" b="1" i="1" u="sng" dirty="0">
              <a:solidFill>
                <a:prstClr val="black"/>
              </a:solidFill>
              <a:latin typeface="Times New Roman" pitchFamily="18" charset="0"/>
              <a:cs typeface="Arial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641445" y="1510521"/>
            <a:ext cx="769620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>
              <a:defRPr/>
            </a:pPr>
            <a:r>
              <a:rPr lang="en-US" sz="5400" b="1" dirty="0" err="1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LUYỆN</a:t>
            </a:r>
            <a:r>
              <a:rPr lang="en-US" sz="5400" b="1" dirty="0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 smtClean="0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5400" b="1" dirty="0" smtClean="0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CHUNG </a:t>
            </a:r>
          </a:p>
          <a:p>
            <a:pPr lvl="1">
              <a:defRPr/>
            </a:pPr>
            <a:r>
              <a:rPr lang="en-US" sz="5400" b="1" dirty="0" smtClean="0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( </a:t>
            </a:r>
            <a:r>
              <a:rPr lang="en-US" sz="5400" b="1" dirty="0" err="1" smtClean="0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Trang</a:t>
            </a:r>
            <a:r>
              <a:rPr lang="en-US" sz="5400" b="1" dirty="0" smtClean="0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89)</a:t>
            </a:r>
            <a:endParaRPr lang="en-US" sz="5400" b="1" dirty="0">
              <a:ln w="10541" cmpd="sng">
                <a:solidFill>
                  <a:srgbClr val="4F81BD">
                    <a:shade val="88000"/>
                    <a:satMod val="110000"/>
                  </a:srgbClr>
                </a:solidFill>
                <a:prstDash val="solid"/>
              </a:ln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1099257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28600" y="990600"/>
            <a:ext cx="83820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i="1" dirty="0" err="1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800" b="1" i="1" dirty="0">
                <a:latin typeface="Times New Roman" pitchFamily="18" charset="0"/>
                <a:cs typeface="Times New Roman" pitchFamily="18" charset="0"/>
              </a:rPr>
              <a:t> 1.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3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thập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72,364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giá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trị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  <p:sp>
        <p:nvSpPr>
          <p:cNvPr id="6" name="Oval 5"/>
          <p:cNvSpPr/>
          <p:nvPr/>
        </p:nvSpPr>
        <p:spPr>
          <a:xfrm>
            <a:off x="1298864" y="2594264"/>
            <a:ext cx="533400" cy="484909"/>
          </a:xfrm>
          <a:prstGeom prst="ellipse">
            <a:avLst/>
          </a:prstGeom>
          <a:solidFill>
            <a:schemeClr val="lt1">
              <a:alpha val="0"/>
            </a:schemeClr>
          </a:solidFill>
          <a:ln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4" name="Group 13"/>
          <p:cNvGrpSpPr/>
          <p:nvPr/>
        </p:nvGrpSpPr>
        <p:grpSpPr>
          <a:xfrm>
            <a:off x="1343891" y="2149081"/>
            <a:ext cx="6629400" cy="3108543"/>
            <a:chOff x="1343891" y="2149081"/>
            <a:chExt cx="6629400" cy="3108543"/>
          </a:xfrm>
        </p:grpSpPr>
        <p:sp>
          <p:nvSpPr>
            <p:cNvPr id="5" name="Rectangle 4"/>
            <p:cNvSpPr/>
            <p:nvPr/>
          </p:nvSpPr>
          <p:spPr>
            <a:xfrm>
              <a:off x="1343891" y="2149081"/>
              <a:ext cx="6629400" cy="310854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2800" dirty="0" smtClean="0">
                  <a:latin typeface="Times New Roman" pitchFamily="18" charset="0"/>
                  <a:cs typeface="Times New Roman" pitchFamily="18" charset="0"/>
                </a:rPr>
                <a:t>A.  3</a:t>
              </a:r>
              <a:r>
                <a:rPr lang="en-US" sz="2800" dirty="0">
                  <a:latin typeface="Times New Roman" pitchFamily="18" charset="0"/>
                  <a:cs typeface="Times New Roman" pitchFamily="18" charset="0"/>
                </a:rPr>
                <a:t>          </a:t>
              </a:r>
              <a:endParaRPr lang="en-US" sz="2800" dirty="0" smtClean="0">
                <a:latin typeface="Times New Roman" pitchFamily="18" charset="0"/>
                <a:cs typeface="Times New Roman" pitchFamily="18" charset="0"/>
              </a:endParaRPr>
            </a:p>
            <a:p>
              <a:r>
                <a:rPr lang="en-US" sz="2800" dirty="0" smtClean="0">
                  <a:latin typeface="Times New Roman" pitchFamily="18" charset="0"/>
                  <a:cs typeface="Times New Roman" pitchFamily="18" charset="0"/>
                </a:rPr>
                <a:t>B.  3</a:t>
              </a:r>
            </a:p>
            <a:p>
              <a:r>
                <a:rPr lang="en-US" sz="2800" dirty="0" smtClean="0">
                  <a:latin typeface="Times New Roman" pitchFamily="18" charset="0"/>
                  <a:cs typeface="Times New Roman" pitchFamily="18" charset="0"/>
                </a:rPr>
                <a:t>    10</a:t>
              </a:r>
              <a:r>
                <a:rPr lang="en-US" sz="2800" dirty="0">
                  <a:latin typeface="Times New Roman" pitchFamily="18" charset="0"/>
                  <a:cs typeface="Times New Roman" pitchFamily="18" charset="0"/>
                </a:rPr>
                <a:t>   </a:t>
              </a:r>
              <a:r>
                <a:rPr lang="en-US" sz="2800" dirty="0" smtClean="0">
                  <a:latin typeface="Times New Roman" pitchFamily="18" charset="0"/>
                  <a:cs typeface="Times New Roman" pitchFamily="18" charset="0"/>
                </a:rPr>
                <a:t>   </a:t>
              </a:r>
            </a:p>
            <a:p>
              <a:r>
                <a:rPr lang="en-US" sz="2800" dirty="0" smtClean="0">
                  <a:latin typeface="Times New Roman" pitchFamily="18" charset="0"/>
                  <a:cs typeface="Times New Roman" pitchFamily="18" charset="0"/>
                </a:rPr>
                <a:t>C</a:t>
              </a:r>
              <a:r>
                <a:rPr lang="en-US" sz="2800" dirty="0">
                  <a:latin typeface="Times New Roman" pitchFamily="18" charset="0"/>
                  <a:cs typeface="Times New Roman" pitchFamily="18" charset="0"/>
                </a:rPr>
                <a:t>. </a:t>
              </a:r>
              <a:r>
                <a:rPr lang="en-US" sz="2800" dirty="0" smtClean="0">
                  <a:latin typeface="Times New Roman" pitchFamily="18" charset="0"/>
                  <a:cs typeface="Times New Roman" pitchFamily="18" charset="0"/>
                </a:rPr>
                <a:t> 3</a:t>
              </a:r>
            </a:p>
            <a:p>
              <a:r>
                <a:rPr lang="en-US" sz="2800" dirty="0" smtClean="0">
                  <a:latin typeface="Times New Roman" pitchFamily="18" charset="0"/>
                  <a:cs typeface="Times New Roman" pitchFamily="18" charset="0"/>
                </a:rPr>
                <a:t>    100</a:t>
              </a:r>
              <a:r>
                <a:rPr lang="en-US" sz="2800" dirty="0">
                  <a:latin typeface="Times New Roman" pitchFamily="18" charset="0"/>
                  <a:cs typeface="Times New Roman" pitchFamily="18" charset="0"/>
                </a:rPr>
                <a:t>  </a:t>
              </a:r>
              <a:r>
                <a:rPr lang="en-US" sz="2800" dirty="0" smtClean="0">
                  <a:latin typeface="Times New Roman" pitchFamily="18" charset="0"/>
                  <a:cs typeface="Times New Roman" pitchFamily="18" charset="0"/>
                </a:rPr>
                <a:t>   </a:t>
              </a:r>
              <a:r>
                <a:rPr lang="en-US" sz="2800" dirty="0">
                  <a:latin typeface="Times New Roman" pitchFamily="18" charset="0"/>
                  <a:cs typeface="Times New Roman" pitchFamily="18" charset="0"/>
                </a:rPr>
                <a:t> </a:t>
              </a:r>
              <a:endParaRPr lang="en-US" sz="2800" dirty="0" smtClean="0">
                <a:latin typeface="Times New Roman" pitchFamily="18" charset="0"/>
                <a:cs typeface="Times New Roman" pitchFamily="18" charset="0"/>
              </a:endParaRPr>
            </a:p>
            <a:p>
              <a:r>
                <a:rPr lang="en-US" sz="2800" dirty="0" smtClean="0">
                  <a:latin typeface="Times New Roman" pitchFamily="18" charset="0"/>
                  <a:cs typeface="Times New Roman" pitchFamily="18" charset="0"/>
                </a:rPr>
                <a:t>D</a:t>
              </a:r>
              <a:r>
                <a:rPr lang="en-US" sz="2800" dirty="0">
                  <a:latin typeface="Times New Roman" pitchFamily="18" charset="0"/>
                  <a:cs typeface="Times New Roman" pitchFamily="18" charset="0"/>
                </a:rPr>
                <a:t>. </a:t>
              </a:r>
              <a:r>
                <a:rPr lang="en-US" sz="2800" dirty="0" smtClean="0">
                  <a:latin typeface="Times New Roman" pitchFamily="18" charset="0"/>
                  <a:cs typeface="Times New Roman" pitchFamily="18" charset="0"/>
                </a:rPr>
                <a:t>  3</a:t>
              </a:r>
            </a:p>
            <a:p>
              <a:r>
                <a:rPr lang="en-US" sz="2800" dirty="0" smtClean="0">
                  <a:latin typeface="Times New Roman" pitchFamily="18" charset="0"/>
                  <a:cs typeface="Times New Roman" pitchFamily="18" charset="0"/>
                </a:rPr>
                <a:t>    1000</a:t>
              </a:r>
              <a:endParaRPr lang="en-US" sz="2800" dirty="0"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9" name="Straight Connector 8"/>
            <p:cNvCxnSpPr/>
            <p:nvPr/>
          </p:nvCxnSpPr>
          <p:spPr>
            <a:xfrm>
              <a:off x="1905000" y="3048000"/>
              <a:ext cx="304800" cy="0"/>
            </a:xfrm>
            <a:prstGeom prst="line">
              <a:avLst/>
            </a:prstGeom>
            <a:ln w="127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>
              <a:off x="1884218" y="3886200"/>
              <a:ext cx="477982" cy="0"/>
            </a:xfrm>
            <a:prstGeom prst="line">
              <a:avLst/>
            </a:prstGeom>
            <a:ln w="127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>
              <a:off x="1808018" y="4724400"/>
              <a:ext cx="554182" cy="0"/>
            </a:xfrm>
            <a:prstGeom prst="line">
              <a:avLst/>
            </a:prstGeom>
            <a:ln w="127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2" name="Tiêu đề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34956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28600" y="1674674"/>
            <a:ext cx="853440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i="1" dirty="0" err="1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600" b="1" i="1" dirty="0">
                <a:latin typeface="Times New Roman" pitchFamily="18" charset="0"/>
                <a:cs typeface="Times New Roman" pitchFamily="18" charset="0"/>
              </a:rPr>
              <a:t> 2.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bể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25 con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cá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20 con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cá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chép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Tỉ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phần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trăm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cá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chép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cá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bể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A.5%       B.20%         C.80%            D.100%</a:t>
            </a:r>
          </a:p>
        </p:txBody>
      </p:sp>
      <p:sp>
        <p:nvSpPr>
          <p:cNvPr id="12" name="Oval 11"/>
          <p:cNvSpPr/>
          <p:nvPr/>
        </p:nvSpPr>
        <p:spPr>
          <a:xfrm>
            <a:off x="4343400" y="3449598"/>
            <a:ext cx="533400" cy="484909"/>
          </a:xfrm>
          <a:prstGeom prst="ellipse">
            <a:avLst/>
          </a:prstGeom>
          <a:solidFill>
            <a:schemeClr val="lt1">
              <a:alpha val="0"/>
            </a:schemeClr>
          </a:solidFill>
          <a:ln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êu đề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26285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52400" y="1676400"/>
            <a:ext cx="8762999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i="1" dirty="0" err="1"/>
              <a:t>Bài</a:t>
            </a:r>
            <a:r>
              <a:rPr lang="en-US" sz="3200" b="1" i="1" dirty="0"/>
              <a:t> 3.</a:t>
            </a:r>
            <a:r>
              <a:rPr lang="en-US" sz="3200" dirty="0"/>
              <a:t>  2800g </a:t>
            </a:r>
            <a:r>
              <a:rPr lang="en-US" sz="3200" dirty="0" err="1"/>
              <a:t>bằng</a:t>
            </a:r>
            <a:r>
              <a:rPr lang="en-US" sz="3200" dirty="0"/>
              <a:t> </a:t>
            </a:r>
            <a:r>
              <a:rPr lang="en-US" sz="3200" dirty="0" err="1"/>
              <a:t>bao</a:t>
            </a:r>
            <a:r>
              <a:rPr lang="en-US" sz="3200" dirty="0"/>
              <a:t> </a:t>
            </a:r>
            <a:r>
              <a:rPr lang="en-US" sz="3200" dirty="0" err="1"/>
              <a:t>nhiêu</a:t>
            </a:r>
            <a:r>
              <a:rPr lang="en-US" sz="3200" dirty="0"/>
              <a:t> </a:t>
            </a:r>
            <a:r>
              <a:rPr lang="en-US" sz="3200" dirty="0" err="1"/>
              <a:t>ki</a:t>
            </a:r>
            <a:r>
              <a:rPr lang="en-US" sz="3200" dirty="0"/>
              <a:t>-</a:t>
            </a:r>
            <a:r>
              <a:rPr lang="en-US" sz="3200" dirty="0" err="1"/>
              <a:t>lô</a:t>
            </a:r>
            <a:r>
              <a:rPr lang="en-US" sz="3200" dirty="0"/>
              <a:t>-gam ?</a:t>
            </a:r>
          </a:p>
          <a:p>
            <a:r>
              <a:rPr lang="en-US" sz="3200" dirty="0"/>
              <a:t>A.280 kg           </a:t>
            </a:r>
            <a:r>
              <a:rPr lang="en-US" sz="3200" dirty="0" smtClean="0"/>
              <a:t>B.28 </a:t>
            </a:r>
            <a:r>
              <a:rPr lang="en-US" sz="3200" dirty="0"/>
              <a:t>kg       </a:t>
            </a:r>
            <a:r>
              <a:rPr lang="en-US" sz="3200" dirty="0" smtClean="0"/>
              <a:t> </a:t>
            </a:r>
            <a:r>
              <a:rPr lang="en-US" sz="3200" dirty="0"/>
              <a:t> </a:t>
            </a:r>
            <a:r>
              <a:rPr lang="en-US" sz="3200" dirty="0" smtClean="0"/>
              <a:t>C.2,8 kg </a:t>
            </a:r>
            <a:r>
              <a:rPr lang="en-US" sz="3200" dirty="0"/>
              <a:t>         </a:t>
            </a:r>
            <a:r>
              <a:rPr lang="en-US" sz="3200" dirty="0" smtClean="0"/>
              <a:t> </a:t>
            </a:r>
            <a:r>
              <a:rPr lang="en-US" sz="3200" dirty="0"/>
              <a:t>D.0,28 kg</a:t>
            </a:r>
          </a:p>
        </p:txBody>
      </p:sp>
      <p:sp>
        <p:nvSpPr>
          <p:cNvPr id="5" name="Oval 4"/>
          <p:cNvSpPr/>
          <p:nvPr/>
        </p:nvSpPr>
        <p:spPr>
          <a:xfrm>
            <a:off x="4533899" y="2268525"/>
            <a:ext cx="533400" cy="484909"/>
          </a:xfrm>
          <a:prstGeom prst="ellipse">
            <a:avLst/>
          </a:prstGeom>
          <a:solidFill>
            <a:schemeClr val="lt1">
              <a:alpha val="0"/>
            </a:schemeClr>
          </a:solidFill>
          <a:ln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iêu đề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96428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28600" y="838200"/>
            <a:ext cx="120257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 err="1"/>
              <a:t>Phần</a:t>
            </a:r>
            <a:r>
              <a:rPr lang="en-US" sz="2800" b="1" dirty="0"/>
              <a:t> 2</a:t>
            </a:r>
            <a:endParaRPr lang="en-US" sz="2800" dirty="0"/>
          </a:p>
        </p:txBody>
      </p:sp>
      <p:sp>
        <p:nvSpPr>
          <p:cNvPr id="4" name="Rectangle 3"/>
          <p:cNvSpPr/>
          <p:nvPr/>
        </p:nvSpPr>
        <p:spPr>
          <a:xfrm>
            <a:off x="76200" y="1389129"/>
            <a:ext cx="4572000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1: 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Đặt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rồi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  <p:sp>
        <p:nvSpPr>
          <p:cNvPr id="5" name="Rectangle 4"/>
          <p:cNvSpPr/>
          <p:nvPr/>
        </p:nvSpPr>
        <p:spPr>
          <a:xfrm>
            <a:off x="76200" y="2133600"/>
            <a:ext cx="8763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a) 39,72 + </a:t>
            </a:r>
            <a:r>
              <a:rPr lang="en-US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46,18     b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) 95,64 - </a:t>
            </a:r>
            <a:r>
              <a:rPr lang="en-US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27,35      c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) 31.05 x </a:t>
            </a:r>
            <a:r>
              <a:rPr lang="en-US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26       d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) 77,5 : 2,5</a:t>
            </a:r>
          </a:p>
        </p:txBody>
      </p:sp>
      <p:sp>
        <p:nvSpPr>
          <p:cNvPr id="9" name="Rectangle 6"/>
          <p:cNvSpPr>
            <a:spLocks noChangeArrowheads="1"/>
          </p:cNvSpPr>
          <p:nvPr/>
        </p:nvSpPr>
        <p:spPr bwMode="auto">
          <a:xfrm>
            <a:off x="0" y="2600325"/>
            <a:ext cx="9144000" cy="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7" name="Picture 6" descr="Giải bài Luyện tập chung - sgk toán 5 trang 89 - 90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2971800"/>
            <a:ext cx="8915400" cy="2667000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Tiêu đề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79741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28600" y="838200"/>
            <a:ext cx="120257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 err="1"/>
              <a:t>Phần</a:t>
            </a:r>
            <a:r>
              <a:rPr lang="en-US" sz="2800" b="1" dirty="0"/>
              <a:t> 2</a:t>
            </a:r>
            <a:endParaRPr lang="en-US" sz="2800" dirty="0"/>
          </a:p>
        </p:txBody>
      </p:sp>
      <p:sp>
        <p:nvSpPr>
          <p:cNvPr id="4" name="Rectangle 3"/>
          <p:cNvSpPr/>
          <p:nvPr/>
        </p:nvSpPr>
        <p:spPr>
          <a:xfrm>
            <a:off x="211540" y="1828800"/>
            <a:ext cx="8686800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en-US" sz="4800" dirty="0" err="1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Câu</a:t>
            </a:r>
            <a:r>
              <a:rPr lang="en-US" sz="4800" dirty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2: </a:t>
            </a:r>
            <a:r>
              <a:rPr lang="en-US" sz="4800" dirty="0" err="1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Viết</a:t>
            </a:r>
            <a:r>
              <a:rPr lang="en-US" sz="4800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số</a:t>
            </a:r>
            <a:r>
              <a:rPr lang="en-US" sz="4800" dirty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thập</a:t>
            </a:r>
            <a:r>
              <a:rPr lang="en-US" sz="4800" dirty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phân</a:t>
            </a:r>
            <a:r>
              <a:rPr lang="en-US" sz="4800" dirty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thích</a:t>
            </a:r>
            <a:r>
              <a:rPr lang="en-US" sz="4800" dirty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hợp</a:t>
            </a:r>
            <a:r>
              <a:rPr lang="en-US" sz="4800" dirty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vào</a:t>
            </a:r>
            <a:r>
              <a:rPr lang="en-US" sz="4800" dirty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chỗ</a:t>
            </a:r>
            <a:r>
              <a:rPr lang="en-US" sz="4800" dirty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chấm</a:t>
            </a:r>
            <a:r>
              <a:rPr lang="en-US" sz="4800" dirty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:</a:t>
            </a:r>
            <a:endParaRPr lang="en-US" sz="24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4800" dirty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a) 8m5dm = </a:t>
            </a:r>
            <a:r>
              <a:rPr lang="en-US" sz="4800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......m</a:t>
            </a:r>
            <a:endParaRPr lang="en-US" sz="24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4800" dirty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b) </a:t>
            </a:r>
            <a:r>
              <a:rPr lang="en-US" sz="4800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8</a:t>
            </a:r>
            <a:r>
              <a:rPr lang="en-US" sz="4800" dirty="0">
                <a:latin typeface="Times New Roman" pitchFamily="18" charset="0"/>
                <a:cs typeface="Times New Roman" pitchFamily="18" charset="0"/>
              </a:rPr>
              <a:t>m</a:t>
            </a:r>
            <a:r>
              <a:rPr lang="en-US" sz="4800" baseline="30000" dirty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4800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25d</a:t>
            </a:r>
            <a:r>
              <a:rPr lang="en-US" sz="4800" dirty="0" smtClean="0">
                <a:latin typeface="Times New Roman" pitchFamily="18" charset="0"/>
                <a:cs typeface="Times New Roman" pitchFamily="18" charset="0"/>
              </a:rPr>
              <a:t>m</a:t>
            </a:r>
            <a:r>
              <a:rPr lang="en-US" sz="4800" baseline="30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4800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= ......</a:t>
            </a:r>
            <a:r>
              <a:rPr lang="en-US" sz="4800" dirty="0" smtClean="0"/>
              <a:t> </a:t>
            </a:r>
            <a:r>
              <a:rPr lang="en-US" sz="4800" dirty="0">
                <a:latin typeface="Times New Roman" pitchFamily="18" charset="0"/>
                <a:cs typeface="Times New Roman" pitchFamily="18" charset="0"/>
              </a:rPr>
              <a:t>m</a:t>
            </a:r>
            <a:r>
              <a:rPr lang="en-US" sz="4800" baseline="30000" dirty="0">
                <a:latin typeface="Times New Roman" pitchFamily="18" charset="0"/>
                <a:cs typeface="Times New Roman" pitchFamily="18" charset="0"/>
              </a:rPr>
              <a:t>2</a:t>
            </a:r>
            <a:endParaRPr lang="en-US" sz="24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405800" y="3348783"/>
            <a:ext cx="82586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8,5</a:t>
            </a:r>
            <a:endParaRPr lang="en-US" sz="4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818733" y="4023082"/>
            <a:ext cx="108234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8,25</a:t>
            </a:r>
            <a:endParaRPr lang="en-US" sz="4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296428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48</TotalTime>
  <Words>266</Words>
  <Application>Microsoft Office PowerPoint</Application>
  <PresentationFormat>On-screen Show (4:3)</PresentationFormat>
  <Paragraphs>51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8" baseType="lpstr">
      <vt:lpstr>Arial</vt:lpstr>
      <vt:lpstr>Calibri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Luyện tập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 Luong</dc:creator>
  <cp:lastModifiedBy>Admin</cp:lastModifiedBy>
  <cp:revision>10</cp:revision>
  <dcterms:created xsi:type="dcterms:W3CDTF">2006-08-16T00:00:00Z</dcterms:created>
  <dcterms:modified xsi:type="dcterms:W3CDTF">2021-12-09T07:23:46Z</dcterms:modified>
</cp:coreProperties>
</file>