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1.wav" ContentType="audio/wav"/>
  <Override PartName="/ppt/media/audio2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7"/>
  </p:notesMasterIdLst>
  <p:sldIdLst>
    <p:sldId id="321" r:id="rId2"/>
    <p:sldId id="280" r:id="rId3"/>
    <p:sldId id="260" r:id="rId4"/>
    <p:sldId id="281" r:id="rId5"/>
    <p:sldId id="259" r:id="rId6"/>
    <p:sldId id="270" r:id="rId7"/>
    <p:sldId id="257" r:id="rId8"/>
    <p:sldId id="271" r:id="rId9"/>
    <p:sldId id="258" r:id="rId10"/>
    <p:sldId id="318" r:id="rId11"/>
    <p:sldId id="319" r:id="rId12"/>
    <p:sldId id="320" r:id="rId13"/>
    <p:sldId id="267" r:id="rId14"/>
    <p:sldId id="265" r:id="rId15"/>
    <p:sldId id="266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FF00"/>
    <a:srgbClr val="CC0099"/>
    <a:srgbClr val="0000FF"/>
    <a:srgbClr val="FF6600"/>
    <a:srgbClr val="0066FF"/>
    <a:srgbClr val="FF33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7" autoAdjust="0"/>
    <p:restoredTop sz="94673" autoAdjust="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8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86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043E3E9-7A6D-4C26-BCBD-D41D05FFB5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281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067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vc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540728-E057-48C9-A9B1-FA1F8B357BB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043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vc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4F43BA-35CF-4376-8B9E-43A1EE709A8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58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vc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D83F51-5645-48C5-85EE-8B693EA126B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24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vc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727401-09EC-4532-9544-EA5F479FF44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575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vc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8CCB3B-330B-4E3C-A8F8-FE89C48D83B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060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vc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C64743-A5DF-4E04-90A0-3049F19F025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198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vc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F1447E-21F9-420C-A0FC-55F8C9EC53F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810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vc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A72FD9-D79B-4800-9613-84F200246A9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971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vc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53AE26-5516-43AD-8A81-3C7859387F0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527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vc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DC6720-8B96-47E2-9ED6-7CA620341DF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38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vc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B9174F-5FF2-4319-A130-FA15BB5E97F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284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vc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843120E-18C4-4588-B22E-A0396CD8B92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22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.png"/><Relationship Id="rId11" Type="http://schemas.openxmlformats.org/officeDocument/2006/relationships/image" Target="../media/image6.wmf"/><Relationship Id="rId5" Type="http://schemas.openxmlformats.org/officeDocument/2006/relationships/audio" Target="../media/audio1.wav"/><Relationship Id="rId10" Type="http://schemas.openxmlformats.org/officeDocument/2006/relationships/image" Target="../media/image5.wm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.wmf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Em y3789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410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0" y="4876800"/>
            <a:ext cx="2667000" cy="1981200"/>
            <a:chOff x="2928" y="384"/>
            <a:chExt cx="1789" cy="1403"/>
          </a:xfrm>
        </p:grpSpPr>
        <p:sp>
          <p:nvSpPr>
            <p:cNvPr id="19565" name="Oval 4"/>
            <p:cNvSpPr>
              <a:spLocks noChangeArrowheads="1"/>
            </p:cNvSpPr>
            <p:nvPr/>
          </p:nvSpPr>
          <p:spPr bwMode="hidden">
            <a:xfrm>
              <a:off x="3361" y="638"/>
              <a:ext cx="944" cy="696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>
                  <a:solidFill>
                    <a:srgbClr val="404040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600">
                  <a:solidFill>
                    <a:srgbClr val="404040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400">
                  <a:solidFill>
                    <a:srgbClr val="404040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66" name="Oval 5"/>
            <p:cNvSpPr>
              <a:spLocks noChangeArrowheads="1"/>
            </p:cNvSpPr>
            <p:nvPr/>
          </p:nvSpPr>
          <p:spPr bwMode="hidden">
            <a:xfrm>
              <a:off x="3722" y="893"/>
              <a:ext cx="187" cy="13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>
                  <a:solidFill>
                    <a:srgbClr val="404040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600">
                  <a:solidFill>
                    <a:srgbClr val="404040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400">
                  <a:solidFill>
                    <a:srgbClr val="404040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67" name="Freeform 6"/>
            <p:cNvSpPr>
              <a:spLocks/>
            </p:cNvSpPr>
            <p:nvPr/>
          </p:nvSpPr>
          <p:spPr bwMode="hidden">
            <a:xfrm rot="2711884">
              <a:off x="3847" y="1097"/>
              <a:ext cx="556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68" name="Freeform 7"/>
            <p:cNvSpPr>
              <a:spLocks/>
            </p:cNvSpPr>
            <p:nvPr/>
          </p:nvSpPr>
          <p:spPr bwMode="hidden">
            <a:xfrm rot="2711884">
              <a:off x="4251" y="1393"/>
              <a:ext cx="299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69" name="Freeform 8"/>
            <p:cNvSpPr>
              <a:spLocks/>
            </p:cNvSpPr>
            <p:nvPr/>
          </p:nvSpPr>
          <p:spPr bwMode="hidden">
            <a:xfrm rot="2104081">
              <a:off x="3878" y="1028"/>
              <a:ext cx="586" cy="112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70" name="Freeform 9"/>
            <p:cNvSpPr>
              <a:spLocks/>
            </p:cNvSpPr>
            <p:nvPr/>
          </p:nvSpPr>
          <p:spPr bwMode="hidden">
            <a:xfrm rot="2104081">
              <a:off x="4359" y="1282"/>
              <a:ext cx="315" cy="176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71" name="Freeform 10"/>
            <p:cNvSpPr>
              <a:spLocks/>
            </p:cNvSpPr>
            <p:nvPr/>
          </p:nvSpPr>
          <p:spPr bwMode="hidden">
            <a:xfrm rot="1582915">
              <a:off x="3888" y="967"/>
              <a:ext cx="561" cy="98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72" name="Freeform 11"/>
            <p:cNvSpPr>
              <a:spLocks/>
            </p:cNvSpPr>
            <p:nvPr/>
          </p:nvSpPr>
          <p:spPr bwMode="hidden">
            <a:xfrm rot="1582915">
              <a:off x="4388" y="1157"/>
              <a:ext cx="301" cy="154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73" name="Freeform 12"/>
            <p:cNvSpPr>
              <a:spLocks/>
            </p:cNvSpPr>
            <p:nvPr/>
          </p:nvSpPr>
          <p:spPr bwMode="hidden">
            <a:xfrm rot="1080363">
              <a:off x="3897" y="903"/>
              <a:ext cx="542" cy="108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74" name="Freeform 13"/>
            <p:cNvSpPr>
              <a:spLocks/>
            </p:cNvSpPr>
            <p:nvPr/>
          </p:nvSpPr>
          <p:spPr bwMode="hidden">
            <a:xfrm rot="1080363">
              <a:off x="4405" y="1033"/>
              <a:ext cx="291" cy="170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75" name="Freeform 14"/>
            <p:cNvSpPr>
              <a:spLocks/>
            </p:cNvSpPr>
            <p:nvPr/>
          </p:nvSpPr>
          <p:spPr bwMode="hidden">
            <a:xfrm rot="463793">
              <a:off x="3908" y="832"/>
              <a:ext cx="499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76" name="Freeform 15"/>
            <p:cNvSpPr>
              <a:spLocks/>
            </p:cNvSpPr>
            <p:nvPr/>
          </p:nvSpPr>
          <p:spPr bwMode="hidden">
            <a:xfrm rot="463793">
              <a:off x="4397" y="886"/>
              <a:ext cx="268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77" name="Freeform 16"/>
            <p:cNvSpPr>
              <a:spLocks/>
            </p:cNvSpPr>
            <p:nvPr/>
          </p:nvSpPr>
          <p:spPr bwMode="hidden">
            <a:xfrm rot="-84182">
              <a:off x="3916" y="791"/>
              <a:ext cx="454" cy="7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78" name="Freeform 17"/>
            <p:cNvSpPr>
              <a:spLocks/>
            </p:cNvSpPr>
            <p:nvPr/>
          </p:nvSpPr>
          <p:spPr bwMode="hidden">
            <a:xfrm rot="-84182">
              <a:off x="4367" y="785"/>
              <a:ext cx="244" cy="111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79" name="Freeform 18"/>
            <p:cNvSpPr>
              <a:spLocks/>
            </p:cNvSpPr>
            <p:nvPr/>
          </p:nvSpPr>
          <p:spPr bwMode="hidden">
            <a:xfrm rot="-802576">
              <a:off x="3901" y="740"/>
              <a:ext cx="399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80" name="Freeform 19"/>
            <p:cNvSpPr>
              <a:spLocks/>
            </p:cNvSpPr>
            <p:nvPr/>
          </p:nvSpPr>
          <p:spPr bwMode="hidden">
            <a:xfrm rot="-802576">
              <a:off x="4295" y="672"/>
              <a:ext cx="214" cy="10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81" name="Freeform 20"/>
            <p:cNvSpPr>
              <a:spLocks/>
            </p:cNvSpPr>
            <p:nvPr/>
          </p:nvSpPr>
          <p:spPr bwMode="hidden">
            <a:xfrm rot="18888116" flipH="1">
              <a:off x="3235" y="1137"/>
              <a:ext cx="557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82" name="Freeform 21"/>
            <p:cNvSpPr>
              <a:spLocks/>
            </p:cNvSpPr>
            <p:nvPr/>
          </p:nvSpPr>
          <p:spPr bwMode="hidden">
            <a:xfrm rot="18888116" flipH="1">
              <a:off x="3087" y="1433"/>
              <a:ext cx="299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83" name="Freeform 22"/>
            <p:cNvSpPr>
              <a:spLocks/>
            </p:cNvSpPr>
            <p:nvPr/>
          </p:nvSpPr>
          <p:spPr bwMode="hidden">
            <a:xfrm rot="19495919" flipH="1">
              <a:off x="3160" y="1085"/>
              <a:ext cx="586" cy="112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84" name="Freeform 23"/>
            <p:cNvSpPr>
              <a:spLocks/>
            </p:cNvSpPr>
            <p:nvPr/>
          </p:nvSpPr>
          <p:spPr bwMode="hidden">
            <a:xfrm rot="19495919" flipH="1">
              <a:off x="2950" y="1339"/>
              <a:ext cx="315" cy="176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85" name="Freeform 24"/>
            <p:cNvSpPr>
              <a:spLocks/>
            </p:cNvSpPr>
            <p:nvPr/>
          </p:nvSpPr>
          <p:spPr bwMode="hidden">
            <a:xfrm rot="20017085" flipH="1">
              <a:off x="3175" y="1025"/>
              <a:ext cx="561" cy="98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86" name="Freeform 25"/>
            <p:cNvSpPr>
              <a:spLocks/>
            </p:cNvSpPr>
            <p:nvPr/>
          </p:nvSpPr>
          <p:spPr bwMode="hidden">
            <a:xfrm rot="20017085" flipH="1">
              <a:off x="2935" y="1215"/>
              <a:ext cx="301" cy="153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87" name="Freeform 26"/>
            <p:cNvSpPr>
              <a:spLocks/>
            </p:cNvSpPr>
            <p:nvPr/>
          </p:nvSpPr>
          <p:spPr bwMode="hidden">
            <a:xfrm rot="20519637" flipH="1">
              <a:off x="3185" y="961"/>
              <a:ext cx="542" cy="108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88" name="Freeform 27"/>
            <p:cNvSpPr>
              <a:spLocks/>
            </p:cNvSpPr>
            <p:nvPr/>
          </p:nvSpPr>
          <p:spPr bwMode="hidden">
            <a:xfrm rot="20519637" flipH="1">
              <a:off x="2928" y="1090"/>
              <a:ext cx="291" cy="170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89" name="Freeform 28"/>
            <p:cNvSpPr>
              <a:spLocks/>
            </p:cNvSpPr>
            <p:nvPr/>
          </p:nvSpPr>
          <p:spPr bwMode="hidden">
            <a:xfrm rot="21136207" flipH="1">
              <a:off x="3217" y="889"/>
              <a:ext cx="499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90" name="Freeform 29"/>
            <p:cNvSpPr>
              <a:spLocks/>
            </p:cNvSpPr>
            <p:nvPr/>
          </p:nvSpPr>
          <p:spPr bwMode="hidden">
            <a:xfrm rot="21136207" flipH="1">
              <a:off x="2959" y="943"/>
              <a:ext cx="268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91" name="Freeform 30"/>
            <p:cNvSpPr>
              <a:spLocks/>
            </p:cNvSpPr>
            <p:nvPr/>
          </p:nvSpPr>
          <p:spPr bwMode="hidden">
            <a:xfrm rot="84182" flipH="1">
              <a:off x="3254" y="848"/>
              <a:ext cx="454" cy="7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92" name="Freeform 31"/>
            <p:cNvSpPr>
              <a:spLocks/>
            </p:cNvSpPr>
            <p:nvPr/>
          </p:nvSpPr>
          <p:spPr bwMode="hidden">
            <a:xfrm rot="84182" flipH="1">
              <a:off x="3013" y="842"/>
              <a:ext cx="244" cy="111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93" name="Freeform 32"/>
            <p:cNvSpPr>
              <a:spLocks/>
            </p:cNvSpPr>
            <p:nvPr/>
          </p:nvSpPr>
          <p:spPr bwMode="hidden">
            <a:xfrm rot="802576" flipH="1">
              <a:off x="3324" y="797"/>
              <a:ext cx="399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94" name="Freeform 33"/>
            <p:cNvSpPr>
              <a:spLocks/>
            </p:cNvSpPr>
            <p:nvPr/>
          </p:nvSpPr>
          <p:spPr bwMode="hidden">
            <a:xfrm rot="802576" flipH="1">
              <a:off x="3115" y="729"/>
              <a:ext cx="214" cy="10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95" name="Freeform 34"/>
            <p:cNvSpPr>
              <a:spLocks/>
            </p:cNvSpPr>
            <p:nvPr/>
          </p:nvSpPr>
          <p:spPr bwMode="hidden">
            <a:xfrm rot="1277471" flipH="1">
              <a:off x="3350" y="775"/>
              <a:ext cx="399" cy="7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96" name="Freeform 35"/>
            <p:cNvSpPr>
              <a:spLocks/>
            </p:cNvSpPr>
            <p:nvPr/>
          </p:nvSpPr>
          <p:spPr bwMode="hidden">
            <a:xfrm rot="1277471" flipH="1">
              <a:off x="3151" y="665"/>
              <a:ext cx="214" cy="110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97" name="Freeform 36"/>
            <p:cNvSpPr>
              <a:spLocks/>
            </p:cNvSpPr>
            <p:nvPr/>
          </p:nvSpPr>
          <p:spPr bwMode="hidden">
            <a:xfrm rot="2028410" flipH="1">
              <a:off x="3394" y="745"/>
              <a:ext cx="399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98" name="Freeform 37"/>
            <p:cNvSpPr>
              <a:spLocks/>
            </p:cNvSpPr>
            <p:nvPr/>
          </p:nvSpPr>
          <p:spPr bwMode="hidden">
            <a:xfrm rot="2028410" flipH="1">
              <a:off x="3222" y="574"/>
              <a:ext cx="214" cy="10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99" name="Freeform 38"/>
            <p:cNvSpPr>
              <a:spLocks/>
            </p:cNvSpPr>
            <p:nvPr/>
          </p:nvSpPr>
          <p:spPr bwMode="hidden">
            <a:xfrm rot="2664424" flipH="1">
              <a:off x="3433" y="700"/>
              <a:ext cx="404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00" name="Freeform 39"/>
            <p:cNvSpPr>
              <a:spLocks/>
            </p:cNvSpPr>
            <p:nvPr/>
          </p:nvSpPr>
          <p:spPr bwMode="hidden">
            <a:xfrm rot="2664424" flipH="1">
              <a:off x="3290" y="481"/>
              <a:ext cx="217" cy="10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01" name="Freeform 40"/>
            <p:cNvSpPr>
              <a:spLocks/>
            </p:cNvSpPr>
            <p:nvPr/>
          </p:nvSpPr>
          <p:spPr bwMode="hidden">
            <a:xfrm rot="3473776" flipH="1">
              <a:off x="3518" y="685"/>
              <a:ext cx="356" cy="7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02" name="Freeform 41"/>
            <p:cNvSpPr>
              <a:spLocks/>
            </p:cNvSpPr>
            <p:nvPr/>
          </p:nvSpPr>
          <p:spPr bwMode="hidden">
            <a:xfrm rot="3473776" flipH="1">
              <a:off x="3438" y="450"/>
              <a:ext cx="191" cy="10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03" name="Freeform 42"/>
            <p:cNvSpPr>
              <a:spLocks/>
            </p:cNvSpPr>
            <p:nvPr/>
          </p:nvSpPr>
          <p:spPr bwMode="hidden">
            <a:xfrm rot="4126480" flipH="1">
              <a:off x="3577" y="673"/>
              <a:ext cx="342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04" name="Freeform 43"/>
            <p:cNvSpPr>
              <a:spLocks/>
            </p:cNvSpPr>
            <p:nvPr/>
          </p:nvSpPr>
          <p:spPr bwMode="hidden">
            <a:xfrm rot="4126480" flipH="1">
              <a:off x="3541" y="421"/>
              <a:ext cx="184" cy="10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05" name="Freeform 44"/>
            <p:cNvSpPr>
              <a:spLocks/>
            </p:cNvSpPr>
            <p:nvPr/>
          </p:nvSpPr>
          <p:spPr bwMode="hidden">
            <a:xfrm rot="-1325434">
              <a:off x="3864" y="705"/>
              <a:ext cx="398" cy="7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06" name="Freeform 45"/>
            <p:cNvSpPr>
              <a:spLocks/>
            </p:cNvSpPr>
            <p:nvPr/>
          </p:nvSpPr>
          <p:spPr bwMode="hidden">
            <a:xfrm rot="-1325434">
              <a:off x="4246" y="592"/>
              <a:ext cx="214" cy="10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07" name="Freeform 46"/>
            <p:cNvSpPr>
              <a:spLocks/>
            </p:cNvSpPr>
            <p:nvPr/>
          </p:nvSpPr>
          <p:spPr bwMode="hidden">
            <a:xfrm rot="-1921064">
              <a:off x="3819" y="681"/>
              <a:ext cx="399" cy="7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08" name="Freeform 47"/>
            <p:cNvSpPr>
              <a:spLocks/>
            </p:cNvSpPr>
            <p:nvPr/>
          </p:nvSpPr>
          <p:spPr bwMode="hidden">
            <a:xfrm rot="-1921064">
              <a:off x="4181" y="518"/>
              <a:ext cx="214" cy="110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09" name="Freeform 48"/>
            <p:cNvSpPr>
              <a:spLocks/>
            </p:cNvSpPr>
            <p:nvPr/>
          </p:nvSpPr>
          <p:spPr bwMode="hidden">
            <a:xfrm rot="4578755" flipH="1">
              <a:off x="3632" y="690"/>
              <a:ext cx="332" cy="47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10" name="Freeform 49"/>
            <p:cNvSpPr>
              <a:spLocks/>
            </p:cNvSpPr>
            <p:nvPr/>
          </p:nvSpPr>
          <p:spPr bwMode="hidden">
            <a:xfrm rot="4578755" flipH="1">
              <a:off x="3639" y="447"/>
              <a:ext cx="178" cy="75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11" name="Freeform 50"/>
            <p:cNvSpPr>
              <a:spLocks/>
            </p:cNvSpPr>
            <p:nvPr/>
          </p:nvSpPr>
          <p:spPr bwMode="hidden">
            <a:xfrm rot="-3857755">
              <a:off x="3715" y="678"/>
              <a:ext cx="343" cy="6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12" name="Freeform 51"/>
            <p:cNvSpPr>
              <a:spLocks/>
            </p:cNvSpPr>
            <p:nvPr/>
          </p:nvSpPr>
          <p:spPr bwMode="hidden">
            <a:xfrm rot="-3857755">
              <a:off x="3926" y="433"/>
              <a:ext cx="184" cy="93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13" name="Freeform 52"/>
            <p:cNvSpPr>
              <a:spLocks/>
            </p:cNvSpPr>
            <p:nvPr/>
          </p:nvSpPr>
          <p:spPr bwMode="hidden">
            <a:xfrm rot="-2777260">
              <a:off x="3758" y="671"/>
              <a:ext cx="373" cy="87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14" name="Freeform 53"/>
            <p:cNvSpPr>
              <a:spLocks/>
            </p:cNvSpPr>
            <p:nvPr/>
          </p:nvSpPr>
          <p:spPr bwMode="hidden">
            <a:xfrm rot="-2777260">
              <a:off x="4061" y="460"/>
              <a:ext cx="200" cy="136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15" name="Freeform 54"/>
            <p:cNvSpPr>
              <a:spLocks/>
            </p:cNvSpPr>
            <p:nvPr/>
          </p:nvSpPr>
          <p:spPr bwMode="hidden">
            <a:xfrm rot="-4903748">
              <a:off x="3695" y="685"/>
              <a:ext cx="308" cy="28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16" name="Freeform 55"/>
            <p:cNvSpPr>
              <a:spLocks/>
            </p:cNvSpPr>
            <p:nvPr/>
          </p:nvSpPr>
          <p:spPr bwMode="hidden">
            <a:xfrm rot="-4903748">
              <a:off x="3809" y="447"/>
              <a:ext cx="165" cy="43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17" name="Freeform 56"/>
            <p:cNvSpPr>
              <a:spLocks/>
            </p:cNvSpPr>
            <p:nvPr/>
          </p:nvSpPr>
          <p:spPr bwMode="hidden">
            <a:xfrm rot="18335692" flipH="1">
              <a:off x="3278" y="1175"/>
              <a:ext cx="557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18" name="Freeform 57"/>
            <p:cNvSpPr>
              <a:spLocks/>
            </p:cNvSpPr>
            <p:nvPr/>
          </p:nvSpPr>
          <p:spPr bwMode="hidden">
            <a:xfrm rot="18335692" flipH="1">
              <a:off x="3186" y="1510"/>
              <a:ext cx="299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19" name="Freeform 58"/>
            <p:cNvSpPr>
              <a:spLocks/>
            </p:cNvSpPr>
            <p:nvPr/>
          </p:nvSpPr>
          <p:spPr bwMode="hidden">
            <a:xfrm rot="17542885" flipH="1">
              <a:off x="3362" y="1208"/>
              <a:ext cx="515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20" name="Freeform 59"/>
            <p:cNvSpPr>
              <a:spLocks/>
            </p:cNvSpPr>
            <p:nvPr/>
          </p:nvSpPr>
          <p:spPr bwMode="hidden">
            <a:xfrm rot="17542885" flipH="1">
              <a:off x="3364" y="1550"/>
              <a:ext cx="276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21" name="Freeform 60"/>
            <p:cNvSpPr>
              <a:spLocks/>
            </p:cNvSpPr>
            <p:nvPr/>
          </p:nvSpPr>
          <p:spPr bwMode="hidden">
            <a:xfrm rot="16870650" flipH="1">
              <a:off x="3452" y="1220"/>
              <a:ext cx="495" cy="9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22" name="Freeform 61"/>
            <p:cNvSpPr>
              <a:spLocks/>
            </p:cNvSpPr>
            <p:nvPr/>
          </p:nvSpPr>
          <p:spPr bwMode="hidden">
            <a:xfrm rot="16870650" flipH="1">
              <a:off x="3525" y="1567"/>
              <a:ext cx="265" cy="142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23" name="Freeform 62"/>
            <p:cNvSpPr>
              <a:spLocks/>
            </p:cNvSpPr>
            <p:nvPr/>
          </p:nvSpPr>
          <p:spPr bwMode="hidden">
            <a:xfrm rot="3144576">
              <a:off x="3801" y="1158"/>
              <a:ext cx="557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24" name="Freeform 63"/>
            <p:cNvSpPr>
              <a:spLocks/>
            </p:cNvSpPr>
            <p:nvPr/>
          </p:nvSpPr>
          <p:spPr bwMode="hidden">
            <a:xfrm rot="3144576">
              <a:off x="4165" y="1485"/>
              <a:ext cx="299" cy="15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25" name="Freeform 64"/>
            <p:cNvSpPr>
              <a:spLocks/>
            </p:cNvSpPr>
            <p:nvPr/>
          </p:nvSpPr>
          <p:spPr bwMode="hidden">
            <a:xfrm rot="3745735">
              <a:off x="3762" y="1196"/>
              <a:ext cx="533" cy="97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26" name="Freeform 65"/>
            <p:cNvSpPr>
              <a:spLocks/>
            </p:cNvSpPr>
            <p:nvPr/>
          </p:nvSpPr>
          <p:spPr bwMode="hidden">
            <a:xfrm rot="3745735">
              <a:off x="4047" y="1543"/>
              <a:ext cx="286" cy="152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27" name="Freeform 66"/>
            <p:cNvSpPr>
              <a:spLocks/>
            </p:cNvSpPr>
            <p:nvPr/>
          </p:nvSpPr>
          <p:spPr bwMode="hidden">
            <a:xfrm rot="4286818">
              <a:off x="3705" y="1235"/>
              <a:ext cx="517" cy="7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28" name="Freeform 67"/>
            <p:cNvSpPr>
              <a:spLocks/>
            </p:cNvSpPr>
            <p:nvPr/>
          </p:nvSpPr>
          <p:spPr bwMode="hidden">
            <a:xfrm rot="4286818">
              <a:off x="3923" y="1585"/>
              <a:ext cx="278" cy="125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29" name="Freeform 68"/>
            <p:cNvSpPr>
              <a:spLocks/>
            </p:cNvSpPr>
            <p:nvPr/>
          </p:nvSpPr>
          <p:spPr bwMode="hidden">
            <a:xfrm rot="4898956">
              <a:off x="3665" y="1252"/>
              <a:ext cx="475" cy="8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30" name="Freeform 69"/>
            <p:cNvSpPr>
              <a:spLocks/>
            </p:cNvSpPr>
            <p:nvPr/>
          </p:nvSpPr>
          <p:spPr bwMode="hidden">
            <a:xfrm rot="4898956">
              <a:off x="3804" y="1581"/>
              <a:ext cx="255" cy="125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31" name="Freeform 70"/>
            <p:cNvSpPr>
              <a:spLocks/>
            </p:cNvSpPr>
            <p:nvPr/>
          </p:nvSpPr>
          <p:spPr bwMode="hidden">
            <a:xfrm rot="5755659">
              <a:off x="3570" y="1267"/>
              <a:ext cx="464" cy="6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32" name="Freeform 71"/>
            <p:cNvSpPr>
              <a:spLocks/>
            </p:cNvSpPr>
            <p:nvPr/>
          </p:nvSpPr>
          <p:spPr bwMode="hidden">
            <a:xfrm rot="5755659">
              <a:off x="3618" y="1599"/>
              <a:ext cx="249" cy="95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33" name="Freeform 72"/>
            <p:cNvSpPr>
              <a:spLocks/>
            </p:cNvSpPr>
            <p:nvPr/>
          </p:nvSpPr>
          <p:spPr bwMode="hidden">
            <a:xfrm flipH="1">
              <a:off x="3553" y="1154"/>
              <a:ext cx="157" cy="478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34" name="Arc 73"/>
            <p:cNvSpPr>
              <a:spLocks/>
            </p:cNvSpPr>
            <p:nvPr/>
          </p:nvSpPr>
          <p:spPr bwMode="hidden">
            <a:xfrm flipH="1">
              <a:off x="3268" y="982"/>
              <a:ext cx="687" cy="745"/>
            </a:xfrm>
            <a:custGeom>
              <a:avLst/>
              <a:gdLst>
                <a:gd name="T0" fmla="*/ 0 w 21600"/>
                <a:gd name="T1" fmla="*/ 0 h 21602"/>
                <a:gd name="T2" fmla="*/ 0 w 21600"/>
                <a:gd name="T3" fmla="*/ 0 h 21602"/>
                <a:gd name="T4" fmla="*/ 0 w 21600"/>
                <a:gd name="T5" fmla="*/ 0 h 2160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2" fill="none" extrusionOk="0">
                  <a:moveTo>
                    <a:pt x="5466" y="0"/>
                  </a:moveTo>
                  <a:cubicBezTo>
                    <a:pt x="14970" y="2486"/>
                    <a:pt x="21600" y="11073"/>
                    <a:pt x="21600" y="20897"/>
                  </a:cubicBezTo>
                  <a:cubicBezTo>
                    <a:pt x="21600" y="21132"/>
                    <a:pt x="21596" y="21367"/>
                    <a:pt x="21588" y="21601"/>
                  </a:cubicBezTo>
                </a:path>
                <a:path w="21600" h="21602" stroke="0" extrusionOk="0">
                  <a:moveTo>
                    <a:pt x="5466" y="0"/>
                  </a:moveTo>
                  <a:cubicBezTo>
                    <a:pt x="14970" y="2486"/>
                    <a:pt x="21600" y="11073"/>
                    <a:pt x="21600" y="20897"/>
                  </a:cubicBezTo>
                  <a:cubicBezTo>
                    <a:pt x="21600" y="21132"/>
                    <a:pt x="21596" y="21367"/>
                    <a:pt x="21588" y="21601"/>
                  </a:cubicBezTo>
                  <a:lnTo>
                    <a:pt x="0" y="20897"/>
                  </a:lnTo>
                  <a:lnTo>
                    <a:pt x="5466" y="0"/>
                  </a:lnTo>
                  <a:close/>
                </a:path>
              </a:pathLst>
            </a:cu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35" name="Arc 74"/>
            <p:cNvSpPr>
              <a:spLocks/>
            </p:cNvSpPr>
            <p:nvPr/>
          </p:nvSpPr>
          <p:spPr bwMode="hidden">
            <a:xfrm flipV="1">
              <a:off x="3887" y="532"/>
              <a:ext cx="830" cy="661"/>
            </a:xfrm>
            <a:custGeom>
              <a:avLst/>
              <a:gdLst>
                <a:gd name="T0" fmla="*/ 0 w 36729"/>
                <a:gd name="T1" fmla="*/ 0 h 21600"/>
                <a:gd name="T2" fmla="*/ 0 w 36729"/>
                <a:gd name="T3" fmla="*/ 0 h 21600"/>
                <a:gd name="T4" fmla="*/ 0 w 36729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6729" h="21600" fill="none" extrusionOk="0">
                  <a:moveTo>
                    <a:pt x="36729" y="10451"/>
                  </a:moveTo>
                  <a:cubicBezTo>
                    <a:pt x="32926" y="17330"/>
                    <a:pt x="25686" y="21599"/>
                    <a:pt x="17826" y="21599"/>
                  </a:cubicBezTo>
                  <a:cubicBezTo>
                    <a:pt x="10696" y="21599"/>
                    <a:pt x="4025" y="18081"/>
                    <a:pt x="-1" y="12197"/>
                  </a:cubicBezTo>
                </a:path>
                <a:path w="36729" h="21600" stroke="0" extrusionOk="0">
                  <a:moveTo>
                    <a:pt x="36729" y="10451"/>
                  </a:moveTo>
                  <a:cubicBezTo>
                    <a:pt x="32926" y="17330"/>
                    <a:pt x="25686" y="21599"/>
                    <a:pt x="17826" y="21599"/>
                  </a:cubicBezTo>
                  <a:cubicBezTo>
                    <a:pt x="10696" y="21599"/>
                    <a:pt x="4025" y="18081"/>
                    <a:pt x="-1" y="12197"/>
                  </a:cubicBezTo>
                  <a:lnTo>
                    <a:pt x="17826" y="0"/>
                  </a:lnTo>
                  <a:lnTo>
                    <a:pt x="36729" y="10451"/>
                  </a:lnTo>
                  <a:close/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36" name="Arc 75"/>
            <p:cNvSpPr>
              <a:spLocks/>
            </p:cNvSpPr>
            <p:nvPr/>
          </p:nvSpPr>
          <p:spPr bwMode="hidden">
            <a:xfrm flipH="1">
              <a:off x="3338" y="862"/>
              <a:ext cx="401" cy="769"/>
            </a:xfrm>
            <a:custGeom>
              <a:avLst/>
              <a:gdLst>
                <a:gd name="T0" fmla="*/ 0 w 28940"/>
                <a:gd name="T1" fmla="*/ 0 h 22305"/>
                <a:gd name="T2" fmla="*/ 0 w 28940"/>
                <a:gd name="T3" fmla="*/ 0 h 22305"/>
                <a:gd name="T4" fmla="*/ 0 w 28940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940" h="22305" fill="none" extrusionOk="0">
                  <a:moveTo>
                    <a:pt x="0" y="1285"/>
                  </a:moveTo>
                  <a:cubicBezTo>
                    <a:pt x="2353" y="434"/>
                    <a:pt x="4837" y="0"/>
                    <a:pt x="7340" y="0"/>
                  </a:cubicBezTo>
                  <a:cubicBezTo>
                    <a:pt x="19269" y="0"/>
                    <a:pt x="28940" y="9670"/>
                    <a:pt x="28940" y="21600"/>
                  </a:cubicBezTo>
                  <a:cubicBezTo>
                    <a:pt x="28940" y="21835"/>
                    <a:pt x="28936" y="22070"/>
                    <a:pt x="28928" y="22304"/>
                  </a:cubicBezTo>
                </a:path>
                <a:path w="28940" h="22305" stroke="0" extrusionOk="0">
                  <a:moveTo>
                    <a:pt x="0" y="1285"/>
                  </a:moveTo>
                  <a:cubicBezTo>
                    <a:pt x="2353" y="434"/>
                    <a:pt x="4837" y="0"/>
                    <a:pt x="7340" y="0"/>
                  </a:cubicBezTo>
                  <a:cubicBezTo>
                    <a:pt x="19269" y="0"/>
                    <a:pt x="28940" y="9670"/>
                    <a:pt x="28940" y="21600"/>
                  </a:cubicBezTo>
                  <a:cubicBezTo>
                    <a:pt x="28940" y="21835"/>
                    <a:pt x="28936" y="22070"/>
                    <a:pt x="28928" y="22304"/>
                  </a:cubicBezTo>
                  <a:lnTo>
                    <a:pt x="7340" y="21600"/>
                  </a:lnTo>
                  <a:lnTo>
                    <a:pt x="0" y="1285"/>
                  </a:lnTo>
                  <a:close/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37" name="Arc 76"/>
            <p:cNvSpPr>
              <a:spLocks/>
            </p:cNvSpPr>
            <p:nvPr/>
          </p:nvSpPr>
          <p:spPr bwMode="hidden">
            <a:xfrm flipH="1">
              <a:off x="3053" y="902"/>
              <a:ext cx="652" cy="768"/>
            </a:xfrm>
            <a:custGeom>
              <a:avLst/>
              <a:gdLst>
                <a:gd name="T0" fmla="*/ 0 w 30473"/>
                <a:gd name="T1" fmla="*/ 0 h 22305"/>
                <a:gd name="T2" fmla="*/ 0 w 30473"/>
                <a:gd name="T3" fmla="*/ 0 h 22305"/>
                <a:gd name="T4" fmla="*/ 0 w 30473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0473" h="22305" fill="none" extrusionOk="0">
                  <a:moveTo>
                    <a:pt x="-1" y="1906"/>
                  </a:moveTo>
                  <a:cubicBezTo>
                    <a:pt x="2789" y="649"/>
                    <a:pt x="5813" y="0"/>
                    <a:pt x="8873" y="0"/>
                  </a:cubicBezTo>
                  <a:cubicBezTo>
                    <a:pt x="20802" y="0"/>
                    <a:pt x="30473" y="9670"/>
                    <a:pt x="30473" y="21600"/>
                  </a:cubicBezTo>
                  <a:cubicBezTo>
                    <a:pt x="30473" y="21835"/>
                    <a:pt x="30469" y="22070"/>
                    <a:pt x="30461" y="22304"/>
                  </a:cubicBezTo>
                </a:path>
                <a:path w="30473" h="22305" stroke="0" extrusionOk="0">
                  <a:moveTo>
                    <a:pt x="-1" y="1906"/>
                  </a:moveTo>
                  <a:cubicBezTo>
                    <a:pt x="2789" y="649"/>
                    <a:pt x="5813" y="0"/>
                    <a:pt x="8873" y="0"/>
                  </a:cubicBezTo>
                  <a:cubicBezTo>
                    <a:pt x="20802" y="0"/>
                    <a:pt x="30473" y="9670"/>
                    <a:pt x="30473" y="21600"/>
                  </a:cubicBezTo>
                  <a:cubicBezTo>
                    <a:pt x="30473" y="21835"/>
                    <a:pt x="30469" y="22070"/>
                    <a:pt x="30461" y="22304"/>
                  </a:cubicBezTo>
                  <a:lnTo>
                    <a:pt x="8873" y="21600"/>
                  </a:lnTo>
                  <a:lnTo>
                    <a:pt x="-1" y="1906"/>
                  </a:lnTo>
                  <a:close/>
                </a:path>
              </a:pathLst>
            </a:cu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38" name="Arc 77"/>
            <p:cNvSpPr>
              <a:spLocks/>
            </p:cNvSpPr>
            <p:nvPr/>
          </p:nvSpPr>
          <p:spPr bwMode="hidden">
            <a:xfrm flipH="1">
              <a:off x="2996" y="762"/>
              <a:ext cx="768" cy="769"/>
            </a:xfrm>
            <a:custGeom>
              <a:avLst/>
              <a:gdLst>
                <a:gd name="T0" fmla="*/ 0 w 34455"/>
                <a:gd name="T1" fmla="*/ 0 h 22305"/>
                <a:gd name="T2" fmla="*/ 0 w 34455"/>
                <a:gd name="T3" fmla="*/ 0 h 22305"/>
                <a:gd name="T4" fmla="*/ 0 w 34455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455" h="22305" fill="none" extrusionOk="0">
                  <a:moveTo>
                    <a:pt x="0" y="4241"/>
                  </a:moveTo>
                  <a:cubicBezTo>
                    <a:pt x="3720" y="1486"/>
                    <a:pt x="8226" y="0"/>
                    <a:pt x="12855" y="0"/>
                  </a:cubicBezTo>
                  <a:cubicBezTo>
                    <a:pt x="24784" y="0"/>
                    <a:pt x="34455" y="9670"/>
                    <a:pt x="34455" y="21600"/>
                  </a:cubicBezTo>
                  <a:cubicBezTo>
                    <a:pt x="34455" y="21835"/>
                    <a:pt x="34451" y="22070"/>
                    <a:pt x="34443" y="22304"/>
                  </a:cubicBezTo>
                </a:path>
                <a:path w="34455" h="22305" stroke="0" extrusionOk="0">
                  <a:moveTo>
                    <a:pt x="0" y="4241"/>
                  </a:moveTo>
                  <a:cubicBezTo>
                    <a:pt x="3720" y="1486"/>
                    <a:pt x="8226" y="0"/>
                    <a:pt x="12855" y="0"/>
                  </a:cubicBezTo>
                  <a:cubicBezTo>
                    <a:pt x="24784" y="0"/>
                    <a:pt x="34455" y="9670"/>
                    <a:pt x="34455" y="21600"/>
                  </a:cubicBezTo>
                  <a:cubicBezTo>
                    <a:pt x="34455" y="21835"/>
                    <a:pt x="34451" y="22070"/>
                    <a:pt x="34443" y="22304"/>
                  </a:cubicBezTo>
                  <a:lnTo>
                    <a:pt x="12855" y="21600"/>
                  </a:lnTo>
                  <a:lnTo>
                    <a:pt x="0" y="4241"/>
                  </a:lnTo>
                  <a:close/>
                </a:path>
              </a:pathLst>
            </a:cu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39" name="Arc 78"/>
            <p:cNvSpPr>
              <a:spLocks/>
            </p:cNvSpPr>
            <p:nvPr/>
          </p:nvSpPr>
          <p:spPr bwMode="hidden">
            <a:xfrm>
              <a:off x="3846" y="870"/>
              <a:ext cx="123" cy="769"/>
            </a:xfrm>
            <a:custGeom>
              <a:avLst/>
              <a:gdLst>
                <a:gd name="T0" fmla="*/ 0 w 34812"/>
                <a:gd name="T1" fmla="*/ 0 h 22305"/>
                <a:gd name="T2" fmla="*/ 0 w 34812"/>
                <a:gd name="T3" fmla="*/ 0 h 22305"/>
                <a:gd name="T4" fmla="*/ 0 w 34812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812" h="22305" fill="none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40" name="Arc 79"/>
            <p:cNvSpPr>
              <a:spLocks/>
            </p:cNvSpPr>
            <p:nvPr/>
          </p:nvSpPr>
          <p:spPr bwMode="hidden">
            <a:xfrm>
              <a:off x="3879" y="866"/>
              <a:ext cx="324" cy="769"/>
            </a:xfrm>
            <a:custGeom>
              <a:avLst/>
              <a:gdLst>
                <a:gd name="T0" fmla="*/ 0 w 34812"/>
                <a:gd name="T1" fmla="*/ 0 h 22305"/>
                <a:gd name="T2" fmla="*/ 0 w 34812"/>
                <a:gd name="T3" fmla="*/ 0 h 22305"/>
                <a:gd name="T4" fmla="*/ 0 w 34812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812" h="22305" fill="none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41" name="Arc 80"/>
            <p:cNvSpPr>
              <a:spLocks/>
            </p:cNvSpPr>
            <p:nvPr/>
          </p:nvSpPr>
          <p:spPr bwMode="hidden">
            <a:xfrm>
              <a:off x="3907" y="766"/>
              <a:ext cx="461" cy="769"/>
            </a:xfrm>
            <a:custGeom>
              <a:avLst/>
              <a:gdLst>
                <a:gd name="T0" fmla="*/ 0 w 34812"/>
                <a:gd name="T1" fmla="*/ 0 h 22305"/>
                <a:gd name="T2" fmla="*/ 0 w 34812"/>
                <a:gd name="T3" fmla="*/ 0 h 22305"/>
                <a:gd name="T4" fmla="*/ 0 w 34812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812" h="22305" fill="none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42" name="Freeform 81"/>
            <p:cNvSpPr>
              <a:spLocks/>
            </p:cNvSpPr>
            <p:nvPr/>
          </p:nvSpPr>
          <p:spPr bwMode="hidden">
            <a:xfrm>
              <a:off x="3996" y="1236"/>
              <a:ext cx="156" cy="478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43" name="Freeform 82"/>
            <p:cNvSpPr>
              <a:spLocks/>
            </p:cNvSpPr>
            <p:nvPr/>
          </p:nvSpPr>
          <p:spPr bwMode="hidden">
            <a:xfrm rot="19660755" flipV="1">
              <a:off x="3752" y="1079"/>
              <a:ext cx="142" cy="270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44" name="Arc 83"/>
            <p:cNvSpPr>
              <a:spLocks/>
            </p:cNvSpPr>
            <p:nvPr/>
          </p:nvSpPr>
          <p:spPr bwMode="hidden">
            <a:xfrm flipH="1">
              <a:off x="2952" y="647"/>
              <a:ext cx="821" cy="769"/>
            </a:xfrm>
            <a:custGeom>
              <a:avLst/>
              <a:gdLst>
                <a:gd name="T0" fmla="*/ 0 w 36830"/>
                <a:gd name="T1" fmla="*/ 0 h 22305"/>
                <a:gd name="T2" fmla="*/ 0 w 36830"/>
                <a:gd name="T3" fmla="*/ 0 h 22305"/>
                <a:gd name="T4" fmla="*/ 0 w 36830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6830" h="22305" fill="none" extrusionOk="0">
                  <a:moveTo>
                    <a:pt x="0" y="6283"/>
                  </a:moveTo>
                  <a:cubicBezTo>
                    <a:pt x="4047" y="2258"/>
                    <a:pt x="9522" y="0"/>
                    <a:pt x="15230" y="0"/>
                  </a:cubicBezTo>
                  <a:cubicBezTo>
                    <a:pt x="27159" y="0"/>
                    <a:pt x="36830" y="9670"/>
                    <a:pt x="36830" y="21600"/>
                  </a:cubicBezTo>
                  <a:cubicBezTo>
                    <a:pt x="36830" y="21835"/>
                    <a:pt x="36826" y="22070"/>
                    <a:pt x="36818" y="22304"/>
                  </a:cubicBezTo>
                </a:path>
                <a:path w="36830" h="22305" stroke="0" extrusionOk="0">
                  <a:moveTo>
                    <a:pt x="0" y="6283"/>
                  </a:moveTo>
                  <a:cubicBezTo>
                    <a:pt x="4047" y="2258"/>
                    <a:pt x="9522" y="0"/>
                    <a:pt x="15230" y="0"/>
                  </a:cubicBezTo>
                  <a:cubicBezTo>
                    <a:pt x="27159" y="0"/>
                    <a:pt x="36830" y="9670"/>
                    <a:pt x="36830" y="21600"/>
                  </a:cubicBezTo>
                  <a:cubicBezTo>
                    <a:pt x="36830" y="21835"/>
                    <a:pt x="36826" y="22070"/>
                    <a:pt x="36818" y="22304"/>
                  </a:cubicBezTo>
                  <a:lnTo>
                    <a:pt x="15230" y="21600"/>
                  </a:lnTo>
                  <a:lnTo>
                    <a:pt x="0" y="6283"/>
                  </a:lnTo>
                  <a:close/>
                </a:path>
              </a:pathLst>
            </a:cu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45" name="Arc 84"/>
            <p:cNvSpPr>
              <a:spLocks/>
            </p:cNvSpPr>
            <p:nvPr/>
          </p:nvSpPr>
          <p:spPr bwMode="hidden">
            <a:xfrm flipH="1">
              <a:off x="3184" y="485"/>
              <a:ext cx="597" cy="745"/>
            </a:xfrm>
            <a:custGeom>
              <a:avLst/>
              <a:gdLst>
                <a:gd name="T0" fmla="*/ 0 w 31881"/>
                <a:gd name="T1" fmla="*/ 0 h 21600"/>
                <a:gd name="T2" fmla="*/ 0 w 31881"/>
                <a:gd name="T3" fmla="*/ 0 h 21600"/>
                <a:gd name="T4" fmla="*/ 0 w 31881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1881" h="21600" fill="none" extrusionOk="0">
                  <a:moveTo>
                    <a:pt x="-1" y="10015"/>
                  </a:moveTo>
                  <a:cubicBezTo>
                    <a:pt x="3963" y="3778"/>
                    <a:pt x="10840" y="0"/>
                    <a:pt x="18231" y="0"/>
                  </a:cubicBezTo>
                  <a:cubicBezTo>
                    <a:pt x="23204" y="0"/>
                    <a:pt x="28026" y="1716"/>
                    <a:pt x="31881" y="4859"/>
                  </a:cubicBezTo>
                </a:path>
                <a:path w="31881" h="21600" stroke="0" extrusionOk="0">
                  <a:moveTo>
                    <a:pt x="-1" y="10015"/>
                  </a:moveTo>
                  <a:cubicBezTo>
                    <a:pt x="3963" y="3778"/>
                    <a:pt x="10840" y="0"/>
                    <a:pt x="18231" y="0"/>
                  </a:cubicBezTo>
                  <a:cubicBezTo>
                    <a:pt x="23204" y="0"/>
                    <a:pt x="28026" y="1716"/>
                    <a:pt x="31881" y="4859"/>
                  </a:cubicBezTo>
                  <a:lnTo>
                    <a:pt x="18231" y="21600"/>
                  </a:lnTo>
                  <a:lnTo>
                    <a:pt x="-1" y="10015"/>
                  </a:lnTo>
                  <a:close/>
                </a:path>
              </a:pathLst>
            </a:cu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46" name="Arc 85"/>
            <p:cNvSpPr>
              <a:spLocks/>
            </p:cNvSpPr>
            <p:nvPr/>
          </p:nvSpPr>
          <p:spPr bwMode="hidden">
            <a:xfrm>
              <a:off x="3822" y="798"/>
              <a:ext cx="246" cy="745"/>
            </a:xfrm>
            <a:custGeom>
              <a:avLst/>
              <a:gdLst>
                <a:gd name="T0" fmla="*/ 0 w 31146"/>
                <a:gd name="T1" fmla="*/ 0 h 21600"/>
                <a:gd name="T2" fmla="*/ 0 w 31146"/>
                <a:gd name="T3" fmla="*/ 0 h 21600"/>
                <a:gd name="T4" fmla="*/ 0 w 31146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1146" h="21600" fill="none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0409" y="0"/>
                    <a:pt x="27134" y="3585"/>
                    <a:pt x="31145" y="9561"/>
                  </a:cubicBezTo>
                </a:path>
                <a:path w="31146" h="21600" stroke="0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0409" y="0"/>
                    <a:pt x="27134" y="3585"/>
                    <a:pt x="31145" y="9561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47" name="Freeform 86"/>
            <p:cNvSpPr>
              <a:spLocks/>
            </p:cNvSpPr>
            <p:nvPr/>
          </p:nvSpPr>
          <p:spPr bwMode="hidden">
            <a:xfrm flipH="1">
              <a:off x="3086" y="1193"/>
              <a:ext cx="351" cy="493"/>
            </a:xfrm>
            <a:custGeom>
              <a:avLst/>
              <a:gdLst>
                <a:gd name="T0" fmla="*/ 0 w 776"/>
                <a:gd name="T1" fmla="*/ 0 h 2368"/>
                <a:gd name="T2" fmla="*/ 1 w 776"/>
                <a:gd name="T3" fmla="*/ 0 h 2368"/>
                <a:gd name="T4" fmla="*/ 0 w 776"/>
                <a:gd name="T5" fmla="*/ 0 h 2368"/>
                <a:gd name="T6" fmla="*/ 1 w 776"/>
                <a:gd name="T7" fmla="*/ 0 h 2368"/>
                <a:gd name="T8" fmla="*/ 1 w 776"/>
                <a:gd name="T9" fmla="*/ 0 h 2368"/>
                <a:gd name="T10" fmla="*/ 1 w 776"/>
                <a:gd name="T11" fmla="*/ 0 h 2368"/>
                <a:gd name="T12" fmla="*/ 1 w 776"/>
                <a:gd name="T13" fmla="*/ 0 h 2368"/>
                <a:gd name="T14" fmla="*/ 2 w 776"/>
                <a:gd name="T15" fmla="*/ 0 h 2368"/>
                <a:gd name="T16" fmla="*/ 1 w 776"/>
                <a:gd name="T17" fmla="*/ 0 h 2368"/>
                <a:gd name="T18" fmla="*/ 2 w 776"/>
                <a:gd name="T19" fmla="*/ 0 h 2368"/>
                <a:gd name="T20" fmla="*/ 2 w 776"/>
                <a:gd name="T21" fmla="*/ 0 h 2368"/>
                <a:gd name="T22" fmla="*/ 2 w 776"/>
                <a:gd name="T23" fmla="*/ 0 h 2368"/>
                <a:gd name="T24" fmla="*/ 2 w 776"/>
                <a:gd name="T25" fmla="*/ 0 h 2368"/>
                <a:gd name="T26" fmla="*/ 3 w 776"/>
                <a:gd name="T27" fmla="*/ 0 h 2368"/>
                <a:gd name="T28" fmla="*/ 2 w 776"/>
                <a:gd name="T29" fmla="*/ 0 h 2368"/>
                <a:gd name="T30" fmla="*/ 3 w 776"/>
                <a:gd name="T31" fmla="*/ 0 h 2368"/>
                <a:gd name="T32" fmla="*/ 3 w 776"/>
                <a:gd name="T33" fmla="*/ 0 h 2368"/>
                <a:gd name="T34" fmla="*/ 3 w 776"/>
                <a:gd name="T35" fmla="*/ 0 h 2368"/>
                <a:gd name="T36" fmla="*/ 3 w 776"/>
                <a:gd name="T37" fmla="*/ 0 h 2368"/>
                <a:gd name="T38" fmla="*/ 3 w 776"/>
                <a:gd name="T39" fmla="*/ 0 h 2368"/>
                <a:gd name="T40" fmla="*/ 3 w 776"/>
                <a:gd name="T41" fmla="*/ 0 h 2368"/>
                <a:gd name="T42" fmla="*/ 3 w 776"/>
                <a:gd name="T43" fmla="*/ 0 h 2368"/>
                <a:gd name="T44" fmla="*/ 3 w 776"/>
                <a:gd name="T45" fmla="*/ 0 h 2368"/>
                <a:gd name="T46" fmla="*/ 3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48" name="Freeform 87"/>
            <p:cNvSpPr>
              <a:spLocks/>
            </p:cNvSpPr>
            <p:nvPr/>
          </p:nvSpPr>
          <p:spPr bwMode="hidden">
            <a:xfrm flipH="1">
              <a:off x="3251" y="673"/>
              <a:ext cx="225" cy="492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49" name="Freeform 88"/>
            <p:cNvSpPr>
              <a:spLocks/>
            </p:cNvSpPr>
            <p:nvPr/>
          </p:nvSpPr>
          <p:spPr bwMode="hidden">
            <a:xfrm flipH="1">
              <a:off x="3510" y="526"/>
              <a:ext cx="135" cy="492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50" name="Freeform 89"/>
            <p:cNvSpPr>
              <a:spLocks/>
            </p:cNvSpPr>
            <p:nvPr/>
          </p:nvSpPr>
          <p:spPr bwMode="hidden">
            <a:xfrm>
              <a:off x="4351" y="1121"/>
              <a:ext cx="326" cy="518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1 w 776"/>
                <a:gd name="T7" fmla="*/ 0 h 2368"/>
                <a:gd name="T8" fmla="*/ 0 w 776"/>
                <a:gd name="T9" fmla="*/ 0 h 2368"/>
                <a:gd name="T10" fmla="*/ 1 w 776"/>
                <a:gd name="T11" fmla="*/ 0 h 2368"/>
                <a:gd name="T12" fmla="*/ 1 w 776"/>
                <a:gd name="T13" fmla="*/ 0 h 2368"/>
                <a:gd name="T14" fmla="*/ 1 w 776"/>
                <a:gd name="T15" fmla="*/ 0 h 2368"/>
                <a:gd name="T16" fmla="*/ 1 w 776"/>
                <a:gd name="T17" fmla="*/ 0 h 2368"/>
                <a:gd name="T18" fmla="*/ 1 w 776"/>
                <a:gd name="T19" fmla="*/ 0 h 2368"/>
                <a:gd name="T20" fmla="*/ 1 w 776"/>
                <a:gd name="T21" fmla="*/ 0 h 2368"/>
                <a:gd name="T22" fmla="*/ 1 w 776"/>
                <a:gd name="T23" fmla="*/ 0 h 2368"/>
                <a:gd name="T24" fmla="*/ 1 w 776"/>
                <a:gd name="T25" fmla="*/ 0 h 2368"/>
                <a:gd name="T26" fmla="*/ 2 w 776"/>
                <a:gd name="T27" fmla="*/ 0 h 2368"/>
                <a:gd name="T28" fmla="*/ 1 w 776"/>
                <a:gd name="T29" fmla="*/ 0 h 2368"/>
                <a:gd name="T30" fmla="*/ 2 w 776"/>
                <a:gd name="T31" fmla="*/ 0 h 2368"/>
                <a:gd name="T32" fmla="*/ 2 w 776"/>
                <a:gd name="T33" fmla="*/ 0 h 2368"/>
                <a:gd name="T34" fmla="*/ 2 w 776"/>
                <a:gd name="T35" fmla="*/ 0 h 2368"/>
                <a:gd name="T36" fmla="*/ 2 w 776"/>
                <a:gd name="T37" fmla="*/ 0 h 2368"/>
                <a:gd name="T38" fmla="*/ 2 w 776"/>
                <a:gd name="T39" fmla="*/ 0 h 2368"/>
                <a:gd name="T40" fmla="*/ 2 w 776"/>
                <a:gd name="T41" fmla="*/ 0 h 2368"/>
                <a:gd name="T42" fmla="*/ 2 w 776"/>
                <a:gd name="T43" fmla="*/ 0 h 2368"/>
                <a:gd name="T44" fmla="*/ 2 w 776"/>
                <a:gd name="T45" fmla="*/ 0 h 2368"/>
                <a:gd name="T46" fmla="*/ 2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51" name="Freeform 90"/>
            <p:cNvSpPr>
              <a:spLocks/>
            </p:cNvSpPr>
            <p:nvPr/>
          </p:nvSpPr>
          <p:spPr bwMode="hidden">
            <a:xfrm>
              <a:off x="4182" y="859"/>
              <a:ext cx="490" cy="345"/>
            </a:xfrm>
            <a:custGeom>
              <a:avLst/>
              <a:gdLst>
                <a:gd name="T0" fmla="*/ 0 w 776"/>
                <a:gd name="T1" fmla="*/ 0 h 2368"/>
                <a:gd name="T2" fmla="*/ 10 w 776"/>
                <a:gd name="T3" fmla="*/ 0 h 2368"/>
                <a:gd name="T4" fmla="*/ 4 w 776"/>
                <a:gd name="T5" fmla="*/ 0 h 2368"/>
                <a:gd name="T6" fmla="*/ 13 w 776"/>
                <a:gd name="T7" fmla="*/ 0 h 2368"/>
                <a:gd name="T8" fmla="*/ 8 w 776"/>
                <a:gd name="T9" fmla="*/ 0 h 2368"/>
                <a:gd name="T10" fmla="*/ 16 w 776"/>
                <a:gd name="T11" fmla="*/ 0 h 2368"/>
                <a:gd name="T12" fmla="*/ 11 w 776"/>
                <a:gd name="T13" fmla="*/ 0 h 2368"/>
                <a:gd name="T14" fmla="*/ 19 w 776"/>
                <a:gd name="T15" fmla="*/ 0 h 2368"/>
                <a:gd name="T16" fmla="*/ 16 w 776"/>
                <a:gd name="T17" fmla="*/ 0 h 2368"/>
                <a:gd name="T18" fmla="*/ 21 w 776"/>
                <a:gd name="T19" fmla="*/ 0 h 2368"/>
                <a:gd name="T20" fmla="*/ 19 w 776"/>
                <a:gd name="T21" fmla="*/ 0 h 2368"/>
                <a:gd name="T22" fmla="*/ 23 w 776"/>
                <a:gd name="T23" fmla="*/ 0 h 2368"/>
                <a:gd name="T24" fmla="*/ 23 w 776"/>
                <a:gd name="T25" fmla="*/ 0 h 2368"/>
                <a:gd name="T26" fmla="*/ 27 w 776"/>
                <a:gd name="T27" fmla="*/ 0 h 2368"/>
                <a:gd name="T28" fmla="*/ 25 w 776"/>
                <a:gd name="T29" fmla="*/ 0 h 2368"/>
                <a:gd name="T30" fmla="*/ 28 w 776"/>
                <a:gd name="T31" fmla="*/ 0 h 2368"/>
                <a:gd name="T32" fmla="*/ 27 w 776"/>
                <a:gd name="T33" fmla="*/ 0 h 2368"/>
                <a:gd name="T34" fmla="*/ 28 w 776"/>
                <a:gd name="T35" fmla="*/ 0 h 2368"/>
                <a:gd name="T36" fmla="*/ 27 w 776"/>
                <a:gd name="T37" fmla="*/ 0 h 2368"/>
                <a:gd name="T38" fmla="*/ 31 w 776"/>
                <a:gd name="T39" fmla="*/ 0 h 2368"/>
                <a:gd name="T40" fmla="*/ 28 w 776"/>
                <a:gd name="T41" fmla="*/ 0 h 2368"/>
                <a:gd name="T42" fmla="*/ 31 w 776"/>
                <a:gd name="T43" fmla="*/ 0 h 2368"/>
                <a:gd name="T44" fmla="*/ 28 w 776"/>
                <a:gd name="T45" fmla="*/ 0 h 2368"/>
                <a:gd name="T46" fmla="*/ 31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52" name="Freeform 91"/>
            <p:cNvSpPr>
              <a:spLocks/>
            </p:cNvSpPr>
            <p:nvPr/>
          </p:nvSpPr>
          <p:spPr bwMode="hidden">
            <a:xfrm>
              <a:off x="4200" y="493"/>
              <a:ext cx="214" cy="463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53" name="Freeform 92"/>
            <p:cNvSpPr>
              <a:spLocks/>
            </p:cNvSpPr>
            <p:nvPr/>
          </p:nvSpPr>
          <p:spPr bwMode="hidden">
            <a:xfrm rot="-1346631">
              <a:off x="3988" y="878"/>
              <a:ext cx="144" cy="271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54" name="Freeform 93"/>
            <p:cNvSpPr>
              <a:spLocks/>
            </p:cNvSpPr>
            <p:nvPr/>
          </p:nvSpPr>
          <p:spPr bwMode="hidden">
            <a:xfrm rot="1346631" flipH="1">
              <a:off x="3479" y="870"/>
              <a:ext cx="142" cy="272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</p:grpSp>
      <p:grpSp>
        <p:nvGrpSpPr>
          <p:cNvPr id="4" name="Group 94"/>
          <p:cNvGrpSpPr>
            <a:grpSpLocks/>
          </p:cNvGrpSpPr>
          <p:nvPr/>
        </p:nvGrpSpPr>
        <p:grpSpPr bwMode="auto">
          <a:xfrm>
            <a:off x="6477000" y="4876800"/>
            <a:ext cx="2667000" cy="1981200"/>
            <a:chOff x="2928" y="384"/>
            <a:chExt cx="1789" cy="1403"/>
          </a:xfrm>
        </p:grpSpPr>
        <p:sp>
          <p:nvSpPr>
            <p:cNvPr id="19475" name="Oval 95"/>
            <p:cNvSpPr>
              <a:spLocks noChangeArrowheads="1"/>
            </p:cNvSpPr>
            <p:nvPr/>
          </p:nvSpPr>
          <p:spPr bwMode="hidden">
            <a:xfrm>
              <a:off x="3361" y="638"/>
              <a:ext cx="944" cy="696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>
                  <a:solidFill>
                    <a:srgbClr val="404040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600">
                  <a:solidFill>
                    <a:srgbClr val="404040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400">
                  <a:solidFill>
                    <a:srgbClr val="404040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76" name="Oval 96"/>
            <p:cNvSpPr>
              <a:spLocks noChangeArrowheads="1"/>
            </p:cNvSpPr>
            <p:nvPr/>
          </p:nvSpPr>
          <p:spPr bwMode="hidden">
            <a:xfrm>
              <a:off x="3722" y="893"/>
              <a:ext cx="187" cy="13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>
                  <a:solidFill>
                    <a:srgbClr val="404040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600">
                  <a:solidFill>
                    <a:srgbClr val="404040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400">
                  <a:solidFill>
                    <a:srgbClr val="404040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77" name="Freeform 97"/>
            <p:cNvSpPr>
              <a:spLocks/>
            </p:cNvSpPr>
            <p:nvPr/>
          </p:nvSpPr>
          <p:spPr bwMode="hidden">
            <a:xfrm rot="2711884">
              <a:off x="3847" y="1097"/>
              <a:ext cx="556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478" name="Freeform 98"/>
            <p:cNvSpPr>
              <a:spLocks/>
            </p:cNvSpPr>
            <p:nvPr/>
          </p:nvSpPr>
          <p:spPr bwMode="hidden">
            <a:xfrm rot="2711884">
              <a:off x="4251" y="1393"/>
              <a:ext cx="299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479" name="Freeform 99"/>
            <p:cNvSpPr>
              <a:spLocks/>
            </p:cNvSpPr>
            <p:nvPr/>
          </p:nvSpPr>
          <p:spPr bwMode="hidden">
            <a:xfrm rot="2104081">
              <a:off x="3878" y="1028"/>
              <a:ext cx="586" cy="112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480" name="Freeform 100"/>
            <p:cNvSpPr>
              <a:spLocks/>
            </p:cNvSpPr>
            <p:nvPr/>
          </p:nvSpPr>
          <p:spPr bwMode="hidden">
            <a:xfrm rot="2104081">
              <a:off x="4359" y="1282"/>
              <a:ext cx="315" cy="176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481" name="Freeform 101"/>
            <p:cNvSpPr>
              <a:spLocks/>
            </p:cNvSpPr>
            <p:nvPr/>
          </p:nvSpPr>
          <p:spPr bwMode="hidden">
            <a:xfrm rot="1582915">
              <a:off x="3888" y="967"/>
              <a:ext cx="561" cy="98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482" name="Freeform 102"/>
            <p:cNvSpPr>
              <a:spLocks/>
            </p:cNvSpPr>
            <p:nvPr/>
          </p:nvSpPr>
          <p:spPr bwMode="hidden">
            <a:xfrm rot="1582915">
              <a:off x="4388" y="1157"/>
              <a:ext cx="301" cy="154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483" name="Freeform 103"/>
            <p:cNvSpPr>
              <a:spLocks/>
            </p:cNvSpPr>
            <p:nvPr/>
          </p:nvSpPr>
          <p:spPr bwMode="hidden">
            <a:xfrm rot="1080363">
              <a:off x="3897" y="903"/>
              <a:ext cx="542" cy="108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484" name="Freeform 104"/>
            <p:cNvSpPr>
              <a:spLocks/>
            </p:cNvSpPr>
            <p:nvPr/>
          </p:nvSpPr>
          <p:spPr bwMode="hidden">
            <a:xfrm rot="1080363">
              <a:off x="4405" y="1033"/>
              <a:ext cx="291" cy="170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485" name="Freeform 105"/>
            <p:cNvSpPr>
              <a:spLocks/>
            </p:cNvSpPr>
            <p:nvPr/>
          </p:nvSpPr>
          <p:spPr bwMode="hidden">
            <a:xfrm rot="463793">
              <a:off x="3908" y="832"/>
              <a:ext cx="499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486" name="Freeform 106"/>
            <p:cNvSpPr>
              <a:spLocks/>
            </p:cNvSpPr>
            <p:nvPr/>
          </p:nvSpPr>
          <p:spPr bwMode="hidden">
            <a:xfrm rot="463793">
              <a:off x="4397" y="886"/>
              <a:ext cx="268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487" name="Freeform 107"/>
            <p:cNvSpPr>
              <a:spLocks/>
            </p:cNvSpPr>
            <p:nvPr/>
          </p:nvSpPr>
          <p:spPr bwMode="hidden">
            <a:xfrm rot="-84182">
              <a:off x="3916" y="791"/>
              <a:ext cx="454" cy="7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488" name="Freeform 108"/>
            <p:cNvSpPr>
              <a:spLocks/>
            </p:cNvSpPr>
            <p:nvPr/>
          </p:nvSpPr>
          <p:spPr bwMode="hidden">
            <a:xfrm rot="-84182">
              <a:off x="4367" y="785"/>
              <a:ext cx="244" cy="111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489" name="Freeform 109"/>
            <p:cNvSpPr>
              <a:spLocks/>
            </p:cNvSpPr>
            <p:nvPr/>
          </p:nvSpPr>
          <p:spPr bwMode="hidden">
            <a:xfrm rot="-802576">
              <a:off x="3901" y="740"/>
              <a:ext cx="399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490" name="Freeform 110"/>
            <p:cNvSpPr>
              <a:spLocks/>
            </p:cNvSpPr>
            <p:nvPr/>
          </p:nvSpPr>
          <p:spPr bwMode="hidden">
            <a:xfrm rot="-802576">
              <a:off x="4295" y="672"/>
              <a:ext cx="214" cy="10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491" name="Freeform 111"/>
            <p:cNvSpPr>
              <a:spLocks/>
            </p:cNvSpPr>
            <p:nvPr/>
          </p:nvSpPr>
          <p:spPr bwMode="hidden">
            <a:xfrm rot="18888116" flipH="1">
              <a:off x="3235" y="1137"/>
              <a:ext cx="557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492" name="Freeform 112"/>
            <p:cNvSpPr>
              <a:spLocks/>
            </p:cNvSpPr>
            <p:nvPr/>
          </p:nvSpPr>
          <p:spPr bwMode="hidden">
            <a:xfrm rot="18888116" flipH="1">
              <a:off x="3087" y="1433"/>
              <a:ext cx="299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493" name="Freeform 113"/>
            <p:cNvSpPr>
              <a:spLocks/>
            </p:cNvSpPr>
            <p:nvPr/>
          </p:nvSpPr>
          <p:spPr bwMode="hidden">
            <a:xfrm rot="19495919" flipH="1">
              <a:off x="3160" y="1085"/>
              <a:ext cx="586" cy="112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494" name="Freeform 114"/>
            <p:cNvSpPr>
              <a:spLocks/>
            </p:cNvSpPr>
            <p:nvPr/>
          </p:nvSpPr>
          <p:spPr bwMode="hidden">
            <a:xfrm rot="19495919" flipH="1">
              <a:off x="2950" y="1339"/>
              <a:ext cx="315" cy="176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495" name="Freeform 115"/>
            <p:cNvSpPr>
              <a:spLocks/>
            </p:cNvSpPr>
            <p:nvPr/>
          </p:nvSpPr>
          <p:spPr bwMode="hidden">
            <a:xfrm rot="20017085" flipH="1">
              <a:off x="3175" y="1025"/>
              <a:ext cx="561" cy="98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496" name="Freeform 116"/>
            <p:cNvSpPr>
              <a:spLocks/>
            </p:cNvSpPr>
            <p:nvPr/>
          </p:nvSpPr>
          <p:spPr bwMode="hidden">
            <a:xfrm rot="20017085" flipH="1">
              <a:off x="2935" y="1215"/>
              <a:ext cx="301" cy="153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497" name="Freeform 117"/>
            <p:cNvSpPr>
              <a:spLocks/>
            </p:cNvSpPr>
            <p:nvPr/>
          </p:nvSpPr>
          <p:spPr bwMode="hidden">
            <a:xfrm rot="20519637" flipH="1">
              <a:off x="3185" y="961"/>
              <a:ext cx="542" cy="108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498" name="Freeform 118"/>
            <p:cNvSpPr>
              <a:spLocks/>
            </p:cNvSpPr>
            <p:nvPr/>
          </p:nvSpPr>
          <p:spPr bwMode="hidden">
            <a:xfrm rot="20519637" flipH="1">
              <a:off x="2928" y="1090"/>
              <a:ext cx="291" cy="170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499" name="Freeform 119"/>
            <p:cNvSpPr>
              <a:spLocks/>
            </p:cNvSpPr>
            <p:nvPr/>
          </p:nvSpPr>
          <p:spPr bwMode="hidden">
            <a:xfrm rot="21136207" flipH="1">
              <a:off x="3217" y="889"/>
              <a:ext cx="499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00" name="Freeform 120"/>
            <p:cNvSpPr>
              <a:spLocks/>
            </p:cNvSpPr>
            <p:nvPr/>
          </p:nvSpPr>
          <p:spPr bwMode="hidden">
            <a:xfrm rot="21136207" flipH="1">
              <a:off x="2959" y="943"/>
              <a:ext cx="268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01" name="Freeform 121"/>
            <p:cNvSpPr>
              <a:spLocks/>
            </p:cNvSpPr>
            <p:nvPr/>
          </p:nvSpPr>
          <p:spPr bwMode="hidden">
            <a:xfrm rot="84182" flipH="1">
              <a:off x="3254" y="848"/>
              <a:ext cx="454" cy="7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02" name="Freeform 122"/>
            <p:cNvSpPr>
              <a:spLocks/>
            </p:cNvSpPr>
            <p:nvPr/>
          </p:nvSpPr>
          <p:spPr bwMode="hidden">
            <a:xfrm rot="84182" flipH="1">
              <a:off x="3013" y="842"/>
              <a:ext cx="244" cy="111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03" name="Freeform 123"/>
            <p:cNvSpPr>
              <a:spLocks/>
            </p:cNvSpPr>
            <p:nvPr/>
          </p:nvSpPr>
          <p:spPr bwMode="hidden">
            <a:xfrm rot="802576" flipH="1">
              <a:off x="3324" y="797"/>
              <a:ext cx="399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04" name="Freeform 124"/>
            <p:cNvSpPr>
              <a:spLocks/>
            </p:cNvSpPr>
            <p:nvPr/>
          </p:nvSpPr>
          <p:spPr bwMode="hidden">
            <a:xfrm rot="802576" flipH="1">
              <a:off x="3115" y="729"/>
              <a:ext cx="214" cy="10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05" name="Freeform 125"/>
            <p:cNvSpPr>
              <a:spLocks/>
            </p:cNvSpPr>
            <p:nvPr/>
          </p:nvSpPr>
          <p:spPr bwMode="hidden">
            <a:xfrm rot="1277471" flipH="1">
              <a:off x="3350" y="775"/>
              <a:ext cx="399" cy="7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06" name="Freeform 126"/>
            <p:cNvSpPr>
              <a:spLocks/>
            </p:cNvSpPr>
            <p:nvPr/>
          </p:nvSpPr>
          <p:spPr bwMode="hidden">
            <a:xfrm rot="1277471" flipH="1">
              <a:off x="3151" y="665"/>
              <a:ext cx="214" cy="110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07" name="Freeform 127"/>
            <p:cNvSpPr>
              <a:spLocks/>
            </p:cNvSpPr>
            <p:nvPr/>
          </p:nvSpPr>
          <p:spPr bwMode="hidden">
            <a:xfrm rot="2028410" flipH="1">
              <a:off x="3394" y="745"/>
              <a:ext cx="399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08" name="Freeform 128"/>
            <p:cNvSpPr>
              <a:spLocks/>
            </p:cNvSpPr>
            <p:nvPr/>
          </p:nvSpPr>
          <p:spPr bwMode="hidden">
            <a:xfrm rot="2028410" flipH="1">
              <a:off x="3222" y="574"/>
              <a:ext cx="214" cy="10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09" name="Freeform 129"/>
            <p:cNvSpPr>
              <a:spLocks/>
            </p:cNvSpPr>
            <p:nvPr/>
          </p:nvSpPr>
          <p:spPr bwMode="hidden">
            <a:xfrm rot="2664424" flipH="1">
              <a:off x="3433" y="700"/>
              <a:ext cx="404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10" name="Freeform 130"/>
            <p:cNvSpPr>
              <a:spLocks/>
            </p:cNvSpPr>
            <p:nvPr/>
          </p:nvSpPr>
          <p:spPr bwMode="hidden">
            <a:xfrm rot="2664424" flipH="1">
              <a:off x="3290" y="481"/>
              <a:ext cx="217" cy="10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11" name="Freeform 131"/>
            <p:cNvSpPr>
              <a:spLocks/>
            </p:cNvSpPr>
            <p:nvPr/>
          </p:nvSpPr>
          <p:spPr bwMode="hidden">
            <a:xfrm rot="3473776" flipH="1">
              <a:off x="3518" y="685"/>
              <a:ext cx="356" cy="7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12" name="Freeform 132"/>
            <p:cNvSpPr>
              <a:spLocks/>
            </p:cNvSpPr>
            <p:nvPr/>
          </p:nvSpPr>
          <p:spPr bwMode="hidden">
            <a:xfrm rot="3473776" flipH="1">
              <a:off x="3438" y="450"/>
              <a:ext cx="191" cy="10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13" name="Freeform 133"/>
            <p:cNvSpPr>
              <a:spLocks/>
            </p:cNvSpPr>
            <p:nvPr/>
          </p:nvSpPr>
          <p:spPr bwMode="hidden">
            <a:xfrm rot="4126480" flipH="1">
              <a:off x="3577" y="673"/>
              <a:ext cx="342" cy="6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14" name="Freeform 134"/>
            <p:cNvSpPr>
              <a:spLocks/>
            </p:cNvSpPr>
            <p:nvPr/>
          </p:nvSpPr>
          <p:spPr bwMode="hidden">
            <a:xfrm rot="4126480" flipH="1">
              <a:off x="3541" y="421"/>
              <a:ext cx="184" cy="10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15" name="Freeform 135"/>
            <p:cNvSpPr>
              <a:spLocks/>
            </p:cNvSpPr>
            <p:nvPr/>
          </p:nvSpPr>
          <p:spPr bwMode="hidden">
            <a:xfrm rot="-1325434">
              <a:off x="3864" y="705"/>
              <a:ext cx="398" cy="7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16" name="Freeform 136"/>
            <p:cNvSpPr>
              <a:spLocks/>
            </p:cNvSpPr>
            <p:nvPr/>
          </p:nvSpPr>
          <p:spPr bwMode="hidden">
            <a:xfrm rot="-1325434">
              <a:off x="4246" y="592"/>
              <a:ext cx="214" cy="10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17" name="Freeform 137"/>
            <p:cNvSpPr>
              <a:spLocks/>
            </p:cNvSpPr>
            <p:nvPr/>
          </p:nvSpPr>
          <p:spPr bwMode="hidden">
            <a:xfrm rot="-1921064">
              <a:off x="3819" y="681"/>
              <a:ext cx="399" cy="7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18" name="Freeform 138"/>
            <p:cNvSpPr>
              <a:spLocks/>
            </p:cNvSpPr>
            <p:nvPr/>
          </p:nvSpPr>
          <p:spPr bwMode="hidden">
            <a:xfrm rot="-1921064">
              <a:off x="4181" y="518"/>
              <a:ext cx="214" cy="110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19" name="Freeform 139"/>
            <p:cNvSpPr>
              <a:spLocks/>
            </p:cNvSpPr>
            <p:nvPr/>
          </p:nvSpPr>
          <p:spPr bwMode="hidden">
            <a:xfrm rot="4578755" flipH="1">
              <a:off x="3632" y="690"/>
              <a:ext cx="332" cy="47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20" name="Freeform 140"/>
            <p:cNvSpPr>
              <a:spLocks/>
            </p:cNvSpPr>
            <p:nvPr/>
          </p:nvSpPr>
          <p:spPr bwMode="hidden">
            <a:xfrm rot="4578755" flipH="1">
              <a:off x="3639" y="447"/>
              <a:ext cx="178" cy="75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21" name="Freeform 141"/>
            <p:cNvSpPr>
              <a:spLocks/>
            </p:cNvSpPr>
            <p:nvPr/>
          </p:nvSpPr>
          <p:spPr bwMode="hidden">
            <a:xfrm rot="-3857755">
              <a:off x="3715" y="678"/>
              <a:ext cx="343" cy="6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22" name="Freeform 142"/>
            <p:cNvSpPr>
              <a:spLocks/>
            </p:cNvSpPr>
            <p:nvPr/>
          </p:nvSpPr>
          <p:spPr bwMode="hidden">
            <a:xfrm rot="-3857755">
              <a:off x="3926" y="433"/>
              <a:ext cx="184" cy="93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23" name="Freeform 143"/>
            <p:cNvSpPr>
              <a:spLocks/>
            </p:cNvSpPr>
            <p:nvPr/>
          </p:nvSpPr>
          <p:spPr bwMode="hidden">
            <a:xfrm rot="-2777260">
              <a:off x="3758" y="671"/>
              <a:ext cx="373" cy="87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24" name="Freeform 144"/>
            <p:cNvSpPr>
              <a:spLocks/>
            </p:cNvSpPr>
            <p:nvPr/>
          </p:nvSpPr>
          <p:spPr bwMode="hidden">
            <a:xfrm rot="-2777260">
              <a:off x="4061" y="460"/>
              <a:ext cx="200" cy="136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25" name="Freeform 145"/>
            <p:cNvSpPr>
              <a:spLocks/>
            </p:cNvSpPr>
            <p:nvPr/>
          </p:nvSpPr>
          <p:spPr bwMode="hidden">
            <a:xfrm rot="-4903748">
              <a:off x="3695" y="685"/>
              <a:ext cx="308" cy="28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26" name="Freeform 146"/>
            <p:cNvSpPr>
              <a:spLocks/>
            </p:cNvSpPr>
            <p:nvPr/>
          </p:nvSpPr>
          <p:spPr bwMode="hidden">
            <a:xfrm rot="-4903748">
              <a:off x="3809" y="447"/>
              <a:ext cx="165" cy="43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27" name="Freeform 147"/>
            <p:cNvSpPr>
              <a:spLocks/>
            </p:cNvSpPr>
            <p:nvPr/>
          </p:nvSpPr>
          <p:spPr bwMode="hidden">
            <a:xfrm rot="18335692" flipH="1">
              <a:off x="3278" y="1175"/>
              <a:ext cx="557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28" name="Freeform 148"/>
            <p:cNvSpPr>
              <a:spLocks/>
            </p:cNvSpPr>
            <p:nvPr/>
          </p:nvSpPr>
          <p:spPr bwMode="hidden">
            <a:xfrm rot="18335692" flipH="1">
              <a:off x="3186" y="1510"/>
              <a:ext cx="299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29" name="Freeform 149"/>
            <p:cNvSpPr>
              <a:spLocks/>
            </p:cNvSpPr>
            <p:nvPr/>
          </p:nvSpPr>
          <p:spPr bwMode="hidden">
            <a:xfrm rot="17542885" flipH="1">
              <a:off x="3362" y="1208"/>
              <a:ext cx="515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30" name="Freeform 150"/>
            <p:cNvSpPr>
              <a:spLocks/>
            </p:cNvSpPr>
            <p:nvPr/>
          </p:nvSpPr>
          <p:spPr bwMode="hidden">
            <a:xfrm rot="17542885" flipH="1">
              <a:off x="3364" y="1550"/>
              <a:ext cx="276" cy="158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31" name="Freeform 151"/>
            <p:cNvSpPr>
              <a:spLocks/>
            </p:cNvSpPr>
            <p:nvPr/>
          </p:nvSpPr>
          <p:spPr bwMode="hidden">
            <a:xfrm rot="16870650" flipH="1">
              <a:off x="3452" y="1220"/>
              <a:ext cx="495" cy="9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32" name="Freeform 152"/>
            <p:cNvSpPr>
              <a:spLocks/>
            </p:cNvSpPr>
            <p:nvPr/>
          </p:nvSpPr>
          <p:spPr bwMode="hidden">
            <a:xfrm rot="16870650" flipH="1">
              <a:off x="3525" y="1567"/>
              <a:ext cx="265" cy="142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33" name="Freeform 153"/>
            <p:cNvSpPr>
              <a:spLocks/>
            </p:cNvSpPr>
            <p:nvPr/>
          </p:nvSpPr>
          <p:spPr bwMode="hidden">
            <a:xfrm rot="3144576">
              <a:off x="3801" y="1158"/>
              <a:ext cx="557" cy="101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34" name="Freeform 154"/>
            <p:cNvSpPr>
              <a:spLocks/>
            </p:cNvSpPr>
            <p:nvPr/>
          </p:nvSpPr>
          <p:spPr bwMode="hidden">
            <a:xfrm rot="3144576">
              <a:off x="4165" y="1485"/>
              <a:ext cx="299" cy="159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35" name="Freeform 155"/>
            <p:cNvSpPr>
              <a:spLocks/>
            </p:cNvSpPr>
            <p:nvPr/>
          </p:nvSpPr>
          <p:spPr bwMode="hidden">
            <a:xfrm rot="3745735">
              <a:off x="3762" y="1196"/>
              <a:ext cx="533" cy="97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36" name="Freeform 156"/>
            <p:cNvSpPr>
              <a:spLocks/>
            </p:cNvSpPr>
            <p:nvPr/>
          </p:nvSpPr>
          <p:spPr bwMode="hidden">
            <a:xfrm rot="3745735">
              <a:off x="4047" y="1543"/>
              <a:ext cx="286" cy="152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37" name="Freeform 157"/>
            <p:cNvSpPr>
              <a:spLocks/>
            </p:cNvSpPr>
            <p:nvPr/>
          </p:nvSpPr>
          <p:spPr bwMode="hidden">
            <a:xfrm rot="4286818">
              <a:off x="3705" y="1235"/>
              <a:ext cx="517" cy="79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38" name="Freeform 158"/>
            <p:cNvSpPr>
              <a:spLocks/>
            </p:cNvSpPr>
            <p:nvPr/>
          </p:nvSpPr>
          <p:spPr bwMode="hidden">
            <a:xfrm rot="4286818">
              <a:off x="3923" y="1585"/>
              <a:ext cx="278" cy="125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39" name="Freeform 159"/>
            <p:cNvSpPr>
              <a:spLocks/>
            </p:cNvSpPr>
            <p:nvPr/>
          </p:nvSpPr>
          <p:spPr bwMode="hidden">
            <a:xfrm rot="4898956">
              <a:off x="3665" y="1252"/>
              <a:ext cx="475" cy="8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40" name="Freeform 160"/>
            <p:cNvSpPr>
              <a:spLocks/>
            </p:cNvSpPr>
            <p:nvPr/>
          </p:nvSpPr>
          <p:spPr bwMode="hidden">
            <a:xfrm rot="4898956">
              <a:off x="3804" y="1581"/>
              <a:ext cx="255" cy="125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41" name="Freeform 161"/>
            <p:cNvSpPr>
              <a:spLocks/>
            </p:cNvSpPr>
            <p:nvPr/>
          </p:nvSpPr>
          <p:spPr bwMode="hidden">
            <a:xfrm rot="5755659">
              <a:off x="3570" y="1267"/>
              <a:ext cx="464" cy="60"/>
            </a:xfrm>
            <a:custGeom>
              <a:avLst/>
              <a:gdLst>
                <a:gd name="T0" fmla="*/ 0 w 2736"/>
                <a:gd name="T1" fmla="*/ 0 h 504"/>
                <a:gd name="T2" fmla="*/ 0 w 2736"/>
                <a:gd name="T3" fmla="*/ 0 h 504"/>
                <a:gd name="T4" fmla="*/ 0 w 2736"/>
                <a:gd name="T5" fmla="*/ 0 h 504"/>
                <a:gd name="T6" fmla="*/ 0 w 2736"/>
                <a:gd name="T7" fmla="*/ 0 h 504"/>
                <a:gd name="T8" fmla="*/ 0 w 2736"/>
                <a:gd name="T9" fmla="*/ 0 h 504"/>
                <a:gd name="T10" fmla="*/ 0 w 2736"/>
                <a:gd name="T11" fmla="*/ 0 h 504"/>
                <a:gd name="T12" fmla="*/ 0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42" name="Freeform 162"/>
            <p:cNvSpPr>
              <a:spLocks/>
            </p:cNvSpPr>
            <p:nvPr/>
          </p:nvSpPr>
          <p:spPr bwMode="hidden">
            <a:xfrm rot="5755659">
              <a:off x="3618" y="1599"/>
              <a:ext cx="249" cy="95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0 w 1769"/>
                <a:gd name="T5" fmla="*/ 0 h 791"/>
                <a:gd name="T6" fmla="*/ 0 w 1769"/>
                <a:gd name="T7" fmla="*/ 0 h 791"/>
                <a:gd name="T8" fmla="*/ 0 w 1769"/>
                <a:gd name="T9" fmla="*/ 0 h 791"/>
                <a:gd name="T10" fmla="*/ 0 w 1769"/>
                <a:gd name="T11" fmla="*/ 0 h 791"/>
                <a:gd name="T12" fmla="*/ 0 w 1769"/>
                <a:gd name="T13" fmla="*/ 0 h 791"/>
                <a:gd name="T14" fmla="*/ 0 w 1769"/>
                <a:gd name="T15" fmla="*/ 0 h 791"/>
                <a:gd name="T16" fmla="*/ 0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43" name="Freeform 163"/>
            <p:cNvSpPr>
              <a:spLocks/>
            </p:cNvSpPr>
            <p:nvPr/>
          </p:nvSpPr>
          <p:spPr bwMode="hidden">
            <a:xfrm flipH="1">
              <a:off x="3553" y="1154"/>
              <a:ext cx="157" cy="478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44" name="Arc 164"/>
            <p:cNvSpPr>
              <a:spLocks/>
            </p:cNvSpPr>
            <p:nvPr/>
          </p:nvSpPr>
          <p:spPr bwMode="hidden">
            <a:xfrm flipH="1">
              <a:off x="3268" y="982"/>
              <a:ext cx="687" cy="745"/>
            </a:xfrm>
            <a:custGeom>
              <a:avLst/>
              <a:gdLst>
                <a:gd name="T0" fmla="*/ 0 w 21600"/>
                <a:gd name="T1" fmla="*/ 0 h 21602"/>
                <a:gd name="T2" fmla="*/ 0 w 21600"/>
                <a:gd name="T3" fmla="*/ 0 h 21602"/>
                <a:gd name="T4" fmla="*/ 0 w 21600"/>
                <a:gd name="T5" fmla="*/ 0 h 2160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2" fill="none" extrusionOk="0">
                  <a:moveTo>
                    <a:pt x="5466" y="0"/>
                  </a:moveTo>
                  <a:cubicBezTo>
                    <a:pt x="14970" y="2486"/>
                    <a:pt x="21600" y="11073"/>
                    <a:pt x="21600" y="20897"/>
                  </a:cubicBezTo>
                  <a:cubicBezTo>
                    <a:pt x="21600" y="21132"/>
                    <a:pt x="21596" y="21367"/>
                    <a:pt x="21588" y="21601"/>
                  </a:cubicBezTo>
                </a:path>
                <a:path w="21600" h="21602" stroke="0" extrusionOk="0">
                  <a:moveTo>
                    <a:pt x="5466" y="0"/>
                  </a:moveTo>
                  <a:cubicBezTo>
                    <a:pt x="14970" y="2486"/>
                    <a:pt x="21600" y="11073"/>
                    <a:pt x="21600" y="20897"/>
                  </a:cubicBezTo>
                  <a:cubicBezTo>
                    <a:pt x="21600" y="21132"/>
                    <a:pt x="21596" y="21367"/>
                    <a:pt x="21588" y="21601"/>
                  </a:cubicBezTo>
                  <a:lnTo>
                    <a:pt x="0" y="20897"/>
                  </a:lnTo>
                  <a:lnTo>
                    <a:pt x="5466" y="0"/>
                  </a:lnTo>
                  <a:close/>
                </a:path>
              </a:pathLst>
            </a:cu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45" name="Arc 165"/>
            <p:cNvSpPr>
              <a:spLocks/>
            </p:cNvSpPr>
            <p:nvPr/>
          </p:nvSpPr>
          <p:spPr bwMode="hidden">
            <a:xfrm flipV="1">
              <a:off x="3887" y="532"/>
              <a:ext cx="830" cy="661"/>
            </a:xfrm>
            <a:custGeom>
              <a:avLst/>
              <a:gdLst>
                <a:gd name="T0" fmla="*/ 0 w 36729"/>
                <a:gd name="T1" fmla="*/ 0 h 21600"/>
                <a:gd name="T2" fmla="*/ 0 w 36729"/>
                <a:gd name="T3" fmla="*/ 0 h 21600"/>
                <a:gd name="T4" fmla="*/ 0 w 36729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6729" h="21600" fill="none" extrusionOk="0">
                  <a:moveTo>
                    <a:pt x="36729" y="10451"/>
                  </a:moveTo>
                  <a:cubicBezTo>
                    <a:pt x="32926" y="17330"/>
                    <a:pt x="25686" y="21599"/>
                    <a:pt x="17826" y="21599"/>
                  </a:cubicBezTo>
                  <a:cubicBezTo>
                    <a:pt x="10696" y="21599"/>
                    <a:pt x="4025" y="18081"/>
                    <a:pt x="-1" y="12197"/>
                  </a:cubicBezTo>
                </a:path>
                <a:path w="36729" h="21600" stroke="0" extrusionOk="0">
                  <a:moveTo>
                    <a:pt x="36729" y="10451"/>
                  </a:moveTo>
                  <a:cubicBezTo>
                    <a:pt x="32926" y="17330"/>
                    <a:pt x="25686" y="21599"/>
                    <a:pt x="17826" y="21599"/>
                  </a:cubicBezTo>
                  <a:cubicBezTo>
                    <a:pt x="10696" y="21599"/>
                    <a:pt x="4025" y="18081"/>
                    <a:pt x="-1" y="12197"/>
                  </a:cubicBezTo>
                  <a:lnTo>
                    <a:pt x="17826" y="0"/>
                  </a:lnTo>
                  <a:lnTo>
                    <a:pt x="36729" y="10451"/>
                  </a:lnTo>
                  <a:close/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46" name="Arc 166"/>
            <p:cNvSpPr>
              <a:spLocks/>
            </p:cNvSpPr>
            <p:nvPr/>
          </p:nvSpPr>
          <p:spPr bwMode="hidden">
            <a:xfrm flipH="1">
              <a:off x="3338" y="862"/>
              <a:ext cx="401" cy="769"/>
            </a:xfrm>
            <a:custGeom>
              <a:avLst/>
              <a:gdLst>
                <a:gd name="T0" fmla="*/ 0 w 28940"/>
                <a:gd name="T1" fmla="*/ 0 h 22305"/>
                <a:gd name="T2" fmla="*/ 0 w 28940"/>
                <a:gd name="T3" fmla="*/ 0 h 22305"/>
                <a:gd name="T4" fmla="*/ 0 w 28940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940" h="22305" fill="none" extrusionOk="0">
                  <a:moveTo>
                    <a:pt x="0" y="1285"/>
                  </a:moveTo>
                  <a:cubicBezTo>
                    <a:pt x="2353" y="434"/>
                    <a:pt x="4837" y="0"/>
                    <a:pt x="7340" y="0"/>
                  </a:cubicBezTo>
                  <a:cubicBezTo>
                    <a:pt x="19269" y="0"/>
                    <a:pt x="28940" y="9670"/>
                    <a:pt x="28940" y="21600"/>
                  </a:cubicBezTo>
                  <a:cubicBezTo>
                    <a:pt x="28940" y="21835"/>
                    <a:pt x="28936" y="22070"/>
                    <a:pt x="28928" y="22304"/>
                  </a:cubicBezTo>
                </a:path>
                <a:path w="28940" h="22305" stroke="0" extrusionOk="0">
                  <a:moveTo>
                    <a:pt x="0" y="1285"/>
                  </a:moveTo>
                  <a:cubicBezTo>
                    <a:pt x="2353" y="434"/>
                    <a:pt x="4837" y="0"/>
                    <a:pt x="7340" y="0"/>
                  </a:cubicBezTo>
                  <a:cubicBezTo>
                    <a:pt x="19269" y="0"/>
                    <a:pt x="28940" y="9670"/>
                    <a:pt x="28940" y="21600"/>
                  </a:cubicBezTo>
                  <a:cubicBezTo>
                    <a:pt x="28940" y="21835"/>
                    <a:pt x="28936" y="22070"/>
                    <a:pt x="28928" y="22304"/>
                  </a:cubicBezTo>
                  <a:lnTo>
                    <a:pt x="7340" y="21600"/>
                  </a:lnTo>
                  <a:lnTo>
                    <a:pt x="0" y="1285"/>
                  </a:lnTo>
                  <a:close/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47" name="Arc 167"/>
            <p:cNvSpPr>
              <a:spLocks/>
            </p:cNvSpPr>
            <p:nvPr/>
          </p:nvSpPr>
          <p:spPr bwMode="hidden">
            <a:xfrm flipH="1">
              <a:off x="3053" y="902"/>
              <a:ext cx="652" cy="768"/>
            </a:xfrm>
            <a:custGeom>
              <a:avLst/>
              <a:gdLst>
                <a:gd name="T0" fmla="*/ 0 w 30473"/>
                <a:gd name="T1" fmla="*/ 0 h 22305"/>
                <a:gd name="T2" fmla="*/ 0 w 30473"/>
                <a:gd name="T3" fmla="*/ 0 h 22305"/>
                <a:gd name="T4" fmla="*/ 0 w 30473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0473" h="22305" fill="none" extrusionOk="0">
                  <a:moveTo>
                    <a:pt x="-1" y="1906"/>
                  </a:moveTo>
                  <a:cubicBezTo>
                    <a:pt x="2789" y="649"/>
                    <a:pt x="5813" y="0"/>
                    <a:pt x="8873" y="0"/>
                  </a:cubicBezTo>
                  <a:cubicBezTo>
                    <a:pt x="20802" y="0"/>
                    <a:pt x="30473" y="9670"/>
                    <a:pt x="30473" y="21600"/>
                  </a:cubicBezTo>
                  <a:cubicBezTo>
                    <a:pt x="30473" y="21835"/>
                    <a:pt x="30469" y="22070"/>
                    <a:pt x="30461" y="22304"/>
                  </a:cubicBezTo>
                </a:path>
                <a:path w="30473" h="22305" stroke="0" extrusionOk="0">
                  <a:moveTo>
                    <a:pt x="-1" y="1906"/>
                  </a:moveTo>
                  <a:cubicBezTo>
                    <a:pt x="2789" y="649"/>
                    <a:pt x="5813" y="0"/>
                    <a:pt x="8873" y="0"/>
                  </a:cubicBezTo>
                  <a:cubicBezTo>
                    <a:pt x="20802" y="0"/>
                    <a:pt x="30473" y="9670"/>
                    <a:pt x="30473" y="21600"/>
                  </a:cubicBezTo>
                  <a:cubicBezTo>
                    <a:pt x="30473" y="21835"/>
                    <a:pt x="30469" y="22070"/>
                    <a:pt x="30461" y="22304"/>
                  </a:cubicBezTo>
                  <a:lnTo>
                    <a:pt x="8873" y="21600"/>
                  </a:lnTo>
                  <a:lnTo>
                    <a:pt x="-1" y="1906"/>
                  </a:lnTo>
                  <a:close/>
                </a:path>
              </a:pathLst>
            </a:cu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48" name="Arc 168"/>
            <p:cNvSpPr>
              <a:spLocks/>
            </p:cNvSpPr>
            <p:nvPr/>
          </p:nvSpPr>
          <p:spPr bwMode="hidden">
            <a:xfrm flipH="1">
              <a:off x="2996" y="762"/>
              <a:ext cx="768" cy="769"/>
            </a:xfrm>
            <a:custGeom>
              <a:avLst/>
              <a:gdLst>
                <a:gd name="T0" fmla="*/ 0 w 34455"/>
                <a:gd name="T1" fmla="*/ 0 h 22305"/>
                <a:gd name="T2" fmla="*/ 0 w 34455"/>
                <a:gd name="T3" fmla="*/ 0 h 22305"/>
                <a:gd name="T4" fmla="*/ 0 w 34455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455" h="22305" fill="none" extrusionOk="0">
                  <a:moveTo>
                    <a:pt x="0" y="4241"/>
                  </a:moveTo>
                  <a:cubicBezTo>
                    <a:pt x="3720" y="1486"/>
                    <a:pt x="8226" y="0"/>
                    <a:pt x="12855" y="0"/>
                  </a:cubicBezTo>
                  <a:cubicBezTo>
                    <a:pt x="24784" y="0"/>
                    <a:pt x="34455" y="9670"/>
                    <a:pt x="34455" y="21600"/>
                  </a:cubicBezTo>
                  <a:cubicBezTo>
                    <a:pt x="34455" y="21835"/>
                    <a:pt x="34451" y="22070"/>
                    <a:pt x="34443" y="22304"/>
                  </a:cubicBezTo>
                </a:path>
                <a:path w="34455" h="22305" stroke="0" extrusionOk="0">
                  <a:moveTo>
                    <a:pt x="0" y="4241"/>
                  </a:moveTo>
                  <a:cubicBezTo>
                    <a:pt x="3720" y="1486"/>
                    <a:pt x="8226" y="0"/>
                    <a:pt x="12855" y="0"/>
                  </a:cubicBezTo>
                  <a:cubicBezTo>
                    <a:pt x="24784" y="0"/>
                    <a:pt x="34455" y="9670"/>
                    <a:pt x="34455" y="21600"/>
                  </a:cubicBezTo>
                  <a:cubicBezTo>
                    <a:pt x="34455" y="21835"/>
                    <a:pt x="34451" y="22070"/>
                    <a:pt x="34443" y="22304"/>
                  </a:cubicBezTo>
                  <a:lnTo>
                    <a:pt x="12855" y="21600"/>
                  </a:lnTo>
                  <a:lnTo>
                    <a:pt x="0" y="4241"/>
                  </a:lnTo>
                  <a:close/>
                </a:path>
              </a:pathLst>
            </a:cu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49" name="Arc 169"/>
            <p:cNvSpPr>
              <a:spLocks/>
            </p:cNvSpPr>
            <p:nvPr/>
          </p:nvSpPr>
          <p:spPr bwMode="hidden">
            <a:xfrm>
              <a:off x="3846" y="870"/>
              <a:ext cx="123" cy="769"/>
            </a:xfrm>
            <a:custGeom>
              <a:avLst/>
              <a:gdLst>
                <a:gd name="T0" fmla="*/ 0 w 34812"/>
                <a:gd name="T1" fmla="*/ 0 h 22305"/>
                <a:gd name="T2" fmla="*/ 0 w 34812"/>
                <a:gd name="T3" fmla="*/ 0 h 22305"/>
                <a:gd name="T4" fmla="*/ 0 w 34812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812" h="22305" fill="none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50" name="Arc 170"/>
            <p:cNvSpPr>
              <a:spLocks/>
            </p:cNvSpPr>
            <p:nvPr/>
          </p:nvSpPr>
          <p:spPr bwMode="hidden">
            <a:xfrm>
              <a:off x="3879" y="866"/>
              <a:ext cx="324" cy="769"/>
            </a:xfrm>
            <a:custGeom>
              <a:avLst/>
              <a:gdLst>
                <a:gd name="T0" fmla="*/ 0 w 34812"/>
                <a:gd name="T1" fmla="*/ 0 h 22305"/>
                <a:gd name="T2" fmla="*/ 0 w 34812"/>
                <a:gd name="T3" fmla="*/ 0 h 22305"/>
                <a:gd name="T4" fmla="*/ 0 w 34812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812" h="22305" fill="none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51" name="Arc 171"/>
            <p:cNvSpPr>
              <a:spLocks/>
            </p:cNvSpPr>
            <p:nvPr/>
          </p:nvSpPr>
          <p:spPr bwMode="hidden">
            <a:xfrm>
              <a:off x="3907" y="766"/>
              <a:ext cx="461" cy="769"/>
            </a:xfrm>
            <a:custGeom>
              <a:avLst/>
              <a:gdLst>
                <a:gd name="T0" fmla="*/ 0 w 34812"/>
                <a:gd name="T1" fmla="*/ 0 h 22305"/>
                <a:gd name="T2" fmla="*/ 0 w 34812"/>
                <a:gd name="T3" fmla="*/ 0 h 22305"/>
                <a:gd name="T4" fmla="*/ 0 w 34812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812" h="22305" fill="none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52" name="Freeform 172"/>
            <p:cNvSpPr>
              <a:spLocks/>
            </p:cNvSpPr>
            <p:nvPr/>
          </p:nvSpPr>
          <p:spPr bwMode="hidden">
            <a:xfrm>
              <a:off x="3996" y="1236"/>
              <a:ext cx="156" cy="478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53" name="Freeform 173"/>
            <p:cNvSpPr>
              <a:spLocks/>
            </p:cNvSpPr>
            <p:nvPr/>
          </p:nvSpPr>
          <p:spPr bwMode="hidden">
            <a:xfrm rot="19660755" flipV="1">
              <a:off x="3752" y="1079"/>
              <a:ext cx="142" cy="270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54" name="Arc 174"/>
            <p:cNvSpPr>
              <a:spLocks/>
            </p:cNvSpPr>
            <p:nvPr/>
          </p:nvSpPr>
          <p:spPr bwMode="hidden">
            <a:xfrm flipH="1">
              <a:off x="2952" y="647"/>
              <a:ext cx="821" cy="769"/>
            </a:xfrm>
            <a:custGeom>
              <a:avLst/>
              <a:gdLst>
                <a:gd name="T0" fmla="*/ 0 w 36830"/>
                <a:gd name="T1" fmla="*/ 0 h 22305"/>
                <a:gd name="T2" fmla="*/ 0 w 36830"/>
                <a:gd name="T3" fmla="*/ 0 h 22305"/>
                <a:gd name="T4" fmla="*/ 0 w 36830"/>
                <a:gd name="T5" fmla="*/ 0 h 223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6830" h="22305" fill="none" extrusionOk="0">
                  <a:moveTo>
                    <a:pt x="0" y="6283"/>
                  </a:moveTo>
                  <a:cubicBezTo>
                    <a:pt x="4047" y="2258"/>
                    <a:pt x="9522" y="0"/>
                    <a:pt x="15230" y="0"/>
                  </a:cubicBezTo>
                  <a:cubicBezTo>
                    <a:pt x="27159" y="0"/>
                    <a:pt x="36830" y="9670"/>
                    <a:pt x="36830" y="21600"/>
                  </a:cubicBezTo>
                  <a:cubicBezTo>
                    <a:pt x="36830" y="21835"/>
                    <a:pt x="36826" y="22070"/>
                    <a:pt x="36818" y="22304"/>
                  </a:cubicBezTo>
                </a:path>
                <a:path w="36830" h="22305" stroke="0" extrusionOk="0">
                  <a:moveTo>
                    <a:pt x="0" y="6283"/>
                  </a:moveTo>
                  <a:cubicBezTo>
                    <a:pt x="4047" y="2258"/>
                    <a:pt x="9522" y="0"/>
                    <a:pt x="15230" y="0"/>
                  </a:cubicBezTo>
                  <a:cubicBezTo>
                    <a:pt x="27159" y="0"/>
                    <a:pt x="36830" y="9670"/>
                    <a:pt x="36830" y="21600"/>
                  </a:cubicBezTo>
                  <a:cubicBezTo>
                    <a:pt x="36830" y="21835"/>
                    <a:pt x="36826" y="22070"/>
                    <a:pt x="36818" y="22304"/>
                  </a:cubicBezTo>
                  <a:lnTo>
                    <a:pt x="15230" y="21600"/>
                  </a:lnTo>
                  <a:lnTo>
                    <a:pt x="0" y="6283"/>
                  </a:lnTo>
                  <a:close/>
                </a:path>
              </a:pathLst>
            </a:cu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55" name="Arc 175"/>
            <p:cNvSpPr>
              <a:spLocks/>
            </p:cNvSpPr>
            <p:nvPr/>
          </p:nvSpPr>
          <p:spPr bwMode="hidden">
            <a:xfrm flipH="1">
              <a:off x="3184" y="485"/>
              <a:ext cx="597" cy="745"/>
            </a:xfrm>
            <a:custGeom>
              <a:avLst/>
              <a:gdLst>
                <a:gd name="T0" fmla="*/ 0 w 31881"/>
                <a:gd name="T1" fmla="*/ 0 h 21600"/>
                <a:gd name="T2" fmla="*/ 0 w 31881"/>
                <a:gd name="T3" fmla="*/ 0 h 21600"/>
                <a:gd name="T4" fmla="*/ 0 w 31881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1881" h="21600" fill="none" extrusionOk="0">
                  <a:moveTo>
                    <a:pt x="-1" y="10015"/>
                  </a:moveTo>
                  <a:cubicBezTo>
                    <a:pt x="3963" y="3778"/>
                    <a:pt x="10840" y="0"/>
                    <a:pt x="18231" y="0"/>
                  </a:cubicBezTo>
                  <a:cubicBezTo>
                    <a:pt x="23204" y="0"/>
                    <a:pt x="28026" y="1716"/>
                    <a:pt x="31881" y="4859"/>
                  </a:cubicBezTo>
                </a:path>
                <a:path w="31881" h="21600" stroke="0" extrusionOk="0">
                  <a:moveTo>
                    <a:pt x="-1" y="10015"/>
                  </a:moveTo>
                  <a:cubicBezTo>
                    <a:pt x="3963" y="3778"/>
                    <a:pt x="10840" y="0"/>
                    <a:pt x="18231" y="0"/>
                  </a:cubicBezTo>
                  <a:cubicBezTo>
                    <a:pt x="23204" y="0"/>
                    <a:pt x="28026" y="1716"/>
                    <a:pt x="31881" y="4859"/>
                  </a:cubicBezTo>
                  <a:lnTo>
                    <a:pt x="18231" y="21600"/>
                  </a:lnTo>
                  <a:lnTo>
                    <a:pt x="-1" y="10015"/>
                  </a:lnTo>
                  <a:close/>
                </a:path>
              </a:pathLst>
            </a:cu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56" name="Arc 176"/>
            <p:cNvSpPr>
              <a:spLocks/>
            </p:cNvSpPr>
            <p:nvPr/>
          </p:nvSpPr>
          <p:spPr bwMode="hidden">
            <a:xfrm>
              <a:off x="3822" y="798"/>
              <a:ext cx="246" cy="745"/>
            </a:xfrm>
            <a:custGeom>
              <a:avLst/>
              <a:gdLst>
                <a:gd name="T0" fmla="*/ 0 w 31146"/>
                <a:gd name="T1" fmla="*/ 0 h 21600"/>
                <a:gd name="T2" fmla="*/ 0 w 31146"/>
                <a:gd name="T3" fmla="*/ 0 h 21600"/>
                <a:gd name="T4" fmla="*/ 0 w 31146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1146" h="21600" fill="none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0409" y="0"/>
                    <a:pt x="27134" y="3585"/>
                    <a:pt x="31145" y="9561"/>
                  </a:cubicBezTo>
                </a:path>
                <a:path w="31146" h="21600" stroke="0" extrusionOk="0">
                  <a:moveTo>
                    <a:pt x="-1" y="4511"/>
                  </a:moveTo>
                  <a:cubicBezTo>
                    <a:pt x="3783" y="1586"/>
                    <a:pt x="8429" y="0"/>
                    <a:pt x="13212" y="0"/>
                  </a:cubicBezTo>
                  <a:cubicBezTo>
                    <a:pt x="20409" y="0"/>
                    <a:pt x="27134" y="3585"/>
                    <a:pt x="31145" y="9561"/>
                  </a:cubicBezTo>
                  <a:lnTo>
                    <a:pt x="13212" y="21600"/>
                  </a:lnTo>
                  <a:lnTo>
                    <a:pt x="-1" y="4511"/>
                  </a:lnTo>
                  <a:close/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57" name="Freeform 177"/>
            <p:cNvSpPr>
              <a:spLocks/>
            </p:cNvSpPr>
            <p:nvPr/>
          </p:nvSpPr>
          <p:spPr bwMode="hidden">
            <a:xfrm flipH="1">
              <a:off x="3086" y="1193"/>
              <a:ext cx="351" cy="493"/>
            </a:xfrm>
            <a:custGeom>
              <a:avLst/>
              <a:gdLst>
                <a:gd name="T0" fmla="*/ 0 w 776"/>
                <a:gd name="T1" fmla="*/ 0 h 2368"/>
                <a:gd name="T2" fmla="*/ 1 w 776"/>
                <a:gd name="T3" fmla="*/ 0 h 2368"/>
                <a:gd name="T4" fmla="*/ 0 w 776"/>
                <a:gd name="T5" fmla="*/ 0 h 2368"/>
                <a:gd name="T6" fmla="*/ 1 w 776"/>
                <a:gd name="T7" fmla="*/ 0 h 2368"/>
                <a:gd name="T8" fmla="*/ 1 w 776"/>
                <a:gd name="T9" fmla="*/ 0 h 2368"/>
                <a:gd name="T10" fmla="*/ 1 w 776"/>
                <a:gd name="T11" fmla="*/ 0 h 2368"/>
                <a:gd name="T12" fmla="*/ 1 w 776"/>
                <a:gd name="T13" fmla="*/ 0 h 2368"/>
                <a:gd name="T14" fmla="*/ 2 w 776"/>
                <a:gd name="T15" fmla="*/ 0 h 2368"/>
                <a:gd name="T16" fmla="*/ 1 w 776"/>
                <a:gd name="T17" fmla="*/ 0 h 2368"/>
                <a:gd name="T18" fmla="*/ 2 w 776"/>
                <a:gd name="T19" fmla="*/ 0 h 2368"/>
                <a:gd name="T20" fmla="*/ 2 w 776"/>
                <a:gd name="T21" fmla="*/ 0 h 2368"/>
                <a:gd name="T22" fmla="*/ 2 w 776"/>
                <a:gd name="T23" fmla="*/ 0 h 2368"/>
                <a:gd name="T24" fmla="*/ 2 w 776"/>
                <a:gd name="T25" fmla="*/ 0 h 2368"/>
                <a:gd name="T26" fmla="*/ 3 w 776"/>
                <a:gd name="T27" fmla="*/ 0 h 2368"/>
                <a:gd name="T28" fmla="*/ 2 w 776"/>
                <a:gd name="T29" fmla="*/ 0 h 2368"/>
                <a:gd name="T30" fmla="*/ 3 w 776"/>
                <a:gd name="T31" fmla="*/ 0 h 2368"/>
                <a:gd name="T32" fmla="*/ 3 w 776"/>
                <a:gd name="T33" fmla="*/ 0 h 2368"/>
                <a:gd name="T34" fmla="*/ 3 w 776"/>
                <a:gd name="T35" fmla="*/ 0 h 2368"/>
                <a:gd name="T36" fmla="*/ 3 w 776"/>
                <a:gd name="T37" fmla="*/ 0 h 2368"/>
                <a:gd name="T38" fmla="*/ 3 w 776"/>
                <a:gd name="T39" fmla="*/ 0 h 2368"/>
                <a:gd name="T40" fmla="*/ 3 w 776"/>
                <a:gd name="T41" fmla="*/ 0 h 2368"/>
                <a:gd name="T42" fmla="*/ 3 w 776"/>
                <a:gd name="T43" fmla="*/ 0 h 2368"/>
                <a:gd name="T44" fmla="*/ 3 w 776"/>
                <a:gd name="T45" fmla="*/ 0 h 2368"/>
                <a:gd name="T46" fmla="*/ 3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58" name="Freeform 178"/>
            <p:cNvSpPr>
              <a:spLocks/>
            </p:cNvSpPr>
            <p:nvPr/>
          </p:nvSpPr>
          <p:spPr bwMode="hidden">
            <a:xfrm flipH="1">
              <a:off x="3251" y="673"/>
              <a:ext cx="225" cy="492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59" name="Freeform 179"/>
            <p:cNvSpPr>
              <a:spLocks/>
            </p:cNvSpPr>
            <p:nvPr/>
          </p:nvSpPr>
          <p:spPr bwMode="hidden">
            <a:xfrm flipH="1">
              <a:off x="3510" y="526"/>
              <a:ext cx="135" cy="492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60" name="Freeform 180"/>
            <p:cNvSpPr>
              <a:spLocks/>
            </p:cNvSpPr>
            <p:nvPr/>
          </p:nvSpPr>
          <p:spPr bwMode="hidden">
            <a:xfrm>
              <a:off x="4351" y="1121"/>
              <a:ext cx="326" cy="518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1 w 776"/>
                <a:gd name="T7" fmla="*/ 0 h 2368"/>
                <a:gd name="T8" fmla="*/ 0 w 776"/>
                <a:gd name="T9" fmla="*/ 0 h 2368"/>
                <a:gd name="T10" fmla="*/ 1 w 776"/>
                <a:gd name="T11" fmla="*/ 0 h 2368"/>
                <a:gd name="T12" fmla="*/ 1 w 776"/>
                <a:gd name="T13" fmla="*/ 0 h 2368"/>
                <a:gd name="T14" fmla="*/ 1 w 776"/>
                <a:gd name="T15" fmla="*/ 0 h 2368"/>
                <a:gd name="T16" fmla="*/ 1 w 776"/>
                <a:gd name="T17" fmla="*/ 0 h 2368"/>
                <a:gd name="T18" fmla="*/ 1 w 776"/>
                <a:gd name="T19" fmla="*/ 0 h 2368"/>
                <a:gd name="T20" fmla="*/ 1 w 776"/>
                <a:gd name="T21" fmla="*/ 0 h 2368"/>
                <a:gd name="T22" fmla="*/ 1 w 776"/>
                <a:gd name="T23" fmla="*/ 0 h 2368"/>
                <a:gd name="T24" fmla="*/ 1 w 776"/>
                <a:gd name="T25" fmla="*/ 0 h 2368"/>
                <a:gd name="T26" fmla="*/ 2 w 776"/>
                <a:gd name="T27" fmla="*/ 0 h 2368"/>
                <a:gd name="T28" fmla="*/ 1 w 776"/>
                <a:gd name="T29" fmla="*/ 0 h 2368"/>
                <a:gd name="T30" fmla="*/ 2 w 776"/>
                <a:gd name="T31" fmla="*/ 0 h 2368"/>
                <a:gd name="T32" fmla="*/ 2 w 776"/>
                <a:gd name="T33" fmla="*/ 0 h 2368"/>
                <a:gd name="T34" fmla="*/ 2 w 776"/>
                <a:gd name="T35" fmla="*/ 0 h 2368"/>
                <a:gd name="T36" fmla="*/ 2 w 776"/>
                <a:gd name="T37" fmla="*/ 0 h 2368"/>
                <a:gd name="T38" fmla="*/ 2 w 776"/>
                <a:gd name="T39" fmla="*/ 0 h 2368"/>
                <a:gd name="T40" fmla="*/ 2 w 776"/>
                <a:gd name="T41" fmla="*/ 0 h 2368"/>
                <a:gd name="T42" fmla="*/ 2 w 776"/>
                <a:gd name="T43" fmla="*/ 0 h 2368"/>
                <a:gd name="T44" fmla="*/ 2 w 776"/>
                <a:gd name="T45" fmla="*/ 0 h 2368"/>
                <a:gd name="T46" fmla="*/ 2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61" name="Freeform 181"/>
            <p:cNvSpPr>
              <a:spLocks/>
            </p:cNvSpPr>
            <p:nvPr/>
          </p:nvSpPr>
          <p:spPr bwMode="hidden">
            <a:xfrm>
              <a:off x="4182" y="859"/>
              <a:ext cx="490" cy="345"/>
            </a:xfrm>
            <a:custGeom>
              <a:avLst/>
              <a:gdLst>
                <a:gd name="T0" fmla="*/ 0 w 776"/>
                <a:gd name="T1" fmla="*/ 0 h 2368"/>
                <a:gd name="T2" fmla="*/ 10 w 776"/>
                <a:gd name="T3" fmla="*/ 0 h 2368"/>
                <a:gd name="T4" fmla="*/ 4 w 776"/>
                <a:gd name="T5" fmla="*/ 0 h 2368"/>
                <a:gd name="T6" fmla="*/ 13 w 776"/>
                <a:gd name="T7" fmla="*/ 0 h 2368"/>
                <a:gd name="T8" fmla="*/ 8 w 776"/>
                <a:gd name="T9" fmla="*/ 0 h 2368"/>
                <a:gd name="T10" fmla="*/ 16 w 776"/>
                <a:gd name="T11" fmla="*/ 0 h 2368"/>
                <a:gd name="T12" fmla="*/ 11 w 776"/>
                <a:gd name="T13" fmla="*/ 0 h 2368"/>
                <a:gd name="T14" fmla="*/ 19 w 776"/>
                <a:gd name="T15" fmla="*/ 0 h 2368"/>
                <a:gd name="T16" fmla="*/ 16 w 776"/>
                <a:gd name="T17" fmla="*/ 0 h 2368"/>
                <a:gd name="T18" fmla="*/ 21 w 776"/>
                <a:gd name="T19" fmla="*/ 0 h 2368"/>
                <a:gd name="T20" fmla="*/ 19 w 776"/>
                <a:gd name="T21" fmla="*/ 0 h 2368"/>
                <a:gd name="T22" fmla="*/ 23 w 776"/>
                <a:gd name="T23" fmla="*/ 0 h 2368"/>
                <a:gd name="T24" fmla="*/ 23 w 776"/>
                <a:gd name="T25" fmla="*/ 0 h 2368"/>
                <a:gd name="T26" fmla="*/ 27 w 776"/>
                <a:gd name="T27" fmla="*/ 0 h 2368"/>
                <a:gd name="T28" fmla="*/ 25 w 776"/>
                <a:gd name="T29" fmla="*/ 0 h 2368"/>
                <a:gd name="T30" fmla="*/ 28 w 776"/>
                <a:gd name="T31" fmla="*/ 0 h 2368"/>
                <a:gd name="T32" fmla="*/ 27 w 776"/>
                <a:gd name="T33" fmla="*/ 0 h 2368"/>
                <a:gd name="T34" fmla="*/ 28 w 776"/>
                <a:gd name="T35" fmla="*/ 0 h 2368"/>
                <a:gd name="T36" fmla="*/ 27 w 776"/>
                <a:gd name="T37" fmla="*/ 0 h 2368"/>
                <a:gd name="T38" fmla="*/ 31 w 776"/>
                <a:gd name="T39" fmla="*/ 0 h 2368"/>
                <a:gd name="T40" fmla="*/ 28 w 776"/>
                <a:gd name="T41" fmla="*/ 0 h 2368"/>
                <a:gd name="T42" fmla="*/ 31 w 776"/>
                <a:gd name="T43" fmla="*/ 0 h 2368"/>
                <a:gd name="T44" fmla="*/ 28 w 776"/>
                <a:gd name="T45" fmla="*/ 0 h 2368"/>
                <a:gd name="T46" fmla="*/ 31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62" name="Freeform 182"/>
            <p:cNvSpPr>
              <a:spLocks/>
            </p:cNvSpPr>
            <p:nvPr/>
          </p:nvSpPr>
          <p:spPr bwMode="hidden">
            <a:xfrm>
              <a:off x="4200" y="493"/>
              <a:ext cx="214" cy="463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63" name="Freeform 183"/>
            <p:cNvSpPr>
              <a:spLocks/>
            </p:cNvSpPr>
            <p:nvPr/>
          </p:nvSpPr>
          <p:spPr bwMode="hidden">
            <a:xfrm rot="-1346631">
              <a:off x="3988" y="878"/>
              <a:ext cx="144" cy="271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564" name="Freeform 184"/>
            <p:cNvSpPr>
              <a:spLocks/>
            </p:cNvSpPr>
            <p:nvPr/>
          </p:nvSpPr>
          <p:spPr bwMode="hidden">
            <a:xfrm rot="1346631" flipH="1">
              <a:off x="3479" y="870"/>
              <a:ext cx="142" cy="272"/>
            </a:xfrm>
            <a:custGeom>
              <a:avLst/>
              <a:gdLst>
                <a:gd name="T0" fmla="*/ 0 w 776"/>
                <a:gd name="T1" fmla="*/ 0 h 2368"/>
                <a:gd name="T2" fmla="*/ 0 w 776"/>
                <a:gd name="T3" fmla="*/ 0 h 2368"/>
                <a:gd name="T4" fmla="*/ 0 w 776"/>
                <a:gd name="T5" fmla="*/ 0 h 2368"/>
                <a:gd name="T6" fmla="*/ 0 w 776"/>
                <a:gd name="T7" fmla="*/ 0 h 2368"/>
                <a:gd name="T8" fmla="*/ 0 w 776"/>
                <a:gd name="T9" fmla="*/ 0 h 2368"/>
                <a:gd name="T10" fmla="*/ 0 w 776"/>
                <a:gd name="T11" fmla="*/ 0 h 2368"/>
                <a:gd name="T12" fmla="*/ 0 w 776"/>
                <a:gd name="T13" fmla="*/ 0 h 2368"/>
                <a:gd name="T14" fmla="*/ 0 w 776"/>
                <a:gd name="T15" fmla="*/ 0 h 2368"/>
                <a:gd name="T16" fmla="*/ 0 w 776"/>
                <a:gd name="T17" fmla="*/ 0 h 2368"/>
                <a:gd name="T18" fmla="*/ 0 w 776"/>
                <a:gd name="T19" fmla="*/ 0 h 2368"/>
                <a:gd name="T20" fmla="*/ 0 w 776"/>
                <a:gd name="T21" fmla="*/ 0 h 2368"/>
                <a:gd name="T22" fmla="*/ 0 w 776"/>
                <a:gd name="T23" fmla="*/ 0 h 2368"/>
                <a:gd name="T24" fmla="*/ 0 w 776"/>
                <a:gd name="T25" fmla="*/ 0 h 2368"/>
                <a:gd name="T26" fmla="*/ 0 w 776"/>
                <a:gd name="T27" fmla="*/ 0 h 2368"/>
                <a:gd name="T28" fmla="*/ 0 w 776"/>
                <a:gd name="T29" fmla="*/ 0 h 2368"/>
                <a:gd name="T30" fmla="*/ 0 w 776"/>
                <a:gd name="T31" fmla="*/ 0 h 2368"/>
                <a:gd name="T32" fmla="*/ 0 w 776"/>
                <a:gd name="T33" fmla="*/ 0 h 2368"/>
                <a:gd name="T34" fmla="*/ 0 w 776"/>
                <a:gd name="T35" fmla="*/ 0 h 2368"/>
                <a:gd name="T36" fmla="*/ 0 w 776"/>
                <a:gd name="T37" fmla="*/ 0 h 2368"/>
                <a:gd name="T38" fmla="*/ 0 w 776"/>
                <a:gd name="T39" fmla="*/ 0 h 2368"/>
                <a:gd name="T40" fmla="*/ 0 w 776"/>
                <a:gd name="T41" fmla="*/ 0 h 2368"/>
                <a:gd name="T42" fmla="*/ 0 w 776"/>
                <a:gd name="T43" fmla="*/ 0 h 2368"/>
                <a:gd name="T44" fmla="*/ 0 w 776"/>
                <a:gd name="T45" fmla="*/ 0 h 2368"/>
                <a:gd name="T46" fmla="*/ 0 w 776"/>
                <a:gd name="T47" fmla="*/ 0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</p:grpSp>
      <p:sp>
        <p:nvSpPr>
          <p:cNvPr id="19462" name="WordArt 186"/>
          <p:cNvSpPr>
            <a:spLocks noChangeArrowheads="1" noChangeShapeType="1" noTextEdit="1"/>
          </p:cNvSpPr>
          <p:nvPr/>
        </p:nvSpPr>
        <p:spPr bwMode="auto">
          <a:xfrm>
            <a:off x="4038599" y="1748670"/>
            <a:ext cx="1676401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vi-VN" sz="36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36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63" name="WordArt 187"/>
          <p:cNvSpPr>
            <a:spLocks noChangeArrowheads="1" noChangeShapeType="1" noTextEdit="1"/>
          </p:cNvSpPr>
          <p:nvPr/>
        </p:nvSpPr>
        <p:spPr bwMode="auto">
          <a:xfrm>
            <a:off x="626594" y="3429000"/>
            <a:ext cx="7982357" cy="213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DIỆN </a:t>
            </a:r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TÍCH HÌNH TAM GIÁC</a:t>
            </a:r>
            <a:r>
              <a:rPr lang="vi-VN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(Trang </a:t>
            </a:r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7)</a:t>
            </a:r>
            <a:endParaRPr lang="vi-VN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112669" y="309143"/>
            <a:ext cx="2895600" cy="2286000"/>
            <a:chOff x="5225" y="9335"/>
            <a:chExt cx="2520" cy="1750"/>
          </a:xfrm>
        </p:grpSpPr>
        <p:sp>
          <p:nvSpPr>
            <p:cNvPr id="22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7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Arial" charset="0"/>
              </a:endParaRPr>
            </a:p>
          </p:txBody>
        </p:sp>
        <p:pic>
          <p:nvPicPr>
            <p:cNvPr id="19467" name="Picture 26" descr="cosmoS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8" name="Picture 25" descr="BOOK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9" name="Picture 24" descr="BOOK1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0" name="Picture 23" descr="QUILLPEN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71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>
                  <a:solidFill>
                    <a:srgbClr val="404040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600">
                  <a:solidFill>
                    <a:srgbClr val="404040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400">
                  <a:solidFill>
                    <a:srgbClr val="404040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800" b="1">
                  <a:solidFill>
                    <a:schemeClr val="tx1"/>
                  </a:solidFill>
                  <a:latin typeface="VnBangkok"/>
                  <a:cs typeface="Times New Roman" panose="02020603050405020304" pitchFamily="18" charset="0"/>
                </a:rPr>
                <a:t> </a:t>
              </a:r>
              <a:endParaRPr lang="en-US" altLang="en-US" sz="480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9472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>
                  <a:solidFill>
                    <a:srgbClr val="404040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600">
                  <a:solidFill>
                    <a:srgbClr val="404040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400">
                  <a:solidFill>
                    <a:srgbClr val="404040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48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473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vi-VN" b="1" kern="10"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19474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>
                  <a:solidFill>
                    <a:srgbClr val="404040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600">
                  <a:solidFill>
                    <a:srgbClr val="404040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400">
                  <a:solidFill>
                    <a:srgbClr val="404040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48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2631837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10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5211" fill="hold"/>
                                        <p:tgtEl>
                                          <p:spTgt spid="174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4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0">
            <a:extLst>
              <a:ext uri="{FF2B5EF4-FFF2-40B4-BE49-F238E27FC236}">
                <a16:creationId xmlns:a16="http://schemas.microsoft.com/office/drawing/2014/main" xmlns="" id="{CD684D35-4096-4E0C-8706-32CEA96A8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30" name="AutoShape 18">
            <a:extLst>
              <a:ext uri="{FF2B5EF4-FFF2-40B4-BE49-F238E27FC236}">
                <a16:creationId xmlns:a16="http://schemas.microsoft.com/office/drawing/2014/main" xmlns="" id="{E9B76254-66C0-466A-898F-4165793478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078890"/>
            <a:ext cx="6477000" cy="1219200"/>
          </a:xfrm>
          <a:prstGeom prst="flowChartTerminator">
            <a:avLst/>
          </a:prstGeom>
          <a:solidFill>
            <a:schemeClr val="bg2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marL="533400" indent="-5334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90600" indent="-5334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447800" indent="-5334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905000" indent="-5334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362200" indent="-5334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819400" indent="-533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76600" indent="-533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733800" indent="-533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91000" indent="-533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en-US" altLang="x-none" sz="24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altLang="x-none" sz="24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Bài</a:t>
            </a:r>
            <a:r>
              <a:rPr lang="en-US" altLang="x-none" sz="24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1.</a:t>
            </a:r>
            <a:r>
              <a:rPr lang="en-US" altLang="x-none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altLang="x-none" sz="24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Tính</a:t>
            </a:r>
            <a:r>
              <a:rPr lang="en-US" altLang="x-none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altLang="x-none" sz="24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diện</a:t>
            </a:r>
            <a:r>
              <a:rPr lang="en-US" altLang="x-none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altLang="x-none" sz="24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tích</a:t>
            </a:r>
            <a:r>
              <a:rPr lang="en-US" altLang="x-none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altLang="x-none" sz="24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hình</a:t>
            </a:r>
            <a:r>
              <a:rPr lang="en-US" altLang="x-none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tam </a:t>
            </a:r>
            <a:r>
              <a:rPr lang="en-US" altLang="x-none" sz="24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giác</a:t>
            </a:r>
            <a:r>
              <a:rPr lang="en-US" altLang="x-none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altLang="x-none" sz="24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có</a:t>
            </a:r>
            <a:r>
              <a:rPr lang="en-US" altLang="x-none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:</a:t>
            </a:r>
          </a:p>
          <a:p>
            <a:pPr>
              <a:defRPr/>
            </a:pPr>
            <a:r>
              <a:rPr lang="en-US" altLang="x-none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a. </a:t>
            </a:r>
            <a:r>
              <a:rPr lang="en-US" altLang="x-none" sz="24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Độ</a:t>
            </a:r>
            <a:r>
              <a:rPr lang="en-US" altLang="x-none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altLang="x-none" sz="24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dài</a:t>
            </a:r>
            <a:r>
              <a:rPr lang="en-US" altLang="x-none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altLang="x-none" sz="24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đáy</a:t>
            </a:r>
            <a:r>
              <a:rPr lang="en-US" altLang="x-none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altLang="x-none" sz="24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là</a:t>
            </a:r>
            <a:r>
              <a:rPr lang="en-US" altLang="x-none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8cm </a:t>
            </a:r>
            <a:r>
              <a:rPr lang="en-US" altLang="x-none" sz="24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và</a:t>
            </a:r>
            <a:r>
              <a:rPr lang="en-US" altLang="x-none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altLang="x-none" sz="24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chiều</a:t>
            </a:r>
            <a:r>
              <a:rPr lang="en-US" altLang="x-none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altLang="x-none" sz="24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cao</a:t>
            </a:r>
            <a:r>
              <a:rPr lang="en-US" altLang="x-none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altLang="x-none" sz="24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là</a:t>
            </a:r>
            <a:r>
              <a:rPr lang="en-US" altLang="x-none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6cm.</a:t>
            </a:r>
          </a:p>
          <a:p>
            <a:pPr>
              <a:defRPr/>
            </a:pPr>
            <a:r>
              <a:rPr lang="en-US" altLang="x-none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altLang="x-none" sz="24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b.Độ</a:t>
            </a:r>
            <a:r>
              <a:rPr lang="en-US" altLang="x-none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altLang="x-none" sz="24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dài</a:t>
            </a:r>
            <a:r>
              <a:rPr lang="en-US" altLang="x-none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altLang="x-none" sz="24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đáy</a:t>
            </a:r>
            <a:r>
              <a:rPr lang="en-US" altLang="x-none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altLang="x-none" sz="24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là</a:t>
            </a:r>
            <a:r>
              <a:rPr lang="en-US" altLang="x-none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2,3dm </a:t>
            </a:r>
            <a:r>
              <a:rPr lang="en-US" altLang="x-none" sz="24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và</a:t>
            </a:r>
            <a:r>
              <a:rPr lang="en-US" altLang="x-none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altLang="x-none" sz="24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chiều</a:t>
            </a:r>
            <a:r>
              <a:rPr lang="en-US" altLang="x-none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altLang="x-none" sz="24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cao</a:t>
            </a:r>
            <a:r>
              <a:rPr lang="en-US" altLang="x-none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altLang="x-none" sz="24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là</a:t>
            </a:r>
            <a:r>
              <a:rPr lang="en-US" altLang="x-none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1,2dm.</a:t>
            </a:r>
          </a:p>
        </p:txBody>
      </p:sp>
      <p:sp>
        <p:nvSpPr>
          <p:cNvPr id="115731" name="AutoShape 19">
            <a:extLst>
              <a:ext uri="{FF2B5EF4-FFF2-40B4-BE49-F238E27FC236}">
                <a16:creationId xmlns:a16="http://schemas.microsoft.com/office/drawing/2014/main" xmlns="" id="{F7FADD1A-958D-4444-8EA7-5D2B215B18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581400"/>
            <a:ext cx="4648200" cy="3124200"/>
          </a:xfrm>
          <a:prstGeom prst="horizontalScroll">
            <a:avLst>
              <a:gd name="adj" fmla="val 4116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sz="2400" dirty="0">
                <a:latin typeface="Times New Roman" panose="02020603050405020304" pitchFamily="18" charset="0"/>
              </a:rPr>
              <a:t>                   </a:t>
            </a:r>
            <a:r>
              <a:rPr lang="en-US" altLang="x-none" sz="2400" b="1" u="sng" dirty="0" err="1">
                <a:latin typeface="Times New Roman" panose="02020603050405020304" pitchFamily="18" charset="0"/>
              </a:rPr>
              <a:t>Bài</a:t>
            </a:r>
            <a:r>
              <a:rPr lang="en-US" altLang="x-none" sz="2400" b="1" u="sng" dirty="0">
                <a:latin typeface="Times New Roman" panose="02020603050405020304" pitchFamily="18" charset="0"/>
              </a:rPr>
              <a:t> </a:t>
            </a:r>
            <a:r>
              <a:rPr lang="en-US" altLang="x-none" sz="2400" b="1" u="sng" dirty="0" err="1">
                <a:latin typeface="Times New Roman" panose="02020603050405020304" pitchFamily="18" charset="0"/>
              </a:rPr>
              <a:t>giải</a:t>
            </a:r>
            <a:endParaRPr lang="en-US" altLang="x-none" sz="2400" b="1" u="sng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sz="2400" dirty="0">
                <a:latin typeface="Times New Roman" panose="02020603050405020304" pitchFamily="18" charset="0"/>
              </a:rPr>
              <a:t>a, </a:t>
            </a:r>
            <a:r>
              <a:rPr lang="en-US" altLang="x-none" sz="2400" dirty="0" err="1">
                <a:latin typeface="Times New Roman" panose="02020603050405020304" pitchFamily="18" charset="0"/>
              </a:rPr>
              <a:t>Diện</a:t>
            </a:r>
            <a:r>
              <a:rPr lang="en-US" altLang="x-none" sz="2400" dirty="0">
                <a:latin typeface="Times New Roman" panose="02020603050405020304" pitchFamily="18" charset="0"/>
              </a:rPr>
              <a:t> </a:t>
            </a:r>
            <a:r>
              <a:rPr lang="en-US" altLang="x-none" sz="2400" dirty="0" err="1">
                <a:latin typeface="Times New Roman" panose="02020603050405020304" pitchFamily="18" charset="0"/>
              </a:rPr>
              <a:t>tích</a:t>
            </a:r>
            <a:r>
              <a:rPr lang="en-US" altLang="x-none" sz="2400" dirty="0">
                <a:latin typeface="Times New Roman" panose="02020603050405020304" pitchFamily="18" charset="0"/>
              </a:rPr>
              <a:t> </a:t>
            </a:r>
            <a:r>
              <a:rPr lang="en-US" altLang="x-none" sz="2400" dirty="0" err="1">
                <a:latin typeface="Times New Roman" panose="02020603050405020304" pitchFamily="18" charset="0"/>
              </a:rPr>
              <a:t>hình</a:t>
            </a:r>
            <a:r>
              <a:rPr lang="en-US" altLang="x-none" sz="2400" dirty="0">
                <a:latin typeface="Times New Roman" panose="02020603050405020304" pitchFamily="18" charset="0"/>
              </a:rPr>
              <a:t> tam </a:t>
            </a:r>
            <a:r>
              <a:rPr lang="en-US" altLang="x-none" sz="2400" dirty="0" err="1">
                <a:latin typeface="Times New Roman" panose="02020603050405020304" pitchFamily="18" charset="0"/>
              </a:rPr>
              <a:t>giác</a:t>
            </a:r>
            <a:r>
              <a:rPr lang="en-US" altLang="x-none" sz="2400" dirty="0">
                <a:latin typeface="Times New Roman" panose="02020603050405020304" pitchFamily="18" charset="0"/>
              </a:rPr>
              <a:t> </a:t>
            </a:r>
            <a:r>
              <a:rPr lang="en-US" altLang="x-none" sz="2400" dirty="0" err="1">
                <a:latin typeface="Times New Roman" panose="02020603050405020304" pitchFamily="18" charset="0"/>
              </a:rPr>
              <a:t>là</a:t>
            </a:r>
            <a:r>
              <a:rPr lang="en-US" altLang="x-none" sz="2400" dirty="0">
                <a:latin typeface="Times New Roman" panose="02020603050405020304" pitchFamily="18" charset="0"/>
              </a:rPr>
              <a:t>: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sz="2400" dirty="0">
                <a:latin typeface="Times New Roman" panose="02020603050405020304" pitchFamily="18" charset="0"/>
              </a:rPr>
              <a:t>           </a:t>
            </a:r>
            <a:r>
              <a:rPr lang="en-US" altLang="x-none" sz="2400" dirty="0" smtClean="0">
                <a:latin typeface="Times New Roman" panose="02020603050405020304" pitchFamily="18" charset="0"/>
              </a:rPr>
              <a:t>(8 </a:t>
            </a:r>
            <a:r>
              <a:rPr lang="en-US" altLang="x-none" sz="2400" dirty="0">
                <a:latin typeface="Times New Roman" panose="02020603050405020304" pitchFamily="18" charset="0"/>
              </a:rPr>
              <a:t>x 6 </a:t>
            </a:r>
            <a:r>
              <a:rPr lang="en-US" altLang="x-none" sz="2400" dirty="0" smtClean="0">
                <a:latin typeface="Times New Roman" panose="02020603050405020304" pitchFamily="18" charset="0"/>
              </a:rPr>
              <a:t>): </a:t>
            </a:r>
            <a:r>
              <a:rPr lang="en-US" altLang="x-none" sz="2400" dirty="0">
                <a:latin typeface="Times New Roman" panose="02020603050405020304" pitchFamily="18" charset="0"/>
              </a:rPr>
              <a:t>2 = 24 (cm</a:t>
            </a:r>
            <a:r>
              <a:rPr lang="en-US" altLang="x-none" sz="2400" baseline="30000" dirty="0">
                <a:latin typeface="Times New Roman" panose="02020603050405020304" pitchFamily="18" charset="0"/>
              </a:rPr>
              <a:t>2</a:t>
            </a:r>
            <a:r>
              <a:rPr lang="en-US" altLang="x-none" sz="2400" dirty="0">
                <a:latin typeface="Times New Roman" panose="02020603050405020304" pitchFamily="18" charset="0"/>
              </a:rPr>
              <a:t>)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sz="2400" dirty="0">
                <a:latin typeface="Times New Roman" panose="02020603050405020304" pitchFamily="18" charset="0"/>
              </a:rPr>
              <a:t>b, </a:t>
            </a:r>
            <a:r>
              <a:rPr lang="en-US" altLang="x-none" sz="2400" dirty="0" err="1">
                <a:latin typeface="Times New Roman" panose="02020603050405020304" pitchFamily="18" charset="0"/>
              </a:rPr>
              <a:t>Diện</a:t>
            </a:r>
            <a:r>
              <a:rPr lang="en-US" altLang="x-none" sz="2400" dirty="0">
                <a:latin typeface="Times New Roman" panose="02020603050405020304" pitchFamily="18" charset="0"/>
              </a:rPr>
              <a:t> </a:t>
            </a:r>
            <a:r>
              <a:rPr lang="en-US" altLang="x-none" sz="2400" dirty="0" err="1">
                <a:latin typeface="Times New Roman" panose="02020603050405020304" pitchFamily="18" charset="0"/>
              </a:rPr>
              <a:t>tích</a:t>
            </a:r>
            <a:r>
              <a:rPr lang="en-US" altLang="x-none" sz="2400" dirty="0">
                <a:latin typeface="Times New Roman" panose="02020603050405020304" pitchFamily="18" charset="0"/>
              </a:rPr>
              <a:t> </a:t>
            </a:r>
            <a:r>
              <a:rPr lang="en-US" altLang="x-none" sz="2400" dirty="0" err="1">
                <a:latin typeface="Times New Roman" panose="02020603050405020304" pitchFamily="18" charset="0"/>
              </a:rPr>
              <a:t>hình</a:t>
            </a:r>
            <a:r>
              <a:rPr lang="en-US" altLang="x-none" sz="2400" dirty="0">
                <a:latin typeface="Times New Roman" panose="02020603050405020304" pitchFamily="18" charset="0"/>
              </a:rPr>
              <a:t> tam </a:t>
            </a:r>
            <a:r>
              <a:rPr lang="en-US" altLang="x-none" sz="2400" dirty="0" err="1">
                <a:latin typeface="Times New Roman" panose="02020603050405020304" pitchFamily="18" charset="0"/>
              </a:rPr>
              <a:t>giác</a:t>
            </a:r>
            <a:r>
              <a:rPr lang="en-US" altLang="x-none" sz="2400" dirty="0">
                <a:latin typeface="Times New Roman" panose="02020603050405020304" pitchFamily="18" charset="0"/>
              </a:rPr>
              <a:t> </a:t>
            </a:r>
            <a:r>
              <a:rPr lang="en-US" altLang="x-none" sz="2400" dirty="0" err="1">
                <a:latin typeface="Times New Roman" panose="02020603050405020304" pitchFamily="18" charset="0"/>
              </a:rPr>
              <a:t>là</a:t>
            </a:r>
            <a:r>
              <a:rPr lang="en-US" altLang="x-none" sz="2400" dirty="0">
                <a:latin typeface="Times New Roman" panose="02020603050405020304" pitchFamily="18" charset="0"/>
              </a:rPr>
              <a:t>: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sz="2400">
                <a:latin typeface="Times New Roman" panose="02020603050405020304" pitchFamily="18" charset="0"/>
              </a:rPr>
              <a:t>           </a:t>
            </a:r>
            <a:r>
              <a:rPr lang="en-US" altLang="x-none" sz="2400" smtClean="0">
                <a:latin typeface="Times New Roman" panose="02020603050405020304" pitchFamily="18" charset="0"/>
              </a:rPr>
              <a:t>(2,3 </a:t>
            </a:r>
            <a:r>
              <a:rPr lang="en-US" altLang="x-none" sz="2400">
                <a:latin typeface="Times New Roman" panose="02020603050405020304" pitchFamily="18" charset="0"/>
              </a:rPr>
              <a:t>x </a:t>
            </a:r>
            <a:r>
              <a:rPr lang="en-US" altLang="x-none" sz="2400" smtClean="0">
                <a:latin typeface="Times New Roman" panose="02020603050405020304" pitchFamily="18" charset="0"/>
              </a:rPr>
              <a:t>1,2) </a:t>
            </a:r>
            <a:r>
              <a:rPr lang="en-US" altLang="x-none" sz="2400" dirty="0">
                <a:latin typeface="Times New Roman" panose="02020603050405020304" pitchFamily="18" charset="0"/>
              </a:rPr>
              <a:t>: 2 = 1,38 (dm</a:t>
            </a:r>
            <a:r>
              <a:rPr lang="en-US" altLang="x-none" sz="2400" baseline="30000" dirty="0">
                <a:latin typeface="Times New Roman" panose="02020603050405020304" pitchFamily="18" charset="0"/>
              </a:rPr>
              <a:t>2</a:t>
            </a:r>
            <a:r>
              <a:rPr lang="en-US" altLang="x-none" sz="2400" dirty="0">
                <a:latin typeface="Times New Roman" panose="02020603050405020304" pitchFamily="18" charset="0"/>
              </a:rPr>
              <a:t>)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sz="2400" dirty="0">
                <a:latin typeface="Times New Roman" panose="02020603050405020304" pitchFamily="18" charset="0"/>
              </a:rPr>
              <a:t>                      </a:t>
            </a:r>
            <a:r>
              <a:rPr lang="en-US" altLang="x-none" sz="2400" dirty="0" err="1">
                <a:latin typeface="Times New Roman" panose="02020603050405020304" pitchFamily="18" charset="0"/>
              </a:rPr>
              <a:t>Đáp</a:t>
            </a:r>
            <a:r>
              <a:rPr lang="en-US" altLang="x-none" sz="2400" dirty="0">
                <a:latin typeface="Times New Roman" panose="02020603050405020304" pitchFamily="18" charset="0"/>
              </a:rPr>
              <a:t> </a:t>
            </a:r>
            <a:r>
              <a:rPr lang="en-US" altLang="x-none" sz="2400" dirty="0" err="1">
                <a:latin typeface="Times New Roman" panose="02020603050405020304" pitchFamily="18" charset="0"/>
              </a:rPr>
              <a:t>số</a:t>
            </a:r>
            <a:r>
              <a:rPr lang="en-US" altLang="x-none" sz="2400" dirty="0">
                <a:latin typeface="Times New Roman" panose="02020603050405020304" pitchFamily="18" charset="0"/>
              </a:rPr>
              <a:t>: a. 24 cm</a:t>
            </a:r>
            <a:r>
              <a:rPr lang="en-US" altLang="x-none" sz="2400" baseline="30000" dirty="0">
                <a:latin typeface="Times New Roman" panose="02020603050405020304" pitchFamily="18" charset="0"/>
              </a:rPr>
              <a:t>2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sz="2400" baseline="30000" dirty="0">
                <a:latin typeface="Times New Roman" panose="02020603050405020304" pitchFamily="18" charset="0"/>
              </a:rPr>
              <a:t>                                                     </a:t>
            </a:r>
            <a:r>
              <a:rPr lang="en-US" altLang="x-none" sz="2400" dirty="0">
                <a:latin typeface="Times New Roman" panose="02020603050405020304" pitchFamily="18" charset="0"/>
              </a:rPr>
              <a:t>b. 1,38dm</a:t>
            </a:r>
            <a:r>
              <a:rPr lang="en-US" altLang="x-none" sz="2400" baseline="30000" dirty="0">
                <a:latin typeface="Times New Roman" panose="02020603050405020304" pitchFamily="18" charset="0"/>
              </a:rPr>
              <a:t>2</a:t>
            </a:r>
            <a:endParaRPr lang="en-US" altLang="x-none" sz="2400" dirty="0">
              <a:latin typeface="Times New Roman" panose="02020603050405020304" pitchFamily="18" charset="0"/>
            </a:endParaRPr>
          </a:p>
        </p:txBody>
      </p:sp>
      <p:sp>
        <p:nvSpPr>
          <p:cNvPr id="115735" name="AutoShape 23">
            <a:extLst>
              <a:ext uri="{FF2B5EF4-FFF2-40B4-BE49-F238E27FC236}">
                <a16:creationId xmlns:a16="http://schemas.microsoft.com/office/drawing/2014/main" xmlns="" id="{A97F999A-D8B0-47FF-A290-6D6949D2A6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263" y="4872038"/>
            <a:ext cx="2971800" cy="1524000"/>
          </a:xfrm>
          <a:prstGeom prst="flowChartExtra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vi-VN" sz="2800">
              <a:latin typeface="Times New Roman" panose="02020603050405020304" pitchFamily="18" charset="0"/>
            </a:endParaRPr>
          </a:p>
        </p:txBody>
      </p:sp>
      <p:sp>
        <p:nvSpPr>
          <p:cNvPr id="115736" name="Line 24">
            <a:extLst>
              <a:ext uri="{FF2B5EF4-FFF2-40B4-BE49-F238E27FC236}">
                <a16:creationId xmlns:a16="http://schemas.microsoft.com/office/drawing/2014/main" xmlns="" id="{27200978-30B7-41A9-BAC9-01E6C5B61063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1638" y="4900613"/>
            <a:ext cx="0" cy="1524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37" name="Rectangle 25">
            <a:extLst>
              <a:ext uri="{FF2B5EF4-FFF2-40B4-BE49-F238E27FC236}">
                <a16:creationId xmlns:a16="http://schemas.microsoft.com/office/drawing/2014/main" xmlns="" id="{8E125FBA-9ED3-4E2F-8DB6-E167BC3756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125" y="6423025"/>
            <a:ext cx="9667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2200">
                <a:latin typeface="Times New Roman" panose="02020603050405020304" pitchFamily="18" charset="0"/>
              </a:rPr>
              <a:t>2,3dm</a:t>
            </a:r>
            <a:r>
              <a:rPr lang="en-US" altLang="vi-VN" sz="24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15738" name="Rectangle 26">
            <a:extLst>
              <a:ext uri="{FF2B5EF4-FFF2-40B4-BE49-F238E27FC236}">
                <a16:creationId xmlns:a16="http://schemas.microsoft.com/office/drawing/2014/main" xmlns="" id="{F78BE832-D4F2-4DC3-B130-14E280CB78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4975" y="5557838"/>
            <a:ext cx="9794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2200">
                <a:latin typeface="Times New Roman" panose="02020603050405020304" pitchFamily="18" charset="0"/>
              </a:rPr>
              <a:t>1,2dm</a:t>
            </a:r>
            <a:r>
              <a:rPr lang="en-US" altLang="vi-VN" sz="28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15739" name="AutoShape 27">
            <a:extLst>
              <a:ext uri="{FF2B5EF4-FFF2-40B4-BE49-F238E27FC236}">
                <a16:creationId xmlns:a16="http://schemas.microsoft.com/office/drawing/2014/main" xmlns="" id="{39E0E2A6-73A7-4E1F-BB4A-A207ACE2D876}"/>
              </a:ext>
            </a:extLst>
          </p:cNvPr>
          <p:cNvSpPr>
            <a:spLocks/>
          </p:cNvSpPr>
          <p:nvPr/>
        </p:nvSpPr>
        <p:spPr bwMode="auto">
          <a:xfrm>
            <a:off x="1704975" y="4895850"/>
            <a:ext cx="76200" cy="1524000"/>
          </a:xfrm>
          <a:prstGeom prst="rightBrace">
            <a:avLst>
              <a:gd name="adj1" fmla="val 1666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vi-VN" sz="2800">
              <a:latin typeface="Times New Roman" panose="02020603050405020304" pitchFamily="18" charset="0"/>
            </a:endParaRPr>
          </a:p>
        </p:txBody>
      </p:sp>
      <p:sp>
        <p:nvSpPr>
          <p:cNvPr id="115740" name="AutoShape 28">
            <a:extLst>
              <a:ext uri="{FF2B5EF4-FFF2-40B4-BE49-F238E27FC236}">
                <a16:creationId xmlns:a16="http://schemas.microsoft.com/office/drawing/2014/main" xmlns="" id="{F92F198C-1BD0-4F5D-8AF1-AF9578F60B13}"/>
              </a:ext>
            </a:extLst>
          </p:cNvPr>
          <p:cNvSpPr>
            <a:spLocks/>
          </p:cNvSpPr>
          <p:nvPr/>
        </p:nvSpPr>
        <p:spPr bwMode="auto">
          <a:xfrm rot="5400000">
            <a:off x="1550195" y="5022056"/>
            <a:ext cx="233362" cy="2943225"/>
          </a:xfrm>
          <a:prstGeom prst="rightBrace">
            <a:avLst>
              <a:gd name="adj1" fmla="val 105102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vi-VN" sz="2800">
              <a:latin typeface="Times New Roman" panose="02020603050405020304" pitchFamily="18" charset="0"/>
            </a:endParaRPr>
          </a:p>
        </p:txBody>
      </p:sp>
      <p:sp>
        <p:nvSpPr>
          <p:cNvPr id="115742" name="Rectangle 30">
            <a:extLst>
              <a:ext uri="{FF2B5EF4-FFF2-40B4-BE49-F238E27FC236}">
                <a16:creationId xmlns:a16="http://schemas.microsoft.com/office/drawing/2014/main" xmlns="" id="{468180B9-3E3D-465B-B8F0-7FC486E33B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5048250"/>
            <a:ext cx="9413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2800" b="1">
                <a:latin typeface="Times New Roman" panose="02020603050405020304" pitchFamily="18" charset="0"/>
              </a:rPr>
              <a:t>S = ?</a:t>
            </a:r>
          </a:p>
        </p:txBody>
      </p:sp>
      <p:sp>
        <p:nvSpPr>
          <p:cNvPr id="115743" name="AutoShape 31">
            <a:extLst>
              <a:ext uri="{FF2B5EF4-FFF2-40B4-BE49-F238E27FC236}">
                <a16:creationId xmlns:a16="http://schemas.microsoft.com/office/drawing/2014/main" xmlns="" id="{4448AE31-44D7-4A6C-A8D6-B31DC5F9292E}"/>
              </a:ext>
            </a:extLst>
          </p:cNvPr>
          <p:cNvSpPr>
            <a:spLocks noChangeArrowheads="1"/>
          </p:cNvSpPr>
          <p:nvPr/>
        </p:nvSpPr>
        <p:spPr bwMode="auto">
          <a:xfrm rot="-1897335">
            <a:off x="6724650" y="1795463"/>
            <a:ext cx="2057400" cy="1571625"/>
          </a:xfrm>
          <a:prstGeom prst="leftArrow">
            <a:avLst>
              <a:gd name="adj1" fmla="val 50000"/>
              <a:gd name="adj2" fmla="val 32727"/>
            </a:avLst>
          </a:prstGeom>
          <a:solidFill>
            <a:srgbClr val="EFFD67">
              <a:alpha val="50195"/>
            </a:srgbClr>
          </a:solidFill>
          <a:ln w="19050">
            <a:solidFill>
              <a:srgbClr val="FF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2000" b="1">
                <a:solidFill>
                  <a:srgbClr val="6600FF"/>
                </a:solidFill>
                <a:latin typeface="Times New Roman" panose="02020603050405020304" pitchFamily="18" charset="0"/>
              </a:rPr>
              <a:t>Nhóm 4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2000" b="1">
                <a:solidFill>
                  <a:srgbClr val="6600FF"/>
                </a:solidFill>
                <a:latin typeface="Times New Roman" panose="02020603050405020304" pitchFamily="18" charset="0"/>
              </a:rPr>
              <a:t>Thời gian 5 phút</a:t>
            </a:r>
          </a:p>
        </p:txBody>
      </p:sp>
      <p:sp>
        <p:nvSpPr>
          <p:cNvPr id="115744" name="AutoShape 32">
            <a:extLst>
              <a:ext uri="{FF2B5EF4-FFF2-40B4-BE49-F238E27FC236}">
                <a16:creationId xmlns:a16="http://schemas.microsoft.com/office/drawing/2014/main" xmlns="" id="{E7F00AF9-E2E9-4F43-AF13-52C279344E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" y="3176588"/>
            <a:ext cx="2438400" cy="1066800"/>
          </a:xfrm>
          <a:prstGeom prst="flowChartExtract">
            <a:avLst/>
          </a:prstGeom>
          <a:solidFill>
            <a:srgbClr val="99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vi-VN" sz="2800">
              <a:latin typeface="Times New Roman" panose="02020603050405020304" pitchFamily="18" charset="0"/>
            </a:endParaRPr>
          </a:p>
        </p:txBody>
      </p:sp>
      <p:sp>
        <p:nvSpPr>
          <p:cNvPr id="115745" name="Line 33">
            <a:extLst>
              <a:ext uri="{FF2B5EF4-FFF2-40B4-BE49-F238E27FC236}">
                <a16:creationId xmlns:a16="http://schemas.microsoft.com/office/drawing/2014/main" xmlns="" id="{DC7CB83E-C27A-4B69-BEF4-B13A2D3912AF}"/>
              </a:ext>
            </a:extLst>
          </p:cNvPr>
          <p:cNvSpPr>
            <a:spLocks noChangeShapeType="1"/>
          </p:cNvSpPr>
          <p:nvPr/>
        </p:nvSpPr>
        <p:spPr bwMode="auto">
          <a:xfrm>
            <a:off x="1714500" y="3176588"/>
            <a:ext cx="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46" name="AutoShape 34">
            <a:extLst>
              <a:ext uri="{FF2B5EF4-FFF2-40B4-BE49-F238E27FC236}">
                <a16:creationId xmlns:a16="http://schemas.microsoft.com/office/drawing/2014/main" xmlns="" id="{AD443A7C-B90D-4865-8B07-893D599E7D65}"/>
              </a:ext>
            </a:extLst>
          </p:cNvPr>
          <p:cNvSpPr>
            <a:spLocks/>
          </p:cNvSpPr>
          <p:nvPr/>
        </p:nvSpPr>
        <p:spPr bwMode="auto">
          <a:xfrm flipH="1">
            <a:off x="1614488" y="3233738"/>
            <a:ext cx="76200" cy="990600"/>
          </a:xfrm>
          <a:prstGeom prst="rightBrace">
            <a:avLst>
              <a:gd name="adj1" fmla="val 1083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vi-VN" sz="2800">
              <a:latin typeface="Times New Roman" panose="02020603050405020304" pitchFamily="18" charset="0"/>
            </a:endParaRPr>
          </a:p>
        </p:txBody>
      </p:sp>
      <p:sp>
        <p:nvSpPr>
          <p:cNvPr id="115747" name="Rectangle 35">
            <a:extLst>
              <a:ext uri="{FF2B5EF4-FFF2-40B4-BE49-F238E27FC236}">
                <a16:creationId xmlns:a16="http://schemas.microsoft.com/office/drawing/2014/main" xmlns="" id="{498B4233-7946-4802-BC32-AE2A1AC5EB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4888" y="3529013"/>
            <a:ext cx="685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2200">
                <a:latin typeface="Times New Roman" panose="02020603050405020304" pitchFamily="18" charset="0"/>
              </a:rPr>
              <a:t>6cm</a:t>
            </a:r>
            <a:r>
              <a:rPr lang="en-US" altLang="vi-VN" sz="28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15748" name="Rectangle 36">
            <a:extLst>
              <a:ext uri="{FF2B5EF4-FFF2-40B4-BE49-F238E27FC236}">
                <a16:creationId xmlns:a16="http://schemas.microsoft.com/office/drawing/2014/main" xmlns="" id="{7A586A8F-80DD-4B5F-836D-6CB7986DFD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0175" y="4195763"/>
            <a:ext cx="685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2200">
                <a:latin typeface="Times New Roman" panose="02020603050405020304" pitchFamily="18" charset="0"/>
              </a:rPr>
              <a:t>8cm</a:t>
            </a:r>
            <a:r>
              <a:rPr lang="en-US" altLang="vi-VN" sz="28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15749" name="AutoShape 37">
            <a:extLst>
              <a:ext uri="{FF2B5EF4-FFF2-40B4-BE49-F238E27FC236}">
                <a16:creationId xmlns:a16="http://schemas.microsoft.com/office/drawing/2014/main" xmlns="" id="{64EC29FC-79C5-4BD0-8368-6A85DF12ABCF}"/>
              </a:ext>
            </a:extLst>
          </p:cNvPr>
          <p:cNvSpPr>
            <a:spLocks/>
          </p:cNvSpPr>
          <p:nvPr/>
        </p:nvSpPr>
        <p:spPr bwMode="auto">
          <a:xfrm rot="5400000">
            <a:off x="1635919" y="3102769"/>
            <a:ext cx="157162" cy="2438400"/>
          </a:xfrm>
          <a:prstGeom prst="rightBrace">
            <a:avLst>
              <a:gd name="adj1" fmla="val 12929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vi-VN" sz="2800">
              <a:latin typeface="Times New Roman" panose="02020603050405020304" pitchFamily="18" charset="0"/>
            </a:endParaRPr>
          </a:p>
        </p:txBody>
      </p:sp>
      <p:sp>
        <p:nvSpPr>
          <p:cNvPr id="115750" name="Rectangle 38">
            <a:extLst>
              <a:ext uri="{FF2B5EF4-FFF2-40B4-BE49-F238E27FC236}">
                <a16:creationId xmlns:a16="http://schemas.microsoft.com/office/drawing/2014/main" xmlns="" id="{DCAD5957-FAFD-4E3F-9032-FF3C42B7FC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738" y="3209925"/>
            <a:ext cx="94138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2800" b="1">
                <a:latin typeface="Times New Roman" panose="02020603050405020304" pitchFamily="18" charset="0"/>
              </a:rPr>
              <a:t>S =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5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5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15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15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15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15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15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15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15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15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115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115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15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115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115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115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5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5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5" dur="1000"/>
                                        <p:tgtEl>
                                          <p:spTgt spid="115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30" grpId="0" animBg="1"/>
      <p:bldP spid="115731" grpId="0" animBg="1"/>
      <p:bldP spid="115737" grpId="0"/>
      <p:bldP spid="115738" grpId="0"/>
      <p:bldP spid="115742" grpId="0"/>
      <p:bldP spid="115743" grpId="0" animBg="1"/>
      <p:bldP spid="115747" grpId="0"/>
      <p:bldP spid="115748" grpId="0"/>
      <p:bldP spid="11575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0">
            <a:extLst>
              <a:ext uri="{FF2B5EF4-FFF2-40B4-BE49-F238E27FC236}">
                <a16:creationId xmlns:a16="http://schemas.microsoft.com/office/drawing/2014/main" xmlns="" id="{DD74661E-8E56-412D-8DC8-53C68BCFD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3" name="AutoShape 7">
            <a:extLst>
              <a:ext uri="{FF2B5EF4-FFF2-40B4-BE49-F238E27FC236}">
                <a16:creationId xmlns:a16="http://schemas.microsoft.com/office/drawing/2014/main" xmlns="" id="{CBF91D09-2FFA-4192-B0C3-E98C9D679B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4863" y="3519488"/>
            <a:ext cx="4191000" cy="3048000"/>
          </a:xfrm>
          <a:prstGeom prst="horizontalScroll">
            <a:avLst>
              <a:gd name="adj" fmla="val 4481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sz="2300" dirty="0">
                <a:latin typeface="Times New Roman" panose="02020603050405020304" pitchFamily="18" charset="0"/>
              </a:rPr>
              <a:t>                </a:t>
            </a:r>
            <a:r>
              <a:rPr lang="en-US" altLang="x-none" sz="2300" b="1" u="sng" dirty="0" err="1">
                <a:latin typeface="Times New Roman" panose="02020603050405020304" pitchFamily="18" charset="0"/>
              </a:rPr>
              <a:t>Bài</a:t>
            </a:r>
            <a:r>
              <a:rPr lang="en-US" altLang="x-none" sz="2300" b="1" u="sng" dirty="0">
                <a:latin typeface="Times New Roman" panose="02020603050405020304" pitchFamily="18" charset="0"/>
              </a:rPr>
              <a:t> </a:t>
            </a:r>
            <a:r>
              <a:rPr lang="en-US" altLang="x-none" sz="2300" b="1" u="sng" dirty="0" err="1">
                <a:latin typeface="Times New Roman" panose="02020603050405020304" pitchFamily="18" charset="0"/>
              </a:rPr>
              <a:t>giải</a:t>
            </a:r>
            <a:endParaRPr lang="en-US" altLang="x-none" sz="2300" b="1" u="sng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sz="2300" dirty="0">
                <a:latin typeface="Times New Roman" panose="02020603050405020304" pitchFamily="18" charset="0"/>
              </a:rPr>
              <a:t>a,   24 dm = 2,4 m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sz="2300" dirty="0">
                <a:latin typeface="Times New Roman" panose="02020603050405020304" pitchFamily="18" charset="0"/>
              </a:rPr>
              <a:t>     </a:t>
            </a:r>
            <a:r>
              <a:rPr lang="en-US" altLang="x-none" sz="2300" dirty="0" err="1">
                <a:latin typeface="Times New Roman" panose="02020603050405020304" pitchFamily="18" charset="0"/>
              </a:rPr>
              <a:t>Diện</a:t>
            </a:r>
            <a:r>
              <a:rPr lang="en-US" altLang="x-none" sz="2300" dirty="0">
                <a:latin typeface="Times New Roman" panose="02020603050405020304" pitchFamily="18" charset="0"/>
              </a:rPr>
              <a:t> </a:t>
            </a:r>
            <a:r>
              <a:rPr lang="en-US" altLang="x-none" sz="2300" dirty="0" err="1">
                <a:latin typeface="Times New Roman" panose="02020603050405020304" pitchFamily="18" charset="0"/>
              </a:rPr>
              <a:t>tích</a:t>
            </a:r>
            <a:r>
              <a:rPr lang="en-US" altLang="x-none" sz="2300" dirty="0">
                <a:latin typeface="Times New Roman" panose="02020603050405020304" pitchFamily="18" charset="0"/>
              </a:rPr>
              <a:t> </a:t>
            </a:r>
            <a:r>
              <a:rPr lang="en-US" altLang="x-none" sz="2300" dirty="0" err="1">
                <a:latin typeface="Times New Roman" panose="02020603050405020304" pitchFamily="18" charset="0"/>
              </a:rPr>
              <a:t>hình</a:t>
            </a:r>
            <a:r>
              <a:rPr lang="en-US" altLang="x-none" sz="2300" dirty="0">
                <a:latin typeface="Times New Roman" panose="02020603050405020304" pitchFamily="18" charset="0"/>
              </a:rPr>
              <a:t> tam </a:t>
            </a:r>
            <a:r>
              <a:rPr lang="en-US" altLang="x-none" sz="2300" dirty="0" err="1">
                <a:latin typeface="Times New Roman" panose="02020603050405020304" pitchFamily="18" charset="0"/>
              </a:rPr>
              <a:t>giác</a:t>
            </a:r>
            <a:r>
              <a:rPr lang="en-US" altLang="x-none" sz="2300" dirty="0">
                <a:latin typeface="Times New Roman" panose="02020603050405020304" pitchFamily="18" charset="0"/>
              </a:rPr>
              <a:t> </a:t>
            </a:r>
            <a:r>
              <a:rPr lang="en-US" altLang="x-none" sz="2300" dirty="0" err="1">
                <a:latin typeface="Times New Roman" panose="02020603050405020304" pitchFamily="18" charset="0"/>
              </a:rPr>
              <a:t>là</a:t>
            </a:r>
            <a:r>
              <a:rPr lang="en-US" altLang="x-none" sz="2300" dirty="0">
                <a:latin typeface="Times New Roman" panose="02020603050405020304" pitchFamily="18" charset="0"/>
              </a:rPr>
              <a:t>: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sz="2300" dirty="0">
                <a:latin typeface="Times New Roman" panose="02020603050405020304" pitchFamily="18" charset="0"/>
              </a:rPr>
              <a:t>          5 x 2,4 : 2 = 6(m</a:t>
            </a:r>
            <a:r>
              <a:rPr lang="en-US" altLang="x-none" sz="2300" baseline="30000" dirty="0">
                <a:latin typeface="Times New Roman" panose="02020603050405020304" pitchFamily="18" charset="0"/>
              </a:rPr>
              <a:t>2</a:t>
            </a:r>
            <a:r>
              <a:rPr lang="en-US" altLang="x-none" sz="2300" dirty="0">
                <a:latin typeface="Times New Roman" panose="02020603050405020304" pitchFamily="18" charset="0"/>
              </a:rPr>
              <a:t>)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sz="2300" dirty="0">
                <a:latin typeface="Times New Roman" panose="02020603050405020304" pitchFamily="18" charset="0"/>
              </a:rPr>
              <a:t>b, </a:t>
            </a:r>
            <a:r>
              <a:rPr lang="en-US" altLang="x-none" sz="2300" dirty="0" err="1">
                <a:latin typeface="Times New Roman" panose="02020603050405020304" pitchFamily="18" charset="0"/>
              </a:rPr>
              <a:t>Diện</a:t>
            </a:r>
            <a:r>
              <a:rPr lang="en-US" altLang="x-none" sz="2300" dirty="0">
                <a:latin typeface="Times New Roman" panose="02020603050405020304" pitchFamily="18" charset="0"/>
              </a:rPr>
              <a:t> </a:t>
            </a:r>
            <a:r>
              <a:rPr lang="en-US" altLang="x-none" sz="2300" dirty="0" err="1">
                <a:latin typeface="Times New Roman" panose="02020603050405020304" pitchFamily="18" charset="0"/>
              </a:rPr>
              <a:t>tích</a:t>
            </a:r>
            <a:r>
              <a:rPr lang="en-US" altLang="x-none" sz="2300" dirty="0">
                <a:latin typeface="Times New Roman" panose="02020603050405020304" pitchFamily="18" charset="0"/>
              </a:rPr>
              <a:t> </a:t>
            </a:r>
            <a:r>
              <a:rPr lang="en-US" altLang="x-none" sz="2300" dirty="0" err="1">
                <a:latin typeface="Times New Roman" panose="02020603050405020304" pitchFamily="18" charset="0"/>
              </a:rPr>
              <a:t>hình</a:t>
            </a:r>
            <a:r>
              <a:rPr lang="en-US" altLang="x-none" sz="2300" dirty="0">
                <a:latin typeface="Times New Roman" panose="02020603050405020304" pitchFamily="18" charset="0"/>
              </a:rPr>
              <a:t> tam </a:t>
            </a:r>
            <a:r>
              <a:rPr lang="en-US" altLang="x-none" sz="2300" dirty="0" err="1">
                <a:latin typeface="Times New Roman" panose="02020603050405020304" pitchFamily="18" charset="0"/>
              </a:rPr>
              <a:t>giác</a:t>
            </a:r>
            <a:r>
              <a:rPr lang="en-US" altLang="x-none" sz="2300" dirty="0">
                <a:latin typeface="Times New Roman" panose="02020603050405020304" pitchFamily="18" charset="0"/>
              </a:rPr>
              <a:t> </a:t>
            </a:r>
            <a:r>
              <a:rPr lang="en-US" altLang="x-none" sz="2300" dirty="0" err="1">
                <a:latin typeface="Times New Roman" panose="02020603050405020304" pitchFamily="18" charset="0"/>
              </a:rPr>
              <a:t>là</a:t>
            </a:r>
            <a:r>
              <a:rPr lang="en-US" altLang="x-none" sz="2300" dirty="0">
                <a:latin typeface="Times New Roman" panose="02020603050405020304" pitchFamily="18" charset="0"/>
              </a:rPr>
              <a:t>: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sz="2300" dirty="0">
                <a:latin typeface="Times New Roman" panose="02020603050405020304" pitchFamily="18" charset="0"/>
              </a:rPr>
              <a:t>         42,5 x 5,2 : 2 = 110,5(m</a:t>
            </a:r>
            <a:r>
              <a:rPr lang="en-US" altLang="x-none" sz="2300" baseline="30000" dirty="0">
                <a:latin typeface="Times New Roman" panose="02020603050405020304" pitchFamily="18" charset="0"/>
              </a:rPr>
              <a:t>2</a:t>
            </a:r>
            <a:r>
              <a:rPr lang="en-US" altLang="x-none" sz="2300" dirty="0">
                <a:latin typeface="Times New Roman" panose="02020603050405020304" pitchFamily="18" charset="0"/>
              </a:rPr>
              <a:t>)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sz="2300" dirty="0">
                <a:latin typeface="Times New Roman" panose="02020603050405020304" pitchFamily="18" charset="0"/>
              </a:rPr>
              <a:t>         </a:t>
            </a:r>
            <a:r>
              <a:rPr lang="en-US" altLang="x-none" sz="2300" b="1" u="sng" dirty="0" err="1">
                <a:latin typeface="Times New Roman" panose="02020603050405020304" pitchFamily="18" charset="0"/>
              </a:rPr>
              <a:t>Đáp</a:t>
            </a:r>
            <a:r>
              <a:rPr lang="en-US" altLang="x-none" sz="2300" b="1" u="sng" dirty="0">
                <a:latin typeface="Times New Roman" panose="02020603050405020304" pitchFamily="18" charset="0"/>
              </a:rPr>
              <a:t> </a:t>
            </a:r>
            <a:r>
              <a:rPr lang="en-US" altLang="x-none" sz="2300" b="1" u="sng" dirty="0" err="1">
                <a:latin typeface="Times New Roman" panose="02020603050405020304" pitchFamily="18" charset="0"/>
              </a:rPr>
              <a:t>số</a:t>
            </a:r>
            <a:r>
              <a:rPr lang="en-US" altLang="x-none" sz="2300" dirty="0">
                <a:latin typeface="Times New Roman" panose="02020603050405020304" pitchFamily="18" charset="0"/>
              </a:rPr>
              <a:t>: a. 6m</a:t>
            </a:r>
            <a:r>
              <a:rPr lang="en-US" altLang="x-none" sz="2300" baseline="30000" dirty="0">
                <a:latin typeface="Times New Roman" panose="02020603050405020304" pitchFamily="18" charset="0"/>
              </a:rPr>
              <a:t>2</a:t>
            </a:r>
            <a:r>
              <a:rPr lang="en-US" altLang="x-none" sz="2300" dirty="0">
                <a:latin typeface="Times New Roman" panose="02020603050405020304" pitchFamily="18" charset="0"/>
              </a:rPr>
              <a:t> ;  b. 110,5m</a:t>
            </a:r>
            <a:r>
              <a:rPr lang="en-US" altLang="x-none" sz="2300" baseline="30000" dirty="0">
                <a:latin typeface="Times New Roman" panose="02020603050405020304" pitchFamily="18" charset="0"/>
              </a:rPr>
              <a:t>2</a:t>
            </a:r>
            <a:endParaRPr lang="en-US" altLang="x-none" sz="2300" dirty="0">
              <a:latin typeface="Times New Roman" panose="02020603050405020304" pitchFamily="18" charset="0"/>
            </a:endParaRPr>
          </a:p>
        </p:txBody>
      </p:sp>
      <p:sp>
        <p:nvSpPr>
          <p:cNvPr id="116744" name="AutoShape 8">
            <a:extLst>
              <a:ext uri="{FF2B5EF4-FFF2-40B4-BE49-F238E27FC236}">
                <a16:creationId xmlns:a16="http://schemas.microsoft.com/office/drawing/2014/main" xmlns="" id="{CD7C2F4E-CA0E-48DD-B218-CAA25648E0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158688"/>
            <a:ext cx="5867400" cy="1219200"/>
          </a:xfrm>
          <a:prstGeom prst="flowChartTerminator">
            <a:avLst/>
          </a:prstGeom>
          <a:solidFill>
            <a:srgbClr val="CCFF99">
              <a:alpha val="45000"/>
            </a:srgbClr>
          </a:solidFill>
          <a:ln w="1905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marL="533400" indent="-5334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90600" indent="-5334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447800" indent="-5334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905000" indent="-5334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362200" indent="-5334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819400" indent="-533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76600" indent="-533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733800" indent="-533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91000" indent="-533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en-US" altLang="x-none" sz="24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altLang="x-none" sz="2300" b="1" dirty="0" err="1"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FFFFCC"/>
                </a:highlight>
              </a:rPr>
              <a:t>Bài</a:t>
            </a:r>
            <a:r>
              <a:rPr lang="en-US" altLang="x-none" sz="2300" b="1" dirty="0"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FFFFCC"/>
                </a:highlight>
              </a:rPr>
              <a:t> 2.</a:t>
            </a:r>
            <a:r>
              <a:rPr lang="en-US" altLang="x-none" sz="2300" dirty="0"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FFFFCC"/>
                </a:highlight>
              </a:rPr>
              <a:t> </a:t>
            </a:r>
            <a:r>
              <a:rPr lang="en-US" altLang="x-none" sz="2300" dirty="0" err="1"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FFFFCC"/>
                </a:highlight>
              </a:rPr>
              <a:t>Tính</a:t>
            </a:r>
            <a:r>
              <a:rPr lang="en-US" altLang="x-none" sz="2300" dirty="0"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FFFFCC"/>
                </a:highlight>
              </a:rPr>
              <a:t> </a:t>
            </a:r>
            <a:r>
              <a:rPr lang="en-US" altLang="x-none" sz="2300" dirty="0" err="1"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FFFFCC"/>
                </a:highlight>
              </a:rPr>
              <a:t>diện</a:t>
            </a:r>
            <a:r>
              <a:rPr lang="en-US" altLang="x-none" sz="2300" dirty="0"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FFFFCC"/>
                </a:highlight>
              </a:rPr>
              <a:t> </a:t>
            </a:r>
            <a:r>
              <a:rPr lang="en-US" altLang="x-none" sz="2300" dirty="0" err="1"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FFFFCC"/>
                </a:highlight>
              </a:rPr>
              <a:t>tích</a:t>
            </a:r>
            <a:r>
              <a:rPr lang="en-US" altLang="x-none" sz="2300" dirty="0"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FFFFCC"/>
                </a:highlight>
              </a:rPr>
              <a:t> </a:t>
            </a:r>
            <a:r>
              <a:rPr lang="en-US" altLang="x-none" sz="2300" dirty="0" err="1"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FFFFCC"/>
                </a:highlight>
              </a:rPr>
              <a:t>hình</a:t>
            </a:r>
            <a:r>
              <a:rPr lang="en-US" altLang="x-none" sz="2300" dirty="0"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FFFFCC"/>
                </a:highlight>
              </a:rPr>
              <a:t> tam </a:t>
            </a:r>
            <a:r>
              <a:rPr lang="en-US" altLang="x-none" sz="2300" dirty="0" err="1"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FFFFCC"/>
                </a:highlight>
              </a:rPr>
              <a:t>giác</a:t>
            </a:r>
            <a:r>
              <a:rPr lang="en-US" altLang="x-none" sz="2300" dirty="0"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FFFFCC"/>
                </a:highlight>
              </a:rPr>
              <a:t> </a:t>
            </a:r>
            <a:r>
              <a:rPr lang="en-US" altLang="x-none" sz="2300" dirty="0" err="1"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FFFFCC"/>
                </a:highlight>
              </a:rPr>
              <a:t>có</a:t>
            </a:r>
            <a:r>
              <a:rPr lang="en-US" altLang="x-none" sz="2300" dirty="0"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FFFFCC"/>
                </a:highlight>
              </a:rPr>
              <a:t>:</a:t>
            </a:r>
          </a:p>
          <a:p>
            <a:pPr>
              <a:defRPr/>
            </a:pPr>
            <a:r>
              <a:rPr lang="en-US" altLang="x-none" sz="2300" dirty="0"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FFFFCC"/>
                </a:highlight>
              </a:rPr>
              <a:t> a. </a:t>
            </a:r>
            <a:r>
              <a:rPr lang="en-US" altLang="x-none" sz="2300" dirty="0" err="1"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FFFFCC"/>
                </a:highlight>
              </a:rPr>
              <a:t>Độ</a:t>
            </a:r>
            <a:r>
              <a:rPr lang="en-US" altLang="x-none" sz="2300" dirty="0"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FFFFCC"/>
                </a:highlight>
              </a:rPr>
              <a:t> </a:t>
            </a:r>
            <a:r>
              <a:rPr lang="en-US" altLang="x-none" sz="2300" dirty="0" err="1"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FFFFCC"/>
                </a:highlight>
              </a:rPr>
              <a:t>dài</a:t>
            </a:r>
            <a:r>
              <a:rPr lang="en-US" altLang="x-none" sz="2300" dirty="0"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FFFFCC"/>
                </a:highlight>
              </a:rPr>
              <a:t> </a:t>
            </a:r>
            <a:r>
              <a:rPr lang="en-US" altLang="x-none" sz="2300" dirty="0" err="1"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FFFFCC"/>
                </a:highlight>
              </a:rPr>
              <a:t>đáy</a:t>
            </a:r>
            <a:r>
              <a:rPr lang="en-US" altLang="x-none" sz="2300" dirty="0"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FFFFCC"/>
                </a:highlight>
              </a:rPr>
              <a:t> </a:t>
            </a:r>
            <a:r>
              <a:rPr lang="en-US" altLang="x-none" sz="2300" dirty="0" err="1"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FFFFCC"/>
                </a:highlight>
              </a:rPr>
              <a:t>là</a:t>
            </a:r>
            <a:r>
              <a:rPr lang="en-US" altLang="x-none" sz="2300" dirty="0"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FFFFCC"/>
                </a:highlight>
              </a:rPr>
              <a:t> 5m </a:t>
            </a:r>
            <a:r>
              <a:rPr lang="en-US" altLang="x-none" sz="2300" dirty="0" err="1"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FFFFCC"/>
                </a:highlight>
              </a:rPr>
              <a:t>và</a:t>
            </a:r>
            <a:r>
              <a:rPr lang="en-US" altLang="x-none" sz="2300" dirty="0"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FFFFCC"/>
                </a:highlight>
              </a:rPr>
              <a:t> </a:t>
            </a:r>
            <a:r>
              <a:rPr lang="en-US" altLang="x-none" sz="2300" dirty="0" err="1"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FFFFCC"/>
                </a:highlight>
              </a:rPr>
              <a:t>chiều</a:t>
            </a:r>
            <a:r>
              <a:rPr lang="en-US" altLang="x-none" sz="2300" dirty="0"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FFFFCC"/>
                </a:highlight>
              </a:rPr>
              <a:t> </a:t>
            </a:r>
            <a:r>
              <a:rPr lang="en-US" altLang="x-none" sz="2300" dirty="0" err="1"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FFFFCC"/>
                </a:highlight>
              </a:rPr>
              <a:t>cao</a:t>
            </a:r>
            <a:r>
              <a:rPr lang="en-US" altLang="x-none" sz="2300" dirty="0"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FFFFCC"/>
                </a:highlight>
              </a:rPr>
              <a:t> </a:t>
            </a:r>
            <a:r>
              <a:rPr lang="en-US" altLang="x-none" sz="2300" dirty="0" err="1"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FFFFCC"/>
                </a:highlight>
              </a:rPr>
              <a:t>là</a:t>
            </a:r>
            <a:r>
              <a:rPr lang="en-US" altLang="x-none" sz="2300" dirty="0"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FFFFCC"/>
                </a:highlight>
              </a:rPr>
              <a:t> 24dm.</a:t>
            </a:r>
          </a:p>
          <a:p>
            <a:pPr>
              <a:defRPr/>
            </a:pPr>
            <a:r>
              <a:rPr lang="en-US" altLang="x-none" sz="2300" dirty="0"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FFFFCC"/>
                </a:highlight>
              </a:rPr>
              <a:t> </a:t>
            </a:r>
            <a:r>
              <a:rPr lang="en-US" altLang="x-none" sz="2300" dirty="0" err="1"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FFFFCC"/>
                </a:highlight>
              </a:rPr>
              <a:t>b.Độ</a:t>
            </a:r>
            <a:r>
              <a:rPr lang="en-US" altLang="x-none" sz="2300" dirty="0"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FFFFCC"/>
                </a:highlight>
              </a:rPr>
              <a:t> </a:t>
            </a:r>
            <a:r>
              <a:rPr lang="en-US" altLang="x-none" sz="2300" dirty="0" err="1"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FFFFCC"/>
                </a:highlight>
              </a:rPr>
              <a:t>dài</a:t>
            </a:r>
            <a:r>
              <a:rPr lang="en-US" altLang="x-none" sz="2300" dirty="0"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FFFFCC"/>
                </a:highlight>
              </a:rPr>
              <a:t> </a:t>
            </a:r>
            <a:r>
              <a:rPr lang="en-US" altLang="x-none" sz="2300" dirty="0" err="1"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FFFFCC"/>
                </a:highlight>
              </a:rPr>
              <a:t>đáy</a:t>
            </a:r>
            <a:r>
              <a:rPr lang="en-US" altLang="x-none" sz="2300" dirty="0"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FFFFCC"/>
                </a:highlight>
              </a:rPr>
              <a:t> </a:t>
            </a:r>
            <a:r>
              <a:rPr lang="en-US" altLang="x-none" sz="2300" dirty="0" err="1"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FFFFCC"/>
                </a:highlight>
              </a:rPr>
              <a:t>là</a:t>
            </a:r>
            <a:r>
              <a:rPr lang="en-US" altLang="x-none" sz="2300" dirty="0"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FFFFCC"/>
                </a:highlight>
              </a:rPr>
              <a:t> 42,5m </a:t>
            </a:r>
            <a:r>
              <a:rPr lang="en-US" altLang="x-none" sz="2300" dirty="0" err="1"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FFFFCC"/>
                </a:highlight>
              </a:rPr>
              <a:t>và</a:t>
            </a:r>
            <a:r>
              <a:rPr lang="en-US" altLang="x-none" sz="2300" dirty="0"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FFFFCC"/>
                </a:highlight>
              </a:rPr>
              <a:t> </a:t>
            </a:r>
            <a:r>
              <a:rPr lang="en-US" altLang="x-none" sz="2300" dirty="0" err="1"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FFFFCC"/>
                </a:highlight>
              </a:rPr>
              <a:t>chiều</a:t>
            </a:r>
            <a:r>
              <a:rPr lang="en-US" altLang="x-none" sz="2300" dirty="0"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FFFFCC"/>
                </a:highlight>
              </a:rPr>
              <a:t> </a:t>
            </a:r>
            <a:r>
              <a:rPr lang="en-US" altLang="x-none" sz="2300" dirty="0" err="1"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FFFFCC"/>
                </a:highlight>
              </a:rPr>
              <a:t>cao</a:t>
            </a:r>
            <a:r>
              <a:rPr lang="en-US" altLang="x-none" sz="2300" dirty="0"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FFFFCC"/>
                </a:highlight>
              </a:rPr>
              <a:t> </a:t>
            </a:r>
            <a:r>
              <a:rPr lang="en-US" altLang="x-none" sz="2300" dirty="0" err="1"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FFFFCC"/>
                </a:highlight>
              </a:rPr>
              <a:t>là</a:t>
            </a:r>
            <a:r>
              <a:rPr lang="en-US" altLang="x-none" sz="2300" dirty="0"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FFFFCC"/>
                </a:highlight>
              </a:rPr>
              <a:t> 5,2m</a:t>
            </a:r>
            <a:r>
              <a:rPr lang="en-US" altLang="x-none" sz="23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</a:p>
        </p:txBody>
      </p:sp>
      <p:sp>
        <p:nvSpPr>
          <p:cNvPr id="116745" name="AutoShape 9">
            <a:extLst>
              <a:ext uri="{FF2B5EF4-FFF2-40B4-BE49-F238E27FC236}">
                <a16:creationId xmlns:a16="http://schemas.microsoft.com/office/drawing/2014/main" xmlns="" id="{4FFB3D46-FBAB-4889-844B-4E7DE4274B6C}"/>
              </a:ext>
            </a:extLst>
          </p:cNvPr>
          <p:cNvSpPr>
            <a:spLocks noChangeArrowheads="1"/>
          </p:cNvSpPr>
          <p:nvPr/>
        </p:nvSpPr>
        <p:spPr bwMode="auto">
          <a:xfrm rot="-1050429">
            <a:off x="7938" y="2878138"/>
            <a:ext cx="3330575" cy="1143000"/>
          </a:xfrm>
          <a:prstGeom prst="flowChartExtract">
            <a:avLst/>
          </a:prstGeom>
          <a:solidFill>
            <a:srgbClr val="EFFD67">
              <a:alpha val="52940"/>
            </a:srgbClr>
          </a:solidFill>
          <a:ln w="19050">
            <a:solidFill>
              <a:srgbClr val="66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vi-VN" sz="2800">
              <a:latin typeface="Times New Roman" panose="02020603050405020304" pitchFamily="18" charset="0"/>
            </a:endParaRPr>
          </a:p>
        </p:txBody>
      </p:sp>
      <p:sp>
        <p:nvSpPr>
          <p:cNvPr id="116746" name="Line 10">
            <a:extLst>
              <a:ext uri="{FF2B5EF4-FFF2-40B4-BE49-F238E27FC236}">
                <a16:creationId xmlns:a16="http://schemas.microsoft.com/office/drawing/2014/main" xmlns="" id="{E43DD950-36F1-4F69-9FE7-8ED4894BCC31}"/>
              </a:ext>
            </a:extLst>
          </p:cNvPr>
          <p:cNvSpPr>
            <a:spLocks noChangeShapeType="1"/>
          </p:cNvSpPr>
          <p:nvPr/>
        </p:nvSpPr>
        <p:spPr bwMode="auto">
          <a:xfrm>
            <a:off x="1466850" y="2895600"/>
            <a:ext cx="457200" cy="1066800"/>
          </a:xfrm>
          <a:prstGeom prst="line">
            <a:avLst/>
          </a:prstGeom>
          <a:noFill/>
          <a:ln w="28575">
            <a:solidFill>
              <a:srgbClr val="66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747" name="AutoShape 11">
            <a:extLst>
              <a:ext uri="{FF2B5EF4-FFF2-40B4-BE49-F238E27FC236}">
                <a16:creationId xmlns:a16="http://schemas.microsoft.com/office/drawing/2014/main" xmlns="" id="{777279DE-C597-42E3-AC3B-CCA2BF728A14}"/>
              </a:ext>
            </a:extLst>
          </p:cNvPr>
          <p:cNvSpPr>
            <a:spLocks/>
          </p:cNvSpPr>
          <p:nvPr/>
        </p:nvSpPr>
        <p:spPr bwMode="auto">
          <a:xfrm rot="4358864">
            <a:off x="1854994" y="2458244"/>
            <a:ext cx="76200" cy="3246438"/>
          </a:xfrm>
          <a:prstGeom prst="rightBrace">
            <a:avLst>
              <a:gd name="adj1" fmla="val 355035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vi-VN" sz="2800">
              <a:latin typeface="Times New Roman" panose="02020603050405020304" pitchFamily="18" charset="0"/>
            </a:endParaRPr>
          </a:p>
        </p:txBody>
      </p:sp>
      <p:sp>
        <p:nvSpPr>
          <p:cNvPr id="116748" name="AutoShape 12">
            <a:extLst>
              <a:ext uri="{FF2B5EF4-FFF2-40B4-BE49-F238E27FC236}">
                <a16:creationId xmlns:a16="http://schemas.microsoft.com/office/drawing/2014/main" xmlns="" id="{CCB6BF87-BF11-41AD-AF04-E51A103DEF13}"/>
              </a:ext>
            </a:extLst>
          </p:cNvPr>
          <p:cNvSpPr>
            <a:spLocks/>
          </p:cNvSpPr>
          <p:nvPr/>
        </p:nvSpPr>
        <p:spPr bwMode="auto">
          <a:xfrm rot="-1384291">
            <a:off x="1738313" y="2855913"/>
            <a:ext cx="107950" cy="1103312"/>
          </a:xfrm>
          <a:prstGeom prst="rightBrace">
            <a:avLst>
              <a:gd name="adj1" fmla="val 85172"/>
              <a:gd name="adj2" fmla="val 50000"/>
            </a:avLst>
          </a:prstGeom>
          <a:noFill/>
          <a:ln w="28575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vi-VN" sz="2800">
              <a:latin typeface="Times New Roman" panose="02020603050405020304" pitchFamily="18" charset="0"/>
            </a:endParaRPr>
          </a:p>
        </p:txBody>
      </p:sp>
      <p:sp>
        <p:nvSpPr>
          <p:cNvPr id="116749" name="Rectangle 13">
            <a:extLst>
              <a:ext uri="{FF2B5EF4-FFF2-40B4-BE49-F238E27FC236}">
                <a16:creationId xmlns:a16="http://schemas.microsoft.com/office/drawing/2014/main" xmlns="" id="{095DD00F-369E-40BF-9194-3CE51A22161E}"/>
              </a:ext>
            </a:extLst>
          </p:cNvPr>
          <p:cNvSpPr>
            <a:spLocks noChangeArrowheads="1"/>
          </p:cNvSpPr>
          <p:nvPr/>
        </p:nvSpPr>
        <p:spPr bwMode="auto">
          <a:xfrm rot="-742845">
            <a:off x="1866900" y="3200400"/>
            <a:ext cx="762000" cy="3968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x-none" sz="2000">
                <a:effectLst>
                  <a:outerShdw blurRad="38100" dist="38100" dir="2700000" algn="tl">
                    <a:srgbClr val="C0C0C0"/>
                  </a:outerShdw>
                </a:effectLst>
              </a:rPr>
              <a:t>24dm</a:t>
            </a:r>
          </a:p>
        </p:txBody>
      </p:sp>
      <p:sp>
        <p:nvSpPr>
          <p:cNvPr id="116750" name="Rectangle 14">
            <a:extLst>
              <a:ext uri="{FF2B5EF4-FFF2-40B4-BE49-F238E27FC236}">
                <a16:creationId xmlns:a16="http://schemas.microsoft.com/office/drawing/2014/main" xmlns="" id="{CCE50CFF-0159-40BC-B8D0-0B94C78E969B}"/>
              </a:ext>
            </a:extLst>
          </p:cNvPr>
          <p:cNvSpPr>
            <a:spLocks noChangeArrowheads="1"/>
          </p:cNvSpPr>
          <p:nvPr/>
        </p:nvSpPr>
        <p:spPr bwMode="auto">
          <a:xfrm rot="-855422">
            <a:off x="1828800" y="4014788"/>
            <a:ext cx="522288" cy="3968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x-none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5m</a:t>
            </a:r>
          </a:p>
        </p:txBody>
      </p:sp>
      <p:sp>
        <p:nvSpPr>
          <p:cNvPr id="116752" name="AutoShape 16">
            <a:extLst>
              <a:ext uri="{FF2B5EF4-FFF2-40B4-BE49-F238E27FC236}">
                <a16:creationId xmlns:a16="http://schemas.microsoft.com/office/drawing/2014/main" xmlns="" id="{586483AA-88E9-4332-8598-A6BE94B49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6338" y="4876800"/>
            <a:ext cx="3048000" cy="1066800"/>
          </a:xfrm>
          <a:prstGeom prst="rtTriangle">
            <a:avLst/>
          </a:prstGeom>
          <a:solidFill>
            <a:schemeClr val="bg2"/>
          </a:solidFill>
          <a:ln w="9525">
            <a:solidFill>
              <a:srgbClr val="66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vi-VN" sz="2800">
              <a:latin typeface="Times New Roman" panose="02020603050405020304" pitchFamily="18" charset="0"/>
            </a:endParaRPr>
          </a:p>
        </p:txBody>
      </p:sp>
      <p:sp>
        <p:nvSpPr>
          <p:cNvPr id="116753" name="AutoShape 17">
            <a:extLst>
              <a:ext uri="{FF2B5EF4-FFF2-40B4-BE49-F238E27FC236}">
                <a16:creationId xmlns:a16="http://schemas.microsoft.com/office/drawing/2014/main" xmlns="" id="{FD11C553-9C6A-44CF-82C8-75D84334EFF4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85738" y="4876800"/>
            <a:ext cx="990600" cy="1066800"/>
          </a:xfrm>
          <a:prstGeom prst="rtTriangle">
            <a:avLst/>
          </a:prstGeom>
          <a:solidFill>
            <a:schemeClr val="bg2"/>
          </a:solidFill>
          <a:ln w="9525">
            <a:solidFill>
              <a:srgbClr val="66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vi-VN" sz="2800">
              <a:latin typeface="Times New Roman" panose="02020603050405020304" pitchFamily="18" charset="0"/>
            </a:endParaRPr>
          </a:p>
        </p:txBody>
      </p:sp>
      <p:sp>
        <p:nvSpPr>
          <p:cNvPr id="116754" name="AutoShape 18">
            <a:extLst>
              <a:ext uri="{FF2B5EF4-FFF2-40B4-BE49-F238E27FC236}">
                <a16:creationId xmlns:a16="http://schemas.microsoft.com/office/drawing/2014/main" xmlns="" id="{B5216061-150A-4F77-8150-AAA14F803D20}"/>
              </a:ext>
            </a:extLst>
          </p:cNvPr>
          <p:cNvSpPr>
            <a:spLocks noChangeArrowheads="1"/>
          </p:cNvSpPr>
          <p:nvPr/>
        </p:nvSpPr>
        <p:spPr bwMode="auto">
          <a:xfrm rot="678596">
            <a:off x="5432425" y="1987550"/>
            <a:ext cx="3900488" cy="1066800"/>
          </a:xfrm>
          <a:prstGeom prst="cloudCallout">
            <a:avLst>
              <a:gd name="adj1" fmla="val -10458"/>
              <a:gd name="adj2" fmla="val 94204"/>
            </a:avLst>
          </a:prstGeom>
          <a:solidFill>
            <a:schemeClr val="bg2">
              <a:alpha val="58038"/>
            </a:schemeClr>
          </a:solidFill>
          <a:ln w="9525">
            <a:solidFill>
              <a:srgbClr val="66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2200" b="1">
                <a:latin typeface="Times New Roman" panose="02020603050405020304" pitchFamily="18" charset="0"/>
              </a:rPr>
              <a:t>Làm việc cá nhân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vi-VN" sz="2200" b="1">
                <a:latin typeface="Times New Roman" panose="02020603050405020304" pitchFamily="18" charset="0"/>
              </a:rPr>
              <a:t>Thời gian 5 phút</a:t>
            </a:r>
          </a:p>
        </p:txBody>
      </p:sp>
      <p:sp>
        <p:nvSpPr>
          <p:cNvPr id="116755" name="AutoShape 19">
            <a:extLst>
              <a:ext uri="{FF2B5EF4-FFF2-40B4-BE49-F238E27FC236}">
                <a16:creationId xmlns:a16="http://schemas.microsoft.com/office/drawing/2014/main" xmlns="" id="{634FA8E1-A62D-4256-BDA6-7B6AD071B8F0}"/>
              </a:ext>
            </a:extLst>
          </p:cNvPr>
          <p:cNvSpPr>
            <a:spLocks/>
          </p:cNvSpPr>
          <p:nvPr/>
        </p:nvSpPr>
        <p:spPr bwMode="auto">
          <a:xfrm>
            <a:off x="1200150" y="4876800"/>
            <a:ext cx="76200" cy="1066800"/>
          </a:xfrm>
          <a:prstGeom prst="rightBrace">
            <a:avLst>
              <a:gd name="adj1" fmla="val 116667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vi-VN" sz="2800">
              <a:latin typeface="Times New Roman" panose="02020603050405020304" pitchFamily="18" charset="0"/>
            </a:endParaRPr>
          </a:p>
        </p:txBody>
      </p:sp>
      <p:sp>
        <p:nvSpPr>
          <p:cNvPr id="116756" name="Rectangle 20">
            <a:extLst>
              <a:ext uri="{FF2B5EF4-FFF2-40B4-BE49-F238E27FC236}">
                <a16:creationId xmlns:a16="http://schemas.microsoft.com/office/drawing/2014/main" xmlns="" id="{3C5B96F0-123A-408F-AF02-E467ACCBB8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4925" y="5276850"/>
            <a:ext cx="801688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x-none" sz="2400">
                <a:effectLst>
                  <a:outerShdw blurRad="38100" dist="38100" dir="2700000" algn="tl">
                    <a:srgbClr val="C0C0C0"/>
                  </a:outerShdw>
                </a:effectLst>
              </a:rPr>
              <a:t>5,2m</a:t>
            </a:r>
          </a:p>
        </p:txBody>
      </p:sp>
      <p:sp>
        <p:nvSpPr>
          <p:cNvPr id="116757" name="AutoShape 21">
            <a:extLst>
              <a:ext uri="{FF2B5EF4-FFF2-40B4-BE49-F238E27FC236}">
                <a16:creationId xmlns:a16="http://schemas.microsoft.com/office/drawing/2014/main" xmlns="" id="{186D7235-117D-43B7-8F61-242B07406B1C}"/>
              </a:ext>
            </a:extLst>
          </p:cNvPr>
          <p:cNvSpPr>
            <a:spLocks/>
          </p:cNvSpPr>
          <p:nvPr/>
        </p:nvSpPr>
        <p:spPr bwMode="auto">
          <a:xfrm rot="5400000">
            <a:off x="2093119" y="4083844"/>
            <a:ext cx="228600" cy="3986212"/>
          </a:xfrm>
          <a:prstGeom prst="rightBrace">
            <a:avLst>
              <a:gd name="adj1" fmla="val 145312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vi-VN" sz="2800">
              <a:latin typeface="Times New Roman" panose="02020603050405020304" pitchFamily="18" charset="0"/>
            </a:endParaRPr>
          </a:p>
        </p:txBody>
      </p:sp>
      <p:sp>
        <p:nvSpPr>
          <p:cNvPr id="116758" name="Rectangle 22">
            <a:extLst>
              <a:ext uri="{FF2B5EF4-FFF2-40B4-BE49-F238E27FC236}">
                <a16:creationId xmlns:a16="http://schemas.microsoft.com/office/drawing/2014/main" xmlns="" id="{0F50B455-D1D4-4FD4-9FC5-DEB331805C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3124200"/>
            <a:ext cx="8382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altLang="x-none" sz="2400" b="1">
                <a:effectLst>
                  <a:outerShdw blurRad="38100" dist="38100" dir="2700000" algn="tl">
                    <a:srgbClr val="C0C0C0"/>
                  </a:outerShdw>
                </a:effectLst>
              </a:rPr>
              <a:t>S = ?</a:t>
            </a:r>
          </a:p>
        </p:txBody>
      </p:sp>
      <p:sp>
        <p:nvSpPr>
          <p:cNvPr id="116759" name="Rectangle 23">
            <a:extLst>
              <a:ext uri="{FF2B5EF4-FFF2-40B4-BE49-F238E27FC236}">
                <a16:creationId xmlns:a16="http://schemas.microsoft.com/office/drawing/2014/main" xmlns="" id="{A27D65FD-7668-41D1-8303-23E4172CCF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6813" y="6038850"/>
            <a:ext cx="954087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x-none" sz="2400">
                <a:effectLst>
                  <a:outerShdw blurRad="38100" dist="38100" dir="2700000" algn="tl">
                    <a:srgbClr val="C0C0C0"/>
                  </a:outerShdw>
                </a:effectLst>
              </a:rPr>
              <a:t>42,5m</a:t>
            </a:r>
          </a:p>
        </p:txBody>
      </p:sp>
      <p:sp>
        <p:nvSpPr>
          <p:cNvPr id="116760" name="Rectangle 24">
            <a:extLst>
              <a:ext uri="{FF2B5EF4-FFF2-40B4-BE49-F238E27FC236}">
                <a16:creationId xmlns:a16="http://schemas.microsoft.com/office/drawing/2014/main" xmlns="" id="{98F98D82-1C04-405E-A399-E8E7E0F7AD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25" y="4743450"/>
            <a:ext cx="83185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x-none" sz="2400" b="1">
                <a:effectLst>
                  <a:outerShdw blurRad="38100" dist="38100" dir="2700000" algn="tl">
                    <a:srgbClr val="C0C0C0"/>
                  </a:outerShdw>
                </a:effectLst>
              </a:rPr>
              <a:t>S =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6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16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16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16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16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16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16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16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16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16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16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16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16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116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116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116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43" grpId="0" animBg="1"/>
      <p:bldP spid="116748" grpId="0" animBg="1"/>
      <p:bldP spid="116749" grpId="0"/>
      <p:bldP spid="116750" grpId="0"/>
      <p:bldP spid="116754" grpId="0" animBg="1"/>
      <p:bldP spid="116756" grpId="0"/>
      <p:bldP spid="116758" grpId="0"/>
      <p:bldP spid="116759" grpId="0"/>
      <p:bldP spid="11676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7">
            <a:extLst>
              <a:ext uri="{FF2B5EF4-FFF2-40B4-BE49-F238E27FC236}">
                <a16:creationId xmlns:a16="http://schemas.microsoft.com/office/drawing/2014/main" xmlns="" id="{A38D8079-A082-44EE-BD5E-E1AD4A1AE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81" name="AutoShape 21">
            <a:extLst>
              <a:ext uri="{FF2B5EF4-FFF2-40B4-BE49-F238E27FC236}">
                <a16:creationId xmlns:a16="http://schemas.microsoft.com/office/drawing/2014/main" xmlns="" id="{1FCDE427-8B5B-4FE1-801B-98AF9C6CB8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2438400"/>
            <a:ext cx="7772400" cy="609600"/>
          </a:xfrm>
          <a:prstGeom prst="flowChartTerminator">
            <a:avLst/>
          </a:prstGeom>
          <a:solidFill>
            <a:schemeClr val="bg2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2800">
                <a:latin typeface="Times New Roman" panose="02020603050405020304" pitchFamily="18" charset="0"/>
              </a:rPr>
              <a:t>Muốn tính diện tích hình tam giác ta làm thế nào ? </a:t>
            </a:r>
          </a:p>
        </p:txBody>
      </p:sp>
      <p:sp>
        <p:nvSpPr>
          <p:cNvPr id="117782" name="AutoShape 22">
            <a:extLst>
              <a:ext uri="{FF2B5EF4-FFF2-40B4-BE49-F238E27FC236}">
                <a16:creationId xmlns:a16="http://schemas.microsoft.com/office/drawing/2014/main" xmlns="" id="{E0FAC152-E662-499F-824F-9517C0B324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138" y="2366963"/>
            <a:ext cx="8305800" cy="1066800"/>
          </a:xfrm>
          <a:prstGeom prst="flowChartTerminator">
            <a:avLst/>
          </a:prstGeom>
          <a:solidFill>
            <a:schemeClr val="bg1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2600">
                <a:latin typeface="Times New Roman" panose="02020603050405020304" pitchFamily="18" charset="0"/>
              </a:rPr>
              <a:t>Muốn tính diện tích hình tam giác ta lấy độ dài đáy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2600">
                <a:latin typeface="Times New Roman" panose="02020603050405020304" pitchFamily="18" charset="0"/>
              </a:rPr>
              <a:t> nhân với chiều cao (cùng một đơn vị đo) rồi chia cho 2.</a:t>
            </a:r>
            <a:r>
              <a:rPr lang="en-US" altLang="vi-VN" sz="2400">
                <a:latin typeface="Times New Roman" panose="02020603050405020304" pitchFamily="18" charset="0"/>
              </a:rPr>
              <a:t>  </a:t>
            </a:r>
          </a:p>
        </p:txBody>
      </p:sp>
      <p:sp>
        <p:nvSpPr>
          <p:cNvPr id="117783" name="AutoShape 23">
            <a:extLst>
              <a:ext uri="{FF2B5EF4-FFF2-40B4-BE49-F238E27FC236}">
                <a16:creationId xmlns:a16="http://schemas.microsoft.com/office/drawing/2014/main" xmlns="" id="{B1415725-C3AE-4E66-BFD5-16E3EE183A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3667125"/>
            <a:ext cx="7772400" cy="609600"/>
          </a:xfrm>
          <a:prstGeom prst="flowChartTerminator">
            <a:avLst/>
          </a:prstGeom>
          <a:solidFill>
            <a:schemeClr val="bg2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2800">
                <a:latin typeface="Times New Roman" panose="02020603050405020304" pitchFamily="18" charset="0"/>
              </a:rPr>
              <a:t>Viết công thức tính diện tích hình tam giác ? </a:t>
            </a:r>
          </a:p>
        </p:txBody>
      </p:sp>
      <p:sp>
        <p:nvSpPr>
          <p:cNvPr id="117785" name="AutoShape 25">
            <a:extLst>
              <a:ext uri="{FF2B5EF4-FFF2-40B4-BE49-F238E27FC236}">
                <a16:creationId xmlns:a16="http://schemas.microsoft.com/office/drawing/2014/main" xmlns="" id="{23104901-2F28-4DDD-8B8F-316AC3DC44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1388" y="4538663"/>
            <a:ext cx="1943100" cy="1014412"/>
          </a:xfrm>
          <a:prstGeom prst="flowChartAlternateProcess">
            <a:avLst/>
          </a:prstGeom>
          <a:solidFill>
            <a:srgbClr val="FFCCFF">
              <a:alpha val="56078"/>
            </a:srgbClr>
          </a:solidFill>
          <a:ln w="28575">
            <a:solidFill>
              <a:srgbClr val="FF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2800">
                <a:latin typeface="Times New Roman" panose="02020603050405020304" pitchFamily="18" charset="0"/>
              </a:rPr>
              <a:t> S =</a:t>
            </a:r>
          </a:p>
        </p:txBody>
      </p:sp>
      <p:graphicFrame>
        <p:nvGraphicFramePr>
          <p:cNvPr id="117786" name="Object 26">
            <a:extLst>
              <a:ext uri="{FF2B5EF4-FFF2-40B4-BE49-F238E27FC236}">
                <a16:creationId xmlns:a16="http://schemas.microsoft.com/office/drawing/2014/main" xmlns="" id="{B7FFED2E-23D5-47A3-823A-7464FFE110B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24350" y="4676775"/>
          <a:ext cx="838200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3" name="Equation" r:id="rId4" imgW="6143625" imgH="6800850" progId="">
                  <p:embed/>
                </p:oleObj>
              </mc:Choice>
              <mc:Fallback>
                <p:oleObj name="Equation" r:id="rId4" imgW="6143625" imgH="6800850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24350" y="4676775"/>
                        <a:ext cx="838200" cy="774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7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7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17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17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17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500"/>
                                        <p:tgtEl>
                                          <p:spTgt spid="1177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81" grpId="0" animBg="1"/>
      <p:bldP spid="117782" grpId="0" animBg="1"/>
      <p:bldP spid="117783" grpId="0" animBg="1"/>
      <p:bldP spid="117783" grpId="1" animBg="1"/>
      <p:bldP spid="11778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/>
              <a:t>vc</a:t>
            </a:r>
          </a:p>
        </p:txBody>
      </p:sp>
      <p:sp>
        <p:nvSpPr>
          <p:cNvPr id="14339" name="Text Box 8"/>
          <p:cNvSpPr txBox="1">
            <a:spLocks noChangeArrowheads="1"/>
          </p:cNvSpPr>
          <p:nvPr/>
        </p:nvSpPr>
        <p:spPr bwMode="auto">
          <a:xfrm>
            <a:off x="1736725" y="7175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 sz="1800">
              <a:latin typeface="Tahoma" pitchFamily="34" charset="0"/>
            </a:endParaRPr>
          </a:p>
        </p:txBody>
      </p:sp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1371600" y="990600"/>
            <a:ext cx="6934200" cy="1190625"/>
          </a:xfrm>
          <a:prstGeom prst="rect">
            <a:avLst/>
          </a:prstGeom>
          <a:gradFill rotWithShape="1">
            <a:gsLst>
              <a:gs pos="0">
                <a:srgbClr val="99CCFF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rgbClr val="A50021"/>
                </a:solidFill>
                <a:cs typeface="Arial" charset="0"/>
              </a:rPr>
              <a:t>Nêu quy tắc và công thức tính diện tích hình tam giác?</a:t>
            </a:r>
          </a:p>
        </p:txBody>
      </p:sp>
      <p:pic>
        <p:nvPicPr>
          <p:cNvPr id="14341" name="Picture 10" descr="BD14981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0" name="WordArt 12"/>
          <p:cNvSpPr>
            <a:spLocks noChangeArrowheads="1" noChangeShapeType="1" noTextEdit="1"/>
          </p:cNvSpPr>
          <p:nvPr/>
        </p:nvSpPr>
        <p:spPr bwMode="auto">
          <a:xfrm>
            <a:off x="685800" y="2514600"/>
            <a:ext cx="80010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800" kern="10">
                <a:ln w="9525">
                  <a:solidFill>
                    <a:srgbClr val="00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Muốn tính diện tích hình tam giác ta lấy độ dài đáy, </a:t>
            </a:r>
          </a:p>
          <a:p>
            <a:pPr algn="ctr"/>
            <a:r>
              <a:rPr lang="vi-VN" sz="2800" kern="10">
                <a:ln w="9525">
                  <a:solidFill>
                    <a:srgbClr val="00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nhân với chiều cao (cùng một đơn vị đo) rồi chia cho 2.</a:t>
            </a:r>
            <a:endParaRPr lang="en-US" sz="2800" kern="10">
              <a:ln w="9525">
                <a:solidFill>
                  <a:srgbClr val="0066FF"/>
                </a:solidFill>
                <a:round/>
                <a:headEnd/>
                <a:tailEnd/>
              </a:ln>
              <a:solidFill>
                <a:srgbClr val="0000FF"/>
              </a:solidFill>
              <a:latin typeface="Arial"/>
              <a:cs typeface="Arial"/>
            </a:endParaRPr>
          </a:p>
        </p:txBody>
      </p:sp>
      <p:grpSp>
        <p:nvGrpSpPr>
          <p:cNvPr id="17421" name="Group 13"/>
          <p:cNvGrpSpPr>
            <a:grpSpLocks/>
          </p:cNvGrpSpPr>
          <p:nvPr/>
        </p:nvGrpSpPr>
        <p:grpSpPr bwMode="auto">
          <a:xfrm>
            <a:off x="3048000" y="4572000"/>
            <a:ext cx="3429000" cy="1295400"/>
            <a:chOff x="2352" y="2784"/>
            <a:chExt cx="2352" cy="864"/>
          </a:xfrm>
        </p:grpSpPr>
        <p:sp>
          <p:nvSpPr>
            <p:cNvPr id="14346" name="Rectangle 14"/>
            <p:cNvSpPr>
              <a:spLocks noChangeArrowheads="1"/>
            </p:cNvSpPr>
            <p:nvPr/>
          </p:nvSpPr>
          <p:spPr bwMode="auto">
            <a:xfrm>
              <a:off x="2352" y="2784"/>
              <a:ext cx="2352" cy="86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grpSp>
          <p:nvGrpSpPr>
            <p:cNvPr id="14347" name="Group 15"/>
            <p:cNvGrpSpPr>
              <a:grpSpLocks/>
            </p:cNvGrpSpPr>
            <p:nvPr/>
          </p:nvGrpSpPr>
          <p:grpSpPr bwMode="auto">
            <a:xfrm>
              <a:off x="3456" y="2994"/>
              <a:ext cx="960" cy="462"/>
              <a:chOff x="3600" y="3567"/>
              <a:chExt cx="960" cy="462"/>
            </a:xfrm>
          </p:grpSpPr>
          <p:sp>
            <p:nvSpPr>
              <p:cNvPr id="14349" name="WordArt 16"/>
              <p:cNvSpPr>
                <a:spLocks noChangeArrowheads="1" noChangeShapeType="1" noTextEdit="1"/>
              </p:cNvSpPr>
              <p:nvPr/>
            </p:nvSpPr>
            <p:spPr bwMode="auto">
              <a:xfrm>
                <a:off x="3648" y="3567"/>
                <a:ext cx="912" cy="177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2800" kern="10">
                    <a:ln w="9525">
                      <a:solidFill>
                        <a:srgbClr val="3333FF"/>
                      </a:solidFill>
                      <a:round/>
                      <a:headEnd/>
                      <a:tailEnd/>
                    </a:ln>
                    <a:solidFill>
                      <a:srgbClr val="0000FF"/>
                    </a:solidFill>
                    <a:latin typeface="Arial"/>
                    <a:cs typeface="Arial"/>
                  </a:rPr>
                  <a:t>a x h</a:t>
                </a:r>
              </a:p>
            </p:txBody>
          </p:sp>
          <p:sp>
            <p:nvSpPr>
              <p:cNvPr id="14350" name="Line 17"/>
              <p:cNvSpPr>
                <a:spLocks noChangeShapeType="1"/>
              </p:cNvSpPr>
              <p:nvPr/>
            </p:nvSpPr>
            <p:spPr bwMode="auto">
              <a:xfrm>
                <a:off x="3600" y="3792"/>
                <a:ext cx="942" cy="0"/>
              </a:xfrm>
              <a:prstGeom prst="line">
                <a:avLst/>
              </a:prstGeom>
              <a:noFill/>
              <a:ln w="38100">
                <a:solidFill>
                  <a:srgbClr val="3333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51" name="WordArt 18"/>
              <p:cNvSpPr>
                <a:spLocks noChangeArrowheads="1" noChangeShapeType="1" noTextEdit="1"/>
              </p:cNvSpPr>
              <p:nvPr/>
            </p:nvSpPr>
            <p:spPr bwMode="auto">
              <a:xfrm>
                <a:off x="4026" y="3840"/>
                <a:ext cx="171" cy="189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2800" kern="10">
                    <a:ln w="9525">
                      <a:solidFill>
                        <a:srgbClr val="3333FF"/>
                      </a:solidFill>
                      <a:round/>
                      <a:headEnd/>
                      <a:tailEnd/>
                    </a:ln>
                    <a:solidFill>
                      <a:srgbClr val="0000FF"/>
                    </a:solidFill>
                    <a:latin typeface="Arial"/>
                    <a:cs typeface="Arial"/>
                  </a:rPr>
                  <a:t>2</a:t>
                </a:r>
              </a:p>
            </p:txBody>
          </p:sp>
        </p:grpSp>
        <p:sp>
          <p:nvSpPr>
            <p:cNvPr id="14348" name="WordArt 19"/>
            <p:cNvSpPr>
              <a:spLocks noChangeArrowheads="1" noChangeShapeType="1" noTextEdit="1"/>
            </p:cNvSpPr>
            <p:nvPr/>
          </p:nvSpPr>
          <p:spPr bwMode="auto">
            <a:xfrm>
              <a:off x="2688" y="3072"/>
              <a:ext cx="672" cy="2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rgbClr val="3333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Arial"/>
                  <a:cs typeface="Arial"/>
                </a:rPr>
                <a:t>S = </a:t>
              </a:r>
            </a:p>
          </p:txBody>
        </p:sp>
      </p:grpSp>
      <p:sp>
        <p:nvSpPr>
          <p:cNvPr id="17428" name="WordArt 20"/>
          <p:cNvSpPr>
            <a:spLocks noChangeArrowheads="1" noChangeShapeType="1" noTextEdit="1"/>
          </p:cNvSpPr>
          <p:nvPr/>
        </p:nvSpPr>
        <p:spPr bwMode="auto">
          <a:xfrm>
            <a:off x="1828800" y="3810000"/>
            <a:ext cx="54864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>
                <a:ln w="9525">
                  <a:solidFill>
                    <a:srgbClr val="3333FF"/>
                  </a:solidFill>
                  <a:round/>
                  <a:headEnd/>
                  <a:tailEnd/>
                </a:ln>
                <a:latin typeface="Arial"/>
                <a:cs typeface="Arial"/>
              </a:rPr>
              <a:t>Công thức tính diện tích hình tam giác:</a:t>
            </a:r>
          </a:p>
        </p:txBody>
      </p:sp>
      <p:sp>
        <p:nvSpPr>
          <p:cNvPr id="14345" name="WordArt 21"/>
          <p:cNvSpPr>
            <a:spLocks noChangeArrowheads="1" noChangeShapeType="1" noTextEdit="1"/>
          </p:cNvSpPr>
          <p:nvPr/>
        </p:nvSpPr>
        <p:spPr bwMode="auto">
          <a:xfrm>
            <a:off x="2514600" y="228600"/>
            <a:ext cx="3705225" cy="609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Củng cố kiến thức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17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7" grpId="0" animBg="1"/>
      <p:bldP spid="17420" grpId="0" animBg="1"/>
      <p:bldP spid="174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3"/>
          <p:cNvSpPr txBox="1">
            <a:spLocks noChangeArrowheads="1"/>
          </p:cNvSpPr>
          <p:nvPr/>
        </p:nvSpPr>
        <p:spPr bwMode="auto">
          <a:xfrm rot="10800000" flipV="1">
            <a:off x="5029200" y="1600200"/>
            <a:ext cx="3279775" cy="579438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0000FF"/>
                </a:solidFill>
                <a:cs typeface="Arial" charset="0"/>
              </a:rPr>
              <a:t>A.   	24 cm</a:t>
            </a:r>
            <a:r>
              <a:rPr lang="en-US" altLang="en-US" sz="3200" b="1" baseline="30000">
                <a:solidFill>
                  <a:srgbClr val="0000FF"/>
                </a:solidFill>
                <a:cs typeface="Arial" charset="0"/>
              </a:rPr>
              <a:t>2</a:t>
            </a:r>
            <a:r>
              <a:rPr lang="en-US" altLang="en-US" sz="2800" b="1" baseline="30000">
                <a:solidFill>
                  <a:srgbClr val="0000FF"/>
                </a:solidFill>
                <a:cs typeface="Arial" charset="0"/>
              </a:rPr>
              <a:t> </a:t>
            </a:r>
            <a:r>
              <a:rPr lang="en-US" altLang="en-US" sz="2800" b="1">
                <a:cs typeface="Arial" charset="0"/>
              </a:rPr>
              <a:t>            </a:t>
            </a: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 rot="10800000" flipV="1">
            <a:off x="5029200" y="3276600"/>
            <a:ext cx="3201988" cy="579438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0000FF"/>
                </a:solidFill>
                <a:cs typeface="Arial" charset="0"/>
              </a:rPr>
              <a:t>C.	48 cm</a:t>
            </a:r>
            <a:r>
              <a:rPr lang="en-US" altLang="en-US" sz="3200" b="1" baseline="30000">
                <a:solidFill>
                  <a:srgbClr val="0000FF"/>
                </a:solidFill>
                <a:cs typeface="Arial" charset="0"/>
              </a:rPr>
              <a:t>2</a:t>
            </a:r>
            <a:r>
              <a:rPr lang="en-US" altLang="en-US" sz="2800" b="1">
                <a:cs typeface="Arial" charset="0"/>
              </a:rPr>
              <a:t>         </a:t>
            </a:r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 rot="10800000" flipV="1">
            <a:off x="5029200" y="2362200"/>
            <a:ext cx="3200400" cy="579438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0000FF"/>
                </a:solidFill>
                <a:cs typeface="Arial" charset="0"/>
              </a:rPr>
              <a:t>B.    </a:t>
            </a:r>
            <a:r>
              <a:rPr lang="en-US" altLang="en-US" sz="3200" b="1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12 cm</a:t>
            </a:r>
            <a:r>
              <a:rPr lang="en-US" altLang="en-US" sz="3200" b="1" baseline="30000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</a:t>
            </a:r>
            <a:endParaRPr lang="en-US" altLang="en-US" sz="3200" b="1">
              <a:solidFill>
                <a:srgbClr val="0000FF"/>
              </a:solidFill>
            </a:endParaRPr>
          </a:p>
        </p:txBody>
      </p:sp>
      <p:sp>
        <p:nvSpPr>
          <p:cNvPr id="15368" name="Oval 8"/>
          <p:cNvSpPr>
            <a:spLocks noChangeArrowheads="1"/>
          </p:cNvSpPr>
          <p:nvPr/>
        </p:nvSpPr>
        <p:spPr bwMode="auto">
          <a:xfrm>
            <a:off x="4953000" y="2362200"/>
            <a:ext cx="685800" cy="6096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1736725" y="7175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 sz="1800">
              <a:latin typeface="Tahoma" pitchFamily="34" charset="0"/>
            </a:endParaRPr>
          </a:p>
        </p:txBody>
      </p:sp>
      <p:sp>
        <p:nvSpPr>
          <p:cNvPr id="15371" name="Text Box 11"/>
          <p:cNvSpPr txBox="1">
            <a:spLocks noChangeArrowheads="1"/>
          </p:cNvSpPr>
          <p:nvPr/>
        </p:nvSpPr>
        <p:spPr bwMode="auto">
          <a:xfrm>
            <a:off x="1295400" y="457200"/>
            <a:ext cx="6934200" cy="1190625"/>
          </a:xfrm>
          <a:prstGeom prst="rect">
            <a:avLst/>
          </a:prstGeom>
          <a:gradFill rotWithShape="1">
            <a:gsLst>
              <a:gs pos="0">
                <a:srgbClr val="99CCFF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A50021"/>
                </a:solidFill>
                <a:cs typeface="Arial" charset="0"/>
              </a:rPr>
              <a:t>Diện tích hình tam giác có số đo như hình vẽ là:</a:t>
            </a:r>
          </a:p>
        </p:txBody>
      </p:sp>
      <p:pic>
        <p:nvPicPr>
          <p:cNvPr id="15369" name="Picture 12" descr="BD14981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87" name="Group 27"/>
          <p:cNvGrpSpPr>
            <a:grpSpLocks/>
          </p:cNvGrpSpPr>
          <p:nvPr/>
        </p:nvGrpSpPr>
        <p:grpSpPr bwMode="auto">
          <a:xfrm>
            <a:off x="685800" y="1828800"/>
            <a:ext cx="3505200" cy="2743200"/>
            <a:chOff x="480" y="1104"/>
            <a:chExt cx="2208" cy="1722"/>
          </a:xfrm>
        </p:grpSpPr>
        <p:grpSp>
          <p:nvGrpSpPr>
            <p:cNvPr id="15372" name="Group 14"/>
            <p:cNvGrpSpPr>
              <a:grpSpLocks/>
            </p:cNvGrpSpPr>
            <p:nvPr/>
          </p:nvGrpSpPr>
          <p:grpSpPr bwMode="auto">
            <a:xfrm>
              <a:off x="480" y="1104"/>
              <a:ext cx="2208" cy="1200"/>
              <a:chOff x="480" y="2976"/>
              <a:chExt cx="1680" cy="1009"/>
            </a:xfrm>
          </p:grpSpPr>
          <p:grpSp>
            <p:nvGrpSpPr>
              <p:cNvPr id="15379" name="Group 15"/>
              <p:cNvGrpSpPr>
                <a:grpSpLocks/>
              </p:cNvGrpSpPr>
              <p:nvPr/>
            </p:nvGrpSpPr>
            <p:grpSpPr bwMode="auto">
              <a:xfrm>
                <a:off x="480" y="2976"/>
                <a:ext cx="1680" cy="1009"/>
                <a:chOff x="480" y="2976"/>
                <a:chExt cx="1680" cy="1009"/>
              </a:xfrm>
            </p:grpSpPr>
            <p:sp>
              <p:nvSpPr>
                <p:cNvPr id="15381" name="AutoShape 16"/>
                <p:cNvSpPr>
                  <a:spLocks noChangeArrowheads="1"/>
                </p:cNvSpPr>
                <p:nvPr/>
              </p:nvSpPr>
              <p:spPr bwMode="auto">
                <a:xfrm>
                  <a:off x="480" y="2976"/>
                  <a:ext cx="1680" cy="1009"/>
                </a:xfrm>
                <a:prstGeom prst="triangle">
                  <a:avLst>
                    <a:gd name="adj" fmla="val 33551"/>
                  </a:avLst>
                </a:prstGeom>
                <a:solidFill>
                  <a:srgbClr val="00FFFF"/>
                </a:solidFill>
                <a:ln w="2857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5382" name="Line 17"/>
                <p:cNvSpPr>
                  <a:spLocks noChangeShapeType="1"/>
                </p:cNvSpPr>
                <p:nvPr/>
              </p:nvSpPr>
              <p:spPr bwMode="auto">
                <a:xfrm>
                  <a:off x="1056" y="2976"/>
                  <a:ext cx="0" cy="1008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cxnSp>
            <p:nvCxnSpPr>
              <p:cNvPr id="15380" name="AutoShape 18"/>
              <p:cNvCxnSpPr>
                <a:cxnSpLocks noChangeShapeType="1"/>
              </p:cNvCxnSpPr>
              <p:nvPr/>
            </p:nvCxnSpPr>
            <p:spPr bwMode="auto">
              <a:xfrm rot="16200000" flipH="1">
                <a:off x="984" y="3768"/>
                <a:ext cx="288" cy="144"/>
              </a:xfrm>
              <a:prstGeom prst="bentConnector3">
                <a:avLst>
                  <a:gd name="adj1" fmla="val 50000"/>
                </a:avLst>
              </a:prstGeom>
              <a:no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" name="Group 26"/>
            <p:cNvGrpSpPr>
              <a:grpSpLocks/>
            </p:cNvGrpSpPr>
            <p:nvPr/>
          </p:nvGrpSpPr>
          <p:grpSpPr bwMode="auto">
            <a:xfrm>
              <a:off x="1248" y="1104"/>
              <a:ext cx="768" cy="1200"/>
              <a:chOff x="1248" y="1104"/>
              <a:chExt cx="768" cy="1200"/>
            </a:xfrm>
          </p:grpSpPr>
          <p:sp>
            <p:nvSpPr>
              <p:cNvPr id="15377" name="AutoShape 20"/>
              <p:cNvSpPr>
                <a:spLocks/>
              </p:cNvSpPr>
              <p:nvPr/>
            </p:nvSpPr>
            <p:spPr bwMode="auto">
              <a:xfrm rot="10800000">
                <a:off x="1248" y="1104"/>
                <a:ext cx="144" cy="1200"/>
              </a:xfrm>
              <a:prstGeom prst="leftBrace">
                <a:avLst>
                  <a:gd name="adj1" fmla="val 208333"/>
                  <a:gd name="adj2" fmla="val 50000"/>
                </a:avLst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378" name="Rectangle 21"/>
              <p:cNvSpPr>
                <a:spLocks noChangeArrowheads="1"/>
              </p:cNvSpPr>
              <p:nvPr/>
            </p:nvSpPr>
            <p:spPr bwMode="auto">
              <a:xfrm>
                <a:off x="1392" y="1536"/>
                <a:ext cx="624" cy="3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solidFill>
                      <a:srgbClr val="FF6600"/>
                    </a:solidFill>
                  </a:rPr>
                  <a:t>4cm</a:t>
                </a:r>
              </a:p>
            </p:txBody>
          </p:sp>
        </p:grpSp>
        <p:grpSp>
          <p:nvGrpSpPr>
            <p:cNvPr id="15374" name="Group 25"/>
            <p:cNvGrpSpPr>
              <a:grpSpLocks/>
            </p:cNvGrpSpPr>
            <p:nvPr/>
          </p:nvGrpSpPr>
          <p:grpSpPr bwMode="auto">
            <a:xfrm>
              <a:off x="480" y="2352"/>
              <a:ext cx="2208" cy="474"/>
              <a:chOff x="480" y="2352"/>
              <a:chExt cx="2208" cy="474"/>
            </a:xfrm>
          </p:grpSpPr>
          <p:sp>
            <p:nvSpPr>
              <p:cNvPr id="15375" name="AutoShape 23"/>
              <p:cNvSpPr>
                <a:spLocks/>
              </p:cNvSpPr>
              <p:nvPr/>
            </p:nvSpPr>
            <p:spPr bwMode="auto">
              <a:xfrm rot="5400000" flipH="1">
                <a:off x="1488" y="1344"/>
                <a:ext cx="192" cy="2208"/>
              </a:xfrm>
              <a:prstGeom prst="leftBrace">
                <a:avLst>
                  <a:gd name="adj1" fmla="val 95833"/>
                  <a:gd name="adj2" fmla="val 50000"/>
                </a:avLst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376" name="Text Box 24"/>
              <p:cNvSpPr txBox="1">
                <a:spLocks noChangeArrowheads="1"/>
              </p:cNvSpPr>
              <p:nvPr/>
            </p:nvSpPr>
            <p:spPr bwMode="auto">
              <a:xfrm>
                <a:off x="1406" y="2499"/>
                <a:ext cx="802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solidFill>
                      <a:srgbClr val="FF6600"/>
                    </a:solidFill>
                  </a:rPr>
                  <a:t>6cm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5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2.3388E-6 L 1.11022E-16 -0.10423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2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animBg="1"/>
      <p:bldP spid="15363" grpId="1" animBg="1"/>
      <p:bldP spid="15365" grpId="0" animBg="1"/>
      <p:bldP spid="15365" grpId="1" animBg="1"/>
      <p:bldP spid="15367" grpId="0" animBg="1"/>
      <p:bldP spid="15367" grpId="1" animBg="1"/>
      <p:bldP spid="15368" grpId="0" animBg="1"/>
      <p:bldP spid="15368" grpId="1" animBg="1"/>
      <p:bldP spid="1537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3"/>
          <p:cNvSpPr txBox="1">
            <a:spLocks noChangeArrowheads="1"/>
          </p:cNvSpPr>
          <p:nvPr/>
        </p:nvSpPr>
        <p:spPr bwMode="auto">
          <a:xfrm rot="10800000" flipV="1">
            <a:off x="2970213" y="1828800"/>
            <a:ext cx="3281362" cy="579438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0000FF"/>
                </a:solidFill>
                <a:cs typeface="Arial" charset="0"/>
              </a:rPr>
              <a:t>A.   	1,8 dm</a:t>
            </a:r>
            <a:r>
              <a:rPr lang="en-US" altLang="en-US" sz="3200" b="1" baseline="30000">
                <a:solidFill>
                  <a:srgbClr val="0000FF"/>
                </a:solidFill>
                <a:cs typeface="Arial" charset="0"/>
              </a:rPr>
              <a:t>2</a:t>
            </a:r>
            <a:r>
              <a:rPr lang="en-US" altLang="en-US" sz="2800" b="1" baseline="30000">
                <a:solidFill>
                  <a:srgbClr val="0000FF"/>
                </a:solidFill>
                <a:cs typeface="Arial" charset="0"/>
              </a:rPr>
              <a:t> </a:t>
            </a:r>
            <a:r>
              <a:rPr lang="en-US" altLang="en-US" sz="2800" b="1">
                <a:cs typeface="Arial" charset="0"/>
              </a:rPr>
              <a:t>            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 rot="10800000" flipV="1">
            <a:off x="3046413" y="3427413"/>
            <a:ext cx="3200400" cy="579437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00FF"/>
                </a:solidFill>
                <a:cs typeface="Arial" charset="0"/>
              </a:rPr>
              <a:t>C.	7,2 cm</a:t>
            </a:r>
            <a:r>
              <a:rPr lang="en-US" altLang="en-US" sz="3200" b="1" baseline="30000" dirty="0">
                <a:solidFill>
                  <a:srgbClr val="0000FF"/>
                </a:solidFill>
                <a:cs typeface="Arial" charset="0"/>
              </a:rPr>
              <a:t>2</a:t>
            </a:r>
            <a:r>
              <a:rPr lang="en-US" altLang="en-US" sz="2800" b="1" dirty="0">
                <a:cs typeface="Arial" charset="0"/>
              </a:rPr>
              <a:t>         </a:t>
            </a:r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 rot="10800000" flipV="1">
            <a:off x="3046413" y="2667000"/>
            <a:ext cx="3125787" cy="579438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00FF"/>
                </a:solidFill>
                <a:cs typeface="Arial" charset="0"/>
              </a:rPr>
              <a:t>B.     </a:t>
            </a:r>
            <a:r>
              <a:rPr lang="en-US" altLang="en-US" sz="3200" b="1" dirty="0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3,6 dm</a:t>
            </a:r>
            <a:r>
              <a:rPr lang="en-US" altLang="en-US" sz="3200" b="1" baseline="30000" dirty="0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</a:t>
            </a:r>
            <a:endParaRPr lang="en-US" altLang="en-US" sz="3200" b="1" dirty="0">
              <a:solidFill>
                <a:srgbClr val="0000FF"/>
              </a:solidFill>
            </a:endParaRPr>
          </a:p>
        </p:txBody>
      </p:sp>
      <p:sp>
        <p:nvSpPr>
          <p:cNvPr id="16391" name="Oval 7"/>
          <p:cNvSpPr>
            <a:spLocks noChangeArrowheads="1"/>
          </p:cNvSpPr>
          <p:nvPr/>
        </p:nvSpPr>
        <p:spPr bwMode="auto">
          <a:xfrm>
            <a:off x="2895600" y="1828800"/>
            <a:ext cx="609600" cy="6096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1736725" y="7175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 sz="1800">
              <a:latin typeface="Tahoma" pitchFamily="34" charset="0"/>
            </a:endParaRPr>
          </a:p>
        </p:txBody>
      </p:sp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1524000" y="457200"/>
            <a:ext cx="7315200" cy="1190625"/>
          </a:xfrm>
          <a:prstGeom prst="rect">
            <a:avLst/>
          </a:prstGeom>
          <a:gradFill rotWithShape="1">
            <a:gsLst>
              <a:gs pos="0">
                <a:srgbClr val="99CCFF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A50021"/>
                </a:solidFill>
                <a:cs typeface="Arial" charset="0"/>
              </a:rPr>
              <a:t>Diện tích hình tam giác có cạnh đáy 3dm, chiều cao 1,2dm là:</a:t>
            </a:r>
          </a:p>
        </p:txBody>
      </p:sp>
      <p:pic>
        <p:nvPicPr>
          <p:cNvPr id="16393" name="Picture 11" descr="BD14981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animBg="1"/>
      <p:bldP spid="16388" grpId="0" animBg="1"/>
      <p:bldP spid="16388" grpId="1" animBg="1"/>
      <p:bldP spid="16390" grpId="0" animBg="1"/>
      <p:bldP spid="16390" grpId="1" animBg="1"/>
      <p:bldP spid="16391" grpId="0" animBg="1"/>
      <p:bldP spid="16391" grpId="1" animBg="1"/>
      <p:bldP spid="1639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3813"/>
            <a:ext cx="9221788" cy="683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3657600" y="3054350"/>
            <a:ext cx="4038600" cy="774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KHỞI ĐỘNG</a:t>
            </a:r>
            <a:endParaRPr lang="en-US" sz="54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A122D332-6033-4DBE-8214-224FEA2D8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268" y="136525"/>
            <a:ext cx="8229600" cy="777875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 smtClean="0"/>
              <a:t>hai</a:t>
            </a:r>
            <a:r>
              <a:rPr lang="en-US" dirty="0" smtClean="0"/>
              <a:t>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smtClean="0"/>
              <a:t>5 </a:t>
            </a:r>
            <a:r>
              <a:rPr lang="en-US" dirty="0" err="1"/>
              <a:t>tháng</a:t>
            </a:r>
            <a:r>
              <a:rPr lang="en-US" dirty="0"/>
              <a:t> 12 </a:t>
            </a:r>
            <a:r>
              <a:rPr lang="en-US" dirty="0" err="1"/>
              <a:t>năm</a:t>
            </a:r>
            <a:r>
              <a:rPr lang="en-US" dirty="0"/>
              <a:t> </a:t>
            </a:r>
            <a:r>
              <a:rPr lang="en-US" dirty="0" smtClean="0"/>
              <a:t>2021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/>
              <a:t>vc</a:t>
            </a:r>
          </a:p>
        </p:txBody>
      </p:sp>
      <p:sp>
        <p:nvSpPr>
          <p:cNvPr id="4100" name="WordArt 3"/>
          <p:cNvSpPr>
            <a:spLocks noChangeArrowheads="1" noChangeShapeType="1" noTextEdit="1"/>
          </p:cNvSpPr>
          <p:nvPr/>
        </p:nvSpPr>
        <p:spPr bwMode="auto">
          <a:xfrm>
            <a:off x="2743200" y="109870"/>
            <a:ext cx="37338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00"/>
              </a:extrusionClr>
            </a:sp3d>
          </a:bodyPr>
          <a:lstStyle/>
          <a:p>
            <a:pPr algn="ctr"/>
            <a:r>
              <a:rPr lang="en-US" sz="28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latin typeface="Arial Unicode MS"/>
                <a:ea typeface="Arial Unicode MS"/>
                <a:cs typeface="Arial Unicode MS"/>
              </a:rPr>
              <a:t>Hình tam giác</a:t>
            </a:r>
          </a:p>
        </p:txBody>
      </p:sp>
      <p:sp>
        <p:nvSpPr>
          <p:cNvPr id="4101" name="Line 6"/>
          <p:cNvSpPr>
            <a:spLocks noChangeShapeType="1"/>
          </p:cNvSpPr>
          <p:nvPr/>
        </p:nvSpPr>
        <p:spPr bwMode="auto">
          <a:xfrm>
            <a:off x="0" y="838200"/>
            <a:ext cx="9144000" cy="0"/>
          </a:xfrm>
          <a:prstGeom prst="line">
            <a:avLst/>
          </a:prstGeom>
          <a:noFill/>
          <a:ln w="57150" cmpd="thinThick">
            <a:solidFill>
              <a:srgbClr val="CC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2" name="Text Box 12"/>
          <p:cNvSpPr txBox="1">
            <a:spLocks noChangeArrowheads="1"/>
          </p:cNvSpPr>
          <p:nvPr/>
        </p:nvSpPr>
        <p:spPr bwMode="auto">
          <a:xfrm>
            <a:off x="1295400" y="4876800"/>
            <a:ext cx="121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800"/>
          </a:p>
        </p:txBody>
      </p:sp>
      <p:graphicFrame>
        <p:nvGraphicFramePr>
          <p:cNvPr id="6321" name="Group 177"/>
          <p:cNvGraphicFramePr>
            <a:graphicFrameLocks noGrp="1"/>
          </p:cNvGraphicFramePr>
          <p:nvPr/>
        </p:nvGraphicFramePr>
        <p:xfrm>
          <a:off x="0" y="990600"/>
          <a:ext cx="8991600" cy="5715000"/>
        </p:xfrm>
        <a:graphic>
          <a:graphicData uri="http://schemas.openxmlformats.org/drawingml/2006/table">
            <a:tbl>
              <a:tblPr/>
              <a:tblGrid>
                <a:gridCol w="33909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0176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176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9536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8592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990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Hình tam giác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" charset="0"/>
                        </a:rPr>
                        <a:t>Các góc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" charset="0"/>
                        </a:rPr>
                        <a:t>Các cạnh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" charset="0"/>
                        </a:rPr>
                        <a:t>Đáy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" charset="0"/>
                        </a:rPr>
                        <a:t>Đường cao tương ứng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724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pSp>
        <p:nvGrpSpPr>
          <p:cNvPr id="4123" name="Group 126"/>
          <p:cNvGrpSpPr>
            <a:grpSpLocks/>
          </p:cNvGrpSpPr>
          <p:nvPr/>
        </p:nvGrpSpPr>
        <p:grpSpPr bwMode="auto">
          <a:xfrm>
            <a:off x="381000" y="5181600"/>
            <a:ext cx="2682875" cy="1539875"/>
            <a:chOff x="288" y="3072"/>
            <a:chExt cx="1690" cy="970"/>
          </a:xfrm>
        </p:grpSpPr>
        <p:sp>
          <p:nvSpPr>
            <p:cNvPr id="4164" name="AutoShape 66"/>
            <p:cNvSpPr>
              <a:spLocks noChangeArrowheads="1"/>
            </p:cNvSpPr>
            <p:nvPr/>
          </p:nvSpPr>
          <p:spPr bwMode="auto">
            <a:xfrm>
              <a:off x="528" y="3312"/>
              <a:ext cx="1056" cy="577"/>
            </a:xfrm>
            <a:prstGeom prst="triangle">
              <a:avLst>
                <a:gd name="adj" fmla="val 0"/>
              </a:avLst>
            </a:prstGeom>
            <a:solidFill>
              <a:srgbClr val="CCFFFF"/>
            </a:solidFill>
            <a:ln w="28575">
              <a:solidFill>
                <a:srgbClr val="3399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165" name="Text Box 115"/>
            <p:cNvSpPr txBox="1">
              <a:spLocks noChangeArrowheads="1"/>
            </p:cNvSpPr>
            <p:nvPr/>
          </p:nvSpPr>
          <p:spPr bwMode="auto">
            <a:xfrm>
              <a:off x="422" y="3072"/>
              <a:ext cx="39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2000" b="1"/>
                <a:t>M</a:t>
              </a:r>
            </a:p>
          </p:txBody>
        </p:sp>
        <p:sp>
          <p:nvSpPr>
            <p:cNvPr id="4166" name="Text Box 117"/>
            <p:cNvSpPr txBox="1">
              <a:spLocks noChangeArrowheads="1"/>
            </p:cNvSpPr>
            <p:nvPr/>
          </p:nvSpPr>
          <p:spPr bwMode="auto">
            <a:xfrm>
              <a:off x="288" y="3792"/>
              <a:ext cx="39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2000" b="1"/>
                <a:t>N</a:t>
              </a:r>
            </a:p>
          </p:txBody>
        </p:sp>
        <p:sp>
          <p:nvSpPr>
            <p:cNvPr id="4167" name="Text Box 118"/>
            <p:cNvSpPr txBox="1">
              <a:spLocks noChangeArrowheads="1"/>
            </p:cNvSpPr>
            <p:nvPr/>
          </p:nvSpPr>
          <p:spPr bwMode="auto">
            <a:xfrm>
              <a:off x="1584" y="3782"/>
              <a:ext cx="39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2000" b="1"/>
                <a:t>P</a:t>
              </a:r>
            </a:p>
          </p:txBody>
        </p:sp>
      </p:grpSp>
      <p:sp>
        <p:nvSpPr>
          <p:cNvPr id="4124" name="Text Box 119"/>
          <p:cNvSpPr txBox="1">
            <a:spLocks noChangeArrowheads="1"/>
          </p:cNvSpPr>
          <p:nvPr/>
        </p:nvSpPr>
        <p:spPr bwMode="auto">
          <a:xfrm>
            <a:off x="441325" y="4800600"/>
            <a:ext cx="6254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 b="1"/>
              <a:t>K</a:t>
            </a:r>
          </a:p>
        </p:txBody>
      </p:sp>
      <p:sp>
        <p:nvSpPr>
          <p:cNvPr id="4125" name="Text Box 120"/>
          <p:cNvSpPr txBox="1">
            <a:spLocks noChangeArrowheads="1"/>
          </p:cNvSpPr>
          <p:nvPr/>
        </p:nvSpPr>
        <p:spPr bwMode="auto">
          <a:xfrm>
            <a:off x="974725" y="4800600"/>
            <a:ext cx="6254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 b="1"/>
              <a:t>E</a:t>
            </a:r>
          </a:p>
        </p:txBody>
      </p:sp>
      <p:sp>
        <p:nvSpPr>
          <p:cNvPr id="4126" name="Text Box 121"/>
          <p:cNvSpPr txBox="1">
            <a:spLocks noChangeArrowheads="1"/>
          </p:cNvSpPr>
          <p:nvPr/>
        </p:nvSpPr>
        <p:spPr bwMode="auto">
          <a:xfrm>
            <a:off x="3032125" y="4648200"/>
            <a:ext cx="6254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 b="1"/>
              <a:t>G</a:t>
            </a:r>
          </a:p>
        </p:txBody>
      </p:sp>
      <p:sp>
        <p:nvSpPr>
          <p:cNvPr id="4127" name="Text Box 122"/>
          <p:cNvSpPr txBox="1">
            <a:spLocks noChangeArrowheads="1"/>
          </p:cNvSpPr>
          <p:nvPr/>
        </p:nvSpPr>
        <p:spPr bwMode="auto">
          <a:xfrm>
            <a:off x="396875" y="3505200"/>
            <a:ext cx="6254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 b="1"/>
              <a:t>D</a:t>
            </a:r>
          </a:p>
        </p:txBody>
      </p:sp>
      <p:sp>
        <p:nvSpPr>
          <p:cNvPr id="6282" name="Text Box 138"/>
          <p:cNvSpPr txBox="1">
            <a:spLocks noChangeArrowheads="1"/>
          </p:cNvSpPr>
          <p:nvPr/>
        </p:nvSpPr>
        <p:spPr bwMode="auto">
          <a:xfrm>
            <a:off x="3505200" y="2514600"/>
            <a:ext cx="1295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CC0099"/>
                </a:solidFill>
              </a:rPr>
              <a:t>A, B,C</a:t>
            </a:r>
          </a:p>
        </p:txBody>
      </p:sp>
      <p:sp>
        <p:nvSpPr>
          <p:cNvPr id="6283" name="Text Box 139"/>
          <p:cNvSpPr txBox="1">
            <a:spLocks noChangeArrowheads="1"/>
          </p:cNvSpPr>
          <p:nvPr/>
        </p:nvSpPr>
        <p:spPr bwMode="auto">
          <a:xfrm>
            <a:off x="3429000" y="4038600"/>
            <a:ext cx="1295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CC0099"/>
                </a:solidFill>
              </a:rPr>
              <a:t>D, E,G</a:t>
            </a:r>
          </a:p>
        </p:txBody>
      </p:sp>
      <p:sp>
        <p:nvSpPr>
          <p:cNvPr id="6284" name="Text Box 140"/>
          <p:cNvSpPr txBox="1">
            <a:spLocks noChangeArrowheads="1"/>
          </p:cNvSpPr>
          <p:nvPr/>
        </p:nvSpPr>
        <p:spPr bwMode="auto">
          <a:xfrm>
            <a:off x="3429000" y="5562600"/>
            <a:ext cx="1295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CC0099"/>
                </a:solidFill>
              </a:rPr>
              <a:t>M,N,P</a:t>
            </a:r>
          </a:p>
        </p:txBody>
      </p:sp>
      <p:sp>
        <p:nvSpPr>
          <p:cNvPr id="6287" name="Text Box 143"/>
          <p:cNvSpPr txBox="1">
            <a:spLocks noChangeArrowheads="1"/>
          </p:cNvSpPr>
          <p:nvPr/>
        </p:nvSpPr>
        <p:spPr bwMode="auto">
          <a:xfrm>
            <a:off x="5105400" y="2057400"/>
            <a:ext cx="8382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CC0099"/>
                </a:solidFill>
              </a:rPr>
              <a:t>AC CB BA</a:t>
            </a:r>
          </a:p>
        </p:txBody>
      </p:sp>
      <p:sp>
        <p:nvSpPr>
          <p:cNvPr id="6288" name="Text Box 144"/>
          <p:cNvSpPr txBox="1">
            <a:spLocks noChangeArrowheads="1"/>
          </p:cNvSpPr>
          <p:nvPr/>
        </p:nvSpPr>
        <p:spPr bwMode="auto">
          <a:xfrm>
            <a:off x="5105400" y="3579813"/>
            <a:ext cx="838200" cy="137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CC0099"/>
                </a:solidFill>
              </a:rPr>
              <a:t>DG GE ED</a:t>
            </a:r>
          </a:p>
        </p:txBody>
      </p:sp>
      <p:sp>
        <p:nvSpPr>
          <p:cNvPr id="6289" name="Text Box 145"/>
          <p:cNvSpPr txBox="1">
            <a:spLocks noChangeArrowheads="1"/>
          </p:cNvSpPr>
          <p:nvPr/>
        </p:nvSpPr>
        <p:spPr bwMode="auto">
          <a:xfrm>
            <a:off x="5105400" y="5103813"/>
            <a:ext cx="838200" cy="137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CC0099"/>
                </a:solidFill>
              </a:rPr>
              <a:t>MP PNNM</a:t>
            </a:r>
          </a:p>
        </p:txBody>
      </p:sp>
      <p:sp>
        <p:nvSpPr>
          <p:cNvPr id="4134" name="Rectangle 146"/>
          <p:cNvSpPr>
            <a:spLocks noChangeArrowheads="1"/>
          </p:cNvSpPr>
          <p:nvPr/>
        </p:nvSpPr>
        <p:spPr bwMode="auto">
          <a:xfrm>
            <a:off x="762000" y="6324600"/>
            <a:ext cx="1524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4135" name="Group 180"/>
          <p:cNvGrpSpPr>
            <a:grpSpLocks/>
          </p:cNvGrpSpPr>
          <p:nvPr/>
        </p:nvGrpSpPr>
        <p:grpSpPr bwMode="auto">
          <a:xfrm>
            <a:off x="377825" y="3886200"/>
            <a:ext cx="2593975" cy="1152525"/>
            <a:chOff x="238" y="2448"/>
            <a:chExt cx="1634" cy="726"/>
          </a:xfrm>
        </p:grpSpPr>
        <p:grpSp>
          <p:nvGrpSpPr>
            <p:cNvPr id="4158" name="Group 178"/>
            <p:cNvGrpSpPr>
              <a:grpSpLocks/>
            </p:cNvGrpSpPr>
            <p:nvPr/>
          </p:nvGrpSpPr>
          <p:grpSpPr bwMode="auto">
            <a:xfrm>
              <a:off x="391" y="2448"/>
              <a:ext cx="281" cy="576"/>
              <a:chOff x="391" y="2448"/>
              <a:chExt cx="281" cy="576"/>
            </a:xfrm>
          </p:grpSpPr>
          <p:sp>
            <p:nvSpPr>
              <p:cNvPr id="4162" name="Line 127"/>
              <p:cNvSpPr>
                <a:spLocks noChangeShapeType="1"/>
              </p:cNvSpPr>
              <p:nvPr/>
            </p:nvSpPr>
            <p:spPr bwMode="auto">
              <a:xfrm>
                <a:off x="391" y="2448"/>
                <a:ext cx="0" cy="57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3" name="Line 128"/>
              <p:cNvSpPr>
                <a:spLocks noChangeShapeType="1"/>
              </p:cNvSpPr>
              <p:nvPr/>
            </p:nvSpPr>
            <p:spPr bwMode="auto">
              <a:xfrm>
                <a:off x="391" y="3024"/>
                <a:ext cx="281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159" name="Group 179"/>
            <p:cNvGrpSpPr>
              <a:grpSpLocks/>
            </p:cNvGrpSpPr>
            <p:nvPr/>
          </p:nvGrpSpPr>
          <p:grpSpPr bwMode="auto">
            <a:xfrm>
              <a:off x="238" y="2724"/>
              <a:ext cx="1634" cy="450"/>
              <a:chOff x="238" y="2724"/>
              <a:chExt cx="1634" cy="450"/>
            </a:xfrm>
          </p:grpSpPr>
          <p:sp>
            <p:nvSpPr>
              <p:cNvPr id="4160" name="AutoShape 69"/>
              <p:cNvSpPr>
                <a:spLocks noChangeArrowheads="1"/>
              </p:cNvSpPr>
              <p:nvPr/>
            </p:nvSpPr>
            <p:spPr bwMode="auto">
              <a:xfrm rot="-9472113">
                <a:off x="238" y="2724"/>
                <a:ext cx="1634" cy="450"/>
              </a:xfrm>
              <a:prstGeom prst="triangle">
                <a:avLst>
                  <a:gd name="adj" fmla="val 70995"/>
                </a:avLst>
              </a:prstGeom>
              <a:solidFill>
                <a:srgbClr val="CCFFFF"/>
              </a:solidFill>
              <a:ln w="22225">
                <a:solidFill>
                  <a:srgbClr val="339966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161" name="Rectangle 147"/>
              <p:cNvSpPr>
                <a:spLocks noChangeArrowheads="1"/>
              </p:cNvSpPr>
              <p:nvPr/>
            </p:nvSpPr>
            <p:spPr bwMode="auto">
              <a:xfrm>
                <a:off x="384" y="2928"/>
                <a:ext cx="96" cy="9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sp>
        <p:nvSpPr>
          <p:cNvPr id="4136" name="Text Box 149"/>
          <p:cNvSpPr txBox="1">
            <a:spLocks noChangeArrowheads="1"/>
          </p:cNvSpPr>
          <p:nvPr/>
        </p:nvSpPr>
        <p:spPr bwMode="auto">
          <a:xfrm>
            <a:off x="6477000" y="2667000"/>
            <a:ext cx="457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grpSp>
        <p:nvGrpSpPr>
          <p:cNvPr id="4137" name="Group 81"/>
          <p:cNvGrpSpPr>
            <a:grpSpLocks/>
          </p:cNvGrpSpPr>
          <p:nvPr/>
        </p:nvGrpSpPr>
        <p:grpSpPr bwMode="auto">
          <a:xfrm>
            <a:off x="304800" y="1905000"/>
            <a:ext cx="2895600" cy="1692275"/>
            <a:chOff x="288" y="3024"/>
            <a:chExt cx="2016" cy="1066"/>
          </a:xfrm>
        </p:grpSpPr>
        <p:sp>
          <p:nvSpPr>
            <p:cNvPr id="4154" name="AutoShape 61"/>
            <p:cNvSpPr>
              <a:spLocks noChangeArrowheads="1"/>
            </p:cNvSpPr>
            <p:nvPr/>
          </p:nvSpPr>
          <p:spPr bwMode="auto">
            <a:xfrm>
              <a:off x="528" y="3312"/>
              <a:ext cx="1296" cy="576"/>
            </a:xfrm>
            <a:prstGeom prst="triangle">
              <a:avLst>
                <a:gd name="adj" fmla="val 31681"/>
              </a:avLst>
            </a:prstGeom>
            <a:solidFill>
              <a:srgbClr val="CCFFFF"/>
            </a:solidFill>
            <a:ln w="28575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155" name="Text Box 70"/>
            <p:cNvSpPr txBox="1">
              <a:spLocks noChangeArrowheads="1"/>
            </p:cNvSpPr>
            <p:nvPr/>
          </p:nvSpPr>
          <p:spPr bwMode="auto">
            <a:xfrm>
              <a:off x="288" y="3840"/>
              <a:ext cx="48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/>
                <a:t>B</a:t>
              </a:r>
            </a:p>
          </p:txBody>
        </p:sp>
        <p:sp>
          <p:nvSpPr>
            <p:cNvPr id="4156" name="Text Box 71"/>
            <p:cNvSpPr txBox="1">
              <a:spLocks noChangeArrowheads="1"/>
            </p:cNvSpPr>
            <p:nvPr/>
          </p:nvSpPr>
          <p:spPr bwMode="auto">
            <a:xfrm>
              <a:off x="1824" y="3840"/>
              <a:ext cx="48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/>
                <a:t>C</a:t>
              </a:r>
            </a:p>
          </p:txBody>
        </p:sp>
        <p:sp>
          <p:nvSpPr>
            <p:cNvPr id="4157" name="Text Box 72"/>
            <p:cNvSpPr txBox="1">
              <a:spLocks noChangeArrowheads="1"/>
            </p:cNvSpPr>
            <p:nvPr/>
          </p:nvSpPr>
          <p:spPr bwMode="auto">
            <a:xfrm>
              <a:off x="816" y="3024"/>
              <a:ext cx="28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/>
                <a:t>A</a:t>
              </a:r>
            </a:p>
          </p:txBody>
        </p:sp>
      </p:grpSp>
      <p:sp>
        <p:nvSpPr>
          <p:cNvPr id="4138" name="Line 150"/>
          <p:cNvSpPr>
            <a:spLocks noChangeShapeType="1"/>
          </p:cNvSpPr>
          <p:nvPr/>
        </p:nvSpPr>
        <p:spPr bwMode="auto">
          <a:xfrm>
            <a:off x="1219200" y="2362200"/>
            <a:ext cx="0" cy="9144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9" name="Rectangle 152"/>
          <p:cNvSpPr>
            <a:spLocks noChangeArrowheads="1"/>
          </p:cNvSpPr>
          <p:nvPr/>
        </p:nvSpPr>
        <p:spPr bwMode="auto">
          <a:xfrm>
            <a:off x="1219200" y="3124200"/>
            <a:ext cx="1524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140" name="Text Box 154"/>
          <p:cNvSpPr txBox="1">
            <a:spLocks noChangeArrowheads="1"/>
          </p:cNvSpPr>
          <p:nvPr/>
        </p:nvSpPr>
        <p:spPr bwMode="auto">
          <a:xfrm>
            <a:off x="1066800" y="3324225"/>
            <a:ext cx="368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 b="1"/>
              <a:t>H</a:t>
            </a:r>
          </a:p>
        </p:txBody>
      </p:sp>
      <p:sp>
        <p:nvSpPr>
          <p:cNvPr id="4141" name="Text Box 168"/>
          <p:cNvSpPr txBox="1">
            <a:spLocks noChangeArrowheads="1"/>
          </p:cNvSpPr>
          <p:nvPr/>
        </p:nvSpPr>
        <p:spPr bwMode="auto">
          <a:xfrm>
            <a:off x="8213725" y="6080125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315" name="Text Box 171"/>
          <p:cNvSpPr txBox="1">
            <a:spLocks noChangeArrowheads="1"/>
          </p:cNvSpPr>
          <p:nvPr/>
        </p:nvSpPr>
        <p:spPr bwMode="auto">
          <a:xfrm>
            <a:off x="6400800" y="2514600"/>
            <a:ext cx="762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CC0099"/>
                </a:solidFill>
              </a:rPr>
              <a:t>BC</a:t>
            </a:r>
          </a:p>
        </p:txBody>
      </p:sp>
      <p:sp>
        <p:nvSpPr>
          <p:cNvPr id="6316" name="Text Box 172"/>
          <p:cNvSpPr txBox="1">
            <a:spLocks noChangeArrowheads="1"/>
          </p:cNvSpPr>
          <p:nvPr/>
        </p:nvSpPr>
        <p:spPr bwMode="auto">
          <a:xfrm>
            <a:off x="7620000" y="2514600"/>
            <a:ext cx="762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CC0099"/>
                </a:solidFill>
              </a:rPr>
              <a:t>AH</a:t>
            </a:r>
          </a:p>
        </p:txBody>
      </p:sp>
      <p:sp>
        <p:nvSpPr>
          <p:cNvPr id="6317" name="Text Box 173"/>
          <p:cNvSpPr txBox="1">
            <a:spLocks noChangeArrowheads="1"/>
          </p:cNvSpPr>
          <p:nvPr/>
        </p:nvSpPr>
        <p:spPr bwMode="auto">
          <a:xfrm>
            <a:off x="7543800" y="4038600"/>
            <a:ext cx="762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CC0099"/>
                </a:solidFill>
              </a:rPr>
              <a:t>DK</a:t>
            </a:r>
          </a:p>
        </p:txBody>
      </p:sp>
      <p:sp>
        <p:nvSpPr>
          <p:cNvPr id="6318" name="Text Box 174"/>
          <p:cNvSpPr txBox="1">
            <a:spLocks noChangeArrowheads="1"/>
          </p:cNvSpPr>
          <p:nvPr/>
        </p:nvSpPr>
        <p:spPr bwMode="auto">
          <a:xfrm>
            <a:off x="6324600" y="4038600"/>
            <a:ext cx="762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CC0099"/>
                </a:solidFill>
              </a:rPr>
              <a:t>EG</a:t>
            </a:r>
          </a:p>
        </p:txBody>
      </p:sp>
      <p:sp>
        <p:nvSpPr>
          <p:cNvPr id="6319" name="Text Box 175"/>
          <p:cNvSpPr txBox="1">
            <a:spLocks noChangeArrowheads="1"/>
          </p:cNvSpPr>
          <p:nvPr/>
        </p:nvSpPr>
        <p:spPr bwMode="auto">
          <a:xfrm>
            <a:off x="6324600" y="5562600"/>
            <a:ext cx="762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CC0099"/>
                </a:solidFill>
              </a:rPr>
              <a:t>NP</a:t>
            </a:r>
          </a:p>
        </p:txBody>
      </p:sp>
      <p:sp>
        <p:nvSpPr>
          <p:cNvPr id="6320" name="Text Box 176"/>
          <p:cNvSpPr txBox="1">
            <a:spLocks noChangeArrowheads="1"/>
          </p:cNvSpPr>
          <p:nvPr/>
        </p:nvSpPr>
        <p:spPr bwMode="auto">
          <a:xfrm>
            <a:off x="7543800" y="5562600"/>
            <a:ext cx="762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CC0099"/>
                </a:solidFill>
              </a:rPr>
              <a:t>MN</a:t>
            </a:r>
          </a:p>
        </p:txBody>
      </p:sp>
      <p:grpSp>
        <p:nvGrpSpPr>
          <p:cNvPr id="4148" name="Group 181"/>
          <p:cNvGrpSpPr>
            <a:grpSpLocks/>
          </p:cNvGrpSpPr>
          <p:nvPr/>
        </p:nvGrpSpPr>
        <p:grpSpPr bwMode="auto">
          <a:xfrm>
            <a:off x="304800" y="1905000"/>
            <a:ext cx="2895600" cy="1692275"/>
            <a:chOff x="288" y="3024"/>
            <a:chExt cx="2016" cy="1066"/>
          </a:xfrm>
        </p:grpSpPr>
        <p:sp>
          <p:nvSpPr>
            <p:cNvPr id="4150" name="AutoShape 182"/>
            <p:cNvSpPr>
              <a:spLocks noChangeArrowheads="1"/>
            </p:cNvSpPr>
            <p:nvPr/>
          </p:nvSpPr>
          <p:spPr bwMode="auto">
            <a:xfrm>
              <a:off x="528" y="3312"/>
              <a:ext cx="1296" cy="576"/>
            </a:xfrm>
            <a:prstGeom prst="triangle">
              <a:avLst>
                <a:gd name="adj" fmla="val 31681"/>
              </a:avLst>
            </a:prstGeom>
            <a:solidFill>
              <a:srgbClr val="CCFFFF"/>
            </a:solidFill>
            <a:ln w="28575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151" name="Text Box 183"/>
            <p:cNvSpPr txBox="1">
              <a:spLocks noChangeArrowheads="1"/>
            </p:cNvSpPr>
            <p:nvPr/>
          </p:nvSpPr>
          <p:spPr bwMode="auto">
            <a:xfrm>
              <a:off x="288" y="3840"/>
              <a:ext cx="48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/>
                <a:t>B</a:t>
              </a:r>
            </a:p>
          </p:txBody>
        </p:sp>
        <p:sp>
          <p:nvSpPr>
            <p:cNvPr id="4152" name="Text Box 184"/>
            <p:cNvSpPr txBox="1">
              <a:spLocks noChangeArrowheads="1"/>
            </p:cNvSpPr>
            <p:nvPr/>
          </p:nvSpPr>
          <p:spPr bwMode="auto">
            <a:xfrm>
              <a:off x="1824" y="3840"/>
              <a:ext cx="48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/>
                <a:t>C</a:t>
              </a:r>
            </a:p>
          </p:txBody>
        </p:sp>
        <p:sp>
          <p:nvSpPr>
            <p:cNvPr id="4153" name="Text Box 185"/>
            <p:cNvSpPr txBox="1">
              <a:spLocks noChangeArrowheads="1"/>
            </p:cNvSpPr>
            <p:nvPr/>
          </p:nvSpPr>
          <p:spPr bwMode="auto">
            <a:xfrm>
              <a:off x="816" y="3024"/>
              <a:ext cx="28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/>
                <a:t>A</a:t>
              </a:r>
            </a:p>
          </p:txBody>
        </p:sp>
      </p:grpSp>
      <p:sp>
        <p:nvSpPr>
          <p:cNvPr id="4149" name="Line 186"/>
          <p:cNvSpPr>
            <a:spLocks noChangeShapeType="1"/>
          </p:cNvSpPr>
          <p:nvPr/>
        </p:nvSpPr>
        <p:spPr bwMode="auto">
          <a:xfrm>
            <a:off x="1219200" y="2362200"/>
            <a:ext cx="0" cy="9144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6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6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6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6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6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6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1000"/>
                                        <p:tgtEl>
                                          <p:spTgt spid="6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6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6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6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8" dur="1000"/>
                                        <p:tgtEl>
                                          <p:spTgt spid="6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82" grpId="0"/>
      <p:bldP spid="6283" grpId="0"/>
      <p:bldP spid="6284" grpId="0"/>
      <p:bldP spid="6287" grpId="0"/>
      <p:bldP spid="6288" grpId="0"/>
      <p:bldP spid="6289" grpId="0"/>
      <p:bldP spid="6315" grpId="0"/>
      <p:bldP spid="6316" grpId="0"/>
      <p:bldP spid="6317" grpId="0"/>
      <p:bldP spid="6318" grpId="0"/>
      <p:bldP spid="6319" grpId="0"/>
      <p:bldP spid="63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7850" y="279400"/>
            <a:ext cx="8108950" cy="63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WordArt 11"/>
          <p:cNvSpPr>
            <a:spLocks noChangeArrowheads="1" noChangeShapeType="1" noTextEdit="1"/>
          </p:cNvSpPr>
          <p:nvPr/>
        </p:nvSpPr>
        <p:spPr bwMode="auto">
          <a:xfrm>
            <a:off x="2362200" y="3582988"/>
            <a:ext cx="4876800" cy="16748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 err="1" smtClean="0">
                <a:ln w="952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Hình</a:t>
            </a:r>
            <a:r>
              <a:rPr lang="en-US" sz="3600" kern="10" dirty="0" smtClean="0">
                <a:ln w="952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kern="10" dirty="0" err="1" smtClean="0">
                <a:ln w="952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thành</a:t>
            </a:r>
            <a:r>
              <a:rPr lang="en-US" sz="3600" kern="10" dirty="0" smtClean="0">
                <a:ln w="952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kern="10" dirty="0" err="1" smtClean="0">
                <a:ln w="952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kiến</a:t>
            </a:r>
            <a:r>
              <a:rPr lang="en-US" sz="3600" kern="10" dirty="0" smtClean="0">
                <a:ln w="952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kern="10" dirty="0" err="1" smtClean="0">
                <a:ln w="952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thức</a:t>
            </a:r>
            <a:endParaRPr lang="en-US" sz="3600" kern="10" dirty="0">
              <a:ln w="9525">
                <a:solidFill>
                  <a:srgbClr val="99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WordArt 2"/>
          <p:cNvSpPr>
            <a:spLocks noChangeArrowheads="1" noChangeShapeType="1" noTextEdit="1"/>
          </p:cNvSpPr>
          <p:nvPr/>
        </p:nvSpPr>
        <p:spPr bwMode="auto">
          <a:xfrm>
            <a:off x="609600" y="933450"/>
            <a:ext cx="3048000" cy="514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>
                <a:ln w="95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Arial"/>
                <a:cs typeface="Arial"/>
              </a:rPr>
              <a:t>1. Ghép hình:</a:t>
            </a:r>
          </a:p>
        </p:txBody>
      </p:sp>
      <p:sp>
        <p:nvSpPr>
          <p:cNvPr id="5123" name="WordArt 3"/>
          <p:cNvSpPr>
            <a:spLocks noChangeArrowheads="1" noChangeShapeType="1" noTextEdit="1"/>
          </p:cNvSpPr>
          <p:nvPr/>
        </p:nvSpPr>
        <p:spPr bwMode="auto">
          <a:xfrm>
            <a:off x="990600" y="1600200"/>
            <a:ext cx="58674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hai hình tam giác bằng nhau (hình vẽ)</a:t>
            </a:r>
          </a:p>
        </p:txBody>
      </p:sp>
      <p:sp>
        <p:nvSpPr>
          <p:cNvPr id="5127" name="AutoShape 7"/>
          <p:cNvSpPr>
            <a:spLocks noChangeArrowheads="1"/>
          </p:cNvSpPr>
          <p:nvPr/>
        </p:nvSpPr>
        <p:spPr bwMode="auto">
          <a:xfrm>
            <a:off x="4876800" y="4191000"/>
            <a:ext cx="2209800" cy="1449388"/>
          </a:xfrm>
          <a:prstGeom prst="triangle">
            <a:avLst>
              <a:gd name="adj" fmla="val 33551"/>
            </a:avLst>
          </a:prstGeom>
          <a:solidFill>
            <a:srgbClr val="FF9900"/>
          </a:solidFill>
          <a:ln w="28575">
            <a:solidFill>
              <a:srgbClr val="99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28" name="AutoShape 8"/>
          <p:cNvSpPr>
            <a:spLocks noChangeArrowheads="1"/>
          </p:cNvSpPr>
          <p:nvPr/>
        </p:nvSpPr>
        <p:spPr bwMode="auto">
          <a:xfrm>
            <a:off x="1447800" y="4191000"/>
            <a:ext cx="2209800" cy="1449388"/>
          </a:xfrm>
          <a:prstGeom prst="triangle">
            <a:avLst>
              <a:gd name="adj" fmla="val 33551"/>
            </a:avLst>
          </a:prstGeom>
          <a:solidFill>
            <a:schemeClr val="hlink"/>
          </a:solidFill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39" name="Line 19"/>
          <p:cNvSpPr>
            <a:spLocks noChangeShapeType="1"/>
          </p:cNvSpPr>
          <p:nvPr/>
        </p:nvSpPr>
        <p:spPr bwMode="auto">
          <a:xfrm>
            <a:off x="2209800" y="4191000"/>
            <a:ext cx="0" cy="14478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0" name="WordArt 20"/>
          <p:cNvSpPr>
            <a:spLocks noChangeArrowheads="1" noChangeShapeType="1" noTextEdit="1"/>
          </p:cNvSpPr>
          <p:nvPr/>
        </p:nvSpPr>
        <p:spPr bwMode="auto">
          <a:xfrm>
            <a:off x="1828800" y="4953000"/>
            <a:ext cx="152400" cy="419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/>
              </a:rPr>
              <a:t>1</a:t>
            </a:r>
          </a:p>
        </p:txBody>
      </p:sp>
      <p:sp>
        <p:nvSpPr>
          <p:cNvPr id="5141" name="WordArt 21"/>
          <p:cNvSpPr>
            <a:spLocks noChangeArrowheads="1" noChangeShapeType="1" noTextEdit="1"/>
          </p:cNvSpPr>
          <p:nvPr/>
        </p:nvSpPr>
        <p:spPr bwMode="auto">
          <a:xfrm>
            <a:off x="2438400" y="4953000"/>
            <a:ext cx="1524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/>
              </a:rPr>
              <a:t>2</a:t>
            </a:r>
          </a:p>
        </p:txBody>
      </p:sp>
      <p:sp>
        <p:nvSpPr>
          <p:cNvPr id="5143" name="WordArt 23"/>
          <p:cNvSpPr>
            <a:spLocks noChangeArrowheads="1" noChangeShapeType="1" noTextEdit="1"/>
          </p:cNvSpPr>
          <p:nvPr/>
        </p:nvSpPr>
        <p:spPr bwMode="auto">
          <a:xfrm>
            <a:off x="990600" y="2362200"/>
            <a:ext cx="6615113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8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 một hình tam giác thành 2 mảnh theo đường cao.</a:t>
            </a:r>
            <a:endParaRPr lang="en-US" sz="2800" kern="1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44" name="WordArt 24"/>
          <p:cNvSpPr>
            <a:spLocks noChangeArrowheads="1" noChangeShapeType="1" noTextEdit="1"/>
          </p:cNvSpPr>
          <p:nvPr/>
        </p:nvSpPr>
        <p:spPr bwMode="auto">
          <a:xfrm>
            <a:off x="990600" y="3200400"/>
            <a:ext cx="6567488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 mảnh 1 và mảnh 2 vào hình tam giác còn lại.</a:t>
            </a:r>
          </a:p>
        </p:txBody>
      </p:sp>
      <p:sp>
        <p:nvSpPr>
          <p:cNvPr id="5147" name="Rectangle 27"/>
          <p:cNvSpPr>
            <a:spLocks noChangeArrowheads="1"/>
          </p:cNvSpPr>
          <p:nvPr/>
        </p:nvSpPr>
        <p:spPr bwMode="auto">
          <a:xfrm>
            <a:off x="2209800" y="5486400"/>
            <a:ext cx="1524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20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5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5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5" dur="1000"/>
                                        <p:tgtEl>
                                          <p:spTgt spid="5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animBg="1"/>
      <p:bldP spid="5123" grpId="0" animBg="1"/>
      <p:bldP spid="5127" grpId="0" animBg="1"/>
      <p:bldP spid="5128" grpId="0" animBg="1"/>
      <p:bldP spid="5139" grpId="0" animBg="1"/>
      <p:bldP spid="5140" grpId="0" animBg="1"/>
      <p:bldP spid="5141" grpId="0" animBg="1"/>
      <p:bldP spid="5143" grpId="0" animBg="1"/>
      <p:bldP spid="5144" grpId="0" animBg="1"/>
      <p:bldP spid="514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/>
              <a:t>vc</a:t>
            </a:r>
          </a:p>
        </p:txBody>
      </p:sp>
      <p:sp>
        <p:nvSpPr>
          <p:cNvPr id="7171" name="WordArt 2"/>
          <p:cNvSpPr>
            <a:spLocks noChangeArrowheads="1" noChangeShapeType="1" noTextEdit="1"/>
          </p:cNvSpPr>
          <p:nvPr/>
        </p:nvSpPr>
        <p:spPr bwMode="auto">
          <a:xfrm>
            <a:off x="609600" y="990600"/>
            <a:ext cx="35052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>
                <a:ln w="95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"/>
                <a:cs typeface="Arial"/>
              </a:rPr>
              <a:t>1. Ghép hình:</a:t>
            </a:r>
          </a:p>
        </p:txBody>
      </p:sp>
      <p:sp>
        <p:nvSpPr>
          <p:cNvPr id="20485" name="WordArt 5"/>
          <p:cNvSpPr>
            <a:spLocks noChangeArrowheads="1" noChangeShapeType="1" noTextEdit="1"/>
          </p:cNvSpPr>
          <p:nvPr/>
        </p:nvSpPr>
        <p:spPr bwMode="auto">
          <a:xfrm>
            <a:off x="914400" y="1752600"/>
            <a:ext cx="6567488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Ghép mảnh 1 và mảnh 2 vào hình tam giác còn lại.</a:t>
            </a:r>
          </a:p>
        </p:txBody>
      </p:sp>
      <p:sp>
        <p:nvSpPr>
          <p:cNvPr id="20486" name="WordArt 6"/>
          <p:cNvSpPr>
            <a:spLocks noChangeArrowheads="1" noChangeShapeType="1" noTextEdit="1"/>
          </p:cNvSpPr>
          <p:nvPr/>
        </p:nvSpPr>
        <p:spPr bwMode="auto">
          <a:xfrm>
            <a:off x="914400" y="2667000"/>
            <a:ext cx="59436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8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Ta được hình chữ nhật ABCD (hình vẽ)</a:t>
            </a:r>
            <a:endParaRPr lang="en-US" sz="2800" kern="1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20487" name="AutoShape 7"/>
          <p:cNvSpPr>
            <a:spLocks noChangeArrowheads="1"/>
          </p:cNvSpPr>
          <p:nvPr/>
        </p:nvSpPr>
        <p:spPr bwMode="auto">
          <a:xfrm>
            <a:off x="4800600" y="4114800"/>
            <a:ext cx="2286000" cy="1524000"/>
          </a:xfrm>
          <a:prstGeom prst="triangle">
            <a:avLst>
              <a:gd name="adj" fmla="val 33551"/>
            </a:avLst>
          </a:prstGeom>
          <a:solidFill>
            <a:srgbClr val="FF9900"/>
          </a:solidFill>
          <a:ln w="25400">
            <a:solidFill>
              <a:srgbClr val="99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20489" name="Group 9"/>
          <p:cNvGrpSpPr>
            <a:grpSpLocks/>
          </p:cNvGrpSpPr>
          <p:nvPr/>
        </p:nvGrpSpPr>
        <p:grpSpPr bwMode="auto">
          <a:xfrm>
            <a:off x="4800600" y="4114800"/>
            <a:ext cx="762000" cy="1524000"/>
            <a:chOff x="3925" y="2519"/>
            <a:chExt cx="691" cy="913"/>
          </a:xfrm>
        </p:grpSpPr>
        <p:sp>
          <p:nvSpPr>
            <p:cNvPr id="7192" name="AutoShape 10"/>
            <p:cNvSpPr>
              <a:spLocks noChangeArrowheads="1"/>
            </p:cNvSpPr>
            <p:nvPr/>
          </p:nvSpPr>
          <p:spPr bwMode="auto">
            <a:xfrm rot="5400000">
              <a:off x="3814" y="2630"/>
              <a:ext cx="913" cy="691"/>
            </a:xfrm>
            <a:prstGeom prst="rtTriangle">
              <a:avLst/>
            </a:prstGeom>
            <a:solidFill>
              <a:schemeClr val="hlink"/>
            </a:solidFill>
            <a:ln w="2857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193" name="WordArt 11"/>
            <p:cNvSpPr>
              <a:spLocks noChangeArrowheads="1" noChangeShapeType="1" noTextEdit="1"/>
            </p:cNvSpPr>
            <p:nvPr/>
          </p:nvSpPr>
          <p:spPr bwMode="auto">
            <a:xfrm>
              <a:off x="4080" y="2736"/>
              <a:ext cx="48" cy="19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3300"/>
                  </a:solidFill>
                  <a:latin typeface="Arial Black"/>
                </a:rPr>
                <a:t>1</a:t>
              </a:r>
            </a:p>
          </p:txBody>
        </p:sp>
      </p:grpSp>
      <p:grpSp>
        <p:nvGrpSpPr>
          <p:cNvPr id="20492" name="Group 12"/>
          <p:cNvGrpSpPr>
            <a:grpSpLocks/>
          </p:cNvGrpSpPr>
          <p:nvPr/>
        </p:nvGrpSpPr>
        <p:grpSpPr bwMode="auto">
          <a:xfrm>
            <a:off x="5562600" y="4114800"/>
            <a:ext cx="1524000" cy="1524000"/>
            <a:chOff x="4648" y="2522"/>
            <a:chExt cx="702" cy="912"/>
          </a:xfrm>
        </p:grpSpPr>
        <p:sp>
          <p:nvSpPr>
            <p:cNvPr id="7190" name="AutoShape 13"/>
            <p:cNvSpPr>
              <a:spLocks noChangeArrowheads="1"/>
            </p:cNvSpPr>
            <p:nvPr/>
          </p:nvSpPr>
          <p:spPr bwMode="auto">
            <a:xfrm rot="10800000">
              <a:off x="4648" y="2522"/>
              <a:ext cx="702" cy="912"/>
            </a:xfrm>
            <a:prstGeom prst="rtTriangle">
              <a:avLst/>
            </a:prstGeom>
            <a:solidFill>
              <a:schemeClr val="hlink"/>
            </a:solidFill>
            <a:ln w="2857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191" name="WordArt 14"/>
            <p:cNvSpPr>
              <a:spLocks noChangeArrowheads="1" noChangeShapeType="1" noTextEdit="1"/>
            </p:cNvSpPr>
            <p:nvPr/>
          </p:nvSpPr>
          <p:spPr bwMode="auto">
            <a:xfrm>
              <a:off x="5136" y="2706"/>
              <a:ext cx="48" cy="19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28575">
                    <a:solidFill>
                      <a:srgbClr val="FF9900"/>
                    </a:solidFill>
                    <a:round/>
                    <a:headEnd/>
                    <a:tailEnd/>
                  </a:ln>
                  <a:solidFill>
                    <a:srgbClr val="FF3300"/>
                  </a:solidFill>
                  <a:latin typeface="Arial Black"/>
                </a:rPr>
                <a:t>2</a:t>
              </a:r>
            </a:p>
          </p:txBody>
        </p:sp>
      </p:grpSp>
      <p:sp>
        <p:nvSpPr>
          <p:cNvPr id="20505" name="AutoShape 25"/>
          <p:cNvSpPr>
            <a:spLocks noChangeArrowheads="1"/>
          </p:cNvSpPr>
          <p:nvPr/>
        </p:nvSpPr>
        <p:spPr bwMode="auto">
          <a:xfrm>
            <a:off x="2819400" y="4267200"/>
            <a:ext cx="1447800" cy="1447800"/>
          </a:xfrm>
          <a:prstGeom prst="rtTriangle">
            <a:avLst/>
          </a:prstGeom>
          <a:solidFill>
            <a:schemeClr val="hlink"/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rgbClr val="FF3300"/>
                </a:solidFill>
              </a:rPr>
              <a:t>2</a:t>
            </a:r>
          </a:p>
        </p:txBody>
      </p:sp>
      <p:sp>
        <p:nvSpPr>
          <p:cNvPr id="20507" name="AutoShape 27"/>
          <p:cNvSpPr>
            <a:spLocks noChangeArrowheads="1"/>
          </p:cNvSpPr>
          <p:nvPr/>
        </p:nvSpPr>
        <p:spPr bwMode="auto">
          <a:xfrm rot="-5400000">
            <a:off x="1714500" y="4610100"/>
            <a:ext cx="1447800" cy="762000"/>
          </a:xfrm>
          <a:prstGeom prst="rtTriangle">
            <a:avLst/>
          </a:prstGeom>
          <a:solidFill>
            <a:schemeClr val="hlink"/>
          </a:solidFill>
          <a:ln w="127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rgbClr val="FF3300"/>
                </a:solidFill>
              </a:rPr>
              <a:t>1</a:t>
            </a:r>
          </a:p>
        </p:txBody>
      </p:sp>
      <p:grpSp>
        <p:nvGrpSpPr>
          <p:cNvPr id="20510" name="Group 30"/>
          <p:cNvGrpSpPr>
            <a:grpSpLocks/>
          </p:cNvGrpSpPr>
          <p:nvPr/>
        </p:nvGrpSpPr>
        <p:grpSpPr bwMode="auto">
          <a:xfrm>
            <a:off x="5562600" y="4114800"/>
            <a:ext cx="152400" cy="1524000"/>
            <a:chOff x="3504" y="2784"/>
            <a:chExt cx="96" cy="960"/>
          </a:xfrm>
        </p:grpSpPr>
        <p:sp>
          <p:nvSpPr>
            <p:cNvPr id="7188" name="Line 28"/>
            <p:cNvSpPr>
              <a:spLocks noChangeShapeType="1"/>
            </p:cNvSpPr>
            <p:nvPr/>
          </p:nvSpPr>
          <p:spPr bwMode="auto">
            <a:xfrm>
              <a:off x="3504" y="2784"/>
              <a:ext cx="0" cy="96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9" name="Rectangle 29"/>
            <p:cNvSpPr>
              <a:spLocks noChangeArrowheads="1"/>
            </p:cNvSpPr>
            <p:nvPr/>
          </p:nvSpPr>
          <p:spPr bwMode="auto">
            <a:xfrm>
              <a:off x="3504" y="3648"/>
              <a:ext cx="96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20511" name="Text Box 31"/>
          <p:cNvSpPr txBox="1">
            <a:spLocks noChangeArrowheads="1"/>
          </p:cNvSpPr>
          <p:nvPr/>
        </p:nvSpPr>
        <p:spPr bwMode="auto">
          <a:xfrm>
            <a:off x="4419600" y="3657600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</a:rPr>
              <a:t>A</a:t>
            </a:r>
          </a:p>
        </p:txBody>
      </p:sp>
      <p:sp>
        <p:nvSpPr>
          <p:cNvPr id="20512" name="Text Box 32"/>
          <p:cNvSpPr txBox="1">
            <a:spLocks noChangeArrowheads="1"/>
          </p:cNvSpPr>
          <p:nvPr/>
        </p:nvSpPr>
        <p:spPr bwMode="auto">
          <a:xfrm>
            <a:off x="5334000" y="3657600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</a:rPr>
              <a:t>E</a:t>
            </a:r>
          </a:p>
        </p:txBody>
      </p:sp>
      <p:sp>
        <p:nvSpPr>
          <p:cNvPr id="20513" name="Text Box 33"/>
          <p:cNvSpPr txBox="1">
            <a:spLocks noChangeArrowheads="1"/>
          </p:cNvSpPr>
          <p:nvPr/>
        </p:nvSpPr>
        <p:spPr bwMode="auto">
          <a:xfrm>
            <a:off x="5410200" y="5638800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</a:rPr>
              <a:t>H</a:t>
            </a:r>
          </a:p>
        </p:txBody>
      </p:sp>
      <p:sp>
        <p:nvSpPr>
          <p:cNvPr id="20514" name="Text Box 34"/>
          <p:cNvSpPr txBox="1">
            <a:spLocks noChangeArrowheads="1"/>
          </p:cNvSpPr>
          <p:nvPr/>
        </p:nvSpPr>
        <p:spPr bwMode="auto">
          <a:xfrm flipH="1">
            <a:off x="7086600" y="3733800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</a:rPr>
              <a:t>B</a:t>
            </a:r>
          </a:p>
        </p:txBody>
      </p:sp>
      <p:sp>
        <p:nvSpPr>
          <p:cNvPr id="20515" name="Text Box 35"/>
          <p:cNvSpPr txBox="1">
            <a:spLocks noChangeArrowheads="1"/>
          </p:cNvSpPr>
          <p:nvPr/>
        </p:nvSpPr>
        <p:spPr bwMode="auto">
          <a:xfrm>
            <a:off x="4495800" y="5638800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</a:rPr>
              <a:t>D</a:t>
            </a:r>
          </a:p>
        </p:txBody>
      </p:sp>
      <p:sp>
        <p:nvSpPr>
          <p:cNvPr id="20516" name="Text Box 36"/>
          <p:cNvSpPr txBox="1">
            <a:spLocks noChangeArrowheads="1"/>
          </p:cNvSpPr>
          <p:nvPr/>
        </p:nvSpPr>
        <p:spPr bwMode="auto">
          <a:xfrm>
            <a:off x="7086600" y="5638800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</a:rPr>
              <a:t>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0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0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0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0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0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0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0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0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0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0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7" dur="1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2" dur="500"/>
                                        <p:tgtEl>
                                          <p:spTgt spid="20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5" dur="500"/>
                                        <p:tgtEl>
                                          <p:spTgt spid="20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8" dur="500"/>
                                        <p:tgtEl>
                                          <p:spTgt spid="20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1" dur="500"/>
                                        <p:tgtEl>
                                          <p:spTgt spid="20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6" dur="500"/>
                                        <p:tgtEl>
                                          <p:spTgt spid="20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9" dur="500"/>
                                        <p:tgtEl>
                                          <p:spTgt spid="20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2" dur="500"/>
                                        <p:tgtEl>
                                          <p:spTgt spid="20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 animBg="1"/>
      <p:bldP spid="20486" grpId="0" animBg="1"/>
      <p:bldP spid="20487" grpId="0" animBg="1"/>
      <p:bldP spid="20505" grpId="0" animBg="1"/>
      <p:bldP spid="20505" grpId="1" animBg="1"/>
      <p:bldP spid="20507" grpId="0" animBg="1"/>
      <p:bldP spid="20507" grpId="1" animBg="1"/>
      <p:bldP spid="20511" grpId="0"/>
      <p:bldP spid="20512" grpId="0"/>
      <p:bldP spid="20513" grpId="0"/>
      <p:bldP spid="20514" grpId="0"/>
      <p:bldP spid="20515" grpId="0"/>
      <p:bldP spid="205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/>
              <a:t>vc</a:t>
            </a:r>
          </a:p>
        </p:txBody>
      </p:sp>
      <p:sp>
        <p:nvSpPr>
          <p:cNvPr id="3095" name="WordArt 23"/>
          <p:cNvSpPr>
            <a:spLocks noChangeArrowheads="1" noChangeShapeType="1" noTextEdit="1"/>
          </p:cNvSpPr>
          <p:nvPr/>
        </p:nvSpPr>
        <p:spPr bwMode="auto">
          <a:xfrm>
            <a:off x="228600" y="4876800"/>
            <a:ext cx="6019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chemeClr val="accent2"/>
                </a:solidFill>
                <a:latin typeface="Arial"/>
                <a:cs typeface="Arial"/>
              </a:rPr>
              <a:t>Diện tích hình chữ nhật ABCD so với diện tích hình tam giác EDC:</a:t>
            </a:r>
          </a:p>
        </p:txBody>
      </p:sp>
      <p:sp>
        <p:nvSpPr>
          <p:cNvPr id="3096" name="WordArt 24"/>
          <p:cNvSpPr>
            <a:spLocks noChangeArrowheads="1" noChangeShapeType="1" noTextEdit="1"/>
          </p:cNvSpPr>
          <p:nvPr/>
        </p:nvSpPr>
        <p:spPr bwMode="auto">
          <a:xfrm>
            <a:off x="6781800" y="4800600"/>
            <a:ext cx="17526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Gấp 2 lần</a:t>
            </a:r>
          </a:p>
        </p:txBody>
      </p:sp>
      <p:sp>
        <p:nvSpPr>
          <p:cNvPr id="3097" name="WordArt 25"/>
          <p:cNvSpPr>
            <a:spLocks noChangeArrowheads="1" noChangeShapeType="1" noTextEdit="1"/>
          </p:cNvSpPr>
          <p:nvPr/>
        </p:nvSpPr>
        <p:spPr bwMode="auto">
          <a:xfrm>
            <a:off x="533400" y="1447800"/>
            <a:ext cx="40386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>
                <a:ln w="95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"/>
                <a:cs typeface="Arial"/>
              </a:rPr>
              <a:t>2.So sánh và nhận xét:</a:t>
            </a:r>
          </a:p>
        </p:txBody>
      </p:sp>
      <p:sp>
        <p:nvSpPr>
          <p:cNvPr id="3098" name="WordArt 26"/>
          <p:cNvSpPr>
            <a:spLocks noChangeArrowheads="1" noChangeShapeType="1" noTextEdit="1"/>
          </p:cNvSpPr>
          <p:nvPr/>
        </p:nvSpPr>
        <p:spPr bwMode="auto">
          <a:xfrm>
            <a:off x="152400" y="3033713"/>
            <a:ext cx="4495800" cy="4714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80"/>
                </a:solidFill>
                <a:latin typeface="Arial"/>
                <a:cs typeface="Arial"/>
              </a:rPr>
              <a:t>Chiều dài hình chữ nhật ABCD bằng: </a:t>
            </a:r>
          </a:p>
        </p:txBody>
      </p:sp>
      <p:sp>
        <p:nvSpPr>
          <p:cNvPr id="3099" name="WordArt 27"/>
          <p:cNvSpPr>
            <a:spLocks noChangeArrowheads="1" noChangeShapeType="1" noTextEdit="1"/>
          </p:cNvSpPr>
          <p:nvPr/>
        </p:nvSpPr>
        <p:spPr bwMode="auto">
          <a:xfrm>
            <a:off x="228600" y="3930650"/>
            <a:ext cx="4343400" cy="488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chemeClr val="accent2"/>
                </a:solidFill>
                <a:latin typeface="Arial"/>
                <a:cs typeface="Arial"/>
              </a:rPr>
              <a:t>Chiều rộng hình chữ nhật ABCD bằng: </a:t>
            </a:r>
          </a:p>
        </p:txBody>
      </p:sp>
      <p:sp>
        <p:nvSpPr>
          <p:cNvPr id="3100" name="WordArt 28"/>
          <p:cNvSpPr>
            <a:spLocks noChangeArrowheads="1" noChangeShapeType="1" noTextEdit="1"/>
          </p:cNvSpPr>
          <p:nvPr/>
        </p:nvSpPr>
        <p:spPr bwMode="auto">
          <a:xfrm>
            <a:off x="5105400" y="3095625"/>
            <a:ext cx="3505200" cy="485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8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Độ dài đáy DC của tam giác EDC</a:t>
            </a:r>
            <a:endParaRPr lang="en-US" sz="2800" kern="1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3101" name="WordArt 29"/>
          <p:cNvSpPr>
            <a:spLocks noChangeArrowheads="1" noChangeShapeType="1" noTextEdit="1"/>
          </p:cNvSpPr>
          <p:nvPr/>
        </p:nvSpPr>
        <p:spPr bwMode="auto">
          <a:xfrm>
            <a:off x="5029200" y="3962400"/>
            <a:ext cx="35052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Chiều cao EH của tam giác EDC</a:t>
            </a:r>
          </a:p>
        </p:txBody>
      </p:sp>
      <p:grpSp>
        <p:nvGrpSpPr>
          <p:cNvPr id="8202" name="Group 38"/>
          <p:cNvGrpSpPr>
            <a:grpSpLocks/>
          </p:cNvGrpSpPr>
          <p:nvPr/>
        </p:nvGrpSpPr>
        <p:grpSpPr bwMode="auto">
          <a:xfrm>
            <a:off x="4953000" y="685800"/>
            <a:ext cx="3209925" cy="2462213"/>
            <a:chOff x="2016" y="0"/>
            <a:chExt cx="2022" cy="1551"/>
          </a:xfrm>
        </p:grpSpPr>
        <p:grpSp>
          <p:nvGrpSpPr>
            <p:cNvPr id="8205" name="Group 11"/>
            <p:cNvGrpSpPr>
              <a:grpSpLocks/>
            </p:cNvGrpSpPr>
            <p:nvPr/>
          </p:nvGrpSpPr>
          <p:grpSpPr bwMode="auto">
            <a:xfrm>
              <a:off x="2016" y="0"/>
              <a:ext cx="2022" cy="1551"/>
              <a:chOff x="3120" y="96"/>
              <a:chExt cx="2022" cy="1551"/>
            </a:xfrm>
          </p:grpSpPr>
          <p:grpSp>
            <p:nvGrpSpPr>
              <p:cNvPr id="8207" name="Group 12"/>
              <p:cNvGrpSpPr>
                <a:grpSpLocks/>
              </p:cNvGrpSpPr>
              <p:nvPr/>
            </p:nvGrpSpPr>
            <p:grpSpPr bwMode="auto">
              <a:xfrm>
                <a:off x="3405" y="392"/>
                <a:ext cx="491" cy="897"/>
                <a:chOff x="3925" y="2519"/>
                <a:chExt cx="691" cy="913"/>
              </a:xfrm>
            </p:grpSpPr>
            <p:sp>
              <p:nvSpPr>
                <p:cNvPr id="8216" name="AutoShape 13"/>
                <p:cNvSpPr>
                  <a:spLocks noChangeArrowheads="1"/>
                </p:cNvSpPr>
                <p:nvPr/>
              </p:nvSpPr>
              <p:spPr bwMode="auto">
                <a:xfrm rot="5400000">
                  <a:off x="3814" y="2630"/>
                  <a:ext cx="913" cy="691"/>
                </a:xfrm>
                <a:prstGeom prst="rtTriangle">
                  <a:avLst/>
                </a:prstGeom>
                <a:solidFill>
                  <a:schemeClr val="hlink"/>
                </a:solidFill>
                <a:ln w="28575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8217" name="WordArt 14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4080" y="2736"/>
                  <a:ext cx="48" cy="192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r>
                    <a:rPr lang="en-US" sz="3600" kern="10">
                      <a:ln w="28575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solidFill>
                        <a:srgbClr val="FF6600"/>
                      </a:solidFill>
                      <a:latin typeface="Arial Black"/>
                    </a:rPr>
                    <a:t>1</a:t>
                  </a:r>
                </a:p>
              </p:txBody>
            </p:sp>
          </p:grpSp>
          <p:grpSp>
            <p:nvGrpSpPr>
              <p:cNvPr id="8208" name="Group 15"/>
              <p:cNvGrpSpPr>
                <a:grpSpLocks/>
              </p:cNvGrpSpPr>
              <p:nvPr/>
            </p:nvGrpSpPr>
            <p:grpSpPr bwMode="auto">
              <a:xfrm>
                <a:off x="3883" y="390"/>
                <a:ext cx="922" cy="920"/>
                <a:chOff x="4648" y="2522"/>
                <a:chExt cx="702" cy="912"/>
              </a:xfrm>
            </p:grpSpPr>
            <p:sp>
              <p:nvSpPr>
                <p:cNvPr id="8214" name="AutoShape 16"/>
                <p:cNvSpPr>
                  <a:spLocks noChangeArrowheads="1"/>
                </p:cNvSpPr>
                <p:nvPr/>
              </p:nvSpPr>
              <p:spPr bwMode="auto">
                <a:xfrm rot="10800000">
                  <a:off x="4648" y="2522"/>
                  <a:ext cx="702" cy="912"/>
                </a:xfrm>
                <a:prstGeom prst="rtTriangle">
                  <a:avLst/>
                </a:prstGeom>
                <a:solidFill>
                  <a:schemeClr val="hlink"/>
                </a:solidFill>
                <a:ln w="28575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8215" name="WordArt 1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5136" y="2706"/>
                  <a:ext cx="48" cy="192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r>
                    <a:rPr lang="en-US" sz="3600" kern="10">
                      <a:ln w="28575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solidFill>
                        <a:srgbClr val="FF6600"/>
                      </a:solidFill>
                      <a:latin typeface="Arial Black"/>
                    </a:rPr>
                    <a:t>2</a:t>
                  </a:r>
                </a:p>
              </p:txBody>
            </p:sp>
          </p:grpSp>
          <p:grpSp>
            <p:nvGrpSpPr>
              <p:cNvPr id="8209" name="Group 18"/>
              <p:cNvGrpSpPr>
                <a:grpSpLocks/>
              </p:cNvGrpSpPr>
              <p:nvPr/>
            </p:nvGrpSpPr>
            <p:grpSpPr bwMode="auto">
              <a:xfrm>
                <a:off x="3120" y="96"/>
                <a:ext cx="2022" cy="1551"/>
                <a:chOff x="3648" y="2208"/>
                <a:chExt cx="2022" cy="1551"/>
              </a:xfrm>
            </p:grpSpPr>
            <p:sp>
              <p:nvSpPr>
                <p:cNvPr id="8212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3654" y="2208"/>
                  <a:ext cx="2016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US" altLang="en-US" sz="2400" b="1">
                      <a:solidFill>
                        <a:srgbClr val="0000FF"/>
                      </a:solidFill>
                      <a:latin typeface="Garamond" pitchFamily="18" charset="0"/>
                    </a:rPr>
                    <a:t>A           E                  B</a:t>
                  </a:r>
                  <a:r>
                    <a:rPr lang="en-US" altLang="en-US" sz="2400">
                      <a:latin typeface="Garamond" pitchFamily="18" charset="0"/>
                    </a:rPr>
                    <a:t>    </a:t>
                  </a:r>
                </a:p>
              </p:txBody>
            </p:sp>
            <p:sp>
              <p:nvSpPr>
                <p:cNvPr id="8213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3648" y="3432"/>
                  <a:ext cx="2016" cy="32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US" altLang="en-US" sz="2400" b="1">
                      <a:solidFill>
                        <a:srgbClr val="0000FF"/>
                      </a:solidFill>
                      <a:latin typeface="Garamond" pitchFamily="18" charset="0"/>
                    </a:rPr>
                    <a:t>D 	   H 		C</a:t>
                  </a:r>
                  <a:r>
                    <a:rPr lang="en-US" altLang="en-US" sz="2800">
                      <a:latin typeface="Garamond" pitchFamily="18" charset="0"/>
                    </a:rPr>
                    <a:t> </a:t>
                  </a:r>
                </a:p>
              </p:txBody>
            </p:sp>
          </p:grpSp>
          <p:sp>
            <p:nvSpPr>
              <p:cNvPr id="8210" name="AutoShape 21"/>
              <p:cNvSpPr>
                <a:spLocks noChangeArrowheads="1"/>
              </p:cNvSpPr>
              <p:nvPr/>
            </p:nvSpPr>
            <p:spPr bwMode="auto">
              <a:xfrm>
                <a:off x="3408" y="399"/>
                <a:ext cx="1392" cy="913"/>
              </a:xfrm>
              <a:prstGeom prst="triangle">
                <a:avLst>
                  <a:gd name="adj" fmla="val 34194"/>
                </a:avLst>
              </a:prstGeom>
              <a:solidFill>
                <a:srgbClr val="FF9900"/>
              </a:solidFill>
              <a:ln w="28575">
                <a:solidFill>
                  <a:srgbClr val="9933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211" name="Line 22"/>
              <p:cNvSpPr>
                <a:spLocks noChangeShapeType="1"/>
              </p:cNvSpPr>
              <p:nvPr/>
            </p:nvSpPr>
            <p:spPr bwMode="auto">
              <a:xfrm>
                <a:off x="3888" y="408"/>
                <a:ext cx="0" cy="9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206" name="Rectangle 37"/>
            <p:cNvSpPr>
              <a:spLocks noChangeArrowheads="1"/>
            </p:cNvSpPr>
            <p:nvPr/>
          </p:nvSpPr>
          <p:spPr bwMode="auto">
            <a:xfrm flipH="1">
              <a:off x="2784" y="1104"/>
              <a:ext cx="96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3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3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3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3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3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5" grpId="0" animBg="1"/>
      <p:bldP spid="3096" grpId="0" animBg="1"/>
      <p:bldP spid="3097" grpId="0" animBg="1"/>
      <p:bldP spid="3098" grpId="0" animBg="1"/>
      <p:bldP spid="3099" grpId="0" animBg="1"/>
      <p:bldP spid="3100" grpId="0" animBg="1"/>
      <p:bldP spid="310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/>
              <a:t>vc</a:t>
            </a:r>
          </a:p>
        </p:txBody>
      </p:sp>
      <p:sp>
        <p:nvSpPr>
          <p:cNvPr id="21508" name="WordArt 4"/>
          <p:cNvSpPr>
            <a:spLocks noChangeArrowheads="1" noChangeShapeType="1" noTextEdit="1"/>
          </p:cNvSpPr>
          <p:nvPr/>
        </p:nvSpPr>
        <p:spPr bwMode="auto">
          <a:xfrm>
            <a:off x="381000" y="990600"/>
            <a:ext cx="38862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>
                <a:ln w="95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"/>
                <a:cs typeface="Arial"/>
              </a:rPr>
              <a:t>3. Quy tắc và công thức</a:t>
            </a:r>
          </a:p>
        </p:txBody>
      </p:sp>
      <p:sp>
        <p:nvSpPr>
          <p:cNvPr id="21513" name="WordArt 9"/>
          <p:cNvSpPr>
            <a:spLocks noChangeArrowheads="1" noChangeShapeType="1" noTextEdit="1"/>
          </p:cNvSpPr>
          <p:nvPr/>
        </p:nvSpPr>
        <p:spPr bwMode="auto">
          <a:xfrm>
            <a:off x="381000" y="3429000"/>
            <a:ext cx="46482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/>
                <a:cs typeface="Arial"/>
              </a:rPr>
              <a:t>Diện tích hình chữ nhật ABCD là:</a:t>
            </a:r>
          </a:p>
        </p:txBody>
      </p:sp>
      <p:sp>
        <p:nvSpPr>
          <p:cNvPr id="21514" name="WordArt 10"/>
          <p:cNvSpPr>
            <a:spLocks noChangeArrowheads="1" noChangeShapeType="1" noTextEdit="1"/>
          </p:cNvSpPr>
          <p:nvPr/>
        </p:nvSpPr>
        <p:spPr bwMode="auto">
          <a:xfrm>
            <a:off x="5715000" y="3505200"/>
            <a:ext cx="2895600" cy="33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2800" kern="1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3333FF"/>
                </a:solidFill>
                <a:latin typeface="Arial"/>
                <a:cs typeface="Arial"/>
              </a:rPr>
              <a:t>DC x AD = DC x EH</a:t>
            </a:r>
            <a:endParaRPr lang="en-US" sz="2800" kern="10">
              <a:ln w="9525">
                <a:solidFill>
                  <a:schemeClr val="accent2"/>
                </a:solidFill>
                <a:round/>
                <a:headEnd/>
                <a:tailEnd/>
              </a:ln>
              <a:solidFill>
                <a:srgbClr val="3333FF"/>
              </a:solidFill>
              <a:latin typeface="Arial"/>
              <a:cs typeface="Arial"/>
            </a:endParaRPr>
          </a:p>
        </p:txBody>
      </p:sp>
      <p:sp>
        <p:nvSpPr>
          <p:cNvPr id="21515" name="WordArt 11"/>
          <p:cNvSpPr>
            <a:spLocks noChangeArrowheads="1" noChangeShapeType="1" noTextEdit="1"/>
          </p:cNvSpPr>
          <p:nvPr/>
        </p:nvSpPr>
        <p:spPr bwMode="auto">
          <a:xfrm>
            <a:off x="457200" y="5257800"/>
            <a:ext cx="42672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/>
                <a:cs typeface="Arial"/>
              </a:rPr>
              <a:t>Vậy diện tích tam giác EDC là:</a:t>
            </a:r>
          </a:p>
        </p:txBody>
      </p:sp>
      <p:grpSp>
        <p:nvGrpSpPr>
          <p:cNvPr id="21516" name="Group 12"/>
          <p:cNvGrpSpPr>
            <a:grpSpLocks/>
          </p:cNvGrpSpPr>
          <p:nvPr/>
        </p:nvGrpSpPr>
        <p:grpSpPr bwMode="auto">
          <a:xfrm>
            <a:off x="5181600" y="5105400"/>
            <a:ext cx="1524000" cy="733425"/>
            <a:chOff x="3600" y="3567"/>
            <a:chExt cx="960" cy="462"/>
          </a:xfrm>
        </p:grpSpPr>
        <p:sp>
          <p:nvSpPr>
            <p:cNvPr id="9243" name="WordArt 13"/>
            <p:cNvSpPr>
              <a:spLocks noChangeArrowheads="1" noChangeShapeType="1" noTextEdit="1"/>
            </p:cNvSpPr>
            <p:nvPr/>
          </p:nvSpPr>
          <p:spPr bwMode="auto">
            <a:xfrm>
              <a:off x="3648" y="3567"/>
              <a:ext cx="912" cy="177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rgbClr val="0066FF"/>
                    </a:solidFill>
                    <a:round/>
                    <a:headEnd/>
                    <a:tailEnd/>
                  </a:ln>
                  <a:solidFill>
                    <a:srgbClr val="3333FF"/>
                  </a:solidFill>
                  <a:latin typeface="Arial"/>
                  <a:cs typeface="Arial"/>
                </a:rPr>
                <a:t>DC x EH</a:t>
              </a:r>
            </a:p>
          </p:txBody>
        </p:sp>
        <p:sp>
          <p:nvSpPr>
            <p:cNvPr id="9244" name="Line 14"/>
            <p:cNvSpPr>
              <a:spLocks noChangeShapeType="1"/>
            </p:cNvSpPr>
            <p:nvPr/>
          </p:nvSpPr>
          <p:spPr bwMode="auto">
            <a:xfrm>
              <a:off x="3600" y="3792"/>
              <a:ext cx="942" cy="0"/>
            </a:xfrm>
            <a:prstGeom prst="line">
              <a:avLst/>
            </a:prstGeom>
            <a:noFill/>
            <a:ln w="28575">
              <a:solidFill>
                <a:srgbClr val="3333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45" name="WordArt 15"/>
            <p:cNvSpPr>
              <a:spLocks noChangeArrowheads="1" noChangeShapeType="1" noTextEdit="1"/>
            </p:cNvSpPr>
            <p:nvPr/>
          </p:nvSpPr>
          <p:spPr bwMode="auto">
            <a:xfrm>
              <a:off x="4026" y="3840"/>
              <a:ext cx="171" cy="189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rgbClr val="0066FF"/>
                    </a:solidFill>
                    <a:round/>
                    <a:headEnd/>
                    <a:tailEnd/>
                  </a:ln>
                  <a:solidFill>
                    <a:srgbClr val="3333FF"/>
                  </a:solidFill>
                  <a:latin typeface="Arial"/>
                  <a:cs typeface="Arial"/>
                </a:rPr>
                <a:t>2</a:t>
              </a:r>
            </a:p>
          </p:txBody>
        </p:sp>
      </p:grpSp>
      <p:grpSp>
        <p:nvGrpSpPr>
          <p:cNvPr id="9224" name="Group 16"/>
          <p:cNvGrpSpPr>
            <a:grpSpLocks/>
          </p:cNvGrpSpPr>
          <p:nvPr/>
        </p:nvGrpSpPr>
        <p:grpSpPr bwMode="auto">
          <a:xfrm>
            <a:off x="5486400" y="762000"/>
            <a:ext cx="3209925" cy="2462213"/>
            <a:chOff x="2016" y="0"/>
            <a:chExt cx="2022" cy="1551"/>
          </a:xfrm>
        </p:grpSpPr>
        <p:grpSp>
          <p:nvGrpSpPr>
            <p:cNvPr id="9230" name="Group 17"/>
            <p:cNvGrpSpPr>
              <a:grpSpLocks/>
            </p:cNvGrpSpPr>
            <p:nvPr/>
          </p:nvGrpSpPr>
          <p:grpSpPr bwMode="auto">
            <a:xfrm>
              <a:off x="2016" y="0"/>
              <a:ext cx="2022" cy="1551"/>
              <a:chOff x="3120" y="96"/>
              <a:chExt cx="2022" cy="1551"/>
            </a:xfrm>
          </p:grpSpPr>
          <p:grpSp>
            <p:nvGrpSpPr>
              <p:cNvPr id="9232" name="Group 18"/>
              <p:cNvGrpSpPr>
                <a:grpSpLocks/>
              </p:cNvGrpSpPr>
              <p:nvPr/>
            </p:nvGrpSpPr>
            <p:grpSpPr bwMode="auto">
              <a:xfrm>
                <a:off x="3405" y="392"/>
                <a:ext cx="491" cy="897"/>
                <a:chOff x="3925" y="2519"/>
                <a:chExt cx="691" cy="913"/>
              </a:xfrm>
            </p:grpSpPr>
            <p:sp>
              <p:nvSpPr>
                <p:cNvPr id="9241" name="AutoShape 19"/>
                <p:cNvSpPr>
                  <a:spLocks noChangeArrowheads="1"/>
                </p:cNvSpPr>
                <p:nvPr/>
              </p:nvSpPr>
              <p:spPr bwMode="auto">
                <a:xfrm rot="5400000">
                  <a:off x="3814" y="2630"/>
                  <a:ext cx="913" cy="691"/>
                </a:xfrm>
                <a:prstGeom prst="rtTriangle">
                  <a:avLst/>
                </a:prstGeom>
                <a:solidFill>
                  <a:schemeClr val="hlink"/>
                </a:solidFill>
                <a:ln w="28575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9242" name="WordArt 20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4080" y="2736"/>
                  <a:ext cx="48" cy="192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r>
                    <a:rPr lang="en-US" sz="3600" kern="10">
                      <a:ln w="28575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solidFill>
                        <a:srgbClr val="FF6600"/>
                      </a:solidFill>
                      <a:latin typeface="Arial Black"/>
                    </a:rPr>
                    <a:t>1</a:t>
                  </a:r>
                </a:p>
              </p:txBody>
            </p:sp>
          </p:grpSp>
          <p:grpSp>
            <p:nvGrpSpPr>
              <p:cNvPr id="9233" name="Group 21"/>
              <p:cNvGrpSpPr>
                <a:grpSpLocks/>
              </p:cNvGrpSpPr>
              <p:nvPr/>
            </p:nvGrpSpPr>
            <p:grpSpPr bwMode="auto">
              <a:xfrm>
                <a:off x="3883" y="390"/>
                <a:ext cx="922" cy="920"/>
                <a:chOff x="4648" y="2522"/>
                <a:chExt cx="702" cy="912"/>
              </a:xfrm>
            </p:grpSpPr>
            <p:sp>
              <p:nvSpPr>
                <p:cNvPr id="9239" name="AutoShape 22"/>
                <p:cNvSpPr>
                  <a:spLocks noChangeArrowheads="1"/>
                </p:cNvSpPr>
                <p:nvPr/>
              </p:nvSpPr>
              <p:spPr bwMode="auto">
                <a:xfrm rot="10800000">
                  <a:off x="4648" y="2522"/>
                  <a:ext cx="702" cy="912"/>
                </a:xfrm>
                <a:prstGeom prst="rtTriangle">
                  <a:avLst/>
                </a:prstGeom>
                <a:solidFill>
                  <a:schemeClr val="hlink"/>
                </a:solidFill>
                <a:ln w="28575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9240" name="WordArt 23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5136" y="2706"/>
                  <a:ext cx="48" cy="192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r>
                    <a:rPr lang="en-US" sz="3600" kern="10">
                      <a:ln w="28575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  <a:solidFill>
                        <a:srgbClr val="FF6600"/>
                      </a:solidFill>
                      <a:latin typeface="Arial Black"/>
                    </a:rPr>
                    <a:t>2</a:t>
                  </a:r>
                </a:p>
              </p:txBody>
            </p:sp>
          </p:grpSp>
          <p:grpSp>
            <p:nvGrpSpPr>
              <p:cNvPr id="9234" name="Group 24"/>
              <p:cNvGrpSpPr>
                <a:grpSpLocks/>
              </p:cNvGrpSpPr>
              <p:nvPr/>
            </p:nvGrpSpPr>
            <p:grpSpPr bwMode="auto">
              <a:xfrm>
                <a:off x="3120" y="96"/>
                <a:ext cx="2022" cy="1551"/>
                <a:chOff x="3648" y="2208"/>
                <a:chExt cx="2022" cy="1551"/>
              </a:xfrm>
            </p:grpSpPr>
            <p:sp>
              <p:nvSpPr>
                <p:cNvPr id="9237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3654" y="2208"/>
                  <a:ext cx="2016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US" altLang="en-US" sz="2400" b="1">
                      <a:solidFill>
                        <a:srgbClr val="0000FF"/>
                      </a:solidFill>
                      <a:latin typeface="Garamond" pitchFamily="18" charset="0"/>
                    </a:rPr>
                    <a:t>A           E                  B</a:t>
                  </a:r>
                  <a:r>
                    <a:rPr lang="en-US" altLang="en-US" sz="2400">
                      <a:latin typeface="Garamond" pitchFamily="18" charset="0"/>
                    </a:rPr>
                    <a:t>    </a:t>
                  </a:r>
                </a:p>
              </p:txBody>
            </p:sp>
            <p:sp>
              <p:nvSpPr>
                <p:cNvPr id="9238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3648" y="3432"/>
                  <a:ext cx="2016" cy="32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US" altLang="en-US" sz="2400" b="1">
                      <a:solidFill>
                        <a:srgbClr val="0000FF"/>
                      </a:solidFill>
                      <a:latin typeface="Garamond" pitchFamily="18" charset="0"/>
                    </a:rPr>
                    <a:t>D 	   H 		C</a:t>
                  </a:r>
                  <a:r>
                    <a:rPr lang="en-US" altLang="en-US" sz="2800">
                      <a:latin typeface="Garamond" pitchFamily="18" charset="0"/>
                    </a:rPr>
                    <a:t> </a:t>
                  </a:r>
                </a:p>
              </p:txBody>
            </p:sp>
          </p:grpSp>
          <p:sp>
            <p:nvSpPr>
              <p:cNvPr id="9235" name="AutoShape 27"/>
              <p:cNvSpPr>
                <a:spLocks noChangeArrowheads="1"/>
              </p:cNvSpPr>
              <p:nvPr/>
            </p:nvSpPr>
            <p:spPr bwMode="auto">
              <a:xfrm>
                <a:off x="3408" y="399"/>
                <a:ext cx="1392" cy="913"/>
              </a:xfrm>
              <a:prstGeom prst="triangle">
                <a:avLst>
                  <a:gd name="adj" fmla="val 34194"/>
                </a:avLst>
              </a:prstGeom>
              <a:solidFill>
                <a:srgbClr val="FF9900"/>
              </a:solidFill>
              <a:ln w="28575">
                <a:solidFill>
                  <a:srgbClr val="9933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9236" name="Line 28"/>
              <p:cNvSpPr>
                <a:spLocks noChangeShapeType="1"/>
              </p:cNvSpPr>
              <p:nvPr/>
            </p:nvSpPr>
            <p:spPr bwMode="auto">
              <a:xfrm>
                <a:off x="3888" y="408"/>
                <a:ext cx="0" cy="9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231" name="Rectangle 29"/>
            <p:cNvSpPr>
              <a:spLocks noChangeArrowheads="1"/>
            </p:cNvSpPr>
            <p:nvPr/>
          </p:nvSpPr>
          <p:spPr bwMode="auto">
            <a:xfrm flipH="1">
              <a:off x="2784" y="1104"/>
              <a:ext cx="96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21536" name="Text Box 32"/>
          <p:cNvSpPr txBox="1">
            <a:spLocks noChangeArrowheads="1"/>
          </p:cNvSpPr>
          <p:nvPr/>
        </p:nvSpPr>
        <p:spPr bwMode="auto">
          <a:xfrm>
            <a:off x="304800" y="2057400"/>
            <a:ext cx="4876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0000FF"/>
                </a:solidFill>
              </a:rPr>
              <a:t>Tính diện tích hình chữ nhật ABCD?</a:t>
            </a:r>
          </a:p>
        </p:txBody>
      </p:sp>
      <p:sp>
        <p:nvSpPr>
          <p:cNvPr id="21537" name="Rectangle 33"/>
          <p:cNvSpPr>
            <a:spLocks noChangeArrowheads="1"/>
          </p:cNvSpPr>
          <p:nvPr/>
        </p:nvSpPr>
        <p:spPr bwMode="auto">
          <a:xfrm>
            <a:off x="304800" y="3962400"/>
            <a:ext cx="4713288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0000FF"/>
                </a:solidFill>
              </a:rPr>
              <a:t>Tính diện tích hình tam giác EDC?</a:t>
            </a:r>
          </a:p>
        </p:txBody>
      </p:sp>
      <p:sp>
        <p:nvSpPr>
          <p:cNvPr id="21538" name="Text Box 34"/>
          <p:cNvSpPr txBox="1">
            <a:spLocks noChangeArrowheads="1"/>
          </p:cNvSpPr>
          <p:nvPr/>
        </p:nvSpPr>
        <p:spPr bwMode="auto">
          <a:xfrm>
            <a:off x="4724400" y="5943600"/>
            <a:ext cx="4343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3333FF"/>
                </a:solidFill>
              </a:rPr>
              <a:t> hay (DC x EH) : 2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21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21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 animBg="1"/>
      <p:bldP spid="21513" grpId="0" animBg="1"/>
      <p:bldP spid="21514" grpId="0" animBg="1"/>
      <p:bldP spid="21515" grpId="0" animBg="1"/>
      <p:bldP spid="21536" grpId="0"/>
      <p:bldP spid="21537" grpId="0"/>
      <p:bldP spid="215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/>
              <a:t>vc</a:t>
            </a:r>
          </a:p>
        </p:txBody>
      </p:sp>
      <p:sp>
        <p:nvSpPr>
          <p:cNvPr id="4105" name="WordArt 9"/>
          <p:cNvSpPr>
            <a:spLocks noChangeArrowheads="1" noChangeShapeType="1" noTextEdit="1"/>
          </p:cNvSpPr>
          <p:nvPr/>
        </p:nvSpPr>
        <p:spPr bwMode="auto">
          <a:xfrm>
            <a:off x="838200" y="1143000"/>
            <a:ext cx="6400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/>
                <a:cs typeface="Arial"/>
              </a:rPr>
              <a:t>Muốn tính diện tích hình tam giác ta làm thế nào?</a:t>
            </a:r>
          </a:p>
        </p:txBody>
      </p:sp>
      <p:sp>
        <p:nvSpPr>
          <p:cNvPr id="4106" name="WordArt 10"/>
          <p:cNvSpPr>
            <a:spLocks noChangeArrowheads="1" noChangeShapeType="1" noTextEdit="1"/>
          </p:cNvSpPr>
          <p:nvPr/>
        </p:nvSpPr>
        <p:spPr bwMode="auto">
          <a:xfrm>
            <a:off x="609600" y="1219200"/>
            <a:ext cx="80010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800" kern="10">
                <a:ln w="9525">
                  <a:solidFill>
                    <a:srgbClr val="0066FF"/>
                  </a:solidFill>
                  <a:round/>
                  <a:headEnd/>
                  <a:tailEnd/>
                </a:ln>
                <a:solidFill>
                  <a:schemeClr val="accent2"/>
                </a:solidFill>
                <a:latin typeface="Arial"/>
                <a:cs typeface="Arial"/>
              </a:rPr>
              <a:t>Muốn tính diện tích hình tam giác ta lấy độ dài đáy, </a:t>
            </a:r>
          </a:p>
          <a:p>
            <a:pPr algn="ctr"/>
            <a:r>
              <a:rPr lang="vi-VN" sz="2800" kern="10">
                <a:ln w="9525">
                  <a:solidFill>
                    <a:srgbClr val="0066FF"/>
                  </a:solidFill>
                  <a:round/>
                  <a:headEnd/>
                  <a:tailEnd/>
                </a:ln>
                <a:solidFill>
                  <a:schemeClr val="accent2"/>
                </a:solidFill>
                <a:latin typeface="Arial"/>
                <a:cs typeface="Arial"/>
              </a:rPr>
              <a:t>nhân với chiều cao (cùng một đơn vị đo) rồi chia cho 2.</a:t>
            </a:r>
            <a:endParaRPr lang="en-US" sz="2800" kern="10">
              <a:ln w="9525">
                <a:solidFill>
                  <a:srgbClr val="0066FF"/>
                </a:solidFill>
                <a:round/>
                <a:headEnd/>
                <a:tailEnd/>
              </a:ln>
              <a:solidFill>
                <a:schemeClr val="accent2"/>
              </a:solidFill>
              <a:latin typeface="Arial"/>
              <a:cs typeface="Arial"/>
            </a:endParaRPr>
          </a:p>
        </p:txBody>
      </p:sp>
      <p:sp>
        <p:nvSpPr>
          <p:cNvPr id="4107" name="WordArt 11"/>
          <p:cNvSpPr>
            <a:spLocks noChangeArrowheads="1" noChangeShapeType="1" noTextEdit="1"/>
          </p:cNvSpPr>
          <p:nvPr/>
        </p:nvSpPr>
        <p:spPr bwMode="auto">
          <a:xfrm>
            <a:off x="609600" y="685800"/>
            <a:ext cx="2209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>
                <a:ln w="95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"/>
                <a:cs typeface="Arial"/>
              </a:rPr>
              <a:t> Quy tắc:</a:t>
            </a:r>
          </a:p>
        </p:txBody>
      </p:sp>
      <p:sp>
        <p:nvSpPr>
          <p:cNvPr id="4108" name="WordArt 12"/>
          <p:cNvSpPr>
            <a:spLocks noChangeArrowheads="1" noChangeShapeType="1" noTextEdit="1"/>
          </p:cNvSpPr>
          <p:nvPr/>
        </p:nvSpPr>
        <p:spPr bwMode="auto">
          <a:xfrm>
            <a:off x="838200" y="3048000"/>
            <a:ext cx="6553200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800" kern="10">
                <a:ln w="9525">
                  <a:solidFill>
                    <a:srgbClr val="0066FF"/>
                  </a:solidFill>
                  <a:round/>
                  <a:headEnd/>
                  <a:tailEnd/>
                </a:ln>
                <a:solidFill>
                  <a:schemeClr val="accent2"/>
                </a:solidFill>
                <a:latin typeface="Arial"/>
                <a:cs typeface="Arial"/>
              </a:rPr>
              <a:t>Nếu gọi S là diện tích, a là độ dài đáy, h là chiều cao:</a:t>
            </a:r>
            <a:endParaRPr lang="en-US" sz="2800" kern="10">
              <a:ln w="9525">
                <a:solidFill>
                  <a:srgbClr val="0066FF"/>
                </a:solidFill>
                <a:round/>
                <a:headEnd/>
                <a:tailEnd/>
              </a:ln>
              <a:solidFill>
                <a:schemeClr val="accent2"/>
              </a:solidFill>
              <a:latin typeface="Arial"/>
              <a:cs typeface="Arial"/>
            </a:endParaRPr>
          </a:p>
        </p:txBody>
      </p:sp>
      <p:sp>
        <p:nvSpPr>
          <p:cNvPr id="4109" name="WordArt 13"/>
          <p:cNvSpPr>
            <a:spLocks noChangeArrowheads="1" noChangeShapeType="1" noTextEdit="1"/>
          </p:cNvSpPr>
          <p:nvPr/>
        </p:nvSpPr>
        <p:spPr bwMode="auto">
          <a:xfrm>
            <a:off x="762000" y="2590800"/>
            <a:ext cx="2057400" cy="4381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>
                <a:ln w="95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"/>
                <a:cs typeface="Arial"/>
              </a:rPr>
              <a:t>Công thức:</a:t>
            </a:r>
          </a:p>
        </p:txBody>
      </p:sp>
      <p:grpSp>
        <p:nvGrpSpPr>
          <p:cNvPr id="4110" name="Group 14"/>
          <p:cNvGrpSpPr>
            <a:grpSpLocks/>
          </p:cNvGrpSpPr>
          <p:nvPr/>
        </p:nvGrpSpPr>
        <p:grpSpPr bwMode="auto">
          <a:xfrm>
            <a:off x="4419600" y="4724400"/>
            <a:ext cx="3429000" cy="1295400"/>
            <a:chOff x="2352" y="2784"/>
            <a:chExt cx="2352" cy="864"/>
          </a:xfrm>
        </p:grpSpPr>
        <p:sp>
          <p:nvSpPr>
            <p:cNvPr id="10264" name="Rectangle 15"/>
            <p:cNvSpPr>
              <a:spLocks noChangeArrowheads="1"/>
            </p:cNvSpPr>
            <p:nvPr/>
          </p:nvSpPr>
          <p:spPr bwMode="auto">
            <a:xfrm>
              <a:off x="2352" y="2784"/>
              <a:ext cx="2352" cy="86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grpSp>
          <p:nvGrpSpPr>
            <p:cNvPr id="10265" name="Group 16"/>
            <p:cNvGrpSpPr>
              <a:grpSpLocks/>
            </p:cNvGrpSpPr>
            <p:nvPr/>
          </p:nvGrpSpPr>
          <p:grpSpPr bwMode="auto">
            <a:xfrm>
              <a:off x="3456" y="2994"/>
              <a:ext cx="960" cy="462"/>
              <a:chOff x="3600" y="3567"/>
              <a:chExt cx="960" cy="462"/>
            </a:xfrm>
          </p:grpSpPr>
          <p:sp>
            <p:nvSpPr>
              <p:cNvPr id="10267" name="WordArt 17"/>
              <p:cNvSpPr>
                <a:spLocks noChangeArrowheads="1" noChangeShapeType="1" noTextEdit="1"/>
              </p:cNvSpPr>
              <p:nvPr/>
            </p:nvSpPr>
            <p:spPr bwMode="auto">
              <a:xfrm>
                <a:off x="3648" y="3567"/>
                <a:ext cx="912" cy="177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2800" kern="10">
                    <a:ln w="9525">
                      <a:solidFill>
                        <a:srgbClr val="3333FF"/>
                      </a:solidFill>
                      <a:round/>
                      <a:headEnd/>
                      <a:tailEnd/>
                    </a:ln>
                    <a:solidFill>
                      <a:srgbClr val="3333FF"/>
                    </a:solidFill>
                    <a:latin typeface="Arial"/>
                    <a:cs typeface="Arial"/>
                  </a:rPr>
                  <a:t>a x h</a:t>
                </a:r>
              </a:p>
            </p:txBody>
          </p:sp>
          <p:sp>
            <p:nvSpPr>
              <p:cNvPr id="10268" name="Line 18"/>
              <p:cNvSpPr>
                <a:spLocks noChangeShapeType="1"/>
              </p:cNvSpPr>
              <p:nvPr/>
            </p:nvSpPr>
            <p:spPr bwMode="auto">
              <a:xfrm>
                <a:off x="3600" y="3792"/>
                <a:ext cx="942" cy="0"/>
              </a:xfrm>
              <a:prstGeom prst="line">
                <a:avLst/>
              </a:prstGeom>
              <a:noFill/>
              <a:ln w="38100">
                <a:solidFill>
                  <a:srgbClr val="3333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69" name="WordArt 19"/>
              <p:cNvSpPr>
                <a:spLocks noChangeArrowheads="1" noChangeShapeType="1" noTextEdit="1"/>
              </p:cNvSpPr>
              <p:nvPr/>
            </p:nvSpPr>
            <p:spPr bwMode="auto">
              <a:xfrm>
                <a:off x="4026" y="3840"/>
                <a:ext cx="171" cy="189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2800" kern="10">
                    <a:ln w="9525">
                      <a:solidFill>
                        <a:srgbClr val="3333FF"/>
                      </a:solidFill>
                      <a:round/>
                      <a:headEnd/>
                      <a:tailEnd/>
                    </a:ln>
                    <a:solidFill>
                      <a:srgbClr val="3333FF"/>
                    </a:solidFill>
                    <a:latin typeface="Arial"/>
                    <a:cs typeface="Arial"/>
                  </a:rPr>
                  <a:t>2</a:t>
                </a:r>
              </a:p>
            </p:txBody>
          </p:sp>
        </p:grpSp>
        <p:sp>
          <p:nvSpPr>
            <p:cNvPr id="10266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2688" y="3072"/>
              <a:ext cx="672" cy="2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rgbClr val="3333FF"/>
                    </a:solidFill>
                    <a:round/>
                    <a:headEnd/>
                    <a:tailEnd/>
                  </a:ln>
                  <a:solidFill>
                    <a:srgbClr val="3333FF"/>
                  </a:solidFill>
                  <a:latin typeface="Arial"/>
                  <a:cs typeface="Arial"/>
                </a:rPr>
                <a:t>S = </a:t>
              </a:r>
            </a:p>
          </p:txBody>
        </p:sp>
      </p:grpSp>
      <p:sp>
        <p:nvSpPr>
          <p:cNvPr id="4118" name="WordArt 22"/>
          <p:cNvSpPr>
            <a:spLocks noChangeArrowheads="1" noChangeShapeType="1" noTextEdit="1"/>
          </p:cNvSpPr>
          <p:nvPr/>
        </p:nvSpPr>
        <p:spPr bwMode="auto">
          <a:xfrm>
            <a:off x="3048000" y="3810000"/>
            <a:ext cx="54864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>
                <a:ln w="9525">
                  <a:solidFill>
                    <a:srgbClr val="FF9900"/>
                  </a:solidFill>
                  <a:round/>
                  <a:headEnd/>
                  <a:tailEnd/>
                </a:ln>
                <a:latin typeface="Arial"/>
                <a:cs typeface="Arial"/>
              </a:rPr>
              <a:t>Ta có công thức tính diện tích hình tam giác:</a:t>
            </a:r>
          </a:p>
        </p:txBody>
      </p:sp>
      <p:grpSp>
        <p:nvGrpSpPr>
          <p:cNvPr id="4129" name="Group 33"/>
          <p:cNvGrpSpPr>
            <a:grpSpLocks/>
          </p:cNvGrpSpPr>
          <p:nvPr/>
        </p:nvGrpSpPr>
        <p:grpSpPr bwMode="auto">
          <a:xfrm>
            <a:off x="533400" y="3733800"/>
            <a:ext cx="2819400" cy="1752600"/>
            <a:chOff x="480" y="2976"/>
            <a:chExt cx="1680" cy="1009"/>
          </a:xfrm>
        </p:grpSpPr>
        <p:grpSp>
          <p:nvGrpSpPr>
            <p:cNvPr id="10260" name="Group 25"/>
            <p:cNvGrpSpPr>
              <a:grpSpLocks/>
            </p:cNvGrpSpPr>
            <p:nvPr/>
          </p:nvGrpSpPr>
          <p:grpSpPr bwMode="auto">
            <a:xfrm>
              <a:off x="480" y="2976"/>
              <a:ext cx="1680" cy="1009"/>
              <a:chOff x="480" y="2976"/>
              <a:chExt cx="1680" cy="1009"/>
            </a:xfrm>
          </p:grpSpPr>
          <p:sp>
            <p:nvSpPr>
              <p:cNvPr id="10262" name="AutoShape 23"/>
              <p:cNvSpPr>
                <a:spLocks noChangeArrowheads="1"/>
              </p:cNvSpPr>
              <p:nvPr/>
            </p:nvSpPr>
            <p:spPr bwMode="auto">
              <a:xfrm>
                <a:off x="480" y="2976"/>
                <a:ext cx="1680" cy="1009"/>
              </a:xfrm>
              <a:prstGeom prst="triangle">
                <a:avLst>
                  <a:gd name="adj" fmla="val 33551"/>
                </a:avLst>
              </a:prstGeom>
              <a:solidFill>
                <a:srgbClr val="00FFFF"/>
              </a:solidFill>
              <a:ln w="28575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0263" name="Line 24"/>
              <p:cNvSpPr>
                <a:spLocks noChangeShapeType="1"/>
              </p:cNvSpPr>
              <p:nvPr/>
            </p:nvSpPr>
            <p:spPr bwMode="auto">
              <a:xfrm>
                <a:off x="1056" y="2976"/>
                <a:ext cx="0" cy="1008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cxnSp>
          <p:nvCxnSpPr>
            <p:cNvPr id="10261" name="AutoShape 32"/>
            <p:cNvCxnSpPr>
              <a:cxnSpLocks noChangeShapeType="1"/>
            </p:cNvCxnSpPr>
            <p:nvPr/>
          </p:nvCxnSpPr>
          <p:spPr bwMode="auto">
            <a:xfrm rot="16200000" flipH="1">
              <a:off x="984" y="3768"/>
              <a:ext cx="288" cy="144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135" name="Group 39"/>
          <p:cNvGrpSpPr>
            <a:grpSpLocks/>
          </p:cNvGrpSpPr>
          <p:nvPr/>
        </p:nvGrpSpPr>
        <p:grpSpPr bwMode="auto">
          <a:xfrm>
            <a:off x="533400" y="5486400"/>
            <a:ext cx="2819400" cy="747713"/>
            <a:chOff x="480" y="3696"/>
            <a:chExt cx="1680" cy="471"/>
          </a:xfrm>
        </p:grpSpPr>
        <p:sp>
          <p:nvSpPr>
            <p:cNvPr id="10258" name="AutoShape 37"/>
            <p:cNvSpPr>
              <a:spLocks/>
            </p:cNvSpPr>
            <p:nvPr/>
          </p:nvSpPr>
          <p:spPr bwMode="auto">
            <a:xfrm rot="5400000" flipH="1">
              <a:off x="1224" y="2952"/>
              <a:ext cx="192" cy="1680"/>
            </a:xfrm>
            <a:prstGeom prst="leftBrace">
              <a:avLst>
                <a:gd name="adj1" fmla="val 72917"/>
                <a:gd name="adj2" fmla="val 50000"/>
              </a:avLst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259" name="Text Box 38"/>
            <p:cNvSpPr txBox="1">
              <a:spLocks noChangeArrowheads="1"/>
            </p:cNvSpPr>
            <p:nvPr/>
          </p:nvSpPr>
          <p:spPr bwMode="auto">
            <a:xfrm>
              <a:off x="1200" y="3840"/>
              <a:ext cx="432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>
                  <a:solidFill>
                    <a:srgbClr val="FF6600"/>
                  </a:solidFill>
                </a:rPr>
                <a:t>a</a:t>
              </a:r>
            </a:p>
          </p:txBody>
        </p:sp>
      </p:grpSp>
      <p:grpSp>
        <p:nvGrpSpPr>
          <p:cNvPr id="4141" name="Group 45"/>
          <p:cNvGrpSpPr>
            <a:grpSpLocks/>
          </p:cNvGrpSpPr>
          <p:nvPr/>
        </p:nvGrpSpPr>
        <p:grpSpPr bwMode="auto">
          <a:xfrm>
            <a:off x="1524000" y="3810000"/>
            <a:ext cx="609600" cy="1600200"/>
            <a:chOff x="1920" y="2400"/>
            <a:chExt cx="384" cy="1008"/>
          </a:xfrm>
        </p:grpSpPr>
        <p:sp>
          <p:nvSpPr>
            <p:cNvPr id="10256" name="AutoShape 36"/>
            <p:cNvSpPr>
              <a:spLocks/>
            </p:cNvSpPr>
            <p:nvPr/>
          </p:nvSpPr>
          <p:spPr bwMode="auto">
            <a:xfrm rot="10800000">
              <a:off x="1920" y="2400"/>
              <a:ext cx="144" cy="1008"/>
            </a:xfrm>
            <a:prstGeom prst="leftBrace">
              <a:avLst>
                <a:gd name="adj1" fmla="val 175000"/>
                <a:gd name="adj2" fmla="val 50000"/>
              </a:avLst>
            </a:prstGeom>
            <a:noFill/>
            <a:ln w="222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257" name="Rectangle 40"/>
            <p:cNvSpPr>
              <a:spLocks noChangeArrowheads="1"/>
            </p:cNvSpPr>
            <p:nvPr/>
          </p:nvSpPr>
          <p:spPr bwMode="auto">
            <a:xfrm>
              <a:off x="2016" y="2736"/>
              <a:ext cx="28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>
                  <a:solidFill>
                    <a:srgbClr val="FF6600"/>
                  </a:solidFill>
                </a:rPr>
                <a:t>h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4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4" dur="2000"/>
                                        <p:tgtEl>
                                          <p:spTgt spid="4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4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5" grpId="0" animBg="1"/>
      <p:bldP spid="4105" grpId="1" animBg="1"/>
      <p:bldP spid="4106" grpId="0" animBg="1"/>
      <p:bldP spid="4107" grpId="0" animBg="1"/>
      <p:bldP spid="4108" grpId="0" animBg="1"/>
      <p:bldP spid="4109" grpId="0" animBg="1"/>
      <p:bldP spid="41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864</TotalTime>
  <Words>760</Words>
  <Application>Microsoft Office PowerPoint</Application>
  <PresentationFormat>On-screen Show (4:3)</PresentationFormat>
  <Paragraphs>160</Paragraphs>
  <Slides>15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Arial Unicode MS</vt:lpstr>
      <vt:lpstr>Arial</vt:lpstr>
      <vt:lpstr>Arial Black</vt:lpstr>
      <vt:lpstr>Calibri</vt:lpstr>
      <vt:lpstr>Calibri Light</vt:lpstr>
      <vt:lpstr>Garamond</vt:lpstr>
      <vt:lpstr>Tahoma</vt:lpstr>
      <vt:lpstr>Times New Roman</vt:lpstr>
      <vt:lpstr>VnBangkok</vt:lpstr>
      <vt:lpstr>VNbritannic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164A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Windows xp sp2 Full</dc:creator>
  <cp:lastModifiedBy>Admin</cp:lastModifiedBy>
  <cp:revision>59</cp:revision>
  <dcterms:created xsi:type="dcterms:W3CDTF">2001-12-31T17:25:14Z</dcterms:created>
  <dcterms:modified xsi:type="dcterms:W3CDTF">2021-12-09T07:26:40Z</dcterms:modified>
</cp:coreProperties>
</file>