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Lst>
  <p:notesMasterIdLst>
    <p:notesMasterId r:id="rId25"/>
  </p:notesMasterIdLst>
  <p:sldIdLst>
    <p:sldId id="260" r:id="rId10"/>
    <p:sldId id="276" r:id="rId11"/>
    <p:sldId id="261" r:id="rId12"/>
    <p:sldId id="258" r:id="rId13"/>
    <p:sldId id="263" r:id="rId14"/>
    <p:sldId id="265" r:id="rId15"/>
    <p:sldId id="266" r:id="rId16"/>
    <p:sldId id="267" r:id="rId17"/>
    <p:sldId id="268" r:id="rId18"/>
    <p:sldId id="269" r:id="rId19"/>
    <p:sldId id="271" r:id="rId20"/>
    <p:sldId id="270" r:id="rId21"/>
    <p:sldId id="272" r:id="rId22"/>
    <p:sldId id="275"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1E79A-70A3-4CD7-BD18-766E0E08A861}"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F8F29-3872-401E-B03A-6BD31EFB7D36}" type="slidenum">
              <a:rPr lang="en-US" smtClean="0"/>
              <a:t>‹#›</a:t>
            </a:fld>
            <a:endParaRPr lang="en-US"/>
          </a:p>
        </p:txBody>
      </p:sp>
    </p:spTree>
    <p:extLst>
      <p:ext uri="{BB962C8B-B14F-4D97-AF65-F5344CB8AC3E}">
        <p14:creationId xmlns:p14="http://schemas.microsoft.com/office/powerpoint/2010/main" val="97630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46B27-6F10-46F7-A062-442B079E8FC3}" type="slidenum">
              <a:rPr lang="en-US">
                <a:solidFill>
                  <a:prstClr val="black"/>
                </a:solidFill>
              </a:rPr>
              <a:pPr/>
              <a:t>1</a:t>
            </a:fld>
            <a:endParaRPr lang="en-US">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962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46B27-6F10-46F7-A062-442B079E8FC3}" type="slidenum">
              <a:rPr lang="en-US">
                <a:solidFill>
                  <a:prstClr val="black"/>
                </a:solidFill>
              </a:rPr>
              <a:pPr/>
              <a:t>5</a:t>
            </a:fld>
            <a:endParaRPr lang="en-US" dirty="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0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A23CF2-6DCA-4313-8B78-FC68D92B08F8}"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4148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47411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7804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7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487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08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01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719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8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93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77443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184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820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308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38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904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578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625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241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1685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72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23CF2-6DCA-4313-8B78-FC68D92B08F8}"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94385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237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1519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138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122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6258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412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251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399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5479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895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A23CF2-6DCA-4313-8B78-FC68D92B08F8}"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52672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4777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0530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063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790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879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47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3780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892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0295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024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A23CF2-6DCA-4313-8B78-FC68D92B08F8}"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171222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2052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531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1518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3222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130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0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9204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7452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055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19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A23CF2-6DCA-4313-8B78-FC68D92B08F8}"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593295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389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1359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99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387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96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062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4042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2966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815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14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23CF2-6DCA-4313-8B78-FC68D92B08F8}"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4352740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43836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7614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518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2422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402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328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9660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1399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5654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15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23CF2-6DCA-4313-8B78-FC68D92B08F8}"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41071924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528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56225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22392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70930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3700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7964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8508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0243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238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1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23CF2-6DCA-4313-8B78-FC68D92B08F8}"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16211877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2784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7657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3261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80758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1768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546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509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1641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19062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605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23CF2-6DCA-4313-8B78-FC68D92B08F8}" type="datetimeFigureOut">
              <a:rPr lang="en-US" smtClean="0"/>
              <a:t>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19A5D-74A1-448F-BF4F-420A5F21EB2F}" type="slidenum">
              <a:rPr lang="en-US" smtClean="0"/>
              <a:t>‹#›</a:t>
            </a:fld>
            <a:endParaRPr lang="en-US"/>
          </a:p>
        </p:txBody>
      </p:sp>
    </p:spTree>
    <p:extLst>
      <p:ext uri="{BB962C8B-B14F-4D97-AF65-F5344CB8AC3E}">
        <p14:creationId xmlns:p14="http://schemas.microsoft.com/office/powerpoint/2010/main" val="73209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52C0D-DF3A-45EF-A0F8-1B7482EAA69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99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03134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85734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64379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024293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825580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126110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346731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9.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2.wav"/><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2133600" y="228601"/>
            <a:ext cx="8305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800" b="1" dirty="0" err="1">
                <a:solidFill>
                  <a:srgbClr val="FF0000"/>
                </a:solidFill>
                <a:effectLst>
                  <a:outerShdw blurRad="38100" dist="38100" dir="2700000" algn="tl">
                    <a:srgbClr val="C0C0C0"/>
                  </a:outerShdw>
                </a:effectLst>
                <a:latin typeface="Times New Roman" pitchFamily="18" charset="0"/>
              </a:rPr>
              <a:t>Chào</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err="1">
                <a:solidFill>
                  <a:srgbClr val="FF0000"/>
                </a:solidFill>
                <a:effectLst>
                  <a:outerShdw blurRad="38100" dist="38100" dir="2700000" algn="tl">
                    <a:srgbClr val="C0C0C0"/>
                  </a:outerShdw>
                </a:effectLst>
                <a:latin typeface="Times New Roman" pitchFamily="18" charset="0"/>
              </a:rPr>
              <a:t>mừng</a:t>
            </a:r>
            <a:r>
              <a:rPr lang="en-US" sz="4800" b="1">
                <a:solidFill>
                  <a:srgbClr val="FF0000"/>
                </a:solidFill>
                <a:effectLst>
                  <a:outerShdw blurRad="38100" dist="38100" dir="2700000" algn="tl">
                    <a:srgbClr val="C0C0C0"/>
                  </a:outerShdw>
                </a:effectLst>
                <a:latin typeface="Times New Roman" pitchFamily="18" charset="0"/>
              </a:rPr>
              <a:t> các thầy cô </a:t>
            </a:r>
            <a:r>
              <a:rPr lang="en-US" sz="4800" b="1" dirty="0" err="1">
                <a:solidFill>
                  <a:srgbClr val="FF0000"/>
                </a:solidFill>
                <a:effectLst>
                  <a:outerShdw blurRad="38100" dist="38100" dir="2700000" algn="tl">
                    <a:srgbClr val="C0C0C0"/>
                  </a:outerShdw>
                </a:effectLst>
                <a:latin typeface="Times New Roman" pitchFamily="18" charset="0"/>
              </a:rPr>
              <a:t>đến</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với</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tiết</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học</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hôm</a:t>
            </a:r>
            <a:r>
              <a:rPr lang="en-US" sz="4800" b="1" dirty="0">
                <a:solidFill>
                  <a:srgbClr val="FF0000"/>
                </a:solidFill>
                <a:effectLst>
                  <a:outerShdw blurRad="38100" dist="38100" dir="2700000" algn="tl">
                    <a:srgbClr val="C0C0C0"/>
                  </a:outerShdw>
                </a:effectLst>
                <a:latin typeface="Times New Roman" pitchFamily="18" charset="0"/>
              </a:rPr>
              <a:t> nay!</a:t>
            </a:r>
          </a:p>
        </p:txBody>
      </p:sp>
      <p:sp>
        <p:nvSpPr>
          <p:cNvPr id="98310" name="Rectangle 6"/>
          <p:cNvSpPr>
            <a:spLocks noChangeArrowheads="1"/>
          </p:cNvSpPr>
          <p:nvPr/>
        </p:nvSpPr>
        <p:spPr bwMode="auto">
          <a:xfrm>
            <a:off x="1752600" y="2286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solidFill>
                <a:srgbClr val="FF9900"/>
              </a:solidFill>
              <a:effectLst>
                <a:outerShdw blurRad="38100" dist="38100" dir="2700000" algn="tl">
                  <a:srgbClr val="C0C0C0"/>
                </a:outerShdw>
              </a:effectLst>
            </a:endParaRPr>
          </a:p>
        </p:txBody>
      </p:sp>
      <p:sp>
        <p:nvSpPr>
          <p:cNvPr id="98314" name="Text Box 10"/>
          <p:cNvSpPr txBox="1">
            <a:spLocks noChangeArrowheads="1"/>
          </p:cNvSpPr>
          <p:nvPr/>
        </p:nvSpPr>
        <p:spPr bwMode="auto">
          <a:xfrm>
            <a:off x="2781379" y="1784351"/>
            <a:ext cx="67151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dirty="0">
                <a:solidFill>
                  <a:srgbClr val="7030A0"/>
                </a:solidFill>
                <a:effectLst>
                  <a:outerShdw blurRad="38100" dist="38100" dir="2700000" algn="tl">
                    <a:srgbClr val="C0C0C0"/>
                  </a:outerShdw>
                </a:effectLst>
                <a:latin typeface="Times New Roman" pitchFamily="18" charset="0"/>
              </a:rPr>
              <a:t>Toán - Lớp </a:t>
            </a:r>
            <a:r>
              <a:rPr lang="en-US" sz="4800" b="1" dirty="0" smtClean="0">
                <a:solidFill>
                  <a:srgbClr val="7030A0"/>
                </a:solidFill>
                <a:effectLst>
                  <a:outerShdw blurRad="38100" dist="38100" dir="2700000" algn="tl">
                    <a:srgbClr val="C0C0C0"/>
                  </a:outerShdw>
                </a:effectLst>
                <a:latin typeface="Times New Roman" pitchFamily="18" charset="0"/>
              </a:rPr>
              <a:t>5</a:t>
            </a:r>
            <a:endParaRPr lang="en-US" sz="4800" b="1" dirty="0">
              <a:solidFill>
                <a:srgbClr val="7030A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63416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209800" y="2130426"/>
            <a:ext cx="7772400" cy="1470025"/>
          </a:xfrm>
        </p:spPr>
        <p:txBody>
          <a:bodyPr anchor="ctr"/>
          <a:lstStyle/>
          <a:p>
            <a:endParaRPr lang="en-US" altLang="en-US" sz="3600"/>
          </a:p>
        </p:txBody>
      </p:sp>
      <p:sp>
        <p:nvSpPr>
          <p:cNvPr id="10243" name="Rectangle 3"/>
          <p:cNvSpPr>
            <a:spLocks noGrp="1" noChangeArrowheads="1"/>
          </p:cNvSpPr>
          <p:nvPr>
            <p:ph type="subTitle" idx="1"/>
          </p:nvPr>
        </p:nvSpPr>
        <p:spPr>
          <a:xfrm>
            <a:off x="2895600" y="3886200"/>
            <a:ext cx="6400800" cy="1752600"/>
          </a:xfrm>
        </p:spPr>
        <p:txBody>
          <a:bodyPr/>
          <a:lstStyle/>
          <a:p>
            <a:endParaRPr lang="en-US" altLang="en-US" sz="3600"/>
          </a:p>
        </p:txBody>
      </p:sp>
      <p:sp>
        <p:nvSpPr>
          <p:cNvPr id="10245" name="Text Box 5"/>
          <p:cNvSpPr txBox="1">
            <a:spLocks noChangeArrowheads="1"/>
          </p:cNvSpPr>
          <p:nvPr/>
        </p:nvSpPr>
        <p:spPr bwMode="auto">
          <a:xfrm>
            <a:off x="2286000" y="17526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600">
              <a:solidFill>
                <a:srgbClr val="000000"/>
              </a:solidFill>
            </a:endParaRPr>
          </a:p>
        </p:txBody>
      </p:sp>
      <p:pic>
        <p:nvPicPr>
          <p:cNvPr id="10247" name="Picture 7"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8" name="Rectangle 8"/>
          <p:cNvSpPr>
            <a:spLocks noChangeArrowheads="1"/>
          </p:cNvSpPr>
          <p:nvPr/>
        </p:nvSpPr>
        <p:spPr bwMode="auto">
          <a:xfrm>
            <a:off x="2895600" y="3733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fontAlgn="base">
              <a:spcAft>
                <a:spcPct val="0"/>
              </a:spcAft>
            </a:pPr>
            <a:endParaRPr lang="en-US" altLang="en-US" sz="3600">
              <a:solidFill>
                <a:srgbClr val="000000"/>
              </a:solidFill>
            </a:endParaRPr>
          </a:p>
        </p:txBody>
      </p:sp>
      <p:sp>
        <p:nvSpPr>
          <p:cNvPr id="10249" name="Text Box 9"/>
          <p:cNvSpPr txBox="1">
            <a:spLocks noChangeArrowheads="1"/>
          </p:cNvSpPr>
          <p:nvPr/>
        </p:nvSpPr>
        <p:spPr bwMode="auto">
          <a:xfrm>
            <a:off x="611944" y="436346"/>
            <a:ext cx="99013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600" b="1">
                <a:solidFill>
                  <a:srgbClr val="000000"/>
                </a:solidFill>
                <a:latin typeface="Times New Roman" panose="02020603050405020304" pitchFamily="18" charset="0"/>
              </a:rPr>
              <a:t>Bài 2:</a:t>
            </a:r>
            <a:r>
              <a:rPr lang="en-US" altLang="en-US" sz="3600" b="1" i="1">
                <a:solidFill>
                  <a:srgbClr val="000000"/>
                </a:solidFill>
                <a:latin typeface="Times New Roman" panose="02020603050405020304" pitchFamily="18" charset="0"/>
              </a:rPr>
              <a:t> Tính tỉ số phần trăm của hai số (theo mẫu):</a:t>
            </a:r>
          </a:p>
        </p:txBody>
      </p:sp>
      <p:sp>
        <p:nvSpPr>
          <p:cNvPr id="10250" name="Text Box 10"/>
          <p:cNvSpPr txBox="1">
            <a:spLocks noChangeArrowheads="1"/>
          </p:cNvSpPr>
          <p:nvPr/>
        </p:nvSpPr>
        <p:spPr bwMode="auto">
          <a:xfrm>
            <a:off x="2209800" y="1422540"/>
            <a:ext cx="68811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a) 19 và 30 ;         b) 45 và 61 ;         </a:t>
            </a:r>
          </a:p>
        </p:txBody>
      </p:sp>
      <p:sp>
        <p:nvSpPr>
          <p:cNvPr id="10251" name="Text Box 11"/>
          <p:cNvSpPr txBox="1">
            <a:spLocks noChangeArrowheads="1"/>
          </p:cNvSpPr>
          <p:nvPr/>
        </p:nvSpPr>
        <p:spPr bwMode="auto">
          <a:xfrm>
            <a:off x="838200" y="2543175"/>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Mẫu:</a:t>
            </a:r>
            <a:r>
              <a:rPr lang="en-US" altLang="en-US" sz="3600">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a) 19 : 30 =  0,6333…  =  63,33%</a:t>
            </a:r>
            <a:endParaRPr lang="en-US" altLang="en-US" sz="3600" b="1">
              <a:solidFill>
                <a:srgbClr val="000000"/>
              </a:solidFill>
              <a:latin typeface="Times New Roman" panose="02020603050405020304" pitchFamily="18" charset="0"/>
            </a:endParaRPr>
          </a:p>
        </p:txBody>
      </p:sp>
      <p:sp>
        <p:nvSpPr>
          <p:cNvPr id="10252" name="Text Box 12"/>
          <p:cNvSpPr txBox="1">
            <a:spLocks noChangeArrowheads="1"/>
          </p:cNvSpPr>
          <p:nvPr/>
        </p:nvSpPr>
        <p:spPr bwMode="auto">
          <a:xfrm>
            <a:off x="5448298" y="3381374"/>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u="sng">
                <a:solidFill>
                  <a:srgbClr val="000000"/>
                </a:solidFill>
                <a:latin typeface="Times New Roman" panose="02020603050405020304" pitchFamily="18" charset="0"/>
              </a:rPr>
              <a:t>Giải:</a:t>
            </a:r>
            <a:endParaRPr lang="en-US" altLang="en-US" sz="3600">
              <a:solidFill>
                <a:srgbClr val="000000"/>
              </a:solidFill>
              <a:latin typeface="Times New Roman" panose="02020603050405020304" pitchFamily="18" charset="0"/>
            </a:endParaRPr>
          </a:p>
        </p:txBody>
      </p:sp>
      <p:sp>
        <p:nvSpPr>
          <p:cNvPr id="10253" name="Text Box 13"/>
          <p:cNvSpPr txBox="1">
            <a:spLocks noChangeArrowheads="1"/>
          </p:cNvSpPr>
          <p:nvPr/>
        </p:nvSpPr>
        <p:spPr bwMode="auto">
          <a:xfrm>
            <a:off x="2133599" y="4276844"/>
            <a:ext cx="899394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400" b="1">
                <a:solidFill>
                  <a:srgbClr val="000000"/>
                </a:solidFill>
                <a:latin typeface="Times New Roman" panose="02020603050405020304" pitchFamily="18" charset="0"/>
              </a:rPr>
              <a:t>b) 45 : 61 </a:t>
            </a:r>
            <a:r>
              <a:rPr lang="en-US" altLang="en-US" sz="4400">
                <a:solidFill>
                  <a:srgbClr val="000000"/>
                </a:solidFill>
                <a:latin typeface="Times New Roman" panose="02020603050405020304" pitchFamily="18" charset="0"/>
              </a:rPr>
              <a:t>=</a:t>
            </a:r>
            <a:r>
              <a:rPr lang="en-US" altLang="en-US" sz="4400" b="1">
                <a:solidFill>
                  <a:srgbClr val="000000"/>
                </a:solidFill>
                <a:latin typeface="Times New Roman" panose="02020603050405020304" pitchFamily="18" charset="0"/>
              </a:rPr>
              <a:t> 0,7377… </a:t>
            </a:r>
            <a:r>
              <a:rPr lang="en-US" altLang="en-US" sz="4400">
                <a:solidFill>
                  <a:srgbClr val="000000"/>
                </a:solidFill>
                <a:latin typeface="Times New Roman" panose="02020603050405020304" pitchFamily="18" charset="0"/>
              </a:rPr>
              <a:t>=</a:t>
            </a:r>
            <a:r>
              <a:rPr lang="en-US" altLang="en-US" sz="4400" b="1">
                <a:solidFill>
                  <a:srgbClr val="000000"/>
                </a:solidFill>
                <a:latin typeface="Times New Roman" panose="02020603050405020304" pitchFamily="18" charset="0"/>
              </a:rPr>
              <a:t> 73,77% </a:t>
            </a:r>
          </a:p>
          <a:p>
            <a:pPr fontAlgn="base">
              <a:spcBef>
                <a:spcPct val="0"/>
              </a:spcBef>
              <a:spcAft>
                <a:spcPct val="0"/>
              </a:spcAft>
            </a:pPr>
            <a:r>
              <a:rPr lang="en-US" altLang="en-US" sz="4400" b="1">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28910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500" fill="hold"/>
                                        <p:tgtEl>
                                          <p:spTgt spid="10249"/>
                                        </p:tgtEl>
                                        <p:attrNameLst>
                                          <p:attrName>ppt_w</p:attrName>
                                        </p:attrNameLst>
                                      </p:cBhvr>
                                      <p:tavLst>
                                        <p:tav tm="0">
                                          <p:val>
                                            <p:fltVal val="0"/>
                                          </p:val>
                                        </p:tav>
                                        <p:tav tm="100000">
                                          <p:val>
                                            <p:strVal val="#ppt_w"/>
                                          </p:val>
                                        </p:tav>
                                      </p:tavLst>
                                    </p:anim>
                                    <p:anim calcmode="lin" valueType="num">
                                      <p:cBhvr>
                                        <p:cTn id="8" dur="500" fill="hold"/>
                                        <p:tgtEl>
                                          <p:spTgt spid="10249"/>
                                        </p:tgtEl>
                                        <p:attrNameLst>
                                          <p:attrName>ppt_h</p:attrName>
                                        </p:attrNameLst>
                                      </p:cBhvr>
                                      <p:tavLst>
                                        <p:tav tm="0">
                                          <p:val>
                                            <p:fltVal val="0"/>
                                          </p:val>
                                        </p:tav>
                                        <p:tav tm="100000">
                                          <p:val>
                                            <p:strVal val="#ppt_h"/>
                                          </p:val>
                                        </p:tav>
                                      </p:tavLst>
                                    </p:anim>
                                    <p:anim calcmode="lin" valueType="num">
                                      <p:cBhvr>
                                        <p:cTn id="9" dur="500" fill="hold"/>
                                        <p:tgtEl>
                                          <p:spTgt spid="10249"/>
                                        </p:tgtEl>
                                        <p:attrNameLst>
                                          <p:attrName>style.rotation</p:attrName>
                                        </p:attrNameLst>
                                      </p:cBhvr>
                                      <p:tavLst>
                                        <p:tav tm="0">
                                          <p:val>
                                            <p:fltVal val="360"/>
                                          </p:val>
                                        </p:tav>
                                        <p:tav tm="100000">
                                          <p:val>
                                            <p:fltVal val="0"/>
                                          </p:val>
                                        </p:tav>
                                      </p:tavLst>
                                    </p:anim>
                                    <p:animEffect transition="in" filter="fade">
                                      <p:cBhvr>
                                        <p:cTn id="10" dur="500"/>
                                        <p:tgtEl>
                                          <p:spTgt spid="102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0250"/>
                                        </p:tgtEl>
                                        <p:attrNameLst>
                                          <p:attrName>style.visibility</p:attrName>
                                        </p:attrNameLst>
                                      </p:cBhvr>
                                      <p:to>
                                        <p:strVal val="visible"/>
                                      </p:to>
                                    </p:set>
                                    <p:anim calcmode="lin" valueType="num">
                                      <p:cBhvr>
                                        <p:cTn id="15" dur="500" fill="hold"/>
                                        <p:tgtEl>
                                          <p:spTgt spid="10250"/>
                                        </p:tgtEl>
                                        <p:attrNameLst>
                                          <p:attrName>ppt_w</p:attrName>
                                        </p:attrNameLst>
                                      </p:cBhvr>
                                      <p:tavLst>
                                        <p:tav tm="0">
                                          <p:val>
                                            <p:fltVal val="0"/>
                                          </p:val>
                                        </p:tav>
                                        <p:tav tm="100000">
                                          <p:val>
                                            <p:strVal val="#ppt_w"/>
                                          </p:val>
                                        </p:tav>
                                      </p:tavLst>
                                    </p:anim>
                                    <p:anim calcmode="lin" valueType="num">
                                      <p:cBhvr>
                                        <p:cTn id="16" dur="500" fill="hold"/>
                                        <p:tgtEl>
                                          <p:spTgt spid="10250"/>
                                        </p:tgtEl>
                                        <p:attrNameLst>
                                          <p:attrName>ppt_h</p:attrName>
                                        </p:attrNameLst>
                                      </p:cBhvr>
                                      <p:tavLst>
                                        <p:tav tm="0">
                                          <p:val>
                                            <p:fltVal val="0"/>
                                          </p:val>
                                        </p:tav>
                                        <p:tav tm="100000">
                                          <p:val>
                                            <p:strVal val="#ppt_h"/>
                                          </p:val>
                                        </p:tav>
                                      </p:tavLst>
                                    </p:anim>
                                    <p:animEffect transition="in" filter="fade">
                                      <p:cBhvr>
                                        <p:cTn id="17" dur="500"/>
                                        <p:tgtEl>
                                          <p:spTgt spid="10250"/>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0251"/>
                                        </p:tgtEl>
                                        <p:attrNameLst>
                                          <p:attrName>style.visibility</p:attrName>
                                        </p:attrNameLst>
                                      </p:cBhvr>
                                      <p:to>
                                        <p:strVal val="visible"/>
                                      </p:to>
                                    </p:set>
                                    <p:anim calcmode="lin" valueType="num">
                                      <p:cBhvr>
                                        <p:cTn id="20" dur="500" fill="hold"/>
                                        <p:tgtEl>
                                          <p:spTgt spid="10251"/>
                                        </p:tgtEl>
                                        <p:attrNameLst>
                                          <p:attrName>ppt_w</p:attrName>
                                        </p:attrNameLst>
                                      </p:cBhvr>
                                      <p:tavLst>
                                        <p:tav tm="0">
                                          <p:val>
                                            <p:fltVal val="0"/>
                                          </p:val>
                                        </p:tav>
                                        <p:tav tm="100000">
                                          <p:val>
                                            <p:strVal val="#ppt_w"/>
                                          </p:val>
                                        </p:tav>
                                      </p:tavLst>
                                    </p:anim>
                                    <p:anim calcmode="lin" valueType="num">
                                      <p:cBhvr>
                                        <p:cTn id="21" dur="500" fill="hold"/>
                                        <p:tgtEl>
                                          <p:spTgt spid="10251"/>
                                        </p:tgtEl>
                                        <p:attrNameLst>
                                          <p:attrName>ppt_h</p:attrName>
                                        </p:attrNameLst>
                                      </p:cBhvr>
                                      <p:tavLst>
                                        <p:tav tm="0">
                                          <p:val>
                                            <p:fltVal val="0"/>
                                          </p:val>
                                        </p:tav>
                                        <p:tav tm="100000">
                                          <p:val>
                                            <p:strVal val="#ppt_h"/>
                                          </p:val>
                                        </p:tav>
                                      </p:tavLst>
                                    </p:anim>
                                    <p:animEffect transition="in" filter="fade">
                                      <p:cBhvr>
                                        <p:cTn id="22" dur="500"/>
                                        <p:tgtEl>
                                          <p:spTgt spid="102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52"/>
                                        </p:tgtEl>
                                        <p:attrNameLst>
                                          <p:attrName>style.visibility</p:attrName>
                                        </p:attrNameLst>
                                      </p:cBhvr>
                                      <p:to>
                                        <p:strVal val="visible"/>
                                      </p:to>
                                    </p:set>
                                    <p:animEffect transition="in" filter="box(in)">
                                      <p:cBhvr>
                                        <p:cTn id="27" dur="1000"/>
                                        <p:tgtEl>
                                          <p:spTgt spid="102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253">
                                            <p:txEl>
                                              <p:pRg st="0" end="0"/>
                                            </p:txEl>
                                          </p:spTgt>
                                        </p:tgtEl>
                                        <p:attrNameLst>
                                          <p:attrName>style.visibility</p:attrName>
                                        </p:attrNameLst>
                                      </p:cBhvr>
                                      <p:to>
                                        <p:strVal val="visible"/>
                                      </p:to>
                                    </p:set>
                                    <p:animEffect transition="in" filter="fade">
                                      <p:cBhvr>
                                        <p:cTn id="32" dur="1000"/>
                                        <p:tgtEl>
                                          <p:spTgt spid="10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02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1600201"/>
            <a:ext cx="7772400" cy="1470025"/>
          </a:xfrm>
        </p:spPr>
        <p:txBody>
          <a:bodyPr anchor="ctr"/>
          <a:lstStyle/>
          <a:p>
            <a:endParaRPr lang="en-US" altLang="en-US" sz="4400"/>
          </a:p>
        </p:txBody>
      </p:sp>
      <p:sp>
        <p:nvSpPr>
          <p:cNvPr id="11267" name="Rectangle 3"/>
          <p:cNvSpPr>
            <a:spLocks noGrp="1" noChangeArrowheads="1"/>
          </p:cNvSpPr>
          <p:nvPr>
            <p:ph type="subTitle" idx="1"/>
          </p:nvPr>
        </p:nvSpPr>
        <p:spPr>
          <a:xfrm>
            <a:off x="2895600" y="3203575"/>
            <a:ext cx="6400800" cy="1752600"/>
          </a:xfrm>
        </p:spPr>
        <p:txBody>
          <a:bodyPr/>
          <a:lstStyle/>
          <a:p>
            <a:endParaRPr lang="en-US" altLang="en-US" sz="3200"/>
          </a:p>
        </p:txBody>
      </p:sp>
      <p:pic>
        <p:nvPicPr>
          <p:cNvPr id="11268"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482404" y="186497"/>
            <a:ext cx="1076999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600" b="1">
                <a:solidFill>
                  <a:srgbClr val="000000"/>
                </a:solidFill>
                <a:latin typeface="Times New Roman" panose="02020603050405020304" pitchFamily="18" charset="0"/>
              </a:rPr>
              <a:t>Bài 3:</a:t>
            </a:r>
            <a:r>
              <a:rPr lang="en-US" altLang="en-US" sz="3600" b="1" i="1">
                <a:solidFill>
                  <a:srgbClr val="000000"/>
                </a:solidFill>
                <a:latin typeface="Times New Roman" panose="02020603050405020304" pitchFamily="18" charset="0"/>
              </a:rPr>
              <a:t> Một lớp học có 25 học sinh, trong đó có 13 học sinh nữ. Hỏi số học sinh nữ chiếm bao nhiêu phần trăm số học sinh của lớp học đó?</a:t>
            </a:r>
          </a:p>
        </p:txBody>
      </p:sp>
      <p:sp>
        <p:nvSpPr>
          <p:cNvPr id="11270" name="Text Box 6"/>
          <p:cNvSpPr txBox="1">
            <a:spLocks noChangeArrowheads="1"/>
          </p:cNvSpPr>
          <p:nvPr/>
        </p:nvSpPr>
        <p:spPr bwMode="auto">
          <a:xfrm>
            <a:off x="482404" y="2823473"/>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i="1" u="sng">
                <a:solidFill>
                  <a:srgbClr val="99CCFF">
                    <a:lumMod val="50000"/>
                  </a:srgbClr>
                </a:solidFill>
                <a:latin typeface="Times New Roman" panose="02020603050405020304" pitchFamily="18" charset="0"/>
              </a:rPr>
              <a:t>Tóm tắt:</a:t>
            </a:r>
          </a:p>
        </p:txBody>
      </p:sp>
      <p:sp>
        <p:nvSpPr>
          <p:cNvPr id="11271" name="Text Box 7"/>
          <p:cNvSpPr txBox="1">
            <a:spLocks noChangeArrowheads="1"/>
          </p:cNvSpPr>
          <p:nvPr/>
        </p:nvSpPr>
        <p:spPr bwMode="auto">
          <a:xfrm>
            <a:off x="2438400" y="3481755"/>
            <a:ext cx="3749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cả lớp : 25</a:t>
            </a:r>
          </a:p>
        </p:txBody>
      </p:sp>
      <p:sp>
        <p:nvSpPr>
          <p:cNvPr id="11272" name="Text Box 8"/>
          <p:cNvSpPr txBox="1">
            <a:spLocks noChangeArrowheads="1"/>
          </p:cNvSpPr>
          <p:nvPr/>
        </p:nvSpPr>
        <p:spPr bwMode="auto">
          <a:xfrm>
            <a:off x="2414683" y="4253005"/>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nữ       :13 </a:t>
            </a:r>
          </a:p>
        </p:txBody>
      </p:sp>
      <p:sp>
        <p:nvSpPr>
          <p:cNvPr id="11273" name="Text Box 9"/>
          <p:cNvSpPr txBox="1">
            <a:spLocks noChangeArrowheads="1"/>
          </p:cNvSpPr>
          <p:nvPr/>
        </p:nvSpPr>
        <p:spPr bwMode="auto">
          <a:xfrm>
            <a:off x="2357240" y="5019274"/>
            <a:ext cx="50282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nữ chiếm   …  %</a:t>
            </a:r>
          </a:p>
        </p:txBody>
      </p:sp>
      <p:sp>
        <p:nvSpPr>
          <p:cNvPr id="11274" name="Text Box 10"/>
          <p:cNvSpPr txBox="1">
            <a:spLocks noChangeArrowheads="1"/>
          </p:cNvSpPr>
          <p:nvPr/>
        </p:nvSpPr>
        <p:spPr bwMode="auto">
          <a:xfrm>
            <a:off x="7042637" y="4983956"/>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rgbClr val="99CCFF">
                    <a:lumMod val="50000"/>
                  </a:srgbClr>
                </a:solidFill>
                <a:latin typeface="Times New Roman" panose="02020603050405020304" pitchFamily="18" charset="0"/>
              </a:rPr>
              <a:t>số HS cả lớp ? </a:t>
            </a:r>
          </a:p>
        </p:txBody>
      </p:sp>
      <p:sp>
        <p:nvSpPr>
          <p:cNvPr id="11276" name="Text Box 12"/>
          <p:cNvSpPr txBox="1">
            <a:spLocks noChangeArrowheads="1"/>
          </p:cNvSpPr>
          <p:nvPr/>
        </p:nvSpPr>
        <p:spPr bwMode="auto">
          <a:xfrm>
            <a:off x="5105400" y="4024314"/>
            <a:ext cx="152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200">
              <a:solidFill>
                <a:srgbClr val="000000"/>
              </a:solidFill>
            </a:endParaRPr>
          </a:p>
        </p:txBody>
      </p:sp>
      <p:sp>
        <p:nvSpPr>
          <p:cNvPr id="11277" name="Text Box 13"/>
          <p:cNvSpPr txBox="1">
            <a:spLocks noChangeArrowheads="1"/>
          </p:cNvSpPr>
          <p:nvPr/>
        </p:nvSpPr>
        <p:spPr bwMode="auto">
          <a:xfrm>
            <a:off x="2041525" y="39020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1278" name="Rectangle 14"/>
          <p:cNvSpPr>
            <a:spLocks noChangeArrowheads="1"/>
          </p:cNvSpPr>
          <p:nvPr/>
        </p:nvSpPr>
        <p:spPr bwMode="auto">
          <a:xfrm>
            <a:off x="3124200" y="3900488"/>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Tree>
    <p:extLst>
      <p:ext uri="{BB962C8B-B14F-4D97-AF65-F5344CB8AC3E}">
        <p14:creationId xmlns:p14="http://schemas.microsoft.com/office/powerpoint/2010/main" val="3267781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p:cTn id="7" dur="1000" fill="hold"/>
                                        <p:tgtEl>
                                          <p:spTgt spid="1126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26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box(in)">
                                      <p:cBhvr>
                                        <p:cTn id="14" dur="500"/>
                                        <p:tgtEl>
                                          <p:spTgt spid="1127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ox(in)">
                                      <p:cBhvr>
                                        <p:cTn id="17" dur="500"/>
                                        <p:tgtEl>
                                          <p:spTgt spid="1127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box(in)">
                                      <p:cBhvr>
                                        <p:cTn id="20" dur="500"/>
                                        <p:tgtEl>
                                          <p:spTgt spid="1127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box(in)">
                                      <p:cBhvr>
                                        <p:cTn id="23" dur="500"/>
                                        <p:tgtEl>
                                          <p:spTgt spid="1127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274"/>
                                        </p:tgtEl>
                                        <p:attrNameLst>
                                          <p:attrName>style.visibility</p:attrName>
                                        </p:attrNameLst>
                                      </p:cBhvr>
                                      <p:to>
                                        <p:strVal val="visible"/>
                                      </p:to>
                                    </p:set>
                                    <p:animEffect transition="in" filter="box(in)">
                                      <p:cBhvr>
                                        <p:cTn id="26"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allAtOnce"/>
      <p:bldP spid="11270" grpId="0"/>
      <p:bldP spid="11271" grpId="0"/>
      <p:bldP spid="11272" grpId="0"/>
      <p:bldP spid="11273" grpId="0"/>
      <p:bldP spid="112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09800" y="1600201"/>
            <a:ext cx="7772400" cy="1470025"/>
          </a:xfrm>
        </p:spPr>
        <p:txBody>
          <a:bodyPr anchor="ctr"/>
          <a:lstStyle/>
          <a:p>
            <a:endParaRPr lang="en-US" altLang="en-US" sz="4400"/>
          </a:p>
        </p:txBody>
      </p:sp>
      <p:sp>
        <p:nvSpPr>
          <p:cNvPr id="11267" name="Rectangle 3"/>
          <p:cNvSpPr>
            <a:spLocks noGrp="1" noChangeArrowheads="1"/>
          </p:cNvSpPr>
          <p:nvPr>
            <p:ph type="subTitle" idx="1"/>
          </p:nvPr>
        </p:nvSpPr>
        <p:spPr>
          <a:xfrm>
            <a:off x="2895600" y="3203575"/>
            <a:ext cx="6400800" cy="1752600"/>
          </a:xfrm>
        </p:spPr>
        <p:txBody>
          <a:bodyPr/>
          <a:lstStyle/>
          <a:p>
            <a:endParaRPr lang="en-US" altLang="en-US" sz="3200"/>
          </a:p>
        </p:txBody>
      </p:sp>
      <p:pic>
        <p:nvPicPr>
          <p:cNvPr id="11268"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482404" y="186497"/>
            <a:ext cx="107699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3600" b="1">
                <a:solidFill>
                  <a:srgbClr val="000000"/>
                </a:solidFill>
                <a:latin typeface="Times New Roman" panose="02020603050405020304" pitchFamily="18" charset="0"/>
              </a:rPr>
              <a:t>Bài 3:</a:t>
            </a:r>
          </a:p>
        </p:txBody>
      </p:sp>
      <p:sp>
        <p:nvSpPr>
          <p:cNvPr id="11270" name="Text Box 6"/>
          <p:cNvSpPr txBox="1">
            <a:spLocks noChangeArrowheads="1"/>
          </p:cNvSpPr>
          <p:nvPr/>
        </p:nvSpPr>
        <p:spPr bwMode="auto">
          <a:xfrm>
            <a:off x="1686047" y="182073"/>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i="1">
                <a:solidFill>
                  <a:schemeClr val="accent1">
                    <a:lumMod val="50000"/>
                  </a:schemeClr>
                </a:solidFill>
                <a:latin typeface="Times New Roman" panose="02020603050405020304" pitchFamily="18" charset="0"/>
              </a:rPr>
              <a:t>Tóm tắt:</a:t>
            </a:r>
          </a:p>
        </p:txBody>
      </p:sp>
      <p:sp>
        <p:nvSpPr>
          <p:cNvPr id="11271" name="Text Box 7"/>
          <p:cNvSpPr txBox="1">
            <a:spLocks noChangeArrowheads="1"/>
          </p:cNvSpPr>
          <p:nvPr/>
        </p:nvSpPr>
        <p:spPr bwMode="auto">
          <a:xfrm>
            <a:off x="1686047" y="823987"/>
            <a:ext cx="3749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cả lớp : 25</a:t>
            </a:r>
          </a:p>
        </p:txBody>
      </p:sp>
      <p:sp>
        <p:nvSpPr>
          <p:cNvPr id="11272" name="Text Box 8"/>
          <p:cNvSpPr txBox="1">
            <a:spLocks noChangeArrowheads="1"/>
          </p:cNvSpPr>
          <p:nvPr/>
        </p:nvSpPr>
        <p:spPr bwMode="auto">
          <a:xfrm>
            <a:off x="1686047" y="1385002"/>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nữ       :13 </a:t>
            </a:r>
          </a:p>
        </p:txBody>
      </p:sp>
      <p:sp>
        <p:nvSpPr>
          <p:cNvPr id="11273" name="Text Box 9"/>
          <p:cNvSpPr txBox="1">
            <a:spLocks noChangeArrowheads="1"/>
          </p:cNvSpPr>
          <p:nvPr/>
        </p:nvSpPr>
        <p:spPr bwMode="auto">
          <a:xfrm>
            <a:off x="1686047" y="2020374"/>
            <a:ext cx="50415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nữ chiếm   …  %</a:t>
            </a:r>
          </a:p>
        </p:txBody>
      </p:sp>
      <p:sp>
        <p:nvSpPr>
          <p:cNvPr id="11274" name="Text Box 10"/>
          <p:cNvSpPr txBox="1">
            <a:spLocks noChangeArrowheads="1"/>
          </p:cNvSpPr>
          <p:nvPr/>
        </p:nvSpPr>
        <p:spPr bwMode="auto">
          <a:xfrm>
            <a:off x="6390689" y="2020374"/>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solidFill>
                  <a:schemeClr val="accent1">
                    <a:lumMod val="50000"/>
                  </a:schemeClr>
                </a:solidFill>
                <a:latin typeface="Times New Roman" panose="02020603050405020304" pitchFamily="18" charset="0"/>
              </a:rPr>
              <a:t>số HS cả lớp? </a:t>
            </a:r>
          </a:p>
        </p:txBody>
      </p:sp>
      <p:sp>
        <p:nvSpPr>
          <p:cNvPr id="11276" name="Text Box 12"/>
          <p:cNvSpPr txBox="1">
            <a:spLocks noChangeArrowheads="1"/>
          </p:cNvSpPr>
          <p:nvPr/>
        </p:nvSpPr>
        <p:spPr bwMode="auto">
          <a:xfrm>
            <a:off x="5105400" y="4024314"/>
            <a:ext cx="152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200">
              <a:solidFill>
                <a:srgbClr val="000000"/>
              </a:solidFill>
            </a:endParaRPr>
          </a:p>
        </p:txBody>
      </p:sp>
      <p:sp>
        <p:nvSpPr>
          <p:cNvPr id="11277" name="Text Box 13"/>
          <p:cNvSpPr txBox="1">
            <a:spLocks noChangeArrowheads="1"/>
          </p:cNvSpPr>
          <p:nvPr/>
        </p:nvSpPr>
        <p:spPr bwMode="auto">
          <a:xfrm>
            <a:off x="2041525" y="39020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3200">
              <a:solidFill>
                <a:srgbClr val="000000"/>
              </a:solidFill>
            </a:endParaRPr>
          </a:p>
        </p:txBody>
      </p:sp>
      <p:sp>
        <p:nvSpPr>
          <p:cNvPr id="11278" name="Rectangle 14"/>
          <p:cNvSpPr>
            <a:spLocks noChangeArrowheads="1"/>
          </p:cNvSpPr>
          <p:nvPr/>
        </p:nvSpPr>
        <p:spPr bwMode="auto">
          <a:xfrm>
            <a:off x="3124200" y="3900488"/>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11279" name="Text Box 15"/>
          <p:cNvSpPr txBox="1">
            <a:spLocks noChangeArrowheads="1"/>
          </p:cNvSpPr>
          <p:nvPr/>
        </p:nvSpPr>
        <p:spPr bwMode="auto">
          <a:xfrm>
            <a:off x="1676400" y="3442359"/>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Tỉ số phần trăm của số học sinh nữ và số học sinh cả lớp là :</a:t>
            </a:r>
          </a:p>
        </p:txBody>
      </p:sp>
      <p:sp>
        <p:nvSpPr>
          <p:cNvPr id="11280" name="Text Box 16"/>
          <p:cNvSpPr txBox="1">
            <a:spLocks noChangeArrowheads="1"/>
          </p:cNvSpPr>
          <p:nvPr/>
        </p:nvSpPr>
        <p:spPr bwMode="auto">
          <a:xfrm>
            <a:off x="5181231" y="2650751"/>
            <a:ext cx="22109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u="sng">
                <a:solidFill>
                  <a:srgbClr val="FF0000"/>
                </a:solidFill>
                <a:latin typeface="Times New Roman" panose="02020603050405020304" pitchFamily="18" charset="0"/>
              </a:rPr>
              <a:t>Bài giải</a:t>
            </a:r>
            <a:endParaRPr lang="en-US" altLang="en-US" sz="4000">
              <a:solidFill>
                <a:srgbClr val="FF0000"/>
              </a:solidFill>
              <a:latin typeface="Times New Roman" panose="02020603050405020304" pitchFamily="18" charset="0"/>
            </a:endParaRPr>
          </a:p>
        </p:txBody>
      </p:sp>
      <p:sp>
        <p:nvSpPr>
          <p:cNvPr id="11281" name="Text Box 17"/>
          <p:cNvSpPr txBox="1">
            <a:spLocks noChangeArrowheads="1"/>
          </p:cNvSpPr>
          <p:nvPr/>
        </p:nvSpPr>
        <p:spPr bwMode="auto">
          <a:xfrm>
            <a:off x="4389707" y="4774644"/>
            <a:ext cx="36013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13 : 25 = 0,52</a:t>
            </a:r>
          </a:p>
        </p:txBody>
      </p:sp>
      <p:sp>
        <p:nvSpPr>
          <p:cNvPr id="11282" name="Text Box 18"/>
          <p:cNvSpPr txBox="1">
            <a:spLocks noChangeArrowheads="1"/>
          </p:cNvSpPr>
          <p:nvPr/>
        </p:nvSpPr>
        <p:spPr bwMode="auto">
          <a:xfrm>
            <a:off x="4419600" y="5473038"/>
            <a:ext cx="274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4000" b="1">
                <a:solidFill>
                  <a:srgbClr val="FF0000"/>
                </a:solidFill>
                <a:latin typeface="Times New Roman" panose="02020603050405020304" pitchFamily="18" charset="0"/>
              </a:rPr>
              <a:t>0,52 = 52%</a:t>
            </a:r>
            <a:r>
              <a:rPr lang="en-US" altLang="en-US" sz="4000">
                <a:solidFill>
                  <a:srgbClr val="FF0000"/>
                </a:solidFill>
                <a:latin typeface="Times New Roman" panose="02020603050405020304" pitchFamily="18" charset="0"/>
              </a:rPr>
              <a:t> </a:t>
            </a:r>
          </a:p>
        </p:txBody>
      </p:sp>
      <p:sp>
        <p:nvSpPr>
          <p:cNvPr id="11283" name="Text Box 19"/>
          <p:cNvSpPr txBox="1">
            <a:spLocks noChangeArrowheads="1"/>
          </p:cNvSpPr>
          <p:nvPr/>
        </p:nvSpPr>
        <p:spPr bwMode="auto">
          <a:xfrm>
            <a:off x="7315200" y="5929398"/>
            <a:ext cx="403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4000" b="1" i="1">
                <a:solidFill>
                  <a:srgbClr val="FF0000"/>
                </a:solidFill>
                <a:latin typeface="Times New Roman" panose="02020603050405020304" pitchFamily="18" charset="0"/>
              </a:rPr>
              <a:t>Đáp số : 52%</a:t>
            </a:r>
          </a:p>
        </p:txBody>
      </p:sp>
    </p:spTree>
    <p:extLst>
      <p:ext uri="{BB962C8B-B14F-4D97-AF65-F5344CB8AC3E}">
        <p14:creationId xmlns:p14="http://schemas.microsoft.com/office/powerpoint/2010/main" val="416302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828800" y="2743201"/>
            <a:ext cx="8839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lnSpc>
                <a:spcPct val="150000"/>
              </a:lnSpc>
              <a:spcBef>
                <a:spcPct val="50000"/>
              </a:spcBef>
              <a:spcAft>
                <a:spcPct val="0"/>
              </a:spcAft>
            </a:pPr>
            <a:endParaRPr lang="en-US" altLang="en-US" sz="2800">
              <a:solidFill>
                <a:srgbClr val="2748EF"/>
              </a:solidFill>
              <a:latin typeface=".VnArial" panose="020B7200000000000000" pitchFamily="34" charset="0"/>
            </a:endParaRPr>
          </a:p>
        </p:txBody>
      </p:sp>
      <p:pic>
        <p:nvPicPr>
          <p:cNvPr id="46085" name="Picture 5"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24000" y="0"/>
            <a:ext cx="9779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9690100" y="0"/>
            <a:ext cx="9779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46087" name="Picture 7"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9690100" y="5624514"/>
            <a:ext cx="977900" cy="1233487"/>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24000" y="5624514"/>
            <a:ext cx="977900" cy="1233487"/>
          </a:xfrm>
          <a:prstGeom prst="rect">
            <a:avLst/>
          </a:prstGeom>
          <a:noFill/>
          <a:extLst>
            <a:ext uri="{909E8E84-426E-40DD-AFC4-6F175D3DCCD1}">
              <a14:hiddenFill xmlns:a14="http://schemas.microsoft.com/office/drawing/2010/main">
                <a:solidFill>
                  <a:srgbClr val="FFFFFF"/>
                </a:solidFill>
              </a14:hiddenFill>
            </a:ext>
          </a:extLst>
        </p:spPr>
      </p:pic>
      <p:sp>
        <p:nvSpPr>
          <p:cNvPr id="46089" name="WordArt 9"/>
          <p:cNvSpPr>
            <a:spLocks noChangeArrowheads="1" noChangeShapeType="1" noTextEdit="1"/>
          </p:cNvSpPr>
          <p:nvPr/>
        </p:nvSpPr>
        <p:spPr bwMode="auto">
          <a:xfrm>
            <a:off x="2743200" y="381000"/>
            <a:ext cx="6248400" cy="289560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en-US" sz="3600" b="1" kern="10">
                <a:ln w="12700">
                  <a:solidFill>
                    <a:srgbClr val="80008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AI NHANH AI ĐÚNG</a:t>
            </a:r>
          </a:p>
        </p:txBody>
      </p:sp>
      <p:sp>
        <p:nvSpPr>
          <p:cNvPr id="46090" name="Text Box 10"/>
          <p:cNvSpPr txBox="1">
            <a:spLocks noChangeArrowheads="1"/>
          </p:cNvSpPr>
          <p:nvPr/>
        </p:nvSpPr>
        <p:spPr bwMode="auto">
          <a:xfrm>
            <a:off x="3641726" y="3581401"/>
            <a:ext cx="382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a:solidFill>
                <a:srgbClr val="000000"/>
              </a:solidFill>
              <a:latin typeface="Comic Sans MS" panose="030F0702030302020204" pitchFamily="66" charset="0"/>
            </a:endParaRPr>
          </a:p>
        </p:txBody>
      </p:sp>
      <p:sp>
        <p:nvSpPr>
          <p:cNvPr id="46092" name="Text Box 12"/>
          <p:cNvSpPr txBox="1">
            <a:spLocks noChangeArrowheads="1"/>
          </p:cNvSpPr>
          <p:nvPr/>
        </p:nvSpPr>
        <p:spPr bwMode="auto">
          <a:xfrm>
            <a:off x="3200400" y="1524000"/>
            <a:ext cx="5410200" cy="2452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b="1">
                <a:solidFill>
                  <a:srgbClr val="FF0000"/>
                </a:solidFill>
                <a:latin typeface="Times New Roman" panose="02020603050405020304" pitchFamily="18" charset="0"/>
              </a:rPr>
              <a:t>Khoanh tròn vào câu trả lời đúng:</a:t>
            </a:r>
          </a:p>
          <a:p>
            <a:pPr algn="ctr" eaLnBrk="0" fontAlgn="base" hangingPunct="0">
              <a:spcBef>
                <a:spcPct val="50000"/>
              </a:spcBef>
              <a:spcAft>
                <a:spcPct val="0"/>
              </a:spcAft>
            </a:pPr>
            <a:r>
              <a:rPr lang="en-US" altLang="en-US" sz="2800" b="1">
                <a:solidFill>
                  <a:srgbClr val="0000FF"/>
                </a:solidFill>
                <a:latin typeface="Times New Roman" panose="02020603050405020304" pitchFamily="18" charset="0"/>
              </a:rPr>
              <a:t>1.Tỉ số phần trăm của 4 và 5 là:</a:t>
            </a:r>
          </a:p>
          <a:p>
            <a:pPr algn="ctr" eaLnBrk="0" fontAlgn="base" hangingPunct="0">
              <a:spcBef>
                <a:spcPct val="50000"/>
              </a:spcBef>
              <a:spcAft>
                <a:spcPct val="0"/>
              </a:spcAft>
              <a:buFontTx/>
              <a:buAutoNum type="alphaUcPeriod"/>
            </a:pPr>
            <a:r>
              <a:rPr lang="en-US" altLang="en-US" sz="2800" b="1">
                <a:solidFill>
                  <a:srgbClr val="000000"/>
                </a:solidFill>
                <a:latin typeface="Times New Roman" panose="02020603050405020304" pitchFamily="18" charset="0"/>
              </a:rPr>
              <a:t>  0,8 %                    B.  80 %</a:t>
            </a:r>
          </a:p>
          <a:p>
            <a:pPr algn="ctr" eaLnBrk="0" fontAlgn="base" hangingPunct="0">
              <a:spcBef>
                <a:spcPct val="50000"/>
              </a:spcBef>
              <a:spcAft>
                <a:spcPct val="0"/>
              </a:spcAft>
            </a:pPr>
            <a:r>
              <a:rPr lang="en-US" altLang="en-US" sz="2800" b="1">
                <a:solidFill>
                  <a:srgbClr val="000000"/>
                </a:solidFill>
                <a:latin typeface="Times New Roman" panose="02020603050405020304" pitchFamily="18" charset="0"/>
              </a:rPr>
              <a:t>  C.  0,80 %                   D.  125 %</a:t>
            </a:r>
          </a:p>
        </p:txBody>
      </p:sp>
      <p:sp>
        <p:nvSpPr>
          <p:cNvPr id="46093" name="Oval 13"/>
          <p:cNvSpPr>
            <a:spLocks noChangeArrowheads="1"/>
          </p:cNvSpPr>
          <p:nvPr/>
        </p:nvSpPr>
        <p:spPr bwMode="auto">
          <a:xfrm>
            <a:off x="6629400" y="2819400"/>
            <a:ext cx="609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endParaRPr>
          </a:p>
        </p:txBody>
      </p:sp>
      <p:pic>
        <p:nvPicPr>
          <p:cNvPr id="46096" name="Picture 16" descr="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828800"/>
            <a:ext cx="1905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6098" name="Text Box 18"/>
          <p:cNvSpPr txBox="1">
            <a:spLocks noChangeArrowheads="1"/>
          </p:cNvSpPr>
          <p:nvPr/>
        </p:nvSpPr>
        <p:spPr bwMode="auto">
          <a:xfrm>
            <a:off x="3200400" y="4343401"/>
            <a:ext cx="541020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b="1">
                <a:solidFill>
                  <a:srgbClr val="0000FF"/>
                </a:solidFill>
                <a:latin typeface="Times New Roman" panose="02020603050405020304" pitchFamily="18" charset="0"/>
              </a:rPr>
              <a:t>2.Tỉ số phần trăm của 3 và 6 là:</a:t>
            </a:r>
          </a:p>
          <a:p>
            <a:pPr algn="ctr" fontAlgn="base">
              <a:spcBef>
                <a:spcPct val="0"/>
              </a:spcBef>
              <a:spcAft>
                <a:spcPct val="0"/>
              </a:spcAft>
            </a:pPr>
            <a:r>
              <a:rPr lang="en-US" altLang="en-US" sz="2800" b="1">
                <a:solidFill>
                  <a:srgbClr val="000000"/>
                </a:solidFill>
                <a:latin typeface="Times New Roman" panose="02020603050405020304" pitchFamily="18" charset="0"/>
              </a:rPr>
              <a:t>  A.  200%                 B.  0,50%</a:t>
            </a:r>
          </a:p>
          <a:p>
            <a:pPr algn="ctr" fontAlgn="base">
              <a:spcBef>
                <a:spcPct val="0"/>
              </a:spcBef>
              <a:spcAft>
                <a:spcPct val="0"/>
              </a:spcAft>
            </a:pPr>
            <a:r>
              <a:rPr lang="en-US" altLang="en-US" sz="2800" b="1">
                <a:solidFill>
                  <a:srgbClr val="000000"/>
                </a:solidFill>
                <a:latin typeface="Times New Roman" panose="02020603050405020304" pitchFamily="18" charset="0"/>
              </a:rPr>
              <a:t>C.   50%                  D.  0,5%</a:t>
            </a:r>
          </a:p>
          <a:p>
            <a:pPr algn="ctr" fontAlgn="base">
              <a:spcBef>
                <a:spcPct val="50000"/>
              </a:spcBef>
              <a:spcAft>
                <a:spcPct val="0"/>
              </a:spcAft>
            </a:pPr>
            <a:endParaRPr lang="en-US" altLang="en-US" sz="2800">
              <a:solidFill>
                <a:srgbClr val="000000"/>
              </a:solidFill>
              <a:latin typeface="Times New Roman" panose="02020603050405020304" pitchFamily="18" charset="0"/>
            </a:endParaRPr>
          </a:p>
        </p:txBody>
      </p:sp>
      <p:sp>
        <p:nvSpPr>
          <p:cNvPr id="46099" name="Oval 19"/>
          <p:cNvSpPr>
            <a:spLocks noChangeArrowheads="1"/>
          </p:cNvSpPr>
          <p:nvPr/>
        </p:nvSpPr>
        <p:spPr bwMode="auto">
          <a:xfrm>
            <a:off x="3505200" y="5257800"/>
            <a:ext cx="609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endParaRPr>
          </a:p>
        </p:txBody>
      </p:sp>
      <p:sp>
        <p:nvSpPr>
          <p:cNvPr id="46100" name="Text Box 20"/>
          <p:cNvSpPr txBox="1">
            <a:spLocks noChangeArrowheads="1"/>
          </p:cNvSpPr>
          <p:nvPr/>
        </p:nvSpPr>
        <p:spPr bwMode="auto">
          <a:xfrm>
            <a:off x="3886200" y="6248401"/>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Tree>
    <p:extLst>
      <p:ext uri="{BB962C8B-B14F-4D97-AF65-F5344CB8AC3E}">
        <p14:creationId xmlns:p14="http://schemas.microsoft.com/office/powerpoint/2010/main" val="88551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500"/>
                                        <p:tgtEl>
                                          <p:spTgt spid="46085"/>
                                        </p:tgtEl>
                                      </p:cBhvr>
                                    </p:animEffec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Effect transition="in" filter="fade">
                                      <p:cBhvr>
                                        <p:cTn id="11" dur="500"/>
                                        <p:tgtEl>
                                          <p:spTgt spid="46086"/>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46087"/>
                                        </p:tgtEl>
                                        <p:attrNameLst>
                                          <p:attrName>style.visibility</p:attrName>
                                        </p:attrNameLst>
                                      </p:cBhvr>
                                      <p:to>
                                        <p:strVal val="visible"/>
                                      </p:to>
                                    </p:set>
                                    <p:animEffect transition="in" filter="fade">
                                      <p:cBhvr>
                                        <p:cTn id="15" dur="500"/>
                                        <p:tgtEl>
                                          <p:spTgt spid="46087"/>
                                        </p:tgtEl>
                                      </p:cBhvr>
                                    </p:animEffect>
                                  </p:childTnLst>
                                </p:cTn>
                              </p:par>
                            </p:childTnLst>
                          </p:cTn>
                        </p:par>
                        <p:par>
                          <p:cTn id="16" fill="hold" nodeType="afterGroup">
                            <p:stCondLst>
                              <p:cond delay="3500"/>
                            </p:stCondLst>
                            <p:childTnLst>
                              <p:par>
                                <p:cTn id="17" presetID="10" presetClass="entr" presetSubtype="0" fill="hold" nodeType="afterEffect">
                                  <p:stCondLst>
                                    <p:cond delay="0"/>
                                  </p:stCondLst>
                                  <p:childTnLst>
                                    <p:set>
                                      <p:cBhvr>
                                        <p:cTn id="18" dur="1" fill="hold">
                                          <p:stCondLst>
                                            <p:cond delay="0"/>
                                          </p:stCondLst>
                                        </p:cTn>
                                        <p:tgtEl>
                                          <p:spTgt spid="46088"/>
                                        </p:tgtEl>
                                        <p:attrNameLst>
                                          <p:attrName>style.visibility</p:attrName>
                                        </p:attrNameLst>
                                      </p:cBhvr>
                                      <p:to>
                                        <p:strVal val="visible"/>
                                      </p:to>
                                    </p:set>
                                    <p:animEffect transition="in" filter="fade">
                                      <p:cBhvr>
                                        <p:cTn id="19" dur="500"/>
                                        <p:tgtEl>
                                          <p:spTgt spid="460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6092"/>
                                        </p:tgtEl>
                                        <p:attrNameLst>
                                          <p:attrName>style.visibility</p:attrName>
                                        </p:attrNameLst>
                                      </p:cBhvr>
                                      <p:to>
                                        <p:strVal val="visible"/>
                                      </p:to>
                                    </p:set>
                                    <p:anim calcmode="lin" valueType="num">
                                      <p:cBhvr additive="base">
                                        <p:cTn id="24" dur="500" fill="hold"/>
                                        <p:tgtEl>
                                          <p:spTgt spid="46092"/>
                                        </p:tgtEl>
                                        <p:attrNameLst>
                                          <p:attrName>ppt_x</p:attrName>
                                        </p:attrNameLst>
                                      </p:cBhvr>
                                      <p:tavLst>
                                        <p:tav tm="0">
                                          <p:val>
                                            <p:strVal val="#ppt_x"/>
                                          </p:val>
                                        </p:tav>
                                        <p:tav tm="100000">
                                          <p:val>
                                            <p:strVal val="#ppt_x"/>
                                          </p:val>
                                        </p:tav>
                                      </p:tavLst>
                                    </p:anim>
                                    <p:anim calcmode="lin" valueType="num">
                                      <p:cBhvr additive="base">
                                        <p:cTn id="25" dur="500" fill="hold"/>
                                        <p:tgtEl>
                                          <p:spTgt spid="46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6" presetID="2" presetClass="entr" presetSubtype="4" fill="hold" grpId="0" nodeType="withEffect">
                                  <p:stCondLst>
                                    <p:cond delay="0"/>
                                  </p:stCondLst>
                                  <p:childTnLst>
                                    <p:set>
                                      <p:cBhvr>
                                        <p:cTn id="27" dur="1" fill="hold">
                                          <p:stCondLst>
                                            <p:cond delay="0"/>
                                          </p:stCondLst>
                                        </p:cTn>
                                        <p:tgtEl>
                                          <p:spTgt spid="46098"/>
                                        </p:tgtEl>
                                        <p:attrNameLst>
                                          <p:attrName>style.visibility</p:attrName>
                                        </p:attrNameLst>
                                      </p:cBhvr>
                                      <p:to>
                                        <p:strVal val="visible"/>
                                      </p:to>
                                    </p:set>
                                    <p:anim calcmode="lin" valueType="num">
                                      <p:cBhvr additive="base">
                                        <p:cTn id="28" dur="500" fill="hold"/>
                                        <p:tgtEl>
                                          <p:spTgt spid="46098"/>
                                        </p:tgtEl>
                                        <p:attrNameLst>
                                          <p:attrName>ppt_x</p:attrName>
                                        </p:attrNameLst>
                                      </p:cBhvr>
                                      <p:tavLst>
                                        <p:tav tm="0">
                                          <p:val>
                                            <p:strVal val="#ppt_x"/>
                                          </p:val>
                                        </p:tav>
                                        <p:tav tm="100000">
                                          <p:val>
                                            <p:strVal val="#ppt_x"/>
                                          </p:val>
                                        </p:tav>
                                      </p:tavLst>
                                    </p:anim>
                                    <p:anim calcmode="lin" valueType="num">
                                      <p:cBhvr additive="base">
                                        <p:cTn id="29" dur="500" fill="hold"/>
                                        <p:tgtEl>
                                          <p:spTgt spid="4609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6093"/>
                                        </p:tgtEl>
                                        <p:attrNameLst>
                                          <p:attrName>style.visibility</p:attrName>
                                        </p:attrNameLst>
                                      </p:cBhvr>
                                      <p:to>
                                        <p:strVal val="visible"/>
                                      </p:to>
                                    </p:set>
                                    <p:animEffect transition="in" filter="wipe(down)">
                                      <p:cBhvr>
                                        <p:cTn id="34" dur="500"/>
                                        <p:tgtEl>
                                          <p:spTgt spid="4609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wipe(down)">
                                      <p:cBhvr>
                                        <p:cTn id="39" dur="500"/>
                                        <p:tgtEl>
                                          <p:spTgt spid="46099"/>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8" grpId="0" animBg="1"/>
      <p:bldP spid="460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Box 8"/>
          <p:cNvSpPr txBox="1">
            <a:spLocks noChangeArrowheads="1"/>
          </p:cNvSpPr>
          <p:nvPr/>
        </p:nvSpPr>
        <p:spPr bwMode="auto">
          <a:xfrm>
            <a:off x="2438401" y="967409"/>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6600" b="1">
                <a:solidFill>
                  <a:srgbClr val="FF0000"/>
                </a:solidFill>
                <a:latin typeface="Times New Roman" panose="02020603050405020304" pitchFamily="18" charset="0"/>
              </a:rPr>
              <a:t>CỦNG CỐ – DẶN DÒ:</a:t>
            </a:r>
          </a:p>
        </p:txBody>
      </p:sp>
      <p:sp>
        <p:nvSpPr>
          <p:cNvPr id="6" name="Text Box 7"/>
          <p:cNvSpPr txBox="1">
            <a:spLocks noChangeArrowheads="1"/>
          </p:cNvSpPr>
          <p:nvPr/>
        </p:nvSpPr>
        <p:spPr bwMode="auto">
          <a:xfrm>
            <a:off x="4982817" y="2211652"/>
            <a:ext cx="640079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b="1">
                <a:solidFill>
                  <a:srgbClr val="000000"/>
                </a:solidFill>
                <a:latin typeface="Times New Roman" panose="02020603050405020304" pitchFamily="18" charset="0"/>
              </a:rPr>
              <a:t>Muốn tìm tỉ số phần trăm của hai số ta làm như sau:</a:t>
            </a:r>
          </a:p>
          <a:p>
            <a:pPr fontAlgn="base">
              <a:spcBef>
                <a:spcPct val="50000"/>
              </a:spcBef>
              <a:spcAft>
                <a:spcPct val="0"/>
              </a:spcAft>
            </a:pPr>
            <a:r>
              <a:rPr lang="en-US" altLang="en-US" sz="3600" b="1">
                <a:solidFill>
                  <a:srgbClr val="0000FF"/>
                </a:solidFill>
                <a:latin typeface="Times New Roman" panose="02020603050405020304" pitchFamily="18" charset="0"/>
              </a:rPr>
              <a:t>- Tìm thương của hai số.</a:t>
            </a:r>
          </a:p>
          <a:p>
            <a:pPr fontAlgn="base">
              <a:spcBef>
                <a:spcPct val="50000"/>
              </a:spcBef>
              <a:spcAft>
                <a:spcPct val="0"/>
              </a:spcAft>
            </a:pPr>
            <a:r>
              <a:rPr lang="en-US" altLang="en-US" sz="3600" b="1">
                <a:solidFill>
                  <a:srgbClr val="0000FF"/>
                </a:solidFill>
                <a:latin typeface="Times New Roman" panose="02020603050405020304" pitchFamily="18" charset="0"/>
              </a:rPr>
              <a:t>- Nhân thương đó với 100 và viết thêm kí hiệu % vào bên phải tích tìm được.</a:t>
            </a:r>
          </a:p>
        </p:txBody>
      </p:sp>
    </p:spTree>
    <p:extLst>
      <p:ext uri="{BB962C8B-B14F-4D97-AF65-F5344CB8AC3E}">
        <p14:creationId xmlns:p14="http://schemas.microsoft.com/office/powerpoint/2010/main" val="151796085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WordArt 5"/>
          <p:cNvSpPr>
            <a:spLocks noChangeArrowheads="1" noChangeShapeType="1" noTextEdit="1"/>
          </p:cNvSpPr>
          <p:nvPr/>
        </p:nvSpPr>
        <p:spPr bwMode="auto">
          <a:xfrm>
            <a:off x="1030514" y="0"/>
            <a:ext cx="9622971" cy="3080657"/>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n-US" sz="3600" b="1" i="1" kern="1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Chúc thầy cô mạnh khỏe</a:t>
            </a:r>
          </a:p>
          <a:p>
            <a:pPr algn="ctr" fontAlgn="base">
              <a:spcBef>
                <a:spcPct val="0"/>
              </a:spcBef>
              <a:spcAft>
                <a:spcPct val="0"/>
              </a:spcAft>
            </a:pPr>
            <a:r>
              <a:rPr lang="en-US" sz="3600" b="1" i="1" kern="10">
                <a:ln w="25400">
                  <a:solidFill>
                    <a:schemeClr val="accent2">
                      <a:lumMod val="10000"/>
                    </a:schemeClr>
                  </a:solidFill>
                  <a:round/>
                  <a:headEnd type="none" w="sm" len="sm"/>
                  <a:tailEnd type="none" w="sm" len="sm"/>
                </a:ln>
                <a:solidFill>
                  <a:schemeClr val="accent1">
                    <a:lumMod val="50000"/>
                  </a:schemeClr>
                </a:solidFill>
                <a:effectLst>
                  <a:outerShdw dist="35921" dir="2700000" sy="50000" kx="2115830" algn="bl" rotWithShape="0">
                    <a:srgbClr val="C0C0C0"/>
                  </a:outerShdw>
                </a:effectLst>
                <a:latin typeface="Times New Roman" panose="02020603050405020304" pitchFamily="18" charset="0"/>
                <a:cs typeface="Times New Roman" panose="02020603050405020304" pitchFamily="18" charset="0"/>
              </a:rPr>
              <a:t>Chúc các em chăm ngoan học giỏi !</a:t>
            </a:r>
          </a:p>
        </p:txBody>
      </p:sp>
    </p:spTree>
    <p:extLst>
      <p:ext uri="{BB962C8B-B14F-4D97-AF65-F5344CB8AC3E}">
        <p14:creationId xmlns:p14="http://schemas.microsoft.com/office/powerpoint/2010/main" val="9243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77783"/>
          </a:xfrm>
          <a:prstGeom prst="rect">
            <a:avLst/>
          </a:prstGeom>
        </p:spPr>
      </p:pic>
      <p:sp>
        <p:nvSpPr>
          <p:cNvPr id="6" name="Rectangle 5"/>
          <p:cNvSpPr/>
          <p:nvPr/>
        </p:nvSpPr>
        <p:spPr>
          <a:xfrm>
            <a:off x="460558" y="1901078"/>
            <a:ext cx="11456154" cy="1575907"/>
          </a:xfrm>
          <a:prstGeom prst="rect">
            <a:avLst/>
          </a:prstGeom>
          <a:noFill/>
          <a:ln w="25400" cap="flat" cmpd="sng" algn="ctr">
            <a:noFill/>
            <a:prstDash val="solid"/>
          </a:ln>
          <a:effectLst/>
        </p:spPr>
        <p:txBody>
          <a:bodyPr anchor="ctr"/>
          <a:lstStyle/>
          <a:p>
            <a:pPr algn="just">
              <a:defRPr/>
            </a:pPr>
            <a:r>
              <a:rPr lang="en-US" sz="4800" b="1" kern="0" dirty="0">
                <a:solidFill>
                  <a:prstClr val="black"/>
                </a:solidFill>
                <a:latin typeface="Times New Roman" pitchFamily="18" charset="0"/>
                <a:cs typeface="Times New Roman" pitchFamily="18" charset="0"/>
              </a:rPr>
              <a:t>1</a:t>
            </a:r>
            <a:r>
              <a:rPr lang="en-US" sz="4800" b="1" kern="0">
                <a:solidFill>
                  <a:prstClr val="black"/>
                </a:solidFill>
                <a:latin typeface="Times New Roman" pitchFamily="18" charset="0"/>
                <a:cs typeface="Times New Roman" pitchFamily="18" charset="0"/>
              </a:rPr>
              <a:t>. Viết các phân số sau thành tỉ số phần trăm?</a:t>
            </a:r>
            <a:endParaRPr lang="en-US" sz="4800" b="1" kern="0" dirty="0">
              <a:solidFill>
                <a:prstClr val="black"/>
              </a:solidFill>
              <a:latin typeface="Times New Roman" pitchFamily="18" charset="0"/>
              <a:cs typeface="Times New Roman" pitchFamily="18" charset="0"/>
            </a:endParaRPr>
          </a:p>
          <a:p>
            <a:pPr algn="ctr">
              <a:defRPr/>
            </a:pPr>
            <a:endParaRPr lang="en-US" kern="0" dirty="0">
              <a:solidFill>
                <a:prstClr val="white"/>
              </a:solidFill>
            </a:endParaRPr>
          </a:p>
        </p:txBody>
      </p:sp>
      <p:sp>
        <p:nvSpPr>
          <p:cNvPr id="9" name="Text Box 12"/>
          <p:cNvSpPr txBox="1">
            <a:spLocks noChangeArrowheads="1"/>
          </p:cNvSpPr>
          <p:nvPr/>
        </p:nvSpPr>
        <p:spPr bwMode="auto">
          <a:xfrm>
            <a:off x="1484405" y="3885065"/>
            <a:ext cx="7156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a)</a:t>
            </a:r>
          </a:p>
        </p:txBody>
      </p:sp>
      <p:sp>
        <p:nvSpPr>
          <p:cNvPr id="10" name="Text Box 12"/>
          <p:cNvSpPr txBox="1">
            <a:spLocks noChangeArrowheads="1"/>
          </p:cNvSpPr>
          <p:nvPr/>
        </p:nvSpPr>
        <p:spPr bwMode="auto">
          <a:xfrm>
            <a:off x="6514731" y="3885065"/>
            <a:ext cx="6696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b)</a:t>
            </a:r>
          </a:p>
        </p:txBody>
      </p:sp>
      <p:sp>
        <p:nvSpPr>
          <p:cNvPr id="8" name="TextBox 7"/>
          <p:cNvSpPr txBox="1">
            <a:spLocks noChangeArrowheads="1"/>
          </p:cNvSpPr>
          <p:nvPr/>
        </p:nvSpPr>
        <p:spPr bwMode="auto">
          <a:xfrm>
            <a:off x="2056739" y="151148"/>
            <a:ext cx="82637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rgbClr val="FF0000"/>
                </a:solidFill>
                <a:latin typeface="UVN Bay Buom Nang" pitchFamily="2" charset="0"/>
              </a:rPr>
              <a:t>Kiểm tra bài cũ:</a:t>
            </a:r>
            <a:endParaRPr lang="en-US">
              <a:solidFill>
                <a:srgbClr val="FF0000"/>
              </a:solidFill>
              <a:latin typeface="UVN Bay Buom Nang" pitchFamily="2" charset="0"/>
            </a:endParaRPr>
          </a:p>
        </p:txBody>
      </p:sp>
      <p:graphicFrame>
        <p:nvGraphicFramePr>
          <p:cNvPr id="13" name="Object 11"/>
          <p:cNvGraphicFramePr>
            <a:graphicFrameLocks noChangeAspect="1"/>
          </p:cNvGraphicFramePr>
          <p:nvPr>
            <p:extLst>
              <p:ext uri="{D42A27DB-BD31-4B8C-83A1-F6EECF244321}">
                <p14:modId xmlns:p14="http://schemas.microsoft.com/office/powerpoint/2010/main" val="168146678"/>
              </p:ext>
            </p:extLst>
          </p:nvPr>
        </p:nvGraphicFramePr>
        <p:xfrm>
          <a:off x="2200102" y="3068905"/>
          <a:ext cx="2003488" cy="2340208"/>
        </p:xfrm>
        <a:graphic>
          <a:graphicData uri="http://schemas.openxmlformats.org/presentationml/2006/ole">
            <mc:AlternateContent xmlns:mc="http://schemas.openxmlformats.org/markup-compatibility/2006">
              <mc:Choice xmlns:v="urn:schemas-microsoft-com:vml" Requires="v">
                <p:oleObj spid="_x0000_s1028" name="Equation" r:id="rId4" imgW="291960" imgH="393480" progId="Equation.3">
                  <p:embed/>
                </p:oleObj>
              </mc:Choice>
              <mc:Fallback>
                <p:oleObj name="Equation" r:id="rId4" imgW="291960" imgH="393480" progId="Equation.3">
                  <p:embed/>
                  <p:pic>
                    <p:nvPicPr>
                      <p:cNvPr id="0" name=""/>
                      <p:cNvPicPr>
                        <a:picLocks noChangeAspect="1" noChangeArrowheads="1"/>
                      </p:cNvPicPr>
                      <p:nvPr/>
                    </p:nvPicPr>
                    <p:blipFill>
                      <a:blip r:embed="rId5"/>
                      <a:srcRect/>
                      <a:stretch>
                        <a:fillRect/>
                      </a:stretch>
                    </p:blipFill>
                    <p:spPr bwMode="auto">
                      <a:xfrm>
                        <a:off x="2200102" y="3068905"/>
                        <a:ext cx="2003488" cy="2340208"/>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68210003"/>
              </p:ext>
            </p:extLst>
          </p:nvPr>
        </p:nvGraphicFramePr>
        <p:xfrm>
          <a:off x="7372888" y="3006084"/>
          <a:ext cx="1649813" cy="2465849"/>
        </p:xfrm>
        <a:graphic>
          <a:graphicData uri="http://schemas.openxmlformats.org/presentationml/2006/ole">
            <mc:AlternateContent xmlns:mc="http://schemas.openxmlformats.org/markup-compatibility/2006">
              <mc:Choice xmlns:v="urn:schemas-microsoft-com:vml" Requires="v">
                <p:oleObj spid="_x0000_s1029" name="Equation" r:id="rId6" imgW="228600" imgH="393480" progId="Equation.3">
                  <p:embed/>
                </p:oleObj>
              </mc:Choice>
              <mc:Fallback>
                <p:oleObj name="Equation" r:id="rId6" imgW="2286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2888" y="3006084"/>
                        <a:ext cx="1649813" cy="246584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736947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77783"/>
          </a:xfrm>
          <a:prstGeom prst="rect">
            <a:avLst/>
          </a:prstGeom>
        </p:spPr>
      </p:pic>
      <p:sp>
        <p:nvSpPr>
          <p:cNvPr id="6" name="Rectangle 5"/>
          <p:cNvSpPr/>
          <p:nvPr/>
        </p:nvSpPr>
        <p:spPr>
          <a:xfrm>
            <a:off x="367923" y="812280"/>
            <a:ext cx="11456154" cy="1575907"/>
          </a:xfrm>
          <a:prstGeom prst="rect">
            <a:avLst/>
          </a:prstGeom>
          <a:no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effectLst/>
                <a:uLnTx/>
                <a:uFillTx/>
                <a:latin typeface="Times New Roman" pitchFamily="18" charset="0"/>
                <a:ea typeface="+mn-ea"/>
                <a:cs typeface="Times New Roman" pitchFamily="18" charset="0"/>
              </a:rPr>
              <a:t>1</a:t>
            </a:r>
            <a:r>
              <a:rPr kumimoji="0" lang="en-US" sz="4800" b="1" i="0" u="none" strike="noStrike" kern="0" cap="none" spc="0" normalizeH="0" baseline="0" noProof="0">
                <a:ln>
                  <a:noFill/>
                </a:ln>
                <a:effectLst/>
                <a:uLnTx/>
                <a:uFillTx/>
                <a:latin typeface="Times New Roman" pitchFamily="18" charset="0"/>
                <a:ea typeface="+mn-ea"/>
                <a:cs typeface="Times New Roman" pitchFamily="18" charset="0"/>
              </a:rPr>
              <a:t>. Viết các phân số sau thành tỉ số phần trăm?</a:t>
            </a:r>
            <a:endParaRPr kumimoji="0" lang="en-US" sz="4800" b="1" i="0" u="none" strike="noStrike" kern="0" cap="none" spc="0" normalizeH="0" baseline="0" noProof="0" dirty="0">
              <a:ln>
                <a:noFill/>
              </a:ln>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 Box 12"/>
          <p:cNvSpPr txBox="1">
            <a:spLocks noChangeArrowheads="1"/>
          </p:cNvSpPr>
          <p:nvPr/>
        </p:nvSpPr>
        <p:spPr bwMode="auto">
          <a:xfrm>
            <a:off x="1698891" y="2934454"/>
            <a:ext cx="7156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a)</a:t>
            </a:r>
          </a:p>
        </p:txBody>
      </p:sp>
      <p:sp>
        <p:nvSpPr>
          <p:cNvPr id="10" name="Text Box 12"/>
          <p:cNvSpPr txBox="1">
            <a:spLocks noChangeArrowheads="1"/>
          </p:cNvSpPr>
          <p:nvPr/>
        </p:nvSpPr>
        <p:spPr bwMode="auto">
          <a:xfrm>
            <a:off x="1698891" y="4976560"/>
            <a:ext cx="6696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a:solidFill>
                  <a:srgbClr val="000000"/>
                </a:solidFill>
                <a:latin typeface="Arial" panose="020B0604020202020204" pitchFamily="34" charset="0"/>
              </a:rPr>
              <a:t>b)</a:t>
            </a:r>
          </a:p>
        </p:txBody>
      </p:sp>
      <p:graphicFrame>
        <p:nvGraphicFramePr>
          <p:cNvPr id="11" name="Object 18"/>
          <p:cNvGraphicFramePr>
            <a:graphicFrameLocks noChangeAspect="1"/>
          </p:cNvGraphicFramePr>
          <p:nvPr>
            <p:extLst>
              <p:ext uri="{D42A27DB-BD31-4B8C-83A1-F6EECF244321}">
                <p14:modId xmlns:p14="http://schemas.microsoft.com/office/powerpoint/2010/main" val="4164730714"/>
              </p:ext>
            </p:extLst>
          </p:nvPr>
        </p:nvGraphicFramePr>
        <p:xfrm>
          <a:off x="2680109" y="2482168"/>
          <a:ext cx="6158987" cy="1550904"/>
        </p:xfrm>
        <a:graphic>
          <a:graphicData uri="http://schemas.openxmlformats.org/presentationml/2006/ole">
            <mc:AlternateContent xmlns:mc="http://schemas.openxmlformats.org/markup-compatibility/2006">
              <mc:Choice xmlns:v="urn:schemas-microsoft-com:vml" Requires="v">
                <p:oleObj spid="_x0000_s2052" name="Equation" r:id="rId4" imgW="1117440" imgH="393480" progId="Equation.3">
                  <p:embed/>
                </p:oleObj>
              </mc:Choice>
              <mc:Fallback>
                <p:oleObj name="Equation" r:id="rId4" imgW="11174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0109" y="2482168"/>
                        <a:ext cx="6158987" cy="1550904"/>
                      </a:xfrm>
                      <a:prstGeom prst="rect">
                        <a:avLst/>
                      </a:prstGeom>
                      <a:noFill/>
                      <a:ln>
                        <a:noFill/>
                      </a:ln>
                      <a:effectLst/>
                    </p:spPr>
                  </p:pic>
                </p:oleObj>
              </mc:Fallback>
            </mc:AlternateContent>
          </a:graphicData>
        </a:graphic>
      </p:graphicFrame>
      <p:graphicFrame>
        <p:nvGraphicFramePr>
          <p:cNvPr id="12" name="Object 16"/>
          <p:cNvGraphicFramePr>
            <a:graphicFrameLocks noChangeAspect="1"/>
          </p:cNvGraphicFramePr>
          <p:nvPr>
            <p:extLst>
              <p:ext uri="{D42A27DB-BD31-4B8C-83A1-F6EECF244321}">
                <p14:modId xmlns:p14="http://schemas.microsoft.com/office/powerpoint/2010/main" val="3760215673"/>
              </p:ext>
            </p:extLst>
          </p:nvPr>
        </p:nvGraphicFramePr>
        <p:xfrm>
          <a:off x="2680109" y="4523776"/>
          <a:ext cx="6158987" cy="1613454"/>
        </p:xfrm>
        <a:graphic>
          <a:graphicData uri="http://schemas.openxmlformats.org/presentationml/2006/ole">
            <mc:AlternateContent xmlns:mc="http://schemas.openxmlformats.org/markup-compatibility/2006">
              <mc:Choice xmlns:v="urn:schemas-microsoft-com:vml" Requires="v">
                <p:oleObj spid="_x0000_s2053" name="Equation" r:id="rId6" imgW="1028520" imgH="393480" progId="Equation.3">
                  <p:embed/>
                </p:oleObj>
              </mc:Choice>
              <mc:Fallback>
                <p:oleObj name="Equation" r:id="rId6" imgW="10285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0109" y="4523776"/>
                        <a:ext cx="6158987" cy="16134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100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12469" y="808732"/>
            <a:ext cx="11202937" cy="1821928"/>
          </a:xfrm>
          <a:prstGeom prst="rect">
            <a:avLst/>
          </a:prstGeom>
          <a:no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4800" b="1" kern="0" dirty="0">
                <a:latin typeface="Times New Roman" pitchFamily="18" charset="0"/>
                <a:cs typeface="Times New Roman" pitchFamily="18" charset="0"/>
              </a:rPr>
              <a:t>2</a:t>
            </a:r>
            <a:r>
              <a:rPr kumimoji="0" lang="en-US" sz="4800" b="1" i="0" u="none" strike="noStrike" kern="0" cap="none" spc="0" normalizeH="0" baseline="0" noProof="0">
                <a:ln>
                  <a:noFill/>
                </a:ln>
                <a:effectLst/>
                <a:uLnTx/>
                <a:uFillTx/>
                <a:latin typeface="Times New Roman" pitchFamily="18" charset="0"/>
                <a:ea typeface="+mn-ea"/>
                <a:cs typeface="Times New Roman" pitchFamily="18" charset="0"/>
              </a:rPr>
              <a:t>. Em hiểu</a:t>
            </a:r>
            <a:r>
              <a:rPr kumimoji="0" lang="en-US" sz="4800" b="1" i="0" u="none" strike="noStrike" kern="0" cap="none" spc="0" normalizeH="0" noProof="0">
                <a:ln>
                  <a:noFill/>
                </a:ln>
                <a:effectLst/>
                <a:uLnTx/>
                <a:uFillTx/>
                <a:latin typeface="Times New Roman" pitchFamily="18" charset="0"/>
                <a:ea typeface="+mn-ea"/>
                <a:cs typeface="Times New Roman" pitchFamily="18" charset="0"/>
              </a:rPr>
              <a:t> tỉ số phần trăm sau như thế nào</a:t>
            </a:r>
            <a:r>
              <a:rPr kumimoji="0" lang="en-US" sz="4800" b="1" i="0" u="none" strike="noStrike" kern="0" cap="none" spc="0" normalizeH="0" baseline="0" noProof="0">
                <a:ln>
                  <a:noFill/>
                </a:ln>
                <a:effectLst/>
                <a:uLnTx/>
                <a:uFillTx/>
                <a:latin typeface="Times New Roman" pitchFamily="18" charset="0"/>
                <a:ea typeface="+mn-ea"/>
                <a:cs typeface="Times New Roman" pitchFamily="18" charset="0"/>
              </a:rPr>
              <a:t>?</a:t>
            </a:r>
            <a:endParaRPr kumimoji="0" lang="en-US" sz="4800" b="1" i="0" u="none" strike="noStrike" kern="0" cap="none" spc="0" normalizeH="0" baseline="0" noProof="0" dirty="0">
              <a:ln>
                <a:noFill/>
              </a:ln>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Cloud 6"/>
          <p:cNvSpPr/>
          <p:nvPr/>
        </p:nvSpPr>
        <p:spPr>
          <a:xfrm>
            <a:off x="307144" y="2517634"/>
            <a:ext cx="11577711" cy="28702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FF0000"/>
                </a:solidFill>
                <a:latin typeface="Times New Roman" panose="02020603050405020304" pitchFamily="18" charset="0"/>
                <a:cs typeface="Times New Roman" panose="02020603050405020304" pitchFamily="18" charset="0"/>
              </a:rPr>
              <a:t>Số học sinh nam chiếm 48 % số học sinh toàn trường.</a:t>
            </a:r>
          </a:p>
        </p:txBody>
      </p:sp>
    </p:spTree>
    <p:extLst>
      <p:ext uri="{BB962C8B-B14F-4D97-AF65-F5344CB8AC3E}">
        <p14:creationId xmlns:p14="http://schemas.microsoft.com/office/powerpoint/2010/main" val="25214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8310" name="Rectangle 6"/>
          <p:cNvSpPr>
            <a:spLocks noChangeArrowheads="1"/>
          </p:cNvSpPr>
          <p:nvPr/>
        </p:nvSpPr>
        <p:spPr bwMode="auto">
          <a:xfrm>
            <a:off x="1752600" y="2286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dirty="0">
              <a:solidFill>
                <a:srgbClr val="FF9900"/>
              </a:solidFill>
              <a:effectLst>
                <a:outerShdw blurRad="38100" dist="38100" dir="2700000" algn="tl">
                  <a:srgbClr val="C0C0C0"/>
                </a:outerShdw>
              </a:effectLst>
            </a:endParaRPr>
          </a:p>
        </p:txBody>
      </p:sp>
      <p:sp>
        <p:nvSpPr>
          <p:cNvPr id="2" name="Rectangle 1"/>
          <p:cNvSpPr/>
          <p:nvPr/>
        </p:nvSpPr>
        <p:spPr>
          <a:xfrm>
            <a:off x="5316200" y="228601"/>
            <a:ext cx="1981633" cy="1015663"/>
          </a:xfrm>
          <a:prstGeom prst="rect">
            <a:avLst/>
          </a:prstGeom>
          <a:noFill/>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rPr>
              <a:t>TOÁN</a:t>
            </a:r>
          </a:p>
        </p:txBody>
      </p:sp>
      <p:sp>
        <p:nvSpPr>
          <p:cNvPr id="3" name="Rectangle 2"/>
          <p:cNvSpPr/>
          <p:nvPr/>
        </p:nvSpPr>
        <p:spPr>
          <a:xfrm>
            <a:off x="0" y="1602769"/>
            <a:ext cx="12192000" cy="1107996"/>
          </a:xfrm>
          <a:prstGeom prst="rect">
            <a:avLst/>
          </a:prstGeom>
          <a:noFill/>
        </p:spPr>
        <p:txBody>
          <a:bodyPr wrap="square" lIns="91440" tIns="45720" rIns="91440" bIns="45720">
            <a:spAutoFit/>
          </a:bodyPr>
          <a:lstStyle/>
          <a:p>
            <a:pPr algn="ctr"/>
            <a:r>
              <a:rPr lang="en-US" sz="6600" dirty="0">
                <a:ln>
                  <a:solidFill>
                    <a:srgbClr val="FF0000"/>
                  </a:solidFill>
                </a:ln>
                <a:solidFill>
                  <a:srgbClr val="FF0000"/>
                </a:solidFill>
              </a:rPr>
              <a:t>GIẢI TOÁN VỀ TỈ SỐ PHẦN TRĂM</a:t>
            </a:r>
          </a:p>
        </p:txBody>
      </p:sp>
    </p:spTree>
    <p:extLst>
      <p:ext uri="{BB962C8B-B14F-4D97-AF65-F5344CB8AC3E}">
        <p14:creationId xmlns:p14="http://schemas.microsoft.com/office/powerpoint/2010/main" val="715195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09800" y="1752601"/>
            <a:ext cx="7772400" cy="1470025"/>
          </a:xfrm>
        </p:spPr>
        <p:txBody>
          <a:bodyPr anchor="ctr"/>
          <a:lstStyle/>
          <a:p>
            <a:endParaRPr lang="en-US" altLang="en-US" dirty="0">
              <a:latin typeface=".VnArial" panose="020B7200000000000000" pitchFamily="34" charset="0"/>
            </a:endParaRPr>
          </a:p>
        </p:txBody>
      </p:sp>
      <p:sp>
        <p:nvSpPr>
          <p:cNvPr id="7171" name="Rectangle 3"/>
          <p:cNvSpPr>
            <a:spLocks noGrp="1" noChangeArrowheads="1"/>
          </p:cNvSpPr>
          <p:nvPr>
            <p:ph type="subTitle" idx="1"/>
          </p:nvPr>
        </p:nvSpPr>
        <p:spPr>
          <a:xfrm>
            <a:off x="2895600" y="3508375"/>
            <a:ext cx="6400800" cy="1752600"/>
          </a:xfrm>
        </p:spPr>
        <p:txBody>
          <a:bodyPr/>
          <a:lstStyle/>
          <a:p>
            <a:endParaRPr lang="en-US" altLang="en-US" dirty="0">
              <a:latin typeface=".VnArial" panose="020B7200000000000000" pitchFamily="34" charset="0"/>
            </a:endParaRPr>
          </a:p>
        </p:txBody>
      </p:sp>
      <p:pic>
        <p:nvPicPr>
          <p:cNvPr id="7172"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418514" y="262400"/>
            <a:ext cx="1791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i="1" dirty="0">
                <a:latin typeface="Times New Roman" panose="02020603050405020304" pitchFamily="18" charset="0"/>
                <a:cs typeface="Times New Roman" panose="02020603050405020304" pitchFamily="18" charset="0"/>
              </a:rPr>
              <a:t>a) </a:t>
            </a:r>
            <a:r>
              <a:rPr lang="en-US" altLang="en-US" sz="2800" b="1" i="1" u="sng" dirty="0" err="1">
                <a:latin typeface="Times New Roman" panose="02020603050405020304" pitchFamily="18" charset="0"/>
                <a:cs typeface="Times New Roman" panose="02020603050405020304" pitchFamily="18" charset="0"/>
              </a:rPr>
              <a:t>Ví</a:t>
            </a:r>
            <a:r>
              <a:rPr lang="en-US" altLang="en-US" sz="2800" b="1" i="1" u="sng">
                <a:latin typeface="Times New Roman" panose="02020603050405020304" pitchFamily="18" charset="0"/>
                <a:cs typeface="Times New Roman" panose="02020603050405020304" pitchFamily="18" charset="0"/>
              </a:rPr>
              <a:t> dụ:</a:t>
            </a:r>
            <a:endParaRPr lang="en-US" altLang="en-US" sz="2800" b="1" i="1">
              <a:latin typeface="Times New Roman" panose="02020603050405020304" pitchFamily="18" charset="0"/>
              <a:cs typeface="Times New Roman" panose="02020603050405020304" pitchFamily="18" charset="0"/>
            </a:endParaRPr>
          </a:p>
        </p:txBody>
      </p:sp>
      <p:sp>
        <p:nvSpPr>
          <p:cNvPr id="7179" name="Text Box 11"/>
          <p:cNvSpPr txBox="1">
            <a:spLocks noChangeArrowheads="1"/>
          </p:cNvSpPr>
          <p:nvPr/>
        </p:nvSpPr>
        <p:spPr bwMode="auto">
          <a:xfrm>
            <a:off x="2433711" y="323851"/>
            <a:ext cx="938315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1" i="1">
                <a:latin typeface="Times New Roman" panose="02020603050405020304" pitchFamily="18" charset="0"/>
              </a:rPr>
              <a:t>Trường Tiểu học Vạn Thọ có 600 học sinh, trong đó có 315 học sinh nữ. Tìm tỉ số phần trăm của số học sinh nữ và số học sinh toàn trường.</a:t>
            </a:r>
          </a:p>
        </p:txBody>
      </p:sp>
      <p:sp>
        <p:nvSpPr>
          <p:cNvPr id="7180" name="Text Box 12"/>
          <p:cNvSpPr txBox="1">
            <a:spLocks noChangeArrowheads="1"/>
          </p:cNvSpPr>
          <p:nvPr/>
        </p:nvSpPr>
        <p:spPr bwMode="auto">
          <a:xfrm>
            <a:off x="685799" y="3090055"/>
            <a:ext cx="107090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a:solidFill>
                  <a:srgbClr val="FF0000"/>
                </a:solidFill>
                <a:latin typeface="Times New Roman" panose="02020603050405020304" pitchFamily="18" charset="0"/>
                <a:sym typeface="Wingdings" panose="05000000000000000000" pitchFamily="2" charset="2"/>
              </a:rPr>
              <a:t> </a:t>
            </a:r>
            <a:r>
              <a:rPr lang="en-US" altLang="en-US" sz="3600" b="1">
                <a:solidFill>
                  <a:srgbClr val="FF0000"/>
                </a:solidFill>
                <a:latin typeface="Times New Roman" panose="02020603050405020304" pitchFamily="18" charset="0"/>
              </a:rPr>
              <a:t>Em hãy viết tỉ số giữa số học sinh nữ và số học sinh toàn trường.</a:t>
            </a:r>
          </a:p>
        </p:txBody>
      </p:sp>
      <p:sp>
        <p:nvSpPr>
          <p:cNvPr id="7182" name="WordArt 14"/>
          <p:cNvSpPr>
            <a:spLocks noChangeArrowheads="1" noChangeShapeType="1" noTextEdit="1"/>
          </p:cNvSpPr>
          <p:nvPr/>
        </p:nvSpPr>
        <p:spPr bwMode="auto">
          <a:xfrm>
            <a:off x="685798" y="3191762"/>
            <a:ext cx="10582424" cy="688090"/>
          </a:xfrm>
          <a:prstGeom prst="rect">
            <a:avLst/>
          </a:prstGeom>
          <a:noFill/>
          <a:ln>
            <a:noFill/>
          </a:ln>
        </p:spPr>
        <p:txBody>
          <a:bodyPr wrap="none" fromWordArt="1">
            <a:prstTxWarp prst="textPlain">
              <a:avLst>
                <a:gd name="adj" fmla="val 50000"/>
              </a:avLst>
            </a:prstTxWarp>
          </a:bodyPr>
          <a:lstStyle/>
          <a:p>
            <a:pPr algn="ctr"/>
            <a:r>
              <a:rPr lang="vi-VN"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Tỉ số của số học sinh nữ và số học sinh toàn trường là  315 : 600</a:t>
            </a:r>
            <a:endPar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endParaRPr>
          </a:p>
        </p:txBody>
      </p:sp>
      <p:sp>
        <p:nvSpPr>
          <p:cNvPr id="7183" name="Text Box 15"/>
          <p:cNvSpPr txBox="1">
            <a:spLocks noChangeArrowheads="1"/>
          </p:cNvSpPr>
          <p:nvPr/>
        </p:nvSpPr>
        <p:spPr bwMode="auto">
          <a:xfrm>
            <a:off x="698693" y="4207668"/>
            <a:ext cx="88532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a:solidFill>
                  <a:srgbClr val="FF0000"/>
                </a:solidFill>
                <a:latin typeface="Times New Roman" panose="02020603050405020304" pitchFamily="18" charset="0"/>
                <a:sym typeface="Wingdings" panose="05000000000000000000" pitchFamily="2" charset="2"/>
              </a:rPr>
              <a:t> </a:t>
            </a:r>
            <a:r>
              <a:rPr lang="en-US" altLang="en-US" sz="3600" b="1">
                <a:solidFill>
                  <a:srgbClr val="FF0000"/>
                </a:solidFill>
                <a:latin typeface="Times New Roman" panose="02020603050405020304" pitchFamily="18" charset="0"/>
              </a:rPr>
              <a:t>Em hãy tìm thương của 315 : 600 </a:t>
            </a:r>
          </a:p>
        </p:txBody>
      </p:sp>
      <p:sp>
        <p:nvSpPr>
          <p:cNvPr id="7184" name="WordArt 16"/>
          <p:cNvSpPr>
            <a:spLocks noChangeArrowheads="1" noChangeShapeType="1" noTextEdit="1"/>
          </p:cNvSpPr>
          <p:nvPr/>
        </p:nvSpPr>
        <p:spPr bwMode="auto">
          <a:xfrm>
            <a:off x="698693" y="4422743"/>
            <a:ext cx="5237874" cy="431256"/>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Ta có :  315:600 = 0,525</a:t>
            </a:r>
          </a:p>
        </p:txBody>
      </p:sp>
      <p:sp>
        <p:nvSpPr>
          <p:cNvPr id="7185" name="WordArt 17"/>
          <p:cNvSpPr>
            <a:spLocks noChangeArrowheads="1" noChangeShapeType="1" noTextEdit="1"/>
          </p:cNvSpPr>
          <p:nvPr/>
        </p:nvSpPr>
        <p:spPr bwMode="auto">
          <a:xfrm>
            <a:off x="2433710" y="5222983"/>
            <a:ext cx="3165231" cy="526612"/>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0,525</a:t>
            </a:r>
            <a:r>
              <a:rPr lang="en-US" sz="2400" kern="10">
                <a:ln w="9525">
                  <a:solidFill>
                    <a:schemeClr val="tx2"/>
                  </a:solidFill>
                  <a:round/>
                  <a:headEnd/>
                  <a:tailEnd/>
                </a:ln>
                <a:solidFill>
                  <a:schemeClr val="tx2"/>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x 100 : 100</a:t>
            </a:r>
          </a:p>
        </p:txBody>
      </p:sp>
      <p:sp>
        <p:nvSpPr>
          <p:cNvPr id="7186" name="WordArt 18"/>
          <p:cNvSpPr>
            <a:spLocks noChangeArrowheads="1" noChangeShapeType="1" noTextEdit="1"/>
          </p:cNvSpPr>
          <p:nvPr/>
        </p:nvSpPr>
        <p:spPr bwMode="auto">
          <a:xfrm>
            <a:off x="5815819" y="5207695"/>
            <a:ext cx="1992923" cy="542536"/>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a:t>
            </a:r>
            <a:r>
              <a:rPr lang="en-US" sz="2400" kern="10">
                <a:ln w="9525">
                  <a:solidFill>
                    <a:schemeClr val="tx2"/>
                  </a:solidFill>
                  <a:round/>
                  <a:headEnd/>
                  <a:tailEnd/>
                </a:ln>
                <a:solidFill>
                  <a:schemeClr val="tx2"/>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52,5:100</a:t>
            </a:r>
          </a:p>
        </p:txBody>
      </p:sp>
      <p:sp>
        <p:nvSpPr>
          <p:cNvPr id="7187" name="WordArt 19"/>
          <p:cNvSpPr>
            <a:spLocks noChangeArrowheads="1" noChangeShapeType="1" noTextEdit="1"/>
          </p:cNvSpPr>
          <p:nvPr/>
        </p:nvSpPr>
        <p:spPr bwMode="auto">
          <a:xfrm>
            <a:off x="8009207" y="5252004"/>
            <a:ext cx="1837007" cy="506562"/>
          </a:xfrm>
          <a:prstGeom prst="rect">
            <a:avLst/>
          </a:prstGeom>
        </p:spPr>
        <p:txBody>
          <a:bodyPr wrap="none" fromWordArt="1">
            <a:prstTxWarp prst="textPlain">
              <a:avLst>
                <a:gd name="adj" fmla="val 50000"/>
              </a:avLst>
            </a:prstTxWarp>
          </a:bodyPr>
          <a:lstStyle/>
          <a:p>
            <a:pPr algn="ctr"/>
            <a:r>
              <a:rPr lang="en-US" sz="2400" kern="10">
                <a:ln w="9525">
                  <a:solidFill>
                    <a:schemeClr val="tx2"/>
                  </a:solidFill>
                  <a:round/>
                  <a:headEnd/>
                  <a:tailEnd/>
                </a:ln>
                <a:solidFill>
                  <a:schemeClr val="tx2"/>
                </a:solidFill>
                <a:latin typeface="Times New Roman" panose="02020603050405020304" pitchFamily="18" charset="0"/>
                <a:cs typeface="Times New Roman" panose="02020603050405020304" pitchFamily="18" charset="0"/>
              </a:rPr>
              <a:t>=  52,5%</a:t>
            </a:r>
          </a:p>
        </p:txBody>
      </p:sp>
      <p:sp>
        <p:nvSpPr>
          <p:cNvPr id="7189" name="WordArt 21"/>
          <p:cNvSpPr>
            <a:spLocks noChangeArrowheads="1" noChangeShapeType="1" noTextEdit="1"/>
          </p:cNvSpPr>
          <p:nvPr/>
        </p:nvSpPr>
        <p:spPr bwMode="auto">
          <a:xfrm>
            <a:off x="1397390" y="5923592"/>
            <a:ext cx="9237785" cy="790574"/>
          </a:xfrm>
          <a:prstGeom prst="rect">
            <a:avLst/>
          </a:prstGeom>
        </p:spPr>
        <p:txBody>
          <a:bodyPr wrap="none" fromWordArt="1">
            <a:prstTxWarp prst="textPlain">
              <a:avLst>
                <a:gd name="adj" fmla="val 50000"/>
              </a:avLst>
            </a:prstTxWarp>
          </a:bodyPr>
          <a:lstStyle/>
          <a:p>
            <a:pPr algn="ctr"/>
            <a:r>
              <a:rPr lang="vi-VN" sz="24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Vậy tỉ số phần trăm của số học sinh nữ và số học sinh toàn trường là 52,5 %</a:t>
            </a:r>
            <a:endParaRPr lang="en-US" sz="24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7999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stCondLst>
                                            <p:cond delay="0"/>
                                          </p:stCondLst>
                                        </p:cTn>
                                        <p:tgtEl>
                                          <p:spTgt spid="7170"/>
                                        </p:tgtEl>
                                        <p:attrNameLst>
                                          <p:attrName>ppt_x</p:attrName>
                                        </p:attrNameLst>
                                      </p:cBhvr>
                                      <p:tavLst>
                                        <p:tav tm="0">
                                          <p:val>
                                            <p:strVal val="0-#ppt_w/2"/>
                                          </p:val>
                                        </p:tav>
                                        <p:tav tm="100000">
                                          <p:val>
                                            <p:strVal val="#ppt_x"/>
                                          </p:val>
                                        </p:tav>
                                      </p:tavLst>
                                    </p:anim>
                                    <p:anim calcmode="lin" valueType="num">
                                      <p:cBhvr additive="base">
                                        <p:cTn id="8" dur="500" fill="hold">
                                          <p:stCondLst>
                                            <p:cond delay="0"/>
                                          </p:stCondLst>
                                        </p:cTn>
                                        <p:tgtEl>
                                          <p:spTgt spid="7170"/>
                                        </p:tgtEl>
                                        <p:attrNameLst>
                                          <p:attrName>ppt_y</p:attrName>
                                        </p:attrNameLst>
                                      </p:cBhvr>
                                      <p:tavLst>
                                        <p:tav tm="0">
                                          <p:val>
                                            <p:strVal val="0-#ppt_h/2"/>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fade">
                                      <p:cBhvr>
                                        <p:cTn id="11" dur="500"/>
                                        <p:tgtEl>
                                          <p:spTgt spid="7171">
                                            <p:txEl>
                                              <p:pRg st="0" end="0"/>
                                            </p:txEl>
                                          </p:spTgt>
                                        </p:tgtEl>
                                      </p:cBhvr>
                                    </p:animEffect>
                                    <p:anim calcmode="lin" valueType="num">
                                      <p:cBhvr>
                                        <p:cTn id="12" dur="500" fill="hold"/>
                                        <p:tgtEl>
                                          <p:spTgt spid="7171">
                                            <p:txEl>
                                              <p:pRg st="0" end="0"/>
                                            </p:txEl>
                                          </p:spTgt>
                                        </p:tgtEl>
                                        <p:attrNameLst>
                                          <p:attrName>ppt_x</p:attrName>
                                        </p:attrNameLst>
                                      </p:cBhvr>
                                      <p:tavLst>
                                        <p:tav tm="0">
                                          <p:val>
                                            <p:strVal val="#ppt_x-.1"/>
                                          </p:val>
                                        </p:tav>
                                        <p:tav tm="100000">
                                          <p:val>
                                            <p:strVal val="#ppt_x"/>
                                          </p:val>
                                        </p:tav>
                                      </p:tavLst>
                                    </p:anim>
                                    <p:anim calcmode="lin" valueType="num">
                                      <p:cBhvr>
                                        <p:cTn id="13"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box(in)">
                                      <p:cBhvr>
                                        <p:cTn id="18" dur="1000"/>
                                        <p:tgtEl>
                                          <p:spTgt spid="7178"/>
                                        </p:tgtEl>
                                      </p:cBhvr>
                                    </p:animEffect>
                                  </p:childTnLst>
                                </p:cTn>
                              </p:par>
                              <p:par>
                                <p:cTn id="19" presetID="2" presetClass="entr" presetSubtype="2" fill="hold" grpId="0" nodeType="withEffect">
                                  <p:stCondLst>
                                    <p:cond delay="1000"/>
                                  </p:stCondLst>
                                  <p:childTnLst>
                                    <p:set>
                                      <p:cBhvr>
                                        <p:cTn id="20" dur="1" fill="hold">
                                          <p:stCondLst>
                                            <p:cond delay="0"/>
                                          </p:stCondLst>
                                        </p:cTn>
                                        <p:tgtEl>
                                          <p:spTgt spid="7179"/>
                                        </p:tgtEl>
                                        <p:attrNameLst>
                                          <p:attrName>style.visibility</p:attrName>
                                        </p:attrNameLst>
                                      </p:cBhvr>
                                      <p:to>
                                        <p:strVal val="visible"/>
                                      </p:to>
                                    </p:set>
                                    <p:anim calcmode="lin" valueType="num">
                                      <p:cBhvr additive="base">
                                        <p:cTn id="21" dur="1000" fill="hold"/>
                                        <p:tgtEl>
                                          <p:spTgt spid="7179"/>
                                        </p:tgtEl>
                                        <p:attrNameLst>
                                          <p:attrName>ppt_x</p:attrName>
                                        </p:attrNameLst>
                                      </p:cBhvr>
                                      <p:tavLst>
                                        <p:tav tm="0">
                                          <p:val>
                                            <p:strVal val="1+#ppt_w/2"/>
                                          </p:val>
                                        </p:tav>
                                        <p:tav tm="100000">
                                          <p:val>
                                            <p:strVal val="#ppt_x"/>
                                          </p:val>
                                        </p:tav>
                                      </p:tavLst>
                                    </p:anim>
                                    <p:anim calcmode="lin" valueType="num">
                                      <p:cBhvr additive="base">
                                        <p:cTn id="22" dur="10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 calcmode="lin" valueType="num">
                                      <p:cBhvr>
                                        <p:cTn id="27" dur="1000" fill="hold"/>
                                        <p:tgtEl>
                                          <p:spTgt spid="7180"/>
                                        </p:tgtEl>
                                        <p:attrNameLst>
                                          <p:attrName>ppt_w</p:attrName>
                                        </p:attrNameLst>
                                      </p:cBhvr>
                                      <p:tavLst>
                                        <p:tav tm="0">
                                          <p:val>
                                            <p:fltVal val="0"/>
                                          </p:val>
                                        </p:tav>
                                        <p:tav tm="100000">
                                          <p:val>
                                            <p:strVal val="#ppt_w"/>
                                          </p:val>
                                        </p:tav>
                                      </p:tavLst>
                                    </p:anim>
                                    <p:anim calcmode="lin" valueType="num">
                                      <p:cBhvr>
                                        <p:cTn id="28" dur="1000" fill="hold"/>
                                        <p:tgtEl>
                                          <p:spTgt spid="7180"/>
                                        </p:tgtEl>
                                        <p:attrNameLst>
                                          <p:attrName>ppt_h</p:attrName>
                                        </p:attrNameLst>
                                      </p:cBhvr>
                                      <p:tavLst>
                                        <p:tav tm="0">
                                          <p:val>
                                            <p:fltVal val="0"/>
                                          </p:val>
                                        </p:tav>
                                        <p:tav tm="100000">
                                          <p:val>
                                            <p:strVal val="#ppt_h"/>
                                          </p:val>
                                        </p:tav>
                                      </p:tavLst>
                                    </p:anim>
                                    <p:animEffect transition="in" filter="fade">
                                      <p:cBhvr>
                                        <p:cTn id="29" dur="1000"/>
                                        <p:tgtEl>
                                          <p:spTgt spid="71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7182"/>
                                        </p:tgtEl>
                                        <p:attrNameLst>
                                          <p:attrName>style.visibility</p:attrName>
                                        </p:attrNameLst>
                                      </p:cBhvr>
                                      <p:to>
                                        <p:strVal val="visible"/>
                                      </p:to>
                                    </p:set>
                                    <p:animEffect transition="in" filter="wheel(4)">
                                      <p:cBhvr>
                                        <p:cTn id="34" dur="2000"/>
                                        <p:tgtEl>
                                          <p:spTgt spid="7182"/>
                                        </p:tgtEl>
                                      </p:cBhvr>
                                    </p:animEffect>
                                  </p:childTnLst>
                                </p:cTn>
                              </p:par>
                              <p:par>
                                <p:cTn id="35" presetID="4" presetClass="exit" presetSubtype="16" fill="hold" grpId="1" nodeType="withEffect">
                                  <p:stCondLst>
                                    <p:cond delay="0"/>
                                  </p:stCondLst>
                                  <p:childTnLst>
                                    <p:animEffect transition="out" filter="box(in)">
                                      <p:cBhvr>
                                        <p:cTn id="36" dur="500"/>
                                        <p:tgtEl>
                                          <p:spTgt spid="7180"/>
                                        </p:tgtEl>
                                      </p:cBhvr>
                                    </p:animEffect>
                                    <p:set>
                                      <p:cBhvr>
                                        <p:cTn id="37" dur="1" fill="hold">
                                          <p:stCondLst>
                                            <p:cond delay="499"/>
                                          </p:stCondLst>
                                        </p:cTn>
                                        <p:tgtEl>
                                          <p:spTgt spid="718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1000" fill="hold"/>
                                        <p:tgtEl>
                                          <p:spTgt spid="7183"/>
                                        </p:tgtEl>
                                        <p:attrNameLst>
                                          <p:attrName>ppt_w</p:attrName>
                                        </p:attrNameLst>
                                      </p:cBhvr>
                                      <p:tavLst>
                                        <p:tav tm="0">
                                          <p:val>
                                            <p:fltVal val="0"/>
                                          </p:val>
                                        </p:tav>
                                        <p:tav tm="100000">
                                          <p:val>
                                            <p:strVal val="#ppt_w"/>
                                          </p:val>
                                        </p:tav>
                                      </p:tavLst>
                                    </p:anim>
                                    <p:anim calcmode="lin" valueType="num">
                                      <p:cBhvr>
                                        <p:cTn id="43" dur="1000" fill="hold"/>
                                        <p:tgtEl>
                                          <p:spTgt spid="7183"/>
                                        </p:tgtEl>
                                        <p:attrNameLst>
                                          <p:attrName>ppt_h</p:attrName>
                                        </p:attrNameLst>
                                      </p:cBhvr>
                                      <p:tavLst>
                                        <p:tav tm="0">
                                          <p:val>
                                            <p:fltVal val="0"/>
                                          </p:val>
                                        </p:tav>
                                        <p:tav tm="100000">
                                          <p:val>
                                            <p:strVal val="#ppt_h"/>
                                          </p:val>
                                        </p:tav>
                                      </p:tavLst>
                                    </p:anim>
                                    <p:animEffect transition="in" filter="fade">
                                      <p:cBhvr>
                                        <p:cTn id="44" dur="1000"/>
                                        <p:tgtEl>
                                          <p:spTgt spid="71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184"/>
                                        </p:tgtEl>
                                        <p:attrNameLst>
                                          <p:attrName>style.visibility</p:attrName>
                                        </p:attrNameLst>
                                      </p:cBhvr>
                                      <p:to>
                                        <p:strVal val="visible"/>
                                      </p:to>
                                    </p:set>
                                    <p:anim calcmode="lin" valueType="num">
                                      <p:cBhvr>
                                        <p:cTn id="49" dur="1000" fill="hold"/>
                                        <p:tgtEl>
                                          <p:spTgt spid="7184"/>
                                        </p:tgtEl>
                                        <p:attrNameLst>
                                          <p:attrName>ppt_w</p:attrName>
                                        </p:attrNameLst>
                                      </p:cBhvr>
                                      <p:tavLst>
                                        <p:tav tm="0">
                                          <p:val>
                                            <p:strVal val="#ppt_w*0.70"/>
                                          </p:val>
                                        </p:tav>
                                        <p:tav tm="100000">
                                          <p:val>
                                            <p:strVal val="#ppt_w"/>
                                          </p:val>
                                        </p:tav>
                                      </p:tavLst>
                                    </p:anim>
                                    <p:anim calcmode="lin" valueType="num">
                                      <p:cBhvr>
                                        <p:cTn id="50" dur="1000" fill="hold"/>
                                        <p:tgtEl>
                                          <p:spTgt spid="7184"/>
                                        </p:tgtEl>
                                        <p:attrNameLst>
                                          <p:attrName>ppt_h</p:attrName>
                                        </p:attrNameLst>
                                      </p:cBhvr>
                                      <p:tavLst>
                                        <p:tav tm="0">
                                          <p:val>
                                            <p:strVal val="#ppt_h"/>
                                          </p:val>
                                        </p:tav>
                                        <p:tav tm="100000">
                                          <p:val>
                                            <p:strVal val="#ppt_h"/>
                                          </p:val>
                                        </p:tav>
                                      </p:tavLst>
                                    </p:anim>
                                    <p:animEffect transition="in" filter="fade">
                                      <p:cBhvr>
                                        <p:cTn id="51" dur="1000"/>
                                        <p:tgtEl>
                                          <p:spTgt spid="7184"/>
                                        </p:tgtEl>
                                      </p:cBhvr>
                                    </p:animEffect>
                                  </p:childTnLst>
                                </p:cTn>
                              </p:par>
                              <p:par>
                                <p:cTn id="52" presetID="4" presetClass="exit" presetSubtype="16" fill="hold" grpId="1" nodeType="withEffect">
                                  <p:stCondLst>
                                    <p:cond delay="0"/>
                                  </p:stCondLst>
                                  <p:childTnLst>
                                    <p:animEffect transition="out" filter="box(in)">
                                      <p:cBhvr>
                                        <p:cTn id="53" dur="500"/>
                                        <p:tgtEl>
                                          <p:spTgt spid="7183"/>
                                        </p:tgtEl>
                                      </p:cBhvr>
                                    </p:animEffect>
                                    <p:set>
                                      <p:cBhvr>
                                        <p:cTn id="54" dur="1" fill="hold">
                                          <p:stCondLst>
                                            <p:cond delay="499"/>
                                          </p:stCondLst>
                                        </p:cTn>
                                        <p:tgtEl>
                                          <p:spTgt spid="718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7185"/>
                                        </p:tgtEl>
                                        <p:attrNameLst>
                                          <p:attrName>style.visibility</p:attrName>
                                        </p:attrNameLst>
                                      </p:cBhvr>
                                      <p:to>
                                        <p:strVal val="visible"/>
                                      </p:to>
                                    </p:set>
                                    <p:anim calcmode="lin" valueType="num">
                                      <p:cBhvr>
                                        <p:cTn id="59" dur="1000" fill="hold"/>
                                        <p:tgtEl>
                                          <p:spTgt spid="7185"/>
                                        </p:tgtEl>
                                        <p:attrNameLst>
                                          <p:attrName>ppt_w</p:attrName>
                                        </p:attrNameLst>
                                      </p:cBhvr>
                                      <p:tavLst>
                                        <p:tav tm="0">
                                          <p:val>
                                            <p:fltVal val="0"/>
                                          </p:val>
                                        </p:tav>
                                        <p:tav tm="100000">
                                          <p:val>
                                            <p:strVal val="#ppt_w"/>
                                          </p:val>
                                        </p:tav>
                                      </p:tavLst>
                                    </p:anim>
                                    <p:anim calcmode="lin" valueType="num">
                                      <p:cBhvr>
                                        <p:cTn id="60" dur="1000" fill="hold"/>
                                        <p:tgtEl>
                                          <p:spTgt spid="7185"/>
                                        </p:tgtEl>
                                        <p:attrNameLst>
                                          <p:attrName>ppt_h</p:attrName>
                                        </p:attrNameLst>
                                      </p:cBhvr>
                                      <p:tavLst>
                                        <p:tav tm="0">
                                          <p:val>
                                            <p:fltVal val="0"/>
                                          </p:val>
                                        </p:tav>
                                        <p:tav tm="100000">
                                          <p:val>
                                            <p:strVal val="#ppt_h"/>
                                          </p:val>
                                        </p:tav>
                                      </p:tavLst>
                                    </p:anim>
                                    <p:animEffect transition="in" filter="fade">
                                      <p:cBhvr>
                                        <p:cTn id="61" dur="1000"/>
                                        <p:tgtEl>
                                          <p:spTgt spid="718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186"/>
                                        </p:tgtEl>
                                        <p:attrNameLst>
                                          <p:attrName>style.visibility</p:attrName>
                                        </p:attrNameLst>
                                      </p:cBhvr>
                                      <p:to>
                                        <p:strVal val="visible"/>
                                      </p:to>
                                    </p:set>
                                    <p:anim calcmode="lin" valueType="num">
                                      <p:cBhvr>
                                        <p:cTn id="66" dur="1000" fill="hold"/>
                                        <p:tgtEl>
                                          <p:spTgt spid="7186"/>
                                        </p:tgtEl>
                                        <p:attrNameLst>
                                          <p:attrName>ppt_w</p:attrName>
                                        </p:attrNameLst>
                                      </p:cBhvr>
                                      <p:tavLst>
                                        <p:tav tm="0">
                                          <p:val>
                                            <p:fltVal val="0"/>
                                          </p:val>
                                        </p:tav>
                                        <p:tav tm="100000">
                                          <p:val>
                                            <p:strVal val="#ppt_w"/>
                                          </p:val>
                                        </p:tav>
                                      </p:tavLst>
                                    </p:anim>
                                    <p:anim calcmode="lin" valueType="num">
                                      <p:cBhvr>
                                        <p:cTn id="67" dur="1000" fill="hold"/>
                                        <p:tgtEl>
                                          <p:spTgt spid="7186"/>
                                        </p:tgtEl>
                                        <p:attrNameLst>
                                          <p:attrName>ppt_h</p:attrName>
                                        </p:attrNameLst>
                                      </p:cBhvr>
                                      <p:tavLst>
                                        <p:tav tm="0">
                                          <p:val>
                                            <p:fltVal val="0"/>
                                          </p:val>
                                        </p:tav>
                                        <p:tav tm="100000">
                                          <p:val>
                                            <p:strVal val="#ppt_h"/>
                                          </p:val>
                                        </p:tav>
                                      </p:tavLst>
                                    </p:anim>
                                    <p:animEffect transition="in" filter="fade">
                                      <p:cBhvr>
                                        <p:cTn id="68" dur="1000"/>
                                        <p:tgtEl>
                                          <p:spTgt spid="71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7187"/>
                                        </p:tgtEl>
                                        <p:attrNameLst>
                                          <p:attrName>style.visibility</p:attrName>
                                        </p:attrNameLst>
                                      </p:cBhvr>
                                      <p:to>
                                        <p:strVal val="visible"/>
                                      </p:to>
                                    </p:set>
                                    <p:anim calcmode="lin" valueType="num">
                                      <p:cBhvr>
                                        <p:cTn id="73" dur="1000" fill="hold"/>
                                        <p:tgtEl>
                                          <p:spTgt spid="7187"/>
                                        </p:tgtEl>
                                        <p:attrNameLst>
                                          <p:attrName>ppt_w</p:attrName>
                                        </p:attrNameLst>
                                      </p:cBhvr>
                                      <p:tavLst>
                                        <p:tav tm="0">
                                          <p:val>
                                            <p:fltVal val="0"/>
                                          </p:val>
                                        </p:tav>
                                        <p:tav tm="100000">
                                          <p:val>
                                            <p:strVal val="#ppt_w"/>
                                          </p:val>
                                        </p:tav>
                                      </p:tavLst>
                                    </p:anim>
                                    <p:anim calcmode="lin" valueType="num">
                                      <p:cBhvr>
                                        <p:cTn id="74" dur="1000" fill="hold"/>
                                        <p:tgtEl>
                                          <p:spTgt spid="7187"/>
                                        </p:tgtEl>
                                        <p:attrNameLst>
                                          <p:attrName>ppt_h</p:attrName>
                                        </p:attrNameLst>
                                      </p:cBhvr>
                                      <p:tavLst>
                                        <p:tav tm="0">
                                          <p:val>
                                            <p:fltVal val="0"/>
                                          </p:val>
                                        </p:tav>
                                        <p:tav tm="100000">
                                          <p:val>
                                            <p:strVal val="#ppt_h"/>
                                          </p:val>
                                        </p:tav>
                                      </p:tavLst>
                                    </p:anim>
                                    <p:animEffect transition="in" filter="fade">
                                      <p:cBhvr>
                                        <p:cTn id="75" dur="1000"/>
                                        <p:tgtEl>
                                          <p:spTgt spid="718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1" presetClass="entr" presetSubtype="4" fill="hold" grpId="0" nodeType="clickEffect">
                                  <p:stCondLst>
                                    <p:cond delay="0"/>
                                  </p:stCondLst>
                                  <p:childTnLst>
                                    <p:set>
                                      <p:cBhvr>
                                        <p:cTn id="79" dur="1" fill="hold">
                                          <p:stCondLst>
                                            <p:cond delay="0"/>
                                          </p:stCondLst>
                                        </p:cTn>
                                        <p:tgtEl>
                                          <p:spTgt spid="7189"/>
                                        </p:tgtEl>
                                        <p:attrNameLst>
                                          <p:attrName>style.visibility</p:attrName>
                                        </p:attrNameLst>
                                      </p:cBhvr>
                                      <p:to>
                                        <p:strVal val="visible"/>
                                      </p:to>
                                    </p:set>
                                    <p:animEffect transition="in" filter="wheel(4)">
                                      <p:cBhvr>
                                        <p:cTn id="80" dur="20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7178" grpId="0"/>
      <p:bldP spid="7179" grpId="0"/>
      <p:bldP spid="7180" grpId="0"/>
      <p:bldP spid="7180" grpId="1"/>
      <p:bldP spid="7182" grpId="0"/>
      <p:bldP spid="7183" grpId="0"/>
      <p:bldP spid="7183" grpId="1"/>
      <p:bldP spid="7184" grpId="0"/>
      <p:bldP spid="7185" grpId="0"/>
      <p:bldP spid="7186" grpId="0"/>
      <p:bldP spid="7187" grpId="0"/>
      <p:bldP spid="71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2130426"/>
            <a:ext cx="7772400" cy="1470025"/>
          </a:xfrm>
        </p:spPr>
        <p:txBody>
          <a:bodyPr anchor="ctr"/>
          <a:lstStyle/>
          <a:p>
            <a:endParaRPr lang="en-US" altLang="en-US" sz="4400"/>
          </a:p>
        </p:txBody>
      </p:sp>
      <p:sp>
        <p:nvSpPr>
          <p:cNvPr id="8195" name="Rectangle 3"/>
          <p:cNvSpPr>
            <a:spLocks noGrp="1" noChangeArrowheads="1"/>
          </p:cNvSpPr>
          <p:nvPr>
            <p:ph type="subTitle" idx="1"/>
          </p:nvPr>
        </p:nvSpPr>
        <p:spPr>
          <a:xfrm>
            <a:off x="2895600" y="3886200"/>
            <a:ext cx="6400800" cy="1752600"/>
          </a:xfrm>
        </p:spPr>
        <p:txBody>
          <a:bodyPr/>
          <a:lstStyle/>
          <a:p>
            <a:endParaRPr lang="en-US" altLang="en-US" sz="3200"/>
          </a:p>
        </p:txBody>
      </p:sp>
      <p:pic>
        <p:nvPicPr>
          <p:cNvPr id="8196"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8199" name="Text Box 7"/>
          <p:cNvSpPr txBox="1">
            <a:spLocks noChangeArrowheads="1"/>
          </p:cNvSpPr>
          <p:nvPr/>
        </p:nvSpPr>
        <p:spPr bwMode="auto">
          <a:xfrm>
            <a:off x="942535" y="2383930"/>
            <a:ext cx="1091653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b="1">
                <a:solidFill>
                  <a:srgbClr val="000000"/>
                </a:solidFill>
                <a:latin typeface="Times New Roman" panose="02020603050405020304" pitchFamily="18" charset="0"/>
              </a:rPr>
              <a:t>Muốn tìm tỉ số phần trăm của hai số ta làm như thế nào ?</a:t>
            </a:r>
          </a:p>
          <a:p>
            <a:pPr fontAlgn="base">
              <a:spcBef>
                <a:spcPct val="50000"/>
              </a:spcBef>
              <a:spcAft>
                <a:spcPct val="0"/>
              </a:spcAft>
            </a:pPr>
            <a:r>
              <a:rPr lang="en-US" altLang="en-US" sz="4400" b="1">
                <a:solidFill>
                  <a:srgbClr val="0000FF"/>
                </a:solidFill>
                <a:latin typeface="Times New Roman" panose="02020603050405020304" pitchFamily="18" charset="0"/>
              </a:rPr>
              <a:t>- Tìm thương của hai số.</a:t>
            </a:r>
          </a:p>
          <a:p>
            <a:pPr fontAlgn="base">
              <a:spcBef>
                <a:spcPct val="50000"/>
              </a:spcBef>
              <a:spcAft>
                <a:spcPct val="0"/>
              </a:spcAft>
            </a:pPr>
            <a:r>
              <a:rPr lang="en-US" altLang="en-US" sz="4400" b="1">
                <a:solidFill>
                  <a:srgbClr val="0000FF"/>
                </a:solidFill>
                <a:latin typeface="Times New Roman" panose="02020603050405020304" pitchFamily="18" charset="0"/>
              </a:rPr>
              <a:t>- Nhân thương đó với 100 và viết thêm kí hiệu % vào bên phải tích tìm được.</a:t>
            </a:r>
          </a:p>
        </p:txBody>
      </p:sp>
      <p:sp>
        <p:nvSpPr>
          <p:cNvPr id="8201" name="Text Box 9"/>
          <p:cNvSpPr txBox="1">
            <a:spLocks noChangeArrowheads="1"/>
          </p:cNvSpPr>
          <p:nvPr/>
        </p:nvSpPr>
        <p:spPr bwMode="auto">
          <a:xfrm>
            <a:off x="1905000" y="4495801"/>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800" b="1">
              <a:solidFill>
                <a:srgbClr val="000000"/>
              </a:solidFill>
              <a:latin typeface=".VnTime" panose="020B7200000000000000" pitchFamily="34" charset="0"/>
            </a:endParaRPr>
          </a:p>
        </p:txBody>
      </p:sp>
      <p:sp>
        <p:nvSpPr>
          <p:cNvPr id="8206" name="Text Box 14"/>
          <p:cNvSpPr txBox="1">
            <a:spLocks noChangeArrowheads="1"/>
          </p:cNvSpPr>
          <p:nvPr/>
        </p:nvSpPr>
        <p:spPr bwMode="auto">
          <a:xfrm>
            <a:off x="5486400" y="6019801"/>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800" b="1">
              <a:solidFill>
                <a:srgbClr val="000000"/>
              </a:solidFill>
              <a:latin typeface=".VnTime" panose="020B7200000000000000" pitchFamily="34" charset="0"/>
            </a:endParaRPr>
          </a:p>
        </p:txBody>
      </p:sp>
      <p:sp>
        <p:nvSpPr>
          <p:cNvPr id="8207" name="Text Box 15"/>
          <p:cNvSpPr txBox="1">
            <a:spLocks noChangeArrowheads="1"/>
          </p:cNvSpPr>
          <p:nvPr/>
        </p:nvSpPr>
        <p:spPr bwMode="auto">
          <a:xfrm>
            <a:off x="942535" y="457201"/>
            <a:ext cx="1039602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4000" b="1">
                <a:solidFill>
                  <a:srgbClr val="FF0000"/>
                </a:solidFill>
                <a:latin typeface="Times New Roman" panose="02020603050405020304" pitchFamily="18" charset="0"/>
              </a:rPr>
              <a:t>Thông thường ta viết gọn cách tính như sau:</a:t>
            </a:r>
          </a:p>
          <a:p>
            <a:pPr algn="ctr" fontAlgn="base">
              <a:spcBef>
                <a:spcPct val="50000"/>
              </a:spcBef>
              <a:spcAft>
                <a:spcPct val="0"/>
              </a:spcAft>
            </a:pPr>
            <a:r>
              <a:rPr lang="en-US" altLang="en-US" sz="4000" b="1">
                <a:solidFill>
                  <a:srgbClr val="FF0000"/>
                </a:solidFill>
                <a:latin typeface="Times New Roman" panose="02020603050405020304" pitchFamily="18" charset="0"/>
              </a:rPr>
              <a:t>315 : 600 = 0,525 = 52,5 %</a:t>
            </a:r>
          </a:p>
        </p:txBody>
      </p:sp>
    </p:spTree>
    <p:extLst>
      <p:ext uri="{BB962C8B-B14F-4D97-AF65-F5344CB8AC3E}">
        <p14:creationId xmlns:p14="http://schemas.microsoft.com/office/powerpoint/2010/main" val="2839575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fade">
                                      <p:cBhvr>
                                        <p:cTn id="7" dur="800" decel="100000"/>
                                        <p:tgtEl>
                                          <p:spTgt spid="8207"/>
                                        </p:tgtEl>
                                      </p:cBhvr>
                                    </p:animEffect>
                                    <p:anim calcmode="lin" valueType="num">
                                      <p:cBhvr>
                                        <p:cTn id="8" dur="800" decel="100000" fill="hold"/>
                                        <p:tgtEl>
                                          <p:spTgt spid="8207"/>
                                        </p:tgtEl>
                                        <p:attrNameLst>
                                          <p:attrName>style.rotation</p:attrName>
                                        </p:attrNameLst>
                                      </p:cBhvr>
                                      <p:tavLst>
                                        <p:tav tm="0">
                                          <p:val>
                                            <p:fltVal val="-90"/>
                                          </p:val>
                                        </p:tav>
                                        <p:tav tm="100000">
                                          <p:val>
                                            <p:fltVal val="0"/>
                                          </p:val>
                                        </p:tav>
                                      </p:tavLst>
                                    </p:anim>
                                    <p:anim calcmode="lin" valueType="num">
                                      <p:cBhvr>
                                        <p:cTn id="9" dur="800" decel="100000" fill="hold"/>
                                        <p:tgtEl>
                                          <p:spTgt spid="8207"/>
                                        </p:tgtEl>
                                        <p:attrNameLst>
                                          <p:attrName>ppt_x</p:attrName>
                                        </p:attrNameLst>
                                      </p:cBhvr>
                                      <p:tavLst>
                                        <p:tav tm="0">
                                          <p:val>
                                            <p:strVal val="#ppt_x+0.4"/>
                                          </p:val>
                                        </p:tav>
                                        <p:tav tm="100000">
                                          <p:val>
                                            <p:strVal val="#ppt_x-0.05"/>
                                          </p:val>
                                        </p:tav>
                                      </p:tavLst>
                                    </p:anim>
                                    <p:anim calcmode="lin" valueType="num">
                                      <p:cBhvr>
                                        <p:cTn id="10" dur="800" decel="100000" fill="hold"/>
                                        <p:tgtEl>
                                          <p:spTgt spid="820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20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20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8206"/>
                                        </p:tgtEl>
                                        <p:attrNameLst>
                                          <p:attrName>style.visibility</p:attrName>
                                        </p:attrNameLst>
                                      </p:cBhvr>
                                      <p:to>
                                        <p:strVal val="visible"/>
                                      </p:to>
                                    </p:set>
                                    <p:anim calcmode="lin" valueType="num">
                                      <p:cBhvr>
                                        <p:cTn id="17" dur="1000" fill="hold"/>
                                        <p:tgtEl>
                                          <p:spTgt spid="8206"/>
                                        </p:tgtEl>
                                        <p:attrNameLst>
                                          <p:attrName>ppt_w</p:attrName>
                                        </p:attrNameLst>
                                      </p:cBhvr>
                                      <p:tavLst>
                                        <p:tav tm="0">
                                          <p:val>
                                            <p:fltVal val="0"/>
                                          </p:val>
                                        </p:tav>
                                        <p:tav tm="100000">
                                          <p:val>
                                            <p:strVal val="#ppt_w"/>
                                          </p:val>
                                        </p:tav>
                                      </p:tavLst>
                                    </p:anim>
                                    <p:anim calcmode="lin" valueType="num">
                                      <p:cBhvr>
                                        <p:cTn id="18" dur="1000" fill="hold"/>
                                        <p:tgtEl>
                                          <p:spTgt spid="8206"/>
                                        </p:tgtEl>
                                        <p:attrNameLst>
                                          <p:attrName>ppt_h</p:attrName>
                                        </p:attrNameLst>
                                      </p:cBhvr>
                                      <p:tavLst>
                                        <p:tav tm="0">
                                          <p:val>
                                            <p:fltVal val="0"/>
                                          </p:val>
                                        </p:tav>
                                        <p:tav tm="100000">
                                          <p:val>
                                            <p:strVal val="#ppt_h"/>
                                          </p:val>
                                        </p:tav>
                                      </p:tavLst>
                                    </p:anim>
                                    <p:animEffect transition="in" filter="fade">
                                      <p:cBhvr>
                                        <p:cTn id="19" dur="1000"/>
                                        <p:tgtEl>
                                          <p:spTgt spid="8206"/>
                                        </p:tgtEl>
                                      </p:cBhvr>
                                    </p:animEffect>
                                  </p:childTnLst>
                                </p:cTn>
                              </p:par>
                              <p:par>
                                <p:cTn id="20" presetID="53" presetClass="entr" presetSubtype="0" fill="hold" nodeType="withEffect">
                                  <p:stCondLst>
                                    <p:cond delay="0"/>
                                  </p:stCondLst>
                                  <p:childTnLst>
                                    <p:set>
                                      <p:cBhvr>
                                        <p:cTn id="21" dur="1" fill="hold">
                                          <p:stCondLst>
                                            <p:cond delay="0"/>
                                          </p:stCondLst>
                                        </p:cTn>
                                        <p:tgtEl>
                                          <p:spTgt spid="8199">
                                            <p:txEl>
                                              <p:pRg st="0" end="0"/>
                                            </p:txEl>
                                          </p:spTgt>
                                        </p:tgtEl>
                                        <p:attrNameLst>
                                          <p:attrName>style.visibility</p:attrName>
                                        </p:attrNameLst>
                                      </p:cBhvr>
                                      <p:to>
                                        <p:strVal val="visible"/>
                                      </p:to>
                                    </p:set>
                                    <p:anim calcmode="lin" valueType="num">
                                      <p:cBhvr>
                                        <p:cTn id="22" dur="500" fill="hold"/>
                                        <p:tgtEl>
                                          <p:spTgt spid="819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19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819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8199">
                                            <p:txEl>
                                              <p:pRg st="1" end="1"/>
                                            </p:txEl>
                                          </p:spTgt>
                                        </p:tgtEl>
                                        <p:attrNameLst>
                                          <p:attrName>style.visibility</p:attrName>
                                        </p:attrNameLst>
                                      </p:cBhvr>
                                      <p:to>
                                        <p:strVal val="visible"/>
                                      </p:to>
                                    </p:set>
                                    <p:anim calcmode="lin" valueType="num">
                                      <p:cBhvr>
                                        <p:cTn id="29" dur="500" fill="hold"/>
                                        <p:tgtEl>
                                          <p:spTgt spid="8199">
                                            <p:txEl>
                                              <p:pRg st="1" end="1"/>
                                            </p:txEl>
                                          </p:spTgt>
                                        </p:tgtEl>
                                        <p:attrNameLst>
                                          <p:attrName>ppt_w</p:attrName>
                                        </p:attrNameLst>
                                      </p:cBhvr>
                                      <p:tavLst>
                                        <p:tav tm="0">
                                          <p:val>
                                            <p:strVal val="#ppt_w*0.05"/>
                                          </p:val>
                                        </p:tav>
                                        <p:tav tm="100000">
                                          <p:val>
                                            <p:strVal val="#ppt_w"/>
                                          </p:val>
                                        </p:tav>
                                      </p:tavLst>
                                    </p:anim>
                                    <p:anim calcmode="lin" valueType="num">
                                      <p:cBhvr>
                                        <p:cTn id="30" dur="500" fill="hold"/>
                                        <p:tgtEl>
                                          <p:spTgt spid="8199">
                                            <p:txEl>
                                              <p:pRg st="1" end="1"/>
                                            </p:txEl>
                                          </p:spTgt>
                                        </p:tgtEl>
                                        <p:attrNameLst>
                                          <p:attrName>ppt_h</p:attrName>
                                        </p:attrNameLst>
                                      </p:cBhvr>
                                      <p:tavLst>
                                        <p:tav tm="0">
                                          <p:val>
                                            <p:strVal val="#ppt_h"/>
                                          </p:val>
                                        </p:tav>
                                        <p:tav tm="100000">
                                          <p:val>
                                            <p:strVal val="#ppt_h"/>
                                          </p:val>
                                        </p:tav>
                                      </p:tavLst>
                                    </p:anim>
                                    <p:anim calcmode="lin" valueType="num">
                                      <p:cBhvr>
                                        <p:cTn id="31" dur="500" fill="hold"/>
                                        <p:tgtEl>
                                          <p:spTgt spid="8199">
                                            <p:txEl>
                                              <p:pRg st="1" end="1"/>
                                            </p:txEl>
                                          </p:spTgt>
                                        </p:tgtEl>
                                        <p:attrNameLst>
                                          <p:attrName>ppt_x</p:attrName>
                                        </p:attrNameLst>
                                      </p:cBhvr>
                                      <p:tavLst>
                                        <p:tav tm="0">
                                          <p:val>
                                            <p:strVal val="#ppt_x-.2"/>
                                          </p:val>
                                        </p:tav>
                                        <p:tav tm="100000">
                                          <p:val>
                                            <p:strVal val="#ppt_x"/>
                                          </p:val>
                                        </p:tav>
                                      </p:tavLst>
                                    </p:anim>
                                    <p:anim calcmode="lin" valueType="num">
                                      <p:cBhvr>
                                        <p:cTn id="32" dur="500" fill="hold"/>
                                        <p:tgtEl>
                                          <p:spTgt spid="8199">
                                            <p:txEl>
                                              <p:pRg st="1" end="1"/>
                                            </p:txEl>
                                          </p:spTgt>
                                        </p:tgtEl>
                                        <p:attrNameLst>
                                          <p:attrName>ppt_y</p:attrName>
                                        </p:attrNameLst>
                                      </p:cBhvr>
                                      <p:tavLst>
                                        <p:tav tm="0">
                                          <p:val>
                                            <p:strVal val="#ppt_y"/>
                                          </p:val>
                                        </p:tav>
                                        <p:tav tm="100000">
                                          <p:val>
                                            <p:strVal val="#ppt_y"/>
                                          </p:val>
                                        </p:tav>
                                      </p:tavLst>
                                    </p:anim>
                                    <p:animEffect transition="in" filter="fade">
                                      <p:cBhvr>
                                        <p:cTn id="33" dur="500"/>
                                        <p:tgtEl>
                                          <p:spTgt spid="8199">
                                            <p:txEl>
                                              <p:pRg st="1" end="1"/>
                                            </p:txEl>
                                          </p:spTgt>
                                        </p:tgtEl>
                                      </p:cBhvr>
                                    </p:animEffect>
                                  </p:childTnLst>
                                </p:cTn>
                              </p:par>
                              <p:par>
                                <p:cTn id="34" presetID="53" presetClass="entr" presetSubtype="0" fill="hold" grpId="0" nodeType="withEffect" nodePh="1">
                                  <p:stCondLst>
                                    <p:cond delay="0"/>
                                  </p:stCondLst>
                                  <p:endCondLst>
                                    <p:cond evt="begin" delay="0">
                                      <p:tn val="34"/>
                                    </p:cond>
                                  </p:endCondLst>
                                  <p:childTnLst>
                                    <p:set>
                                      <p:cBhvr>
                                        <p:cTn id="35" dur="1" fill="hold">
                                          <p:stCondLst>
                                            <p:cond delay="0"/>
                                          </p:stCondLst>
                                        </p:cTn>
                                        <p:tgtEl>
                                          <p:spTgt spid="8201"/>
                                        </p:tgtEl>
                                        <p:attrNameLst>
                                          <p:attrName>style.visibility</p:attrName>
                                        </p:attrNameLst>
                                      </p:cBhvr>
                                      <p:to>
                                        <p:strVal val="visible"/>
                                      </p:to>
                                    </p:set>
                                    <p:anim calcmode="lin" valueType="num">
                                      <p:cBhvr>
                                        <p:cTn id="36" dur="2000" fill="hold"/>
                                        <p:tgtEl>
                                          <p:spTgt spid="8201"/>
                                        </p:tgtEl>
                                        <p:attrNameLst>
                                          <p:attrName>ppt_w</p:attrName>
                                        </p:attrNameLst>
                                      </p:cBhvr>
                                      <p:tavLst>
                                        <p:tav tm="0">
                                          <p:val>
                                            <p:fltVal val="0"/>
                                          </p:val>
                                        </p:tav>
                                        <p:tav tm="100000">
                                          <p:val>
                                            <p:strVal val="#ppt_w"/>
                                          </p:val>
                                        </p:tav>
                                      </p:tavLst>
                                    </p:anim>
                                    <p:anim calcmode="lin" valueType="num">
                                      <p:cBhvr>
                                        <p:cTn id="37" dur="2000" fill="hold"/>
                                        <p:tgtEl>
                                          <p:spTgt spid="8201"/>
                                        </p:tgtEl>
                                        <p:attrNameLst>
                                          <p:attrName>ppt_h</p:attrName>
                                        </p:attrNameLst>
                                      </p:cBhvr>
                                      <p:tavLst>
                                        <p:tav tm="0">
                                          <p:val>
                                            <p:fltVal val="0"/>
                                          </p:val>
                                        </p:tav>
                                        <p:tav tm="100000">
                                          <p:val>
                                            <p:strVal val="#ppt_h"/>
                                          </p:val>
                                        </p:tav>
                                      </p:tavLst>
                                    </p:anim>
                                    <p:animEffect transition="in" filter="fade">
                                      <p:cBhvr>
                                        <p:cTn id="38" dur="2000"/>
                                        <p:tgtEl>
                                          <p:spTgt spid="8201"/>
                                        </p:tgtEl>
                                      </p:cBhvr>
                                    </p:animEffect>
                                  </p:childTnLst>
                                </p:cTn>
                              </p:par>
                              <p:par>
                                <p:cTn id="39" presetID="2" presetClass="entr" presetSubtype="4" fill="hold" nodeType="withEffect">
                                  <p:stCondLst>
                                    <p:cond delay="0"/>
                                  </p:stCondLst>
                                  <p:childTnLst>
                                    <p:set>
                                      <p:cBhvr>
                                        <p:cTn id="40" dur="1" fill="hold">
                                          <p:stCondLst>
                                            <p:cond delay="0"/>
                                          </p:stCondLst>
                                        </p:cTn>
                                        <p:tgtEl>
                                          <p:spTgt spid="8199">
                                            <p:txEl>
                                              <p:pRg st="2" end="2"/>
                                            </p:txEl>
                                          </p:spTgt>
                                        </p:tgtEl>
                                        <p:attrNameLst>
                                          <p:attrName>style.visibility</p:attrName>
                                        </p:attrNameLst>
                                      </p:cBhvr>
                                      <p:to>
                                        <p:strVal val="visible"/>
                                      </p:to>
                                    </p:set>
                                    <p:anim calcmode="lin" valueType="num">
                                      <p:cBhvr additive="base">
                                        <p:cTn id="41" dur="1000" fill="hold"/>
                                        <p:tgtEl>
                                          <p:spTgt spid="8199">
                                            <p:txEl>
                                              <p:pRg st="2" end="2"/>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81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6" grpId="0"/>
      <p:bldP spid="82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a:ln/>
        </p:spPr>
      </p:pic>
      <p:sp>
        <p:nvSpPr>
          <p:cNvPr id="33799" name="Text Box 7"/>
          <p:cNvSpPr txBox="1">
            <a:spLocks noChangeArrowheads="1"/>
          </p:cNvSpPr>
          <p:nvPr/>
        </p:nvSpPr>
        <p:spPr bwMode="auto">
          <a:xfrm>
            <a:off x="2438400" y="1"/>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
        <p:nvSpPr>
          <p:cNvPr id="33800" name="Text Box 8"/>
          <p:cNvSpPr txBox="1">
            <a:spLocks noChangeArrowheads="1"/>
          </p:cNvSpPr>
          <p:nvPr/>
        </p:nvSpPr>
        <p:spPr bwMode="auto">
          <a:xfrm>
            <a:off x="2209800" y="533401"/>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
        <p:nvSpPr>
          <p:cNvPr id="33801" name="Text Box 9"/>
          <p:cNvSpPr txBox="1">
            <a:spLocks noChangeArrowheads="1"/>
          </p:cNvSpPr>
          <p:nvPr/>
        </p:nvSpPr>
        <p:spPr bwMode="auto">
          <a:xfrm>
            <a:off x="2514600" y="68580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
        <p:nvSpPr>
          <p:cNvPr id="33805" name="Text Box 13"/>
          <p:cNvSpPr txBox="1">
            <a:spLocks noChangeArrowheads="1"/>
          </p:cNvSpPr>
          <p:nvPr/>
        </p:nvSpPr>
        <p:spPr bwMode="auto">
          <a:xfrm>
            <a:off x="876300" y="194796"/>
            <a:ext cx="112078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000" b="1" i="1" u="sng">
                <a:solidFill>
                  <a:srgbClr val="FF0000"/>
                </a:solidFill>
                <a:latin typeface="Times New Roman" panose="02020603050405020304" pitchFamily="18" charset="0"/>
              </a:rPr>
              <a:t>b) Bài toán</a:t>
            </a:r>
            <a:r>
              <a:rPr lang="en-US" altLang="en-US" sz="4000" b="1" i="1">
                <a:solidFill>
                  <a:srgbClr val="FF0000"/>
                </a:solidFill>
                <a:latin typeface="Times New Roman" panose="02020603050405020304" pitchFamily="18" charset="0"/>
              </a:rPr>
              <a:t>: </a:t>
            </a:r>
            <a:r>
              <a:rPr lang="en-US" altLang="en-US" sz="4000" b="1">
                <a:solidFill>
                  <a:srgbClr val="FF0000"/>
                </a:solidFill>
                <a:latin typeface="Times New Roman" panose="02020603050405020304" pitchFamily="18" charset="0"/>
              </a:rPr>
              <a:t>Trong 80kg nước biển có 2,8kg muối.Tìm tỉ số phần trăm của lượng muối trong nước biển.</a:t>
            </a:r>
          </a:p>
          <a:p>
            <a:pPr fontAlgn="base">
              <a:spcBef>
                <a:spcPct val="50000"/>
              </a:spcBef>
              <a:spcAft>
                <a:spcPct val="0"/>
              </a:spcAft>
            </a:pPr>
            <a:endParaRPr lang="en-US" altLang="en-US" sz="3200">
              <a:solidFill>
                <a:srgbClr val="000000"/>
              </a:solidFill>
              <a:latin typeface="Times New Roman" panose="02020603050405020304" pitchFamily="18" charset="0"/>
            </a:endParaRPr>
          </a:p>
        </p:txBody>
      </p:sp>
      <p:sp>
        <p:nvSpPr>
          <p:cNvPr id="33806" name="Text Box 14"/>
          <p:cNvSpPr txBox="1">
            <a:spLocks noChangeArrowheads="1"/>
          </p:cNvSpPr>
          <p:nvPr/>
        </p:nvSpPr>
        <p:spPr bwMode="auto">
          <a:xfrm>
            <a:off x="4953000" y="1703850"/>
            <a:ext cx="2514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u="sng">
                <a:solidFill>
                  <a:srgbClr val="0000FF"/>
                </a:solidFill>
                <a:latin typeface="Times New Roman" panose="02020603050405020304" pitchFamily="18" charset="0"/>
              </a:rPr>
              <a:t>Bài giải</a:t>
            </a:r>
          </a:p>
          <a:p>
            <a:pPr fontAlgn="base">
              <a:spcBef>
                <a:spcPct val="50000"/>
              </a:spcBef>
              <a:spcAft>
                <a:spcPct val="0"/>
              </a:spcAft>
            </a:pPr>
            <a:endParaRPr lang="en-US" altLang="en-US" sz="3200">
              <a:solidFill>
                <a:srgbClr val="0000FF"/>
              </a:solidFill>
              <a:latin typeface="Times New Roman" panose="02020603050405020304" pitchFamily="18" charset="0"/>
            </a:endParaRPr>
          </a:p>
        </p:txBody>
      </p:sp>
      <p:sp>
        <p:nvSpPr>
          <p:cNvPr id="33807" name="Text Box 15"/>
          <p:cNvSpPr txBox="1">
            <a:spLocks noChangeArrowheads="1"/>
          </p:cNvSpPr>
          <p:nvPr/>
        </p:nvSpPr>
        <p:spPr bwMode="auto">
          <a:xfrm>
            <a:off x="1524000" y="2648059"/>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a:latin typeface="Times New Roman" panose="02020603050405020304" pitchFamily="18" charset="0"/>
              </a:rPr>
              <a:t>Tỉ số phần trăm của lượng muối trong nước biển là:</a:t>
            </a:r>
          </a:p>
          <a:p>
            <a:pPr fontAlgn="base">
              <a:spcBef>
                <a:spcPct val="0"/>
              </a:spcBef>
              <a:spcAft>
                <a:spcPct val="0"/>
              </a:spcAft>
            </a:pPr>
            <a:endParaRPr lang="en-US" altLang="en-US" sz="3200">
              <a:solidFill>
                <a:srgbClr val="0000FF"/>
              </a:solidFill>
              <a:latin typeface="Times New Roman" panose="02020603050405020304" pitchFamily="18" charset="0"/>
            </a:endParaRPr>
          </a:p>
        </p:txBody>
      </p:sp>
      <p:sp>
        <p:nvSpPr>
          <p:cNvPr id="33808" name="Text Box 16"/>
          <p:cNvSpPr txBox="1">
            <a:spLocks noChangeArrowheads="1"/>
          </p:cNvSpPr>
          <p:nvPr/>
        </p:nvSpPr>
        <p:spPr bwMode="auto">
          <a:xfrm>
            <a:off x="4305300" y="3592314"/>
            <a:ext cx="358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t>2,8 : 80 = 0,035</a:t>
            </a:r>
          </a:p>
        </p:txBody>
      </p:sp>
      <p:sp>
        <p:nvSpPr>
          <p:cNvPr id="33809" name="Text Box 17"/>
          <p:cNvSpPr txBox="1">
            <a:spLocks noChangeArrowheads="1"/>
          </p:cNvSpPr>
          <p:nvPr/>
        </p:nvSpPr>
        <p:spPr bwMode="auto">
          <a:xfrm>
            <a:off x="3468273" y="4362309"/>
            <a:ext cx="480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b="1"/>
              <a:t>0,035 = 3,5%</a:t>
            </a:r>
          </a:p>
        </p:txBody>
      </p:sp>
      <p:sp>
        <p:nvSpPr>
          <p:cNvPr id="33810" name="Text Box 18"/>
          <p:cNvSpPr txBox="1">
            <a:spLocks noChangeArrowheads="1"/>
          </p:cNvSpPr>
          <p:nvPr/>
        </p:nvSpPr>
        <p:spPr bwMode="auto">
          <a:xfrm>
            <a:off x="7552592" y="5699125"/>
            <a:ext cx="33217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3600" b="1">
                <a:latin typeface="Times New Roman" panose="02020603050405020304" pitchFamily="18" charset="0"/>
              </a:rPr>
              <a:t>Đáp số : 3,5%</a:t>
            </a:r>
          </a:p>
          <a:p>
            <a:pPr fontAlgn="base">
              <a:spcBef>
                <a:spcPct val="50000"/>
              </a:spcBef>
              <a:spcAft>
                <a:spcPct val="0"/>
              </a:spcAft>
            </a:pPr>
            <a:endParaRPr lang="en-US" altLang="en-US" sz="3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968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anim calcmode="lin" valueType="num">
                                      <p:cBhvr>
                                        <p:cTn id="7" dur="1000" fill="hold"/>
                                        <p:tgtEl>
                                          <p:spTgt spid="33805"/>
                                        </p:tgtEl>
                                        <p:attrNameLst>
                                          <p:attrName>ppt_w</p:attrName>
                                        </p:attrNameLst>
                                      </p:cBhvr>
                                      <p:tavLst>
                                        <p:tav tm="0">
                                          <p:val>
                                            <p:strVal val="#ppt_w+.3"/>
                                          </p:val>
                                        </p:tav>
                                        <p:tav tm="100000">
                                          <p:val>
                                            <p:strVal val="#ppt_w"/>
                                          </p:val>
                                        </p:tav>
                                      </p:tavLst>
                                    </p:anim>
                                    <p:anim calcmode="lin" valueType="num">
                                      <p:cBhvr>
                                        <p:cTn id="8" dur="1000" fill="hold"/>
                                        <p:tgtEl>
                                          <p:spTgt spid="33805"/>
                                        </p:tgtEl>
                                        <p:attrNameLst>
                                          <p:attrName>ppt_h</p:attrName>
                                        </p:attrNameLst>
                                      </p:cBhvr>
                                      <p:tavLst>
                                        <p:tav tm="0">
                                          <p:val>
                                            <p:strVal val="#ppt_h"/>
                                          </p:val>
                                        </p:tav>
                                        <p:tav tm="100000">
                                          <p:val>
                                            <p:strVal val="#ppt_h"/>
                                          </p:val>
                                        </p:tav>
                                      </p:tavLst>
                                    </p:anim>
                                    <p:animEffect transition="in" filter="fade">
                                      <p:cBhvr>
                                        <p:cTn id="9" dur="1000"/>
                                        <p:tgtEl>
                                          <p:spTgt spid="338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3806"/>
                                        </p:tgtEl>
                                        <p:attrNameLst>
                                          <p:attrName>style.visibility</p:attrName>
                                        </p:attrNameLst>
                                      </p:cBhvr>
                                      <p:to>
                                        <p:strVal val="visible"/>
                                      </p:to>
                                    </p:set>
                                    <p:animEffect transition="in" filter="diamond(in)">
                                      <p:cBhvr>
                                        <p:cTn id="14" dur="2000"/>
                                        <p:tgtEl>
                                          <p:spTgt spid="338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3807"/>
                                        </p:tgtEl>
                                        <p:attrNameLst>
                                          <p:attrName>style.visibility</p:attrName>
                                        </p:attrNameLst>
                                      </p:cBhvr>
                                      <p:to>
                                        <p:strVal val="visible"/>
                                      </p:to>
                                    </p:set>
                                    <p:anim calcmode="lin" valueType="num">
                                      <p:cBhvr>
                                        <p:cTn id="19" dur="500" fill="hold"/>
                                        <p:tgtEl>
                                          <p:spTgt spid="33807"/>
                                        </p:tgtEl>
                                        <p:attrNameLst>
                                          <p:attrName>ppt_w</p:attrName>
                                        </p:attrNameLst>
                                      </p:cBhvr>
                                      <p:tavLst>
                                        <p:tav tm="0">
                                          <p:val>
                                            <p:fltVal val="0"/>
                                          </p:val>
                                        </p:tav>
                                        <p:tav tm="100000">
                                          <p:val>
                                            <p:strVal val="#ppt_w"/>
                                          </p:val>
                                        </p:tav>
                                      </p:tavLst>
                                    </p:anim>
                                    <p:anim calcmode="lin" valueType="num">
                                      <p:cBhvr>
                                        <p:cTn id="20" dur="500" fill="hold"/>
                                        <p:tgtEl>
                                          <p:spTgt spid="3380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3808"/>
                                        </p:tgtEl>
                                        <p:attrNameLst>
                                          <p:attrName>style.visibility</p:attrName>
                                        </p:attrNameLst>
                                      </p:cBhvr>
                                      <p:to>
                                        <p:strVal val="visible"/>
                                      </p:to>
                                    </p:set>
                                    <p:anim calcmode="lin" valueType="num">
                                      <p:cBhvr>
                                        <p:cTn id="23" dur="500" fill="hold"/>
                                        <p:tgtEl>
                                          <p:spTgt spid="33808"/>
                                        </p:tgtEl>
                                        <p:attrNameLst>
                                          <p:attrName>ppt_w</p:attrName>
                                        </p:attrNameLst>
                                      </p:cBhvr>
                                      <p:tavLst>
                                        <p:tav tm="0">
                                          <p:val>
                                            <p:fltVal val="0"/>
                                          </p:val>
                                        </p:tav>
                                        <p:tav tm="100000">
                                          <p:val>
                                            <p:strVal val="#ppt_w"/>
                                          </p:val>
                                        </p:tav>
                                      </p:tavLst>
                                    </p:anim>
                                    <p:anim calcmode="lin" valueType="num">
                                      <p:cBhvr>
                                        <p:cTn id="24" dur="500" fill="hold"/>
                                        <p:tgtEl>
                                          <p:spTgt spid="3380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3809"/>
                                        </p:tgtEl>
                                        <p:attrNameLst>
                                          <p:attrName>style.visibility</p:attrName>
                                        </p:attrNameLst>
                                      </p:cBhvr>
                                      <p:to>
                                        <p:strVal val="visible"/>
                                      </p:to>
                                    </p:set>
                                    <p:anim calcmode="lin" valueType="num">
                                      <p:cBhvr>
                                        <p:cTn id="27" dur="500" fill="hold"/>
                                        <p:tgtEl>
                                          <p:spTgt spid="33809"/>
                                        </p:tgtEl>
                                        <p:attrNameLst>
                                          <p:attrName>ppt_w</p:attrName>
                                        </p:attrNameLst>
                                      </p:cBhvr>
                                      <p:tavLst>
                                        <p:tav tm="0">
                                          <p:val>
                                            <p:fltVal val="0"/>
                                          </p:val>
                                        </p:tav>
                                        <p:tav tm="100000">
                                          <p:val>
                                            <p:strVal val="#ppt_w"/>
                                          </p:val>
                                        </p:tav>
                                      </p:tavLst>
                                    </p:anim>
                                    <p:anim calcmode="lin" valueType="num">
                                      <p:cBhvr>
                                        <p:cTn id="28" dur="500" fill="hold"/>
                                        <p:tgtEl>
                                          <p:spTgt spid="33809"/>
                                        </p:tgtEl>
                                        <p:attrNameLst>
                                          <p:attrName>ppt_h</p:attrName>
                                        </p:attrNameLst>
                                      </p:cBhvr>
                                      <p:tavLst>
                                        <p:tav tm="0">
                                          <p:val>
                                            <p:fltVal val="0"/>
                                          </p:val>
                                        </p:tav>
                                        <p:tav tm="100000">
                                          <p:val>
                                            <p:strVal val="#ppt_h"/>
                                          </p:val>
                                        </p:tav>
                                      </p:tavLst>
                                    </p:anim>
                                  </p:childTnLst>
                                </p:cTn>
                              </p:par>
                              <p:par>
                                <p:cTn id="29" presetID="43" presetClass="entr" presetSubtype="0" fill="hold" nodeType="withEffect">
                                  <p:stCondLst>
                                    <p:cond delay="0"/>
                                  </p:stCondLst>
                                  <p:childTnLst>
                                    <p:set>
                                      <p:cBhvr>
                                        <p:cTn id="30" dur="1" fill="hold">
                                          <p:stCondLst>
                                            <p:cond delay="0"/>
                                          </p:stCondLst>
                                        </p:cTn>
                                        <p:tgtEl>
                                          <p:spTgt spid="33810">
                                            <p:txEl>
                                              <p:pRg st="0" end="0"/>
                                            </p:txEl>
                                          </p:spTgt>
                                        </p:tgtEl>
                                        <p:attrNameLst>
                                          <p:attrName>style.visibility</p:attrName>
                                        </p:attrNameLst>
                                      </p:cBhvr>
                                      <p:to>
                                        <p:strVal val="visible"/>
                                      </p:to>
                                    </p:set>
                                    <p:animEffect transition="in" filter="fade">
                                      <p:cBhvr>
                                        <p:cTn id="31" dur="100"/>
                                        <p:tgtEl>
                                          <p:spTgt spid="33810">
                                            <p:txEl>
                                              <p:pRg st="0" end="0"/>
                                            </p:txEl>
                                          </p:spTgt>
                                        </p:tgtEl>
                                      </p:cBhvr>
                                    </p:animEffect>
                                    <p:anim calcmode="lin" valueType="num">
                                      <p:cBhvr>
                                        <p:cTn id="32" dur="400" fill="hold"/>
                                        <p:tgtEl>
                                          <p:spTgt spid="33810">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33810">
                                            <p:txEl>
                                              <p:pRg st="0" end="0"/>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381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381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p:bldP spid="33806" grpId="0"/>
      <p:bldP spid="33808" grpId="0"/>
      <p:bldP spid="338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209800" y="2130426"/>
            <a:ext cx="7772400" cy="1470025"/>
          </a:xfrm>
        </p:spPr>
        <p:txBody>
          <a:bodyPr anchor="ctr"/>
          <a:lstStyle/>
          <a:p>
            <a:endParaRPr lang="en-US" altLang="en-US" sz="3600">
              <a:solidFill>
                <a:schemeClr val="hlink"/>
              </a:solidFill>
            </a:endParaRPr>
          </a:p>
        </p:txBody>
      </p:sp>
      <p:pic>
        <p:nvPicPr>
          <p:cNvPr id="9220" name="Picture 4" descr="hoas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472441" y="431939"/>
            <a:ext cx="105706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600">
                <a:solidFill>
                  <a:srgbClr val="000000"/>
                </a:solidFill>
                <a:latin typeface="Times New Roman" panose="02020603050405020304" pitchFamily="18" charset="0"/>
              </a:rPr>
              <a:t> </a:t>
            </a:r>
            <a:r>
              <a:rPr lang="en-US" altLang="en-US" sz="4000" b="1" i="1">
                <a:solidFill>
                  <a:srgbClr val="000000"/>
                </a:solidFill>
                <a:latin typeface="Times New Roman" panose="02020603050405020304" pitchFamily="18" charset="0"/>
              </a:rPr>
              <a:t>Bài 1: Viết thành tỉ số phần trăm (theo mẫu):</a:t>
            </a:r>
          </a:p>
        </p:txBody>
      </p:sp>
      <p:sp>
        <p:nvSpPr>
          <p:cNvPr id="9222" name="Text Box 6"/>
          <p:cNvSpPr txBox="1">
            <a:spLocks noChangeArrowheads="1"/>
          </p:cNvSpPr>
          <p:nvPr/>
        </p:nvSpPr>
        <p:spPr bwMode="auto">
          <a:xfrm>
            <a:off x="819443" y="1389558"/>
            <a:ext cx="107055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b="1">
                <a:solidFill>
                  <a:srgbClr val="FF0000"/>
                </a:solidFill>
              </a:rPr>
              <a:t>0,57  ;        0,3  ;          0,234  ;         1,35.</a:t>
            </a:r>
          </a:p>
        </p:txBody>
      </p:sp>
      <p:sp>
        <p:nvSpPr>
          <p:cNvPr id="9223" name="Text Box 7"/>
          <p:cNvSpPr txBox="1">
            <a:spLocks noChangeArrowheads="1"/>
          </p:cNvSpPr>
          <p:nvPr/>
        </p:nvSpPr>
        <p:spPr bwMode="auto">
          <a:xfrm>
            <a:off x="819443" y="2451099"/>
            <a:ext cx="655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a:solidFill>
                  <a:srgbClr val="0000FF"/>
                </a:solidFill>
                <a:latin typeface="Times New Roman" panose="02020603050405020304" pitchFamily="18" charset="0"/>
              </a:rPr>
              <a:t> </a:t>
            </a:r>
            <a:r>
              <a:rPr lang="en-US" altLang="en-US" sz="4000" b="1">
                <a:solidFill>
                  <a:srgbClr val="0000FF"/>
                </a:solidFill>
                <a:latin typeface="Times New Roman" panose="02020603050405020304" pitchFamily="18" charset="0"/>
              </a:rPr>
              <a:t>Mẫu:     0,57  =  57%</a:t>
            </a:r>
          </a:p>
        </p:txBody>
      </p:sp>
      <p:sp>
        <p:nvSpPr>
          <p:cNvPr id="9224" name="Text Box 8"/>
          <p:cNvSpPr txBox="1">
            <a:spLocks noChangeArrowheads="1"/>
          </p:cNvSpPr>
          <p:nvPr/>
        </p:nvSpPr>
        <p:spPr bwMode="auto">
          <a:xfrm>
            <a:off x="5604218" y="3183732"/>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3600" b="1" i="1" u="sng">
                <a:solidFill>
                  <a:srgbClr val="FF0000"/>
                </a:solidFill>
                <a:latin typeface="Times New Roman" panose="02020603050405020304" pitchFamily="18" charset="0"/>
              </a:rPr>
              <a:t>Giải:</a:t>
            </a:r>
          </a:p>
        </p:txBody>
      </p:sp>
      <p:sp>
        <p:nvSpPr>
          <p:cNvPr id="9225" name="Text Box 9"/>
          <p:cNvSpPr txBox="1">
            <a:spLocks noChangeArrowheads="1"/>
          </p:cNvSpPr>
          <p:nvPr/>
        </p:nvSpPr>
        <p:spPr bwMode="auto">
          <a:xfrm>
            <a:off x="1473591" y="4341319"/>
            <a:ext cx="939721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4400" b="1">
                <a:solidFill>
                  <a:srgbClr val="000000"/>
                </a:solidFill>
                <a:latin typeface="Times New Roman" panose="02020603050405020304" pitchFamily="18" charset="0"/>
              </a:rPr>
              <a:t>0,3   = 30%                   0,234 = 23,4%              1,35 = 135%</a:t>
            </a:r>
          </a:p>
        </p:txBody>
      </p:sp>
    </p:spTree>
    <p:extLst>
      <p:ext uri="{BB962C8B-B14F-4D97-AF65-F5344CB8AC3E}">
        <p14:creationId xmlns:p14="http://schemas.microsoft.com/office/powerpoint/2010/main" val="3393523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 calcmode="lin" valueType="num">
                                      <p:cBhvr>
                                        <p:cTn id="9" dur="500" fill="hold"/>
                                        <p:tgtEl>
                                          <p:spTgt spid="9221"/>
                                        </p:tgtEl>
                                        <p:attrNameLst>
                                          <p:attrName>style.rotation</p:attrName>
                                        </p:attrNameLst>
                                      </p:cBhvr>
                                      <p:tavLst>
                                        <p:tav tm="0">
                                          <p:val>
                                            <p:fltVal val="360"/>
                                          </p:val>
                                        </p:tav>
                                        <p:tav tm="100000">
                                          <p:val>
                                            <p:fltVal val="0"/>
                                          </p:val>
                                        </p:tav>
                                      </p:tavLst>
                                    </p:anim>
                                    <p:animEffect transition="in" filter="fade">
                                      <p:cBhvr>
                                        <p:cTn id="10" dur="500"/>
                                        <p:tgtEl>
                                          <p:spTgt spid="92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222"/>
                                        </p:tgtEl>
                                        <p:attrNameLst>
                                          <p:attrName>style.visibility</p:attrName>
                                        </p:attrNameLst>
                                      </p:cBhvr>
                                      <p:to>
                                        <p:strVal val="visible"/>
                                      </p:to>
                                    </p:set>
                                    <p:anim calcmode="lin" valueType="num">
                                      <p:cBhvr>
                                        <p:cTn id="15" dur="500" fill="hold"/>
                                        <p:tgtEl>
                                          <p:spTgt spid="9222"/>
                                        </p:tgtEl>
                                        <p:attrNameLst>
                                          <p:attrName>ppt_w</p:attrName>
                                        </p:attrNameLst>
                                      </p:cBhvr>
                                      <p:tavLst>
                                        <p:tav tm="0">
                                          <p:val>
                                            <p:fltVal val="0"/>
                                          </p:val>
                                        </p:tav>
                                        <p:tav tm="100000">
                                          <p:val>
                                            <p:strVal val="#ppt_w"/>
                                          </p:val>
                                        </p:tav>
                                      </p:tavLst>
                                    </p:anim>
                                    <p:anim calcmode="lin" valueType="num">
                                      <p:cBhvr>
                                        <p:cTn id="16" dur="500" fill="hold"/>
                                        <p:tgtEl>
                                          <p:spTgt spid="9222"/>
                                        </p:tgtEl>
                                        <p:attrNameLst>
                                          <p:attrName>ppt_h</p:attrName>
                                        </p:attrNameLst>
                                      </p:cBhvr>
                                      <p:tavLst>
                                        <p:tav tm="0">
                                          <p:val>
                                            <p:fltVal val="0"/>
                                          </p:val>
                                        </p:tav>
                                        <p:tav tm="100000">
                                          <p:val>
                                            <p:strVal val="#ppt_h"/>
                                          </p:val>
                                        </p:tav>
                                      </p:tavLst>
                                    </p:anim>
                                    <p:animEffect transition="in" filter="fade">
                                      <p:cBhvr>
                                        <p:cTn id="17" dur="500"/>
                                        <p:tgtEl>
                                          <p:spTgt spid="9222"/>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9223"/>
                                        </p:tgtEl>
                                        <p:attrNameLst>
                                          <p:attrName>style.visibility</p:attrName>
                                        </p:attrNameLst>
                                      </p:cBhvr>
                                      <p:to>
                                        <p:strVal val="visible"/>
                                      </p:to>
                                    </p:set>
                                    <p:anim calcmode="lin" valueType="num">
                                      <p:cBhvr>
                                        <p:cTn id="20" dur="500" fill="hold"/>
                                        <p:tgtEl>
                                          <p:spTgt spid="9223"/>
                                        </p:tgtEl>
                                        <p:attrNameLst>
                                          <p:attrName>ppt_w</p:attrName>
                                        </p:attrNameLst>
                                      </p:cBhvr>
                                      <p:tavLst>
                                        <p:tav tm="0">
                                          <p:val>
                                            <p:fltVal val="0"/>
                                          </p:val>
                                        </p:tav>
                                        <p:tav tm="100000">
                                          <p:val>
                                            <p:strVal val="#ppt_w"/>
                                          </p:val>
                                        </p:tav>
                                      </p:tavLst>
                                    </p:anim>
                                    <p:anim calcmode="lin" valueType="num">
                                      <p:cBhvr>
                                        <p:cTn id="21" dur="500" fill="hold"/>
                                        <p:tgtEl>
                                          <p:spTgt spid="9223"/>
                                        </p:tgtEl>
                                        <p:attrNameLst>
                                          <p:attrName>ppt_h</p:attrName>
                                        </p:attrNameLst>
                                      </p:cBhvr>
                                      <p:tavLst>
                                        <p:tav tm="0">
                                          <p:val>
                                            <p:fltVal val="0"/>
                                          </p:val>
                                        </p:tav>
                                        <p:tav tm="100000">
                                          <p:val>
                                            <p:strVal val="#ppt_h"/>
                                          </p:val>
                                        </p:tav>
                                      </p:tavLst>
                                    </p:anim>
                                    <p:animEffect transition="in" filter="fade">
                                      <p:cBhvr>
                                        <p:cTn id="22" dur="500"/>
                                        <p:tgtEl>
                                          <p:spTgt spid="92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box(in)">
                                      <p:cBhvr>
                                        <p:cTn id="27" dur="1000"/>
                                        <p:tgtEl>
                                          <p:spTgt spid="92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9225">
                                            <p:txEl>
                                              <p:pRg st="0" end="0"/>
                                            </p:txEl>
                                          </p:spTgt>
                                        </p:tgtEl>
                                        <p:attrNameLst>
                                          <p:attrName>style.visibility</p:attrName>
                                        </p:attrNameLst>
                                      </p:cBhvr>
                                      <p:to>
                                        <p:strVal val="visible"/>
                                      </p:to>
                                    </p:set>
                                    <p:anim calcmode="lin" valueType="num">
                                      <p:cBhvr>
                                        <p:cTn id="32" dur="500" fill="hold"/>
                                        <p:tgtEl>
                                          <p:spTgt spid="922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9225">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92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p:bldP spid="92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665</Words>
  <Application>Microsoft Office PowerPoint</Application>
  <PresentationFormat>Widescreen</PresentationFormat>
  <Paragraphs>78</Paragraphs>
  <Slides>15</Slides>
  <Notes>2</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15</vt:i4>
      </vt:variant>
    </vt:vector>
  </HeadingPairs>
  <TitlesOfParts>
    <vt:vector size="34" baseType="lpstr">
      <vt:lpstr>.VnArial</vt:lpstr>
      <vt:lpstr>.VnTime</vt:lpstr>
      <vt:lpstr>Arial</vt:lpstr>
      <vt:lpstr>Calibri</vt:lpstr>
      <vt:lpstr>Calibri Light</vt:lpstr>
      <vt:lpstr>Comic Sans MS</vt:lpstr>
      <vt:lpstr>Times New Roman</vt:lpstr>
      <vt:lpstr>UVN Bay Buom Nang</vt:lpstr>
      <vt:lpstr>Wingdings</vt:lpstr>
      <vt:lpstr>Office Theme</vt:lpstr>
      <vt:lpstr>1_Office Theme</vt:lpstr>
      <vt:lpstr>Default Design</vt:lpstr>
      <vt:lpstr>1_Default Design</vt:lpstr>
      <vt:lpstr>2_Default Design</vt:lpstr>
      <vt:lpstr>3_Default Design</vt:lpstr>
      <vt:lpstr>4_Default Design</vt:lpstr>
      <vt:lpstr>5_Default Design</vt:lpstr>
      <vt:lpstr>7_Default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SPC ASUS</dc:creator>
  <cp:lastModifiedBy>Admin</cp:lastModifiedBy>
  <cp:revision>23</cp:revision>
  <dcterms:created xsi:type="dcterms:W3CDTF">2016-12-15T14:00:12Z</dcterms:created>
  <dcterms:modified xsi:type="dcterms:W3CDTF">2021-12-03T04:00:46Z</dcterms:modified>
</cp:coreProperties>
</file>