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8" r:id="rId4"/>
    <p:sldId id="257" r:id="rId5"/>
    <p:sldId id="260" r:id="rId6"/>
    <p:sldId id="263" r:id="rId7"/>
    <p:sldId id="264" r:id="rId8"/>
    <p:sldId id="265" r:id="rId9"/>
    <p:sldId id="279" r:id="rId10"/>
    <p:sldId id="258" r:id="rId11"/>
    <p:sldId id="267" r:id="rId12"/>
    <p:sldId id="268" r:id="rId13"/>
    <p:sldId id="269" r:id="rId14"/>
    <p:sldId id="270" r:id="rId15"/>
    <p:sldId id="271" r:id="rId16"/>
    <p:sldId id="272" r:id="rId17"/>
    <p:sldId id="273" r:id="rId18"/>
    <p:sldId id="275"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03644F-4AA8-41E8-A042-6ADED69D128A}"/>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5" name="Footer Placeholder 4">
            <a:extLst>
              <a:ext uri="{FF2B5EF4-FFF2-40B4-BE49-F238E27FC236}">
                <a16:creationId xmlns:a16="http://schemas.microsoft.com/office/drawing/2014/main" xmlns="" id="{80AC0151-3938-4448-A6EC-B73CF86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0D07A0-9614-4A83-AC6C-0F9AA212D737}"/>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9164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F459C1-F3C8-4D71-B003-ECB89E22E412}"/>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5" name="Footer Placeholder 4">
            <a:extLst>
              <a:ext uri="{FF2B5EF4-FFF2-40B4-BE49-F238E27FC236}">
                <a16:creationId xmlns:a16="http://schemas.microsoft.com/office/drawing/2014/main" xmlns="" id="{98B82B95-2D3A-44D8-87C8-B91E8421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0FB530-66B6-4404-9799-5BFB4FAF2263}"/>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5395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D53E03-0D5C-4F08-9CA6-91E521421E5A}"/>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5" name="Footer Placeholder 4">
            <a:extLst>
              <a:ext uri="{FF2B5EF4-FFF2-40B4-BE49-F238E27FC236}">
                <a16:creationId xmlns:a16="http://schemas.microsoft.com/office/drawing/2014/main" xmlns="" id="{FC7A4E59-356C-43B1-B796-3B4F964B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62DBAC-D3F4-4295-894D-3A53B8A7CFD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76109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03644F-4AA8-41E8-A042-6ADED69D128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0AC0151-3938-4448-A6EC-B73CF8647FD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40D07A0-9614-4A83-AC6C-0F9AA212D737}"/>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E990A7-F66A-4908-8177-121DC400A672}"/>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23BCD4-5C1D-442A-A508-E7AA2B1DDA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925B68C-F40D-4542-8E85-26FD46078A4F}"/>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8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D91E81-1908-4331-AEBF-CDE4203A0F59}"/>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B1C7916-9CAD-4A2F-A021-C2F4DFDF444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FDA9A70-A9D3-4CC3-9F04-24029AFE4378}"/>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04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1EB04E-E734-44E5-A6E3-D9002A801DA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0876A4E-CF39-4101-94E2-E0900E58C44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41B8011-B151-43D8-A121-20FEA3CB05D0}"/>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42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0CA08C-8B2F-4BBA-B163-A4F1F9389477}"/>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6BF3145-A100-4AAD-836F-68B4C10A08B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27BF57FB-D874-43CF-A57D-60FE2F7406A8}"/>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43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22D22C-F16C-4913-8989-3193EB9868E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4C604B4-97FC-4F3C-BE4C-60BC61987A6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7037BD0-3BD0-4F92-987D-6424C337044D}"/>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68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EC1587-8CB0-4FCF-850A-7A85CD283E01}"/>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2B770F5-7B92-4CA7-B9DB-7211A249E56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9F3CFFA1-1780-40AD-AF44-BBCF133CCCDB}"/>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13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65BAF4-2004-4578-BB0F-8E3374B0B643}"/>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4DCD137-AB03-4B3A-86EA-7E6A54EB4BC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46096C7-A301-43E6-92C8-B673A12E9A7F}"/>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42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E990A7-F66A-4908-8177-121DC400A672}"/>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5" name="Footer Placeholder 4">
            <a:extLst>
              <a:ext uri="{FF2B5EF4-FFF2-40B4-BE49-F238E27FC236}">
                <a16:creationId xmlns:a16="http://schemas.microsoft.com/office/drawing/2014/main" xmlns="" id="{7723BCD4-5C1D-442A-A508-E7AA2B1D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25B68C-F40D-4542-8E85-26FD46078A4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570403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5A82E6-CA00-4BA6-BF58-BA1B275CCFC7}"/>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F502F15-22A4-4E90-9F42-46F11E87B26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86A0131-EAAE-4EA8-8A23-4244E7F9F162}"/>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2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F459C1-F3C8-4D71-B003-ECB89E22E412}"/>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8B82B95-2D3A-44D8-87C8-B91E842114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F0FB530-66B6-4404-9799-5BFB4FAF2263}"/>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307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D53E03-0D5C-4F08-9CA6-91E521421E5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7A4E59-356C-43B1-B796-3B4F964B1D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62DBAC-D3F4-4295-894D-3A53B8A7CFD2}"/>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81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7123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1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315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66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6066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1773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102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D91E81-1908-4331-AEBF-CDE4203A0F59}"/>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5" name="Footer Placeholder 4">
            <a:extLst>
              <a:ext uri="{FF2B5EF4-FFF2-40B4-BE49-F238E27FC236}">
                <a16:creationId xmlns:a16="http://schemas.microsoft.com/office/drawing/2014/main" xmlns="" id="{FB1C7916-9CAD-4A2F-A021-C2F4DFDF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A9A70-A9D3-4CC3-9F04-24029AFE437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966011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0417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1870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57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723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1EB04E-E734-44E5-A6E3-D9002A801DAA}"/>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6" name="Footer Placeholder 5">
            <a:extLst>
              <a:ext uri="{FF2B5EF4-FFF2-40B4-BE49-F238E27FC236}">
                <a16:creationId xmlns:a16="http://schemas.microsoft.com/office/drawing/2014/main" xmlns="" id="{20876A4E-CF39-4101-94E2-E0900E58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1B8011-B151-43D8-A121-20FEA3CB05D0}"/>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77509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0CA08C-8B2F-4BBA-B163-A4F1F9389477}"/>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8" name="Footer Placeholder 7">
            <a:extLst>
              <a:ext uri="{FF2B5EF4-FFF2-40B4-BE49-F238E27FC236}">
                <a16:creationId xmlns:a16="http://schemas.microsoft.com/office/drawing/2014/main" xmlns="" id="{46BF3145-A100-4AAD-836F-68B4C10A0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7BF57FB-D874-43CF-A57D-60FE2F7406A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40432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22D22C-F16C-4913-8989-3193EB9868EA}"/>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4" name="Footer Placeholder 3">
            <a:extLst>
              <a:ext uri="{FF2B5EF4-FFF2-40B4-BE49-F238E27FC236}">
                <a16:creationId xmlns:a16="http://schemas.microsoft.com/office/drawing/2014/main" xmlns="" id="{94C604B4-97FC-4F3C-BE4C-60BC61987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037BD0-3BD0-4F92-987D-6424C337044D}"/>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125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EC1587-8CB0-4FCF-850A-7A85CD283E01}"/>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3" name="Footer Placeholder 2">
            <a:extLst>
              <a:ext uri="{FF2B5EF4-FFF2-40B4-BE49-F238E27FC236}">
                <a16:creationId xmlns:a16="http://schemas.microsoft.com/office/drawing/2014/main" xmlns="" id="{F2B770F5-7B92-4CA7-B9DB-7211A249E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F3CFFA1-1780-40AD-AF44-BBCF133CCCDB}"/>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008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65BAF4-2004-4578-BB0F-8E3374B0B643}"/>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6" name="Footer Placeholder 5">
            <a:extLst>
              <a:ext uri="{FF2B5EF4-FFF2-40B4-BE49-F238E27FC236}">
                <a16:creationId xmlns:a16="http://schemas.microsoft.com/office/drawing/2014/main" xmlns="" id="{D4DCD137-AB03-4B3A-86EA-7E6A54EB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6096C7-A301-43E6-92C8-B673A12E9A7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9088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5A82E6-CA00-4BA6-BF58-BA1B275CCFC7}"/>
              </a:ext>
            </a:extLst>
          </p:cNvPr>
          <p:cNvSpPr>
            <a:spLocks noGrp="1"/>
          </p:cNvSpPr>
          <p:nvPr>
            <p:ph type="dt" sz="half" idx="10"/>
          </p:nvPr>
        </p:nvSpPr>
        <p:spPr/>
        <p:txBody>
          <a:bodyPr/>
          <a:lstStyle/>
          <a:p>
            <a:fld id="{6B0243F4-98FB-4FA1-A10C-2D1573A5AB1D}" type="datetimeFigureOut">
              <a:rPr lang="en-US" smtClean="0"/>
              <a:t>3/28/2023</a:t>
            </a:fld>
            <a:endParaRPr lang="en-US"/>
          </a:p>
        </p:txBody>
      </p:sp>
      <p:sp>
        <p:nvSpPr>
          <p:cNvPr id="6" name="Footer Placeholder 5">
            <a:extLst>
              <a:ext uri="{FF2B5EF4-FFF2-40B4-BE49-F238E27FC236}">
                <a16:creationId xmlns:a16="http://schemas.microsoft.com/office/drawing/2014/main" xmlns="" id="{2F502F15-22A4-4E90-9F42-46F11E87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6A0131-EAAE-4EA8-8A23-4244E7F9F16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3780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t>3/28/2023</a:t>
            </a:fld>
            <a:endParaRPr lang="en-US"/>
          </a:p>
        </p:txBody>
      </p:sp>
      <p:sp>
        <p:nvSpPr>
          <p:cNvPr id="5" name="Footer Placeholder 4">
            <a:extLst>
              <a:ext uri="{FF2B5EF4-FFF2-40B4-BE49-F238E27FC236}">
                <a16:creationId xmlns:a16="http://schemas.microsoft.com/office/drawing/2014/main" xmlns=""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t>‹#›</a:t>
            </a:fld>
            <a:endParaRPr lang="en-US"/>
          </a:p>
        </p:txBody>
      </p:sp>
    </p:spTree>
    <p:extLst>
      <p:ext uri="{BB962C8B-B14F-4D97-AF65-F5344CB8AC3E}">
        <p14:creationId xmlns:p14="http://schemas.microsoft.com/office/powerpoint/2010/main" val="305751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830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2F3AB-B36D-42CC-931D-B2F12C624DE3}" type="datetimeFigureOut">
              <a:rPr lang="en-GB" smtClean="0">
                <a:solidFill>
                  <a:prstClr val="black">
                    <a:tint val="75000"/>
                  </a:prstClr>
                </a:solidFill>
              </a:rPr>
              <a:pPr/>
              <a:t>28/03/2023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8722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063" y="1962402"/>
            <a:ext cx="5991727" cy="382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52526" y="1054660"/>
            <a:ext cx="27415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 ĐỌC</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4094471" y="1953926"/>
            <a:ext cx="394691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Một</a:t>
            </a:r>
            <a:r>
              <a:rPr lang="en-US" sz="4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vụ</a:t>
            </a:r>
            <a:r>
              <a:rPr lang="en-US" sz="4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đắm</a:t>
            </a:r>
            <a:r>
              <a:rPr lang="en-US" sz="4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tàu</a:t>
            </a:r>
            <a:endParaRPr lang="en-US" sz="4000" b="1" cap="none" spc="0" dirty="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6830358" y="4073443"/>
            <a:ext cx="2233432" cy="507831"/>
          </a:xfrm>
          <a:prstGeom prst="rect">
            <a:avLst/>
          </a:prstGeom>
        </p:spPr>
        <p:txBody>
          <a:bodyPr wrap="none">
            <a:spAutoFit/>
          </a:bodyPr>
          <a:lstStyle/>
          <a:p>
            <a:r>
              <a:rPr lang="en-US" sz="2700" b="1" i="1" dirty="0">
                <a:solidFill>
                  <a:srgbClr val="FF0000"/>
                </a:solidFill>
                <a:latin typeface="Times New Roman" panose="02020603050405020304" pitchFamily="18" charset="0"/>
                <a:ea typeface="+mj-ea"/>
                <a:cs typeface="Times New Roman" panose="02020603050405020304" pitchFamily="18" charset="0"/>
              </a:rPr>
              <a:t>Theo</a:t>
            </a:r>
            <a:r>
              <a:rPr lang="en-US" sz="2700" b="1" dirty="0">
                <a:solidFill>
                  <a:srgbClr val="FF0000"/>
                </a:solidFill>
                <a:latin typeface="Times New Roman" panose="02020603050405020304" pitchFamily="18" charset="0"/>
                <a:ea typeface="+mj-ea"/>
                <a:cs typeface="Times New Roman" panose="02020603050405020304" pitchFamily="18" charset="0"/>
              </a:rPr>
              <a:t> A-</a:t>
            </a:r>
            <a:r>
              <a:rPr lang="en-US" sz="2700" b="1" dirty="0" err="1">
                <a:solidFill>
                  <a:srgbClr val="FF0000"/>
                </a:solidFill>
                <a:latin typeface="Times New Roman" panose="02020603050405020304" pitchFamily="18" charset="0"/>
                <a:ea typeface="+mj-ea"/>
                <a:cs typeface="Times New Roman" panose="02020603050405020304" pitchFamily="18" charset="0"/>
              </a:rPr>
              <a:t>Mi</a:t>
            </a:r>
            <a:r>
              <a:rPr lang="en-US" sz="2700" b="1" dirty="0">
                <a:solidFill>
                  <a:srgbClr val="FF0000"/>
                </a:solidFill>
                <a:latin typeface="Times New Roman" panose="02020603050405020304" pitchFamily="18" charset="0"/>
                <a:ea typeface="+mj-ea"/>
                <a:cs typeface="Times New Roman" panose="02020603050405020304" pitchFamily="18" charset="0"/>
              </a:rPr>
              <a:t>-Xi</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94471" y="5992905"/>
            <a:ext cx="3505267"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dirty="0" smtClean="0"/>
              <a:t>Đỗ Thúy Hoa – Tiểu học Xuân Huy</a:t>
            </a:r>
            <a:endParaRPr lang="en-US" dirty="0"/>
          </a:p>
        </p:txBody>
      </p:sp>
    </p:spTree>
    <p:extLst>
      <p:ext uri="{BB962C8B-B14F-4D97-AF65-F5344CB8AC3E}">
        <p14:creationId xmlns:p14="http://schemas.microsoft.com/office/powerpoint/2010/main" val="363953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FF744-7B9B-4161-A330-170BF7CC4DEA}"/>
              </a:ext>
            </a:extLst>
          </p:cNvPr>
          <p:cNvSpPr>
            <a:spLocks noGrp="1"/>
          </p:cNvSpPr>
          <p:nvPr>
            <p:ph type="title"/>
          </p:nvPr>
        </p:nvSpPr>
        <p:spPr>
          <a:xfrm>
            <a:off x="964810" y="1687487"/>
            <a:ext cx="10515600" cy="1325563"/>
          </a:xfrm>
        </p:spPr>
        <p:txBody>
          <a:bodyPr/>
          <a:lstStyle/>
          <a:p>
            <a:r>
              <a:rPr lang="vi-VN" b="1" i="0" dirty="0">
                <a:solidFill>
                  <a:srgbClr val="2888E1"/>
                </a:solidFill>
                <a:effectLst/>
                <a:latin typeface="OpenSans"/>
              </a:rPr>
              <a:t>Câu </a:t>
            </a:r>
            <a:r>
              <a:rPr lang="en-US" b="1" i="0" dirty="0">
                <a:solidFill>
                  <a:srgbClr val="2888E1"/>
                </a:solidFill>
                <a:effectLst/>
                <a:latin typeface="OpenSans"/>
              </a:rPr>
              <a:t>3: </a:t>
            </a:r>
            <a:r>
              <a:rPr lang="vi-VN" b="1" i="0" dirty="0">
                <a:solidFill>
                  <a:srgbClr val="333333"/>
                </a:solidFill>
                <a:effectLst/>
                <a:latin typeface="arial" panose="020B0604020202020204" pitchFamily="34" charset="0"/>
              </a:rPr>
              <a:t>Tai nạn bất ngờ xảy ra như thế nào ?</a:t>
            </a:r>
            <a:endParaRPr lang="en-US" b="1" dirty="0"/>
          </a:p>
        </p:txBody>
      </p:sp>
      <p:sp>
        <p:nvSpPr>
          <p:cNvPr id="3" name="Content Placeholder 2">
            <a:extLst>
              <a:ext uri="{FF2B5EF4-FFF2-40B4-BE49-F238E27FC236}">
                <a16:creationId xmlns:a16="http://schemas.microsoft.com/office/drawing/2014/main" xmlns="" id="{41D4983A-CEDC-44DB-9146-EB9B9037D669}"/>
              </a:ext>
            </a:extLst>
          </p:cNvPr>
          <p:cNvSpPr>
            <a:spLocks noGrp="1"/>
          </p:cNvSpPr>
          <p:nvPr>
            <p:ph idx="1"/>
          </p:nvPr>
        </p:nvSpPr>
        <p:spPr>
          <a:xfrm>
            <a:off x="671945" y="3013050"/>
            <a:ext cx="10515600" cy="2588455"/>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vi-VN" sz="3600" b="0" i="0" dirty="0">
                <a:solidFill>
                  <a:srgbClr val="333333"/>
                </a:solidFill>
                <a:effectLst/>
                <a:latin typeface="arial" panose="020B0604020202020204" pitchFamily="34"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dirty="0"/>
          </a:p>
        </p:txBody>
      </p:sp>
    </p:spTree>
    <p:extLst>
      <p:ext uri="{BB962C8B-B14F-4D97-AF65-F5344CB8AC3E}">
        <p14:creationId xmlns:p14="http://schemas.microsoft.com/office/powerpoint/2010/main" val="29326121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8A620-95C3-4457-BABB-B3F470EA44DB}"/>
              </a:ext>
            </a:extLst>
          </p:cNvPr>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latin typeface="OpenSans"/>
              </a:rPr>
              <a:t>Câu </a:t>
            </a:r>
            <a:r>
              <a:rPr lang="en-US" b="1" dirty="0">
                <a:solidFill>
                  <a:srgbClr val="2888E1"/>
                </a:solidFill>
                <a:latin typeface="OpenSans"/>
              </a:rPr>
              <a:t>4: </a:t>
            </a:r>
            <a:r>
              <a:rPr lang="vi-VN" sz="4000" b="1" i="0" dirty="0">
                <a:solidFill>
                  <a:srgbClr val="333333"/>
                </a:solidFill>
                <a:effectLst/>
                <a:latin typeface="arial" panose="020B0604020202020204" pitchFamily="34" charset="0"/>
              </a:rPr>
              <a:t>Ma-ri-ô phản ứng thế nào khi những người trên xuồng chỉ nhận một đứa trẻ vì xuồng đã quá nặng?</a:t>
            </a:r>
            <a:endParaRPr lang="en-US" b="1" dirty="0"/>
          </a:p>
        </p:txBody>
      </p:sp>
      <p:sp>
        <p:nvSpPr>
          <p:cNvPr id="3" name="Content Placeholder 2">
            <a:extLst>
              <a:ext uri="{FF2B5EF4-FFF2-40B4-BE49-F238E27FC236}">
                <a16:creationId xmlns:a16="http://schemas.microsoft.com/office/drawing/2014/main" xmlns="" id="{921CC41E-C411-42DA-89AB-4F835DEA6F8B}"/>
              </a:ext>
            </a:extLst>
          </p:cNvPr>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0" i="0" dirty="0">
                <a:solidFill>
                  <a:srgbClr val="333333"/>
                </a:solidFill>
                <a:effectLst/>
                <a:latin typeface="arial" panose="020B0604020202020204" pitchFamily="34" charset="0"/>
              </a:rPr>
              <a:t>Một ý nghĩ vụt đến – Ma-ri-ô quyết định nhường chỗ cho bạn – cậu hét to : Giu-li-ét-ta, xuống đi ! Bạn còn bố mẹ…, nói rồi cậu ôm ngang lưng Giu-li-ét-ta thả xuống nước.</a:t>
            </a:r>
            <a:endParaRPr lang="en-US" sz="4000" dirty="0"/>
          </a:p>
        </p:txBody>
      </p:sp>
    </p:spTree>
    <p:extLst>
      <p:ext uri="{BB962C8B-B14F-4D97-AF65-F5344CB8AC3E}">
        <p14:creationId xmlns:p14="http://schemas.microsoft.com/office/powerpoint/2010/main" val="410971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6FD0F-1B29-4C14-AF96-7F12E84D5850}"/>
              </a:ext>
            </a:extLst>
          </p:cNvPr>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latin typeface="OpenSans"/>
              </a:rPr>
              <a:t>Câu </a:t>
            </a:r>
            <a:r>
              <a:rPr lang="en-US" b="1" i="0" dirty="0">
                <a:solidFill>
                  <a:srgbClr val="2888E1"/>
                </a:solidFill>
                <a:effectLst/>
                <a:latin typeface="OpenSans"/>
              </a:rPr>
              <a:t>5: </a:t>
            </a:r>
            <a:r>
              <a:rPr lang="vi-VN" b="1" i="0" dirty="0">
                <a:solidFill>
                  <a:srgbClr val="000000"/>
                </a:solidFill>
                <a:effectLst/>
                <a:latin typeface="OpenSans"/>
              </a:rPr>
              <a:t>Quyết định nhường bạn xuống xuồng cứu nạn của Ma-ri-ô nói lên điều gì về cậu bé ?</a:t>
            </a:r>
            <a:endParaRPr lang="en-US" dirty="0"/>
          </a:p>
        </p:txBody>
      </p:sp>
      <p:sp>
        <p:nvSpPr>
          <p:cNvPr id="3" name="Content Placeholder 2">
            <a:extLst>
              <a:ext uri="{FF2B5EF4-FFF2-40B4-BE49-F238E27FC236}">
                <a16:creationId xmlns:a16="http://schemas.microsoft.com/office/drawing/2014/main" xmlns="" id="{A51E7005-CCAF-423A-87DE-9A0C2E9E17DF}"/>
              </a:ext>
            </a:extLst>
          </p:cNvPr>
          <p:cNvSpPr>
            <a:spLocks noGrp="1"/>
          </p:cNvSpPr>
          <p:nvPr>
            <p:ph idx="1"/>
          </p:nvPr>
        </p:nvSpPr>
        <p:spPr>
          <a:xfrm>
            <a:off x="838200" y="3084635"/>
            <a:ext cx="10515600" cy="2462506"/>
          </a:xfrm>
        </p:spPr>
        <p:txBody>
          <a:bodyPr>
            <a:noAutofit/>
          </a:bodyPr>
          <a:lstStyle/>
          <a:p>
            <a:pPr marL="0" indent="0">
              <a:buNone/>
            </a:pPr>
            <a:r>
              <a:rPr lang="en-US" sz="4000" dirty="0"/>
              <a:t>- </a:t>
            </a:r>
            <a:r>
              <a:rPr lang="vi-VN" sz="4000" b="0" i="0" dirty="0">
                <a:solidFill>
                  <a:srgbClr val="000000"/>
                </a:solidFill>
                <a:effectLst/>
                <a:latin typeface="OpenSans"/>
              </a:rPr>
              <a:t>Quyết định nhường bạn xuống xuồng cứu nạn của Ma-ri-ô cho thấy, Ma-ri-ô có tâm hồn cao thượng, nhường sự sống cho bạn, hi sinh bản thân vì bạn.</a:t>
            </a:r>
            <a:endParaRPr lang="en-US" sz="4000" dirty="0"/>
          </a:p>
        </p:txBody>
      </p:sp>
    </p:spTree>
    <p:extLst>
      <p:ext uri="{BB962C8B-B14F-4D97-AF65-F5344CB8AC3E}">
        <p14:creationId xmlns:p14="http://schemas.microsoft.com/office/powerpoint/2010/main" val="108405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3308E-FA66-432D-8B64-F29B588886A7}"/>
              </a:ext>
            </a:extLst>
          </p:cNvPr>
          <p:cNvSpPr>
            <a:spLocks noGrp="1"/>
          </p:cNvSpPr>
          <p:nvPr>
            <p:ph type="title"/>
          </p:nvPr>
        </p:nvSpPr>
        <p:spPr>
          <a:xfrm>
            <a:off x="838200" y="1518322"/>
            <a:ext cx="10515600" cy="1325563"/>
          </a:xfrm>
        </p:spPr>
        <p:txBody>
          <a:bodyPr>
            <a:normAutofit/>
          </a:bodyPr>
          <a:lstStyle/>
          <a:p>
            <a:r>
              <a:rPr lang="en-US" b="1" i="0" dirty="0" err="1">
                <a:solidFill>
                  <a:srgbClr val="2888E1"/>
                </a:solidFill>
                <a:effectLst/>
                <a:latin typeface="OpenSans"/>
              </a:rPr>
              <a:t>Câu</a:t>
            </a:r>
            <a:r>
              <a:rPr lang="en-US" b="1" i="0" dirty="0">
                <a:solidFill>
                  <a:srgbClr val="2888E1"/>
                </a:solidFill>
                <a:effectLst/>
                <a:latin typeface="OpenSans"/>
              </a:rPr>
              <a:t> 6: </a:t>
            </a:r>
            <a:r>
              <a:rPr lang="en-US" b="1" i="0" dirty="0" err="1">
                <a:solidFill>
                  <a:srgbClr val="000000"/>
                </a:solidFill>
                <a:effectLst/>
                <a:latin typeface="OpenSans"/>
              </a:rPr>
              <a:t>Hãy</a:t>
            </a:r>
            <a:r>
              <a:rPr lang="en-US" b="1" i="0" dirty="0">
                <a:solidFill>
                  <a:srgbClr val="000000"/>
                </a:solidFill>
                <a:effectLst/>
                <a:latin typeface="OpenSans"/>
              </a:rPr>
              <a:t> </a:t>
            </a:r>
            <a:r>
              <a:rPr lang="en-US" b="1" i="0" dirty="0" err="1">
                <a:solidFill>
                  <a:srgbClr val="000000"/>
                </a:solidFill>
                <a:effectLst/>
                <a:latin typeface="OpenSans"/>
              </a:rPr>
              <a:t>nêu</a:t>
            </a:r>
            <a:r>
              <a:rPr lang="en-US" b="1" i="0" dirty="0">
                <a:solidFill>
                  <a:srgbClr val="000000"/>
                </a:solidFill>
                <a:effectLst/>
                <a:latin typeface="OpenSans"/>
              </a:rPr>
              <a:t> </a:t>
            </a:r>
            <a:r>
              <a:rPr lang="en-US" b="1" i="0" dirty="0" err="1">
                <a:solidFill>
                  <a:srgbClr val="000000"/>
                </a:solidFill>
                <a:effectLst/>
                <a:latin typeface="OpenSans"/>
              </a:rPr>
              <a:t>cảm</a:t>
            </a:r>
            <a:r>
              <a:rPr lang="en-US" b="1" i="0" dirty="0">
                <a:solidFill>
                  <a:srgbClr val="000000"/>
                </a:solidFill>
                <a:effectLst/>
                <a:latin typeface="OpenSans"/>
              </a:rPr>
              <a:t> </a:t>
            </a:r>
            <a:r>
              <a:rPr lang="en-US" b="1" i="0" dirty="0" err="1">
                <a:solidFill>
                  <a:srgbClr val="000000"/>
                </a:solidFill>
                <a:effectLst/>
                <a:latin typeface="OpenSans"/>
              </a:rPr>
              <a:t>nghĩ</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a:t>
            </a:r>
            <a:r>
              <a:rPr lang="en-US" b="1" i="0" dirty="0" err="1">
                <a:solidFill>
                  <a:srgbClr val="000000"/>
                </a:solidFill>
                <a:effectLst/>
                <a:latin typeface="OpenSans"/>
              </a:rPr>
              <a:t>em</a:t>
            </a:r>
            <a:r>
              <a:rPr lang="en-US" b="1" i="0" dirty="0">
                <a:solidFill>
                  <a:srgbClr val="000000"/>
                </a:solidFill>
                <a:effectLst/>
                <a:latin typeface="OpenSans"/>
              </a:rPr>
              <a:t> </a:t>
            </a:r>
            <a:r>
              <a:rPr lang="en-US" b="1" i="0" dirty="0" err="1">
                <a:solidFill>
                  <a:srgbClr val="000000"/>
                </a:solidFill>
                <a:effectLst/>
                <a:latin typeface="OpenSans"/>
              </a:rPr>
              <a:t>về</a:t>
            </a:r>
            <a:r>
              <a:rPr lang="en-US" b="1" i="0" dirty="0">
                <a:solidFill>
                  <a:srgbClr val="000000"/>
                </a:solidFill>
                <a:effectLst/>
                <a:latin typeface="OpenSans"/>
              </a:rPr>
              <a:t> </a:t>
            </a:r>
            <a:r>
              <a:rPr lang="en-US" b="1" i="0" dirty="0" err="1">
                <a:solidFill>
                  <a:srgbClr val="000000"/>
                </a:solidFill>
                <a:effectLst/>
                <a:latin typeface="OpenSans"/>
              </a:rPr>
              <a:t>hai</a:t>
            </a:r>
            <a:r>
              <a:rPr lang="en-US" b="1" i="0" dirty="0">
                <a:solidFill>
                  <a:srgbClr val="000000"/>
                </a:solidFill>
                <a:effectLst/>
                <a:latin typeface="OpenSans"/>
              </a:rPr>
              <a:t> </a:t>
            </a:r>
            <a:r>
              <a:rPr lang="en-US" b="1" i="0" dirty="0" err="1">
                <a:solidFill>
                  <a:srgbClr val="000000"/>
                </a:solidFill>
                <a:effectLst/>
                <a:latin typeface="OpenSans"/>
              </a:rPr>
              <a:t>nhân</a:t>
            </a:r>
            <a:r>
              <a:rPr lang="en-US" b="1" i="0" dirty="0">
                <a:solidFill>
                  <a:srgbClr val="000000"/>
                </a:solidFill>
                <a:effectLst/>
                <a:latin typeface="OpenSans"/>
              </a:rPr>
              <a:t> </a:t>
            </a:r>
            <a:r>
              <a:rPr lang="en-US" b="1" i="0" dirty="0" err="1">
                <a:solidFill>
                  <a:srgbClr val="000000"/>
                </a:solidFill>
                <a:effectLst/>
                <a:latin typeface="OpenSans"/>
              </a:rPr>
              <a:t>vật</a:t>
            </a:r>
            <a:r>
              <a:rPr lang="en-US" b="1" i="0" dirty="0">
                <a:solidFill>
                  <a:srgbClr val="000000"/>
                </a:solidFill>
                <a:effectLst/>
                <a:latin typeface="OpenSans"/>
              </a:rPr>
              <a:t> </a:t>
            </a:r>
            <a:r>
              <a:rPr lang="en-US" b="1" i="0" dirty="0" err="1">
                <a:solidFill>
                  <a:srgbClr val="000000"/>
                </a:solidFill>
                <a:effectLst/>
                <a:latin typeface="OpenSans"/>
              </a:rPr>
              <a:t>chính</a:t>
            </a:r>
            <a:r>
              <a:rPr lang="en-US" b="1" i="0" dirty="0">
                <a:solidFill>
                  <a:srgbClr val="000000"/>
                </a:solidFill>
                <a:effectLst/>
                <a:latin typeface="OpenSans"/>
              </a:rPr>
              <a:t> </a:t>
            </a:r>
            <a:r>
              <a:rPr lang="en-US" b="1" i="0" dirty="0" err="1">
                <a:solidFill>
                  <a:srgbClr val="000000"/>
                </a:solidFill>
                <a:effectLst/>
                <a:latin typeface="OpenSans"/>
              </a:rPr>
              <a:t>trong</a:t>
            </a:r>
            <a:r>
              <a:rPr lang="en-US" b="1" i="0" dirty="0">
                <a:solidFill>
                  <a:srgbClr val="000000"/>
                </a:solidFill>
                <a:effectLst/>
                <a:latin typeface="OpenSans"/>
              </a:rPr>
              <a:t> </a:t>
            </a:r>
            <a:r>
              <a:rPr lang="en-US" b="1" i="0" dirty="0" err="1">
                <a:solidFill>
                  <a:srgbClr val="000000"/>
                </a:solidFill>
                <a:effectLst/>
                <a:latin typeface="OpenSans"/>
              </a:rPr>
              <a:t>truyện</a:t>
            </a:r>
            <a:r>
              <a:rPr lang="en-US" b="1" i="0" dirty="0">
                <a:solidFill>
                  <a:srgbClr val="000000"/>
                </a:solidFill>
                <a:effectLst/>
                <a:latin typeface="OpenSans"/>
              </a:rPr>
              <a:t>.</a:t>
            </a:r>
            <a:endParaRPr lang="en-US" dirty="0"/>
          </a:p>
        </p:txBody>
      </p:sp>
      <p:sp>
        <p:nvSpPr>
          <p:cNvPr id="3" name="Content Placeholder 2">
            <a:extLst>
              <a:ext uri="{FF2B5EF4-FFF2-40B4-BE49-F238E27FC236}">
                <a16:creationId xmlns:a16="http://schemas.microsoft.com/office/drawing/2014/main" xmlns="" id="{05DA2784-D4D7-48EE-802A-71C873BCDCAC}"/>
              </a:ext>
            </a:extLst>
          </p:cNvPr>
          <p:cNvSpPr>
            <a:spLocks noGrp="1"/>
          </p:cNvSpPr>
          <p:nvPr>
            <p:ph idx="1"/>
          </p:nvPr>
        </p:nvSpPr>
        <p:spPr>
          <a:xfrm>
            <a:off x="838200" y="2843885"/>
            <a:ext cx="10515600" cy="3246697"/>
          </a:xfrm>
        </p:spPr>
        <p:txBody>
          <a:bodyPr>
            <a:noAutofit/>
          </a:bodyPr>
          <a:lstStyle/>
          <a:p>
            <a:pPr marL="0" indent="0" algn="just">
              <a:buNone/>
            </a:pPr>
            <a:r>
              <a:rPr lang="vi-VN" b="0" i="0" dirty="0">
                <a:solidFill>
                  <a:srgbClr val="000000"/>
                </a:solidFill>
                <a:effectLst/>
                <a:latin typeface="OpenSans"/>
              </a:rPr>
              <a:t>Cảm nghĩ của em về hai nhân vật chính trong truyện:</a:t>
            </a:r>
          </a:p>
          <a:p>
            <a:pPr marL="0" indent="0" algn="just">
              <a:buNone/>
            </a:pPr>
            <a:r>
              <a:rPr lang="vi-VN" b="0" i="0" dirty="0">
                <a:solidFill>
                  <a:srgbClr val="000000"/>
                </a:solidFill>
                <a:effectLst/>
                <a:latin typeface="OpenSans"/>
              </a:rPr>
              <a:t>-  Ma-ri-ô là một người kín đáo, giấu nỗi bất hạnh của mình, không kể cho bạn biết, quyết đoán, mạnh mẽ và cao thượng nhường bạn xuống xuồng cứu nạn để bạn được sống.</a:t>
            </a:r>
          </a:p>
          <a:p>
            <a:pPr marL="0" indent="0" algn="just">
              <a:buNone/>
            </a:pPr>
            <a:r>
              <a:rPr lang="vi-VN" b="0" i="0" dirty="0">
                <a:solidFill>
                  <a:srgbClr val="000000"/>
                </a:solidFill>
                <a:effectLst/>
                <a:latin typeface="OpenSans"/>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0" i="0" dirty="0">
                <a:solidFill>
                  <a:srgbClr val="000000"/>
                </a:solidFill>
                <a:effectLst/>
                <a:latin typeface="OpenSans"/>
              </a:rPr>
              <a:t>.</a:t>
            </a:r>
            <a:endParaRPr lang="vi-VN" b="0" i="0" dirty="0">
              <a:solidFill>
                <a:srgbClr val="000000"/>
              </a:solidFill>
              <a:effectLst/>
              <a:latin typeface="OpenSans"/>
            </a:endParaRPr>
          </a:p>
        </p:txBody>
      </p:sp>
    </p:spTree>
    <p:extLst>
      <p:ext uri="{BB962C8B-B14F-4D97-AF65-F5344CB8AC3E}">
        <p14:creationId xmlns:p14="http://schemas.microsoft.com/office/powerpoint/2010/main" val="42462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61131-6C47-4BFE-B0D0-CF48FD23CDC6}"/>
              </a:ext>
            </a:extLst>
          </p:cNvPr>
          <p:cNvSpPr>
            <a:spLocks noGrp="1"/>
          </p:cNvSpPr>
          <p:nvPr>
            <p:ph type="title"/>
          </p:nvPr>
        </p:nvSpPr>
        <p:spPr>
          <a:xfrm>
            <a:off x="3560884" y="802657"/>
            <a:ext cx="5070232" cy="1325563"/>
          </a:xfrm>
        </p:spPr>
        <p:style>
          <a:lnRef idx="2">
            <a:schemeClr val="accent2"/>
          </a:lnRef>
          <a:fillRef idx="1">
            <a:schemeClr val="lt1"/>
          </a:fillRef>
          <a:effectRef idx="0">
            <a:schemeClr val="accent2"/>
          </a:effectRef>
          <a:fontRef idx="minor">
            <a:schemeClr val="dk1"/>
          </a:fontRef>
        </p:style>
        <p:txBody>
          <a:bodyPr/>
          <a:lstStyle/>
          <a:p>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đôi</a:t>
            </a:r>
            <a:r>
              <a:rPr lang="en-US" dirty="0">
                <a:solidFill>
                  <a:srgbClr val="FF0000"/>
                </a:solidFill>
              </a:rPr>
              <a:t>:</a:t>
            </a:r>
          </a:p>
        </p:txBody>
      </p:sp>
      <p:sp>
        <p:nvSpPr>
          <p:cNvPr id="3" name="Content Placeholder 2">
            <a:extLst>
              <a:ext uri="{FF2B5EF4-FFF2-40B4-BE49-F238E27FC236}">
                <a16:creationId xmlns:a16="http://schemas.microsoft.com/office/drawing/2014/main" xmlns="" id="{06FB8CDC-76E9-4A8D-8855-83A5921D3EE6}"/>
              </a:ext>
            </a:extLst>
          </p:cNvPr>
          <p:cNvSpPr>
            <a:spLocks noGrp="1"/>
          </p:cNvSpPr>
          <p:nvPr>
            <p:ph idx="1"/>
          </p:nvPr>
        </p:nvSpPr>
        <p:spPr>
          <a:xfrm>
            <a:off x="1027529" y="3056078"/>
            <a:ext cx="10515600" cy="2336483"/>
          </a:xfrm>
        </p:spPr>
        <p:txBody>
          <a:bodyPr>
            <a:normAutofit/>
          </a:bodyPr>
          <a:lstStyle/>
          <a:p>
            <a:pPr marL="0" indent="0">
              <a:buNone/>
            </a:pPr>
            <a:r>
              <a:rPr lang="en-US" sz="6000" dirty="0"/>
              <a:t>Qua </a:t>
            </a:r>
            <a:r>
              <a:rPr lang="en-US" sz="6000" dirty="0" err="1"/>
              <a:t>câu</a:t>
            </a:r>
            <a:r>
              <a:rPr lang="en-US" sz="6000" dirty="0"/>
              <a:t> </a:t>
            </a:r>
            <a:r>
              <a:rPr lang="en-US" sz="6000" dirty="0" err="1"/>
              <a:t>chuyện</a:t>
            </a:r>
            <a:r>
              <a:rPr lang="en-US" sz="6000" dirty="0"/>
              <a:t> </a:t>
            </a:r>
            <a:r>
              <a:rPr lang="en-US" sz="6000" dirty="0" err="1"/>
              <a:t>này</a:t>
            </a:r>
            <a:r>
              <a:rPr lang="en-US" sz="6000" dirty="0"/>
              <a:t> </a:t>
            </a:r>
            <a:r>
              <a:rPr lang="en-US" sz="6000" dirty="0" err="1"/>
              <a:t>thì</a:t>
            </a:r>
            <a:r>
              <a:rPr lang="en-US" sz="6000" dirty="0"/>
              <a:t> </a:t>
            </a:r>
            <a:r>
              <a:rPr lang="en-US" sz="6000" dirty="0" err="1"/>
              <a:t>tác</a:t>
            </a:r>
            <a:r>
              <a:rPr lang="en-US" sz="6000" dirty="0"/>
              <a:t> </a:t>
            </a:r>
            <a:r>
              <a:rPr lang="en-US" sz="6000" dirty="0" err="1"/>
              <a:t>giả</a:t>
            </a:r>
            <a:r>
              <a:rPr lang="en-US" sz="6000" dirty="0"/>
              <a:t> </a:t>
            </a:r>
            <a:r>
              <a:rPr lang="en-US" sz="6000" dirty="0" err="1"/>
              <a:t>muốn</a:t>
            </a:r>
            <a:r>
              <a:rPr lang="en-US" sz="6000" dirty="0"/>
              <a:t> </a:t>
            </a:r>
            <a:r>
              <a:rPr lang="en-US" sz="6000" dirty="0" err="1"/>
              <a:t>nói</a:t>
            </a:r>
            <a:r>
              <a:rPr lang="en-US" sz="6000" dirty="0"/>
              <a:t> </a:t>
            </a:r>
            <a:r>
              <a:rPr lang="en-US" sz="6000" dirty="0" err="1"/>
              <a:t>lên</a:t>
            </a:r>
            <a:r>
              <a:rPr lang="en-US" sz="6000" dirty="0"/>
              <a:t> </a:t>
            </a:r>
            <a:r>
              <a:rPr lang="en-US" sz="6000" dirty="0" err="1"/>
              <a:t>điều</a:t>
            </a:r>
            <a:r>
              <a:rPr lang="en-US" sz="6000" dirty="0"/>
              <a:t> </a:t>
            </a:r>
            <a:r>
              <a:rPr lang="en-US" sz="6000" dirty="0" err="1"/>
              <a:t>gì</a:t>
            </a:r>
            <a:r>
              <a:rPr lang="en-US" sz="6000" dirty="0"/>
              <a:t>?</a:t>
            </a:r>
          </a:p>
        </p:txBody>
      </p:sp>
    </p:spTree>
    <p:extLst>
      <p:ext uri="{BB962C8B-B14F-4D97-AF65-F5344CB8AC3E}">
        <p14:creationId xmlns:p14="http://schemas.microsoft.com/office/powerpoint/2010/main" val="924347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xmlns="" id="{FF554704-DDFA-4277-B3C8-DA1C3D3E398E}"/>
              </a:ext>
            </a:extLst>
          </p:cNvPr>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b="1" i="0" dirty="0" err="1">
                <a:effectLst/>
                <a:latin typeface="arial" panose="020B0604020202020204" pitchFamily="34" charset="0"/>
              </a:rPr>
              <a:t>Nội</a:t>
            </a:r>
            <a:r>
              <a:rPr lang="en-US" sz="4400" b="1" i="0" dirty="0">
                <a:effectLst/>
                <a:latin typeface="arial" panose="020B0604020202020204" pitchFamily="34" charset="0"/>
              </a:rPr>
              <a:t> dung </a:t>
            </a:r>
            <a:r>
              <a:rPr lang="en-US" sz="4400" b="1" i="0" dirty="0" err="1">
                <a:effectLst/>
                <a:latin typeface="arial" panose="020B0604020202020204" pitchFamily="34" charset="0"/>
              </a:rPr>
              <a:t>chính</a:t>
            </a:r>
            <a:r>
              <a:rPr lang="en-US" sz="4400" b="1" i="0" dirty="0">
                <a:effectLst/>
                <a:latin typeface="arial" panose="020B0604020202020204" pitchFamily="34" charset="0"/>
              </a:rPr>
              <a:t>: </a:t>
            </a:r>
            <a:r>
              <a:rPr lang="vi-VN" sz="4400" b="0" i="0" dirty="0">
                <a:effectLst/>
                <a:latin typeface="arial" panose="020B0604020202020204" pitchFamily="34" charset="0"/>
              </a:rPr>
              <a:t>Ca ngợi tình bạn giữa Ma-ri-ô và Giu-li-ét-ta; sự ân cần, dịu dàng của Giu-li-ét-ta, đức hi sinh cao thượng của cậu bé Ma-ri-ô.</a:t>
            </a:r>
            <a:endParaRPr lang="en-US" sz="4400" dirty="0"/>
          </a:p>
        </p:txBody>
      </p:sp>
    </p:spTree>
    <p:extLst>
      <p:ext uri="{BB962C8B-B14F-4D97-AF65-F5344CB8AC3E}">
        <p14:creationId xmlns:p14="http://schemas.microsoft.com/office/powerpoint/2010/main" val="42619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C4A90-130D-464A-BC84-405ED7ABFB28}"/>
              </a:ext>
            </a:extLst>
          </p:cNvPr>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xmlns=""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"Còn chỗ cho một đứa bé." Hai đứa trẻ sực tỉnh, lao ra.</a:t>
            </a:r>
          </a:p>
          <a:p>
            <a:pPr marL="0" indent="0" algn="just">
              <a:buNone/>
            </a:pPr>
            <a:r>
              <a:rPr lang="vi-VN" b="0" i="0" dirty="0">
                <a:solidFill>
                  <a:srgbClr val="0070C0"/>
                </a:solidFill>
                <a:effectLst/>
                <a:latin typeface="OpenSans"/>
              </a:rPr>
              <a:t>      - Đứa nhỏ thôi! Nặng lắm rồi. - Một người nói.</a:t>
            </a:r>
          </a:p>
          <a:p>
            <a:pPr marL="0" indent="0" algn="just">
              <a:buNone/>
            </a:pPr>
            <a:r>
              <a:rPr lang="vi-VN" b="0" i="0" dirty="0">
                <a:solidFill>
                  <a:srgbClr val="0070C0"/>
                </a:solidFill>
                <a:effectLst/>
                <a:latin typeface="OpenSans"/>
              </a:rPr>
              <a:t>     Nghe thế, Giu-li-ét-ta sững sờ, buông thõng hai tay, đôi mắt thẫn thờ tuyệt vọng.</a:t>
            </a:r>
          </a:p>
          <a:p>
            <a:pPr marL="0" indent="0" algn="just">
              <a:buNone/>
            </a:pPr>
            <a:r>
              <a:rPr lang="vi-VN" b="0" i="0" dirty="0">
                <a:solidFill>
                  <a:srgbClr val="0070C0"/>
                </a:solidFill>
                <a:effectLst/>
                <a:latin typeface="OpenSans"/>
              </a:rPr>
              <a:t>      Một ý nghĩ vụt đến, Ma-ri-ô hét to: </a:t>
            </a:r>
            <a:r>
              <a:rPr lang="en-US" b="0" i="0" dirty="0">
                <a:solidFill>
                  <a:srgbClr val="0070C0"/>
                </a:solidFill>
                <a:effectLst/>
                <a:latin typeface="OpenSans"/>
              </a:rPr>
              <a:t> </a:t>
            </a:r>
            <a:r>
              <a:rPr lang="vi-VN" b="0" i="0" dirty="0">
                <a:solidFill>
                  <a:srgbClr val="0070C0"/>
                </a:solidFill>
                <a:effectLst/>
                <a:latin typeface="OpenSans"/>
              </a:rPr>
              <a:t>"Giu-li-ét-ta, xuống đi! Bạn còn bố mẹ..."</a:t>
            </a:r>
          </a:p>
          <a:p>
            <a:pPr marL="0" indent="0" algn="just">
              <a:buNone/>
            </a:pPr>
            <a:r>
              <a:rPr lang="vi-VN" b="0" i="0" dirty="0">
                <a:solidFill>
                  <a:srgbClr val="0070C0"/>
                </a:solidFill>
                <a:effectLst/>
                <a:latin typeface="OpenSans"/>
              </a:rPr>
              <a:t>       Nói rồi, cậu ôm ngang lưng Giu-li-ét-ta thả xuống nước. Người ta nắm tay cô lôi lên xuồng.</a:t>
            </a:r>
          </a:p>
          <a:p>
            <a:pPr marL="0" indent="0" algn="just">
              <a:buNone/>
            </a:pPr>
            <a:r>
              <a:rPr lang="vi-VN" b="0" i="0" dirty="0">
                <a:solidFill>
                  <a:srgbClr val="0070C0"/>
                </a:solidFill>
                <a:effectLst/>
                <a:latin typeface="OpenSans"/>
              </a:rPr>
              <a:t>      Chiếc xuồng bơi ra xa. Giu-li-ét-ta bàng hoàng nhìn Ma-ri-ô đang đứng bên mạn tàu, đầu ngửng cao, tóc bay trước gió. Cô </a:t>
            </a:r>
            <a:r>
              <a:rPr lang="vi-VN" b="0" dirty="0">
                <a:solidFill>
                  <a:srgbClr val="0070C0"/>
                </a:solidFill>
                <a:effectLst/>
                <a:latin typeface="OpenSans"/>
              </a:rPr>
              <a:t>bật khóc nức </a:t>
            </a:r>
            <a:r>
              <a:rPr lang="vi-VN" b="0" i="0" dirty="0">
                <a:solidFill>
                  <a:srgbClr val="0070C0"/>
                </a:solidFill>
                <a:effectLst/>
                <a:latin typeface="OpenSans"/>
              </a:rPr>
              <a:t>nở, giơ tay về phía cậu: "Vĩnh biệt Ma-ri-ô!"</a:t>
            </a:r>
          </a:p>
          <a:p>
            <a:pPr marL="0" indent="0">
              <a:buNone/>
            </a:pPr>
            <a:endParaRPr lang="en-US" dirty="0"/>
          </a:p>
        </p:txBody>
      </p:sp>
    </p:spTree>
    <p:extLst>
      <p:ext uri="{BB962C8B-B14F-4D97-AF65-F5344CB8AC3E}">
        <p14:creationId xmlns:p14="http://schemas.microsoft.com/office/powerpoint/2010/main" val="31187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C4A90-130D-464A-BC84-405ED7ABFB28}"/>
              </a:ext>
            </a:extLst>
          </p:cNvPr>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xmlns=""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a:t>
            </a:r>
            <a:r>
              <a:rPr lang="vi-VN" b="0" i="0" u="sng" dirty="0">
                <a:solidFill>
                  <a:srgbClr val="FF0000"/>
                </a:solidFill>
                <a:effectLst/>
                <a:latin typeface="OpenSans"/>
              </a:rPr>
              <a:t>Còn chỗ </a:t>
            </a:r>
            <a:r>
              <a:rPr lang="vi-VN" b="0" i="0" dirty="0">
                <a:solidFill>
                  <a:srgbClr val="0070C0"/>
                </a:solidFill>
                <a:effectLst/>
                <a:latin typeface="OpenSans"/>
              </a:rPr>
              <a:t>cho một đứa bé." Hai đứa trẻ </a:t>
            </a:r>
            <a:r>
              <a:rPr lang="vi-VN" b="0" i="0" u="sng" dirty="0">
                <a:solidFill>
                  <a:srgbClr val="FF0000"/>
                </a:solidFill>
                <a:effectLst/>
                <a:latin typeface="OpenSans"/>
              </a:rPr>
              <a:t>sực tỉnh, lao ra</a:t>
            </a:r>
            <a:r>
              <a:rPr lang="vi-VN" b="0" i="0" dirty="0">
                <a:solidFill>
                  <a:srgbClr val="0070C0"/>
                </a:solidFill>
                <a:effectLst/>
                <a:latin typeface="OpenSans"/>
              </a:rPr>
              <a:t>.</a:t>
            </a:r>
          </a:p>
          <a:p>
            <a:pPr marL="0" indent="0" algn="just">
              <a:buNone/>
            </a:pPr>
            <a:r>
              <a:rPr lang="vi-VN" b="0" i="0" dirty="0">
                <a:solidFill>
                  <a:srgbClr val="0070C0"/>
                </a:solidFill>
                <a:effectLst/>
                <a:latin typeface="OpenSans"/>
              </a:rPr>
              <a:t>      - </a:t>
            </a:r>
            <a:r>
              <a:rPr lang="vi-VN" b="0" i="0" u="sng" dirty="0">
                <a:solidFill>
                  <a:srgbClr val="FF0000"/>
                </a:solidFill>
                <a:effectLst/>
                <a:latin typeface="OpenSans"/>
              </a:rPr>
              <a:t>Đứa nhỏ </a:t>
            </a:r>
            <a:r>
              <a:rPr lang="vi-VN" b="0" i="0" dirty="0">
                <a:solidFill>
                  <a:srgbClr val="0070C0"/>
                </a:solidFill>
                <a:effectLst/>
                <a:latin typeface="OpenSans"/>
              </a:rPr>
              <a:t>thôi! </a:t>
            </a:r>
            <a:r>
              <a:rPr lang="vi-VN" b="0" i="0" u="sng" dirty="0">
                <a:solidFill>
                  <a:srgbClr val="FF0000"/>
                </a:solidFill>
                <a:effectLst/>
                <a:latin typeface="OpenSans"/>
              </a:rPr>
              <a:t>Nặng lắm </a:t>
            </a:r>
            <a:r>
              <a:rPr lang="vi-VN" b="0" i="0" dirty="0">
                <a:solidFill>
                  <a:srgbClr val="0070C0"/>
                </a:solidFill>
                <a:effectLst/>
                <a:latin typeface="OpenSans"/>
              </a:rPr>
              <a:t>rồi. - Một người nói.</a:t>
            </a:r>
          </a:p>
          <a:p>
            <a:pPr marL="0" indent="0" algn="just">
              <a:buNone/>
            </a:pPr>
            <a:r>
              <a:rPr lang="vi-VN" b="0" i="0" dirty="0">
                <a:solidFill>
                  <a:srgbClr val="0070C0"/>
                </a:solidFill>
                <a:effectLst/>
                <a:latin typeface="OpenSans"/>
              </a:rPr>
              <a:t>     Nghe thế, Giu-li-ét-ta </a:t>
            </a:r>
            <a:r>
              <a:rPr lang="vi-VN" b="0" i="0" u="sng" dirty="0">
                <a:solidFill>
                  <a:srgbClr val="FF0000"/>
                </a:solidFill>
                <a:effectLst/>
                <a:latin typeface="OpenSans"/>
              </a:rPr>
              <a:t>sững sờ</a:t>
            </a:r>
            <a:r>
              <a:rPr lang="vi-VN" b="0" i="0" dirty="0">
                <a:solidFill>
                  <a:srgbClr val="0070C0"/>
                </a:solidFill>
                <a:effectLst/>
                <a:latin typeface="OpenSans"/>
              </a:rPr>
              <a:t>, buông thõng hai tay, đôi mắt </a:t>
            </a:r>
            <a:r>
              <a:rPr lang="vi-VN" b="0" i="0" u="sng" dirty="0">
                <a:solidFill>
                  <a:srgbClr val="FF0000"/>
                </a:solidFill>
                <a:effectLst/>
                <a:latin typeface="OpenSans"/>
              </a:rPr>
              <a:t>thẫn thờ </a:t>
            </a:r>
            <a:r>
              <a:rPr lang="vi-VN" b="0" i="0" dirty="0">
                <a:solidFill>
                  <a:srgbClr val="0070C0"/>
                </a:solidFill>
                <a:effectLst/>
                <a:latin typeface="OpenSans"/>
              </a:rPr>
              <a:t>tuyệt vọng.</a:t>
            </a:r>
          </a:p>
          <a:p>
            <a:pPr marL="0" indent="0" algn="just">
              <a:buNone/>
            </a:pPr>
            <a:r>
              <a:rPr lang="vi-VN" b="0" i="0" dirty="0">
                <a:solidFill>
                  <a:srgbClr val="0070C0"/>
                </a:solidFill>
                <a:effectLst/>
                <a:latin typeface="OpenSans"/>
              </a:rPr>
              <a:t>      Một ý nghĩ vụt đến, Ma-ri-ô </a:t>
            </a:r>
            <a:r>
              <a:rPr lang="vi-VN" b="0" i="0" u="sng" dirty="0">
                <a:solidFill>
                  <a:srgbClr val="FF0000"/>
                </a:solidFill>
                <a:effectLst/>
                <a:latin typeface="OpenSans"/>
              </a:rPr>
              <a:t>hét to</a:t>
            </a:r>
            <a:r>
              <a:rPr lang="vi-VN" b="0" i="0" dirty="0">
                <a:solidFill>
                  <a:srgbClr val="0070C0"/>
                </a:solidFill>
                <a:effectLst/>
                <a:latin typeface="OpenSans"/>
              </a:rPr>
              <a:t>: </a:t>
            </a:r>
            <a:r>
              <a:rPr lang="en-US" b="0" i="0" dirty="0">
                <a:solidFill>
                  <a:srgbClr val="0070C0"/>
                </a:solidFill>
                <a:effectLst/>
                <a:latin typeface="OpenSans"/>
              </a:rPr>
              <a:t> </a:t>
            </a:r>
            <a:r>
              <a:rPr lang="vi-VN" b="0" i="0" dirty="0">
                <a:solidFill>
                  <a:srgbClr val="0070C0"/>
                </a:solidFill>
                <a:effectLst/>
                <a:latin typeface="OpenSans"/>
              </a:rPr>
              <a:t>"</a:t>
            </a:r>
            <a:r>
              <a:rPr lang="vi-VN" b="0" i="0" u="sng" dirty="0">
                <a:solidFill>
                  <a:srgbClr val="FF0000"/>
                </a:solidFill>
                <a:effectLst/>
                <a:latin typeface="OpenSans"/>
              </a:rPr>
              <a:t>Giu-li-ét-ta</a:t>
            </a:r>
            <a:r>
              <a:rPr lang="vi-VN" b="0" i="0" dirty="0">
                <a:solidFill>
                  <a:srgbClr val="0070C0"/>
                </a:solidFill>
                <a:effectLst/>
                <a:latin typeface="OpenSans"/>
              </a:rPr>
              <a:t>, </a:t>
            </a:r>
            <a:r>
              <a:rPr lang="vi-VN" b="0" i="0" u="sng" dirty="0">
                <a:solidFill>
                  <a:srgbClr val="FF0000"/>
                </a:solidFill>
                <a:effectLst/>
                <a:latin typeface="OpenSans"/>
              </a:rPr>
              <a:t>xuống đi</a:t>
            </a:r>
            <a:r>
              <a:rPr lang="vi-VN" b="0" i="0" dirty="0">
                <a:solidFill>
                  <a:srgbClr val="0070C0"/>
                </a:solidFill>
                <a:effectLst/>
                <a:latin typeface="OpenSans"/>
              </a:rPr>
              <a:t>! Bạn còn bố mẹ..."</a:t>
            </a:r>
          </a:p>
          <a:p>
            <a:pPr marL="0" indent="0" algn="just">
              <a:buNone/>
            </a:pPr>
            <a:r>
              <a:rPr lang="vi-VN" b="0" i="0" dirty="0">
                <a:solidFill>
                  <a:srgbClr val="0070C0"/>
                </a:solidFill>
                <a:effectLst/>
                <a:latin typeface="OpenSans"/>
              </a:rPr>
              <a:t>       Nói rồi, cậu ôm ngang lưng Giu-li-ét-ta </a:t>
            </a:r>
            <a:r>
              <a:rPr lang="vi-VN" b="0" i="0" u="sng" dirty="0">
                <a:solidFill>
                  <a:srgbClr val="FF0000"/>
                </a:solidFill>
                <a:effectLst/>
                <a:latin typeface="OpenSans"/>
              </a:rPr>
              <a:t>thả xuống </a:t>
            </a:r>
            <a:r>
              <a:rPr lang="vi-VN" b="0" i="0" dirty="0">
                <a:solidFill>
                  <a:srgbClr val="0070C0"/>
                </a:solidFill>
                <a:effectLst/>
                <a:latin typeface="OpenSans"/>
              </a:rPr>
              <a:t>nước. Người ta nắm tay cô </a:t>
            </a:r>
            <a:r>
              <a:rPr lang="vi-VN" b="0" i="0" u="sng" dirty="0">
                <a:solidFill>
                  <a:srgbClr val="FF0000"/>
                </a:solidFill>
                <a:effectLst/>
                <a:latin typeface="OpenSans"/>
              </a:rPr>
              <a:t>lôi lên</a:t>
            </a:r>
            <a:r>
              <a:rPr lang="vi-VN" b="0" i="0" dirty="0">
                <a:solidFill>
                  <a:srgbClr val="0070C0"/>
                </a:solidFill>
                <a:effectLst/>
                <a:latin typeface="OpenSans"/>
              </a:rPr>
              <a:t> xuồng.</a:t>
            </a:r>
          </a:p>
          <a:p>
            <a:pPr marL="0" indent="0" algn="just">
              <a:buNone/>
            </a:pPr>
            <a:r>
              <a:rPr lang="vi-VN" b="0" i="0" dirty="0">
                <a:solidFill>
                  <a:srgbClr val="0070C0"/>
                </a:solidFill>
                <a:effectLst/>
                <a:latin typeface="OpenSans"/>
              </a:rPr>
              <a:t>      Chiếc xuồng bơi ra xa. Giu-li-ét-ta </a:t>
            </a:r>
            <a:r>
              <a:rPr lang="vi-VN" b="0" i="0" u="sng" dirty="0">
                <a:solidFill>
                  <a:srgbClr val="FF0000"/>
                </a:solidFill>
                <a:effectLst/>
                <a:latin typeface="OpenSans"/>
              </a:rPr>
              <a:t>bàng hoàng </a:t>
            </a:r>
            <a:r>
              <a:rPr lang="vi-VN" b="0" i="0" dirty="0">
                <a:solidFill>
                  <a:srgbClr val="0070C0"/>
                </a:solidFill>
                <a:effectLst/>
                <a:latin typeface="OpenSans"/>
              </a:rPr>
              <a:t>nhìn Ma-ri-ô đang đứng bên mạn tàu, đầu </a:t>
            </a:r>
            <a:r>
              <a:rPr lang="vi-VN" b="0" i="0" u="sng" dirty="0">
                <a:solidFill>
                  <a:srgbClr val="FF0000"/>
                </a:solidFill>
                <a:effectLst/>
                <a:latin typeface="OpenSans"/>
              </a:rPr>
              <a:t>ngửng cao</a:t>
            </a:r>
            <a:r>
              <a:rPr lang="vi-VN" b="0" i="0" dirty="0">
                <a:solidFill>
                  <a:srgbClr val="0070C0"/>
                </a:solidFill>
                <a:effectLst/>
                <a:latin typeface="OpenSans"/>
              </a:rPr>
              <a:t>, tóc bay trước gió. Cô </a:t>
            </a:r>
            <a:r>
              <a:rPr lang="vi-VN" b="0" i="0" u="sng" dirty="0">
                <a:solidFill>
                  <a:srgbClr val="FF0000"/>
                </a:solidFill>
                <a:effectLst/>
                <a:latin typeface="OpenSans"/>
              </a:rPr>
              <a:t>bật khóc nức nở</a:t>
            </a:r>
            <a:r>
              <a:rPr lang="vi-VN" b="0" i="0" dirty="0">
                <a:solidFill>
                  <a:srgbClr val="0070C0"/>
                </a:solidFill>
                <a:effectLst/>
                <a:latin typeface="OpenSans"/>
              </a:rPr>
              <a:t>, giơ tay về phía cậu: "</a:t>
            </a:r>
            <a:r>
              <a:rPr lang="vi-VN" b="0" i="0" u="sng" dirty="0">
                <a:solidFill>
                  <a:srgbClr val="FF0000"/>
                </a:solidFill>
                <a:effectLst/>
                <a:latin typeface="OpenSans"/>
              </a:rPr>
              <a:t>Vĩnh biệt </a:t>
            </a:r>
            <a:r>
              <a:rPr lang="vi-VN" b="0" i="0" dirty="0">
                <a:solidFill>
                  <a:srgbClr val="0070C0"/>
                </a:solidFill>
                <a:effectLst/>
                <a:latin typeface="OpenSans"/>
              </a:rPr>
              <a:t>Ma-ri-ô!"</a:t>
            </a:r>
          </a:p>
          <a:p>
            <a:pPr marL="0" indent="0">
              <a:buNone/>
            </a:pPr>
            <a:endParaRPr lang="en-US" dirty="0"/>
          </a:p>
        </p:txBody>
      </p:sp>
    </p:spTree>
    <p:extLst>
      <p:ext uri="{BB962C8B-B14F-4D97-AF65-F5344CB8AC3E}">
        <p14:creationId xmlns:p14="http://schemas.microsoft.com/office/powerpoint/2010/main" val="313038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12" t="14771" r="6224" b="39911"/>
          <a:stretch/>
        </p:blipFill>
        <p:spPr bwMode="auto">
          <a:xfrm>
            <a:off x="66672" y="104774"/>
            <a:ext cx="6281692" cy="668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1" t="9107" r="4686"/>
          <a:stretch/>
        </p:blipFill>
        <p:spPr bwMode="auto">
          <a:xfrm>
            <a:off x="6405514" y="2209799"/>
            <a:ext cx="5691236" cy="458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31" t="59946" r="9553" b="8360"/>
          <a:stretch/>
        </p:blipFill>
        <p:spPr bwMode="auto">
          <a:xfrm>
            <a:off x="6405514" y="104774"/>
            <a:ext cx="5691236"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0047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97C3FBD-9DA7-4C4D-97CC-D86DF86B5C3B}"/>
              </a:ext>
            </a:extLst>
          </p:cNvPr>
          <p:cNvSpPr>
            <a:spLocks noGrp="1"/>
          </p:cNvSpPr>
          <p:nvPr>
            <p:ph type="title"/>
          </p:nvPr>
        </p:nvSpPr>
        <p:spPr>
          <a:xfrm>
            <a:off x="1119554" y="0"/>
            <a:ext cx="10515600" cy="1828800"/>
          </a:xfrm>
        </p:spPr>
        <p:txBody>
          <a:bodyPr>
            <a:normAutofit fontScale="90000"/>
          </a:bodyPr>
          <a:lstStyle/>
          <a:p>
            <a:r>
              <a:rPr lang="en-US" dirty="0"/>
              <a:t>                                 </a:t>
            </a:r>
            <a:r>
              <a:rPr lang="en-US" b="1" dirty="0" err="1">
                <a:latin typeface="Arial" panose="020B0604020202020204" pitchFamily="34" charset="0"/>
                <a:cs typeface="Arial" panose="020B0604020202020204" pitchFamily="34" charset="0"/>
              </a:rPr>
              <a:t>Tập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đọc</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dirty="0"/>
              <a:t>                            </a:t>
            </a:r>
            <a:r>
              <a:rPr lang="en-US" sz="5300" b="1" dirty="0" err="1">
                <a:solidFill>
                  <a:srgbClr val="FF0000"/>
                </a:solidFill>
                <a:latin typeface="Times New Roman" panose="02020603050405020304" pitchFamily="18" charset="0"/>
                <a:cs typeface="Times New Roman" panose="02020603050405020304" pitchFamily="18" charset="0"/>
              </a:rPr>
              <a:t>Một</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vụ</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đắm</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tàu</a:t>
            </a:r>
            <a:r>
              <a:rPr lang="en-US" sz="5300" b="1" dirty="0">
                <a:latin typeface="Times New Roman" panose="02020603050405020304" pitchFamily="18" charset="0"/>
                <a:cs typeface="Times New Roman" panose="02020603050405020304" pitchFamily="18" charset="0"/>
              </a:rPr>
              <a:t/>
            </a:r>
            <a:br>
              <a:rPr lang="en-US" sz="5300" b="1" dirty="0">
                <a:latin typeface="Times New Roman" panose="02020603050405020304" pitchFamily="18" charset="0"/>
                <a:cs typeface="Times New Roman" panose="02020603050405020304" pitchFamily="18" charset="0"/>
              </a:rPr>
            </a:br>
            <a:r>
              <a:rPr lang="en-US" dirty="0"/>
              <a:t>                                            </a:t>
            </a:r>
            <a:r>
              <a:rPr lang="en-US" sz="3100" b="1" i="1" dirty="0">
                <a:solidFill>
                  <a:schemeClr val="accent2">
                    <a:lumMod val="75000"/>
                  </a:schemeClr>
                </a:solidFill>
                <a:latin typeface="Times New Roman" panose="02020603050405020304" pitchFamily="18" charset="0"/>
                <a:cs typeface="Times New Roman" panose="02020603050405020304" pitchFamily="18" charset="0"/>
              </a:rPr>
              <a:t>Theo</a:t>
            </a:r>
            <a:r>
              <a:rPr lang="en-US" sz="3100" b="1" dirty="0">
                <a:solidFill>
                  <a:schemeClr val="accent2">
                    <a:lumMod val="75000"/>
                  </a:schemeClr>
                </a:solidFill>
                <a:latin typeface="Times New Roman" panose="02020603050405020304" pitchFamily="18" charset="0"/>
                <a:cs typeface="Times New Roman" panose="02020603050405020304" pitchFamily="18" charset="0"/>
              </a:rPr>
              <a:t> A-Mi-Xi</a:t>
            </a:r>
            <a:endParaRPr lang="en-US" sz="49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421EC0A4-98DB-46BF-8129-B37B9F0AC15B}"/>
              </a:ext>
            </a:extLst>
          </p:cNvPr>
          <p:cNvSpPr>
            <a:spLocks noGrp="1"/>
          </p:cNvSpPr>
          <p:nvPr>
            <p:ph idx="1"/>
          </p:nvPr>
        </p:nvSpPr>
        <p:spPr>
          <a:xfrm>
            <a:off x="838200" y="2099256"/>
            <a:ext cx="10515600" cy="3851377"/>
          </a:xfrm>
        </p:spPr>
        <p:txBody>
          <a:bodyPr>
            <a:normAutofit fontScale="92500"/>
          </a:bodyPr>
          <a:lstStyle/>
          <a:p>
            <a:pPr marL="0" indent="0">
              <a:buNone/>
            </a:pPr>
            <a:r>
              <a:rPr lang="en-US" sz="3200" b="1" dirty="0">
                <a:solidFill>
                  <a:srgbClr val="0000CC"/>
                </a:solidFill>
                <a:latin typeface="Arial" panose="020B0604020202020204" pitchFamily="34" charset="0"/>
                <a:cs typeface="Arial" panose="020B0604020202020204" pitchFamily="34" charset="0"/>
              </a:rPr>
              <a:t>Theo </a:t>
            </a:r>
            <a:r>
              <a:rPr lang="en-US" sz="3200" b="1" dirty="0" err="1">
                <a:solidFill>
                  <a:srgbClr val="0000CC"/>
                </a:solidFill>
                <a:latin typeface="Arial" panose="020B0604020202020204" pitchFamily="34" charset="0"/>
                <a:cs typeface="Arial" panose="020B0604020202020204" pitchFamily="34" charset="0"/>
              </a:rPr>
              <a:t>em</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bài</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văn</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được</a:t>
            </a:r>
            <a:r>
              <a:rPr lang="en-US" sz="3200" b="1" dirty="0">
                <a:solidFill>
                  <a:srgbClr val="0000CC"/>
                </a:solidFill>
                <a:latin typeface="Arial" panose="020B0604020202020204" pitchFamily="34" charset="0"/>
                <a:cs typeface="Arial" panose="020B0604020202020204" pitchFamily="34" charset="0"/>
              </a:rPr>
              <a:t> chia </a:t>
            </a:r>
            <a:r>
              <a:rPr lang="en-US" sz="3200" b="1" dirty="0" err="1">
                <a:solidFill>
                  <a:srgbClr val="0000CC"/>
                </a:solidFill>
                <a:latin typeface="Arial" panose="020B0604020202020204" pitchFamily="34" charset="0"/>
                <a:cs typeface="Arial" panose="020B0604020202020204" pitchFamily="34" charset="0"/>
              </a:rPr>
              <a:t>làm</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mấy</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đoạn</a:t>
            </a:r>
            <a:r>
              <a:rPr lang="en-US" sz="3200" b="1" dirty="0">
                <a:solidFill>
                  <a:srgbClr val="0000CC"/>
                </a:solidFill>
                <a:latin typeface="Arial" panose="020B0604020202020204" pitchFamily="34" charset="0"/>
                <a:cs typeface="Arial" panose="020B0604020202020204" pitchFamily="34" charset="0"/>
              </a:rPr>
              <a:t>?</a:t>
            </a:r>
          </a:p>
          <a:p>
            <a:pPr marL="0" indent="0">
              <a:buNone/>
            </a:pPr>
            <a:r>
              <a:rPr lang="en-US" sz="3200" b="1" dirty="0" err="1">
                <a:solidFill>
                  <a:srgbClr val="00B050"/>
                </a:solidFill>
                <a:latin typeface="Arial" panose="020B0604020202020204" pitchFamily="34" charset="0"/>
                <a:cs typeface="Arial" panose="020B0604020202020204" pitchFamily="34" charset="0"/>
              </a:rPr>
              <a:t>Bài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văn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được</a:t>
            </a:r>
            <a:r>
              <a:rPr lang="en-US" sz="3200" b="1" dirty="0">
                <a:solidFill>
                  <a:srgbClr val="00B050"/>
                </a:solidFill>
                <a:latin typeface="Arial" panose="020B0604020202020204" pitchFamily="34" charset="0"/>
                <a:cs typeface="Arial" panose="020B0604020202020204" pitchFamily="34" charset="0"/>
              </a:rPr>
              <a:t> chia </a:t>
            </a:r>
            <a:r>
              <a:rPr lang="en-US" sz="3200" b="1" dirty="0" err="1">
                <a:solidFill>
                  <a:srgbClr val="00B050"/>
                </a:solidFill>
                <a:latin typeface="Arial" panose="020B0604020202020204" pitchFamily="34" charset="0"/>
                <a:cs typeface="Arial" panose="020B0604020202020204" pitchFamily="34" charset="0"/>
              </a:rPr>
              <a:t>thành</a:t>
            </a:r>
            <a:r>
              <a:rPr lang="en-US" sz="3200" b="1" dirty="0">
                <a:solidFill>
                  <a:srgbClr val="00B050"/>
                </a:solidFill>
                <a:latin typeface="Arial" panose="020B0604020202020204" pitchFamily="34" charset="0"/>
                <a:cs typeface="Arial" panose="020B0604020202020204" pitchFamily="34" charset="0"/>
              </a:rPr>
              <a:t> 5 </a:t>
            </a:r>
            <a:r>
              <a:rPr lang="en-US" sz="3200" b="1" dirty="0" err="1">
                <a:solidFill>
                  <a:srgbClr val="00B050"/>
                </a:solidFill>
                <a:latin typeface="Arial" panose="020B0604020202020204" pitchFamily="34" charset="0"/>
                <a:cs typeface="Arial" panose="020B0604020202020204" pitchFamily="34" charset="0"/>
              </a:rPr>
              <a:t>đoạn</a:t>
            </a:r>
            <a:r>
              <a:rPr lang="en-US" sz="3200" b="1" dirty="0">
                <a:solidFill>
                  <a:srgbClr val="00B050"/>
                </a:solidFill>
                <a:latin typeface="Arial" panose="020B0604020202020204" pitchFamily="34" charset="0"/>
                <a:cs typeface="Arial" panose="020B0604020202020204" pitchFamily="34" charset="0"/>
              </a:rPr>
              <a:t>:</a:t>
            </a: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1: Từ đầu đến </a:t>
            </a:r>
            <a:r>
              <a:rPr lang="vi-VN" sz="3200" b="0" i="1" dirty="0">
                <a:solidFill>
                  <a:srgbClr val="000000"/>
                </a:solidFill>
                <a:effectLst/>
                <a:latin typeface="OpenSans"/>
              </a:rPr>
              <a:t>về quê sống với họ hàng</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2: Từ </a:t>
            </a:r>
            <a:r>
              <a:rPr lang="vi-VN" sz="3200" b="0" i="1" dirty="0">
                <a:solidFill>
                  <a:srgbClr val="000000"/>
                </a:solidFill>
                <a:effectLst/>
                <a:latin typeface="OpenSans"/>
              </a:rPr>
              <a:t>Đêm xuống</a:t>
            </a:r>
            <a:r>
              <a:rPr lang="vi-VN" sz="3200" b="0" i="0" dirty="0">
                <a:solidFill>
                  <a:srgbClr val="000000"/>
                </a:solidFill>
                <a:effectLst/>
                <a:latin typeface="OpenSans"/>
              </a:rPr>
              <a:t> đến </a:t>
            </a:r>
            <a:r>
              <a:rPr lang="vi-VN" sz="3200" b="0" i="1" dirty="0">
                <a:solidFill>
                  <a:srgbClr val="000000"/>
                </a:solidFill>
                <a:effectLst/>
                <a:latin typeface="OpenSans"/>
              </a:rPr>
              <a:t>băng cho bạn</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3: Từ </a:t>
            </a:r>
            <a:r>
              <a:rPr lang="vi-VN" sz="3200" b="0" i="1" dirty="0">
                <a:solidFill>
                  <a:srgbClr val="000000"/>
                </a:solidFill>
                <a:effectLst/>
                <a:latin typeface="OpenSans"/>
              </a:rPr>
              <a:t>Cơn bão dữ dội</a:t>
            </a:r>
            <a:r>
              <a:rPr lang="vi-VN" sz="3200" b="0" i="0" dirty="0">
                <a:solidFill>
                  <a:srgbClr val="000000"/>
                </a:solidFill>
                <a:effectLst/>
                <a:latin typeface="OpenSans"/>
              </a:rPr>
              <a:t> đến </a:t>
            </a:r>
            <a:r>
              <a:rPr lang="vi-VN" sz="3200" b="0" i="1" dirty="0">
                <a:solidFill>
                  <a:srgbClr val="000000"/>
                </a:solidFill>
                <a:effectLst/>
                <a:latin typeface="OpenSans"/>
              </a:rPr>
              <a:t>Quang cảnh thật hỗn loạn</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4: Từ </a:t>
            </a:r>
            <a:r>
              <a:rPr lang="vi-VN" sz="3200" b="0" i="1" dirty="0">
                <a:solidFill>
                  <a:srgbClr val="000000"/>
                </a:solidFill>
                <a:effectLst/>
                <a:latin typeface="OpenSans"/>
              </a:rPr>
              <a:t>Ma-ri-ô</a:t>
            </a:r>
            <a:r>
              <a:rPr lang="vi-VN" sz="3200" b="0" i="0" dirty="0">
                <a:solidFill>
                  <a:srgbClr val="000000"/>
                </a:solidFill>
                <a:effectLst/>
                <a:latin typeface="OpenSans"/>
              </a:rPr>
              <a:t> đến </a:t>
            </a:r>
            <a:r>
              <a:rPr lang="vi-VN" sz="3200" b="0" i="1" dirty="0">
                <a:solidFill>
                  <a:srgbClr val="000000"/>
                </a:solidFill>
                <a:effectLst/>
                <a:latin typeface="OpenSans"/>
              </a:rPr>
              <a:t>đôi mắt thẫn thờ, tuyệt vọng</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5: Phần </a:t>
            </a:r>
            <a:r>
              <a:rPr lang="en-US" sz="3200" b="0" i="0" dirty="0" err="1">
                <a:solidFill>
                  <a:srgbClr val="000000"/>
                </a:solidFill>
                <a:effectLst/>
                <a:latin typeface="OpenSans"/>
              </a:rPr>
              <a:t>còn</a:t>
            </a:r>
            <a:r>
              <a:rPr lang="en-US" sz="3200" b="0" i="0" dirty="0">
                <a:solidFill>
                  <a:srgbClr val="000000"/>
                </a:solidFill>
                <a:effectLst/>
                <a:latin typeface="OpenSans"/>
              </a:rPr>
              <a:t> </a:t>
            </a:r>
            <a:r>
              <a:rPr lang="en-US" sz="3200" b="0" i="0" dirty="0" err="1">
                <a:solidFill>
                  <a:srgbClr val="000000"/>
                </a:solidFill>
                <a:effectLst/>
                <a:latin typeface="OpenSans"/>
              </a:rPr>
              <a:t>lại</a:t>
            </a:r>
            <a:endParaRPr lang="en-US" sz="3200" dirty="0"/>
          </a:p>
          <a:p>
            <a:pPr marL="0" indent="0">
              <a:buNone/>
            </a:pPr>
            <a:endParaRPr lang="en-US" dirty="0"/>
          </a:p>
        </p:txBody>
      </p:sp>
    </p:spTree>
    <p:extLst>
      <p:ext uri="{BB962C8B-B14F-4D97-AF65-F5344CB8AC3E}">
        <p14:creationId xmlns:p14="http://schemas.microsoft.com/office/powerpoint/2010/main" val="10167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0EF87B0-BF5A-4DFB-A6EB-EAE98C4A44BC}"/>
              </a:ext>
            </a:extLst>
          </p:cNvPr>
          <p:cNvSpPr>
            <a:spLocks noGrp="1"/>
          </p:cNvSpPr>
          <p:nvPr>
            <p:ph type="title"/>
          </p:nvPr>
        </p:nvSpPr>
        <p:spPr>
          <a:xfrm>
            <a:off x="838200" y="160409"/>
            <a:ext cx="10515600" cy="1325563"/>
          </a:xfrm>
        </p:spPr>
        <p:txBody>
          <a:bodyPr>
            <a:normAutofit fontScale="90000"/>
          </a:bodyPr>
          <a:lstStyle/>
          <a:p>
            <a:r>
              <a:rPr lang="en-US" dirty="0"/>
              <a:t>                                   </a:t>
            </a:r>
            <a:r>
              <a:rPr lang="en-US" u="sng" dirty="0" err="1"/>
              <a:t>Tập</a:t>
            </a:r>
            <a:r>
              <a:rPr lang="en-US" u="sng" dirty="0"/>
              <a:t> </a:t>
            </a:r>
            <a:r>
              <a:rPr lang="en-US" u="sng" dirty="0" err="1"/>
              <a:t>đọc</a:t>
            </a:r>
            <a:r>
              <a:rPr lang="en-US" dirty="0"/>
              <a:t/>
            </a:r>
            <a:br>
              <a:rPr lang="en-US" dirty="0"/>
            </a:br>
            <a:r>
              <a:rPr lang="en-US" dirty="0"/>
              <a:t>                            </a:t>
            </a:r>
            <a:r>
              <a:rPr lang="en-US" dirty="0" err="1">
                <a:solidFill>
                  <a:srgbClr val="FF0000"/>
                </a:solidFill>
              </a:rPr>
              <a:t>Một</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đắm</a:t>
            </a:r>
            <a:r>
              <a:rPr lang="en-US" dirty="0">
                <a:solidFill>
                  <a:srgbClr val="FF0000"/>
                </a:solidFill>
              </a:rPr>
              <a:t> </a:t>
            </a:r>
            <a:r>
              <a:rPr lang="en-US" dirty="0" err="1">
                <a:solidFill>
                  <a:srgbClr val="FF0000"/>
                </a:solidFill>
              </a:rPr>
              <a:t>tàu</a:t>
            </a:r>
            <a:r>
              <a:rPr lang="en-US" dirty="0"/>
              <a:t/>
            </a:r>
            <a:br>
              <a:rPr lang="en-US" dirty="0"/>
            </a:br>
            <a:r>
              <a:rPr lang="en-US" dirty="0"/>
              <a:t>                                              </a:t>
            </a:r>
            <a:r>
              <a:rPr lang="en-US" sz="2700" i="1" dirty="0">
                <a:solidFill>
                  <a:srgbClr val="0070C0"/>
                </a:solidFill>
              </a:rPr>
              <a:t>Theo</a:t>
            </a:r>
            <a:r>
              <a:rPr lang="en-US" sz="2700" dirty="0">
                <a:solidFill>
                  <a:srgbClr val="0070C0"/>
                </a:solidFill>
              </a:rPr>
              <a:t> </a:t>
            </a:r>
            <a:r>
              <a:rPr lang="en-US" sz="2700" b="1" dirty="0">
                <a:solidFill>
                  <a:srgbClr val="0070C0"/>
                </a:solidFill>
              </a:rPr>
              <a:t>A-Mi-Xi</a:t>
            </a:r>
            <a:endParaRPr lang="en-US" dirty="0">
              <a:solidFill>
                <a:srgbClr val="0070C0"/>
              </a:solidFill>
            </a:endParaRPr>
          </a:p>
        </p:txBody>
      </p:sp>
      <p:sp>
        <p:nvSpPr>
          <p:cNvPr id="5" name="Content Placeholder 4">
            <a:extLst>
              <a:ext uri="{FF2B5EF4-FFF2-40B4-BE49-F238E27FC236}">
                <a16:creationId xmlns:a16="http://schemas.microsoft.com/office/drawing/2014/main" xmlns="" id="{45949CB7-B3C4-48E2-B3DA-E864599F57C9}"/>
              </a:ext>
            </a:extLst>
          </p:cNvPr>
          <p:cNvSpPr>
            <a:spLocks noGrp="1"/>
          </p:cNvSpPr>
          <p:nvPr>
            <p:ph sz="half" idx="1"/>
          </p:nvPr>
        </p:nvSpPr>
        <p:spPr>
          <a:xfrm>
            <a:off x="914399" y="1825625"/>
            <a:ext cx="11013141" cy="4351338"/>
          </a:xfrm>
        </p:spPr>
        <p:txBody>
          <a:bodyPr/>
          <a:lstStyle/>
          <a:p>
            <a:pPr marL="0" indent="0">
              <a:buNone/>
            </a:pPr>
            <a:r>
              <a:rPr lang="en-US" sz="3200" dirty="0"/>
              <a:t> </a:t>
            </a:r>
            <a:r>
              <a:rPr lang="en-US" sz="3200" u="sng" dirty="0" err="1">
                <a:solidFill>
                  <a:schemeClr val="accent1">
                    <a:lumMod val="75000"/>
                  </a:schemeClr>
                </a:solidFill>
              </a:rPr>
              <a:t>Luyện</a:t>
            </a:r>
            <a:r>
              <a:rPr lang="en-US" sz="3200" u="sng" dirty="0">
                <a:solidFill>
                  <a:schemeClr val="accent1">
                    <a:lumMod val="75000"/>
                  </a:schemeClr>
                </a:solidFill>
              </a:rPr>
              <a:t> </a:t>
            </a:r>
            <a:r>
              <a:rPr lang="en-US" sz="3200" u="sng" dirty="0" err="1" smtClean="0">
                <a:solidFill>
                  <a:schemeClr val="accent1">
                    <a:lumMod val="75000"/>
                  </a:schemeClr>
                </a:solidFill>
              </a:rPr>
              <a:t>đọc</a:t>
            </a:r>
            <a:r>
              <a:rPr lang="en-US" sz="3200" u="sng" dirty="0" smtClean="0">
                <a:solidFill>
                  <a:schemeClr val="accent1">
                    <a:lumMod val="75000"/>
                  </a:schemeClr>
                </a:solidFill>
              </a:rPr>
              <a:t>:</a:t>
            </a:r>
          </a:p>
          <a:p>
            <a:pPr marL="0" indent="0" algn="just">
              <a:buNone/>
            </a:pPr>
            <a:r>
              <a:rPr lang="en-US" sz="3200" dirty="0" smtClean="0">
                <a:solidFill>
                  <a:schemeClr val="accent1">
                    <a:lumMod val="75000"/>
                  </a:schemeClr>
                </a:solidFill>
              </a:rPr>
              <a:t>    </a:t>
            </a:r>
            <a:r>
              <a:rPr lang="vi-VN" sz="3200" dirty="0">
                <a:solidFill>
                  <a:srgbClr val="0070C0"/>
                </a:solidFill>
                <a:latin typeface="OpenSans"/>
              </a:rPr>
              <a:t>Chiếc xuồng bơi ra xa</a:t>
            </a:r>
            <a:r>
              <a:rPr lang="vi-VN" sz="3200" dirty="0" smtClean="0">
                <a:solidFill>
                  <a:srgbClr val="0070C0"/>
                </a:solidFill>
                <a:latin typeface="OpenSans"/>
              </a:rPr>
              <a:t>.</a:t>
            </a:r>
            <a:r>
              <a:rPr lang="en-US" sz="3200" dirty="0" smtClean="0">
                <a:solidFill>
                  <a:srgbClr val="0070C0"/>
                </a:solidFill>
                <a:latin typeface="OpenSans"/>
              </a:rPr>
              <a:t>//</a:t>
            </a:r>
            <a:r>
              <a:rPr lang="vi-VN" sz="3200" dirty="0">
                <a:solidFill>
                  <a:srgbClr val="0070C0"/>
                </a:solidFill>
                <a:latin typeface="OpenSans"/>
              </a:rPr>
              <a:t> Giu-li-ét-ta bàng hoàng nhìn Ma-ri-ô đang đứng bên mạn tàu</a:t>
            </a:r>
            <a:r>
              <a:rPr lang="vi-VN" sz="3200" dirty="0" smtClean="0">
                <a:solidFill>
                  <a:srgbClr val="0070C0"/>
                </a:solidFill>
                <a:latin typeface="OpenSans"/>
              </a:rPr>
              <a:t>,</a:t>
            </a:r>
            <a:r>
              <a:rPr lang="en-US" sz="3200" dirty="0" smtClean="0">
                <a:solidFill>
                  <a:srgbClr val="0070C0"/>
                </a:solidFill>
                <a:latin typeface="OpenSans"/>
              </a:rPr>
              <a:t>/</a:t>
            </a:r>
            <a:r>
              <a:rPr lang="vi-VN" sz="3200" dirty="0" smtClean="0">
                <a:solidFill>
                  <a:srgbClr val="0070C0"/>
                </a:solidFill>
                <a:latin typeface="OpenSans"/>
              </a:rPr>
              <a:t> </a:t>
            </a:r>
            <a:r>
              <a:rPr lang="vi-VN" sz="3200" dirty="0">
                <a:solidFill>
                  <a:srgbClr val="0070C0"/>
                </a:solidFill>
                <a:latin typeface="OpenSans"/>
              </a:rPr>
              <a:t>đầu ngửng cao</a:t>
            </a:r>
            <a:r>
              <a:rPr lang="vi-VN" sz="3200" dirty="0" smtClean="0">
                <a:solidFill>
                  <a:srgbClr val="0070C0"/>
                </a:solidFill>
                <a:latin typeface="OpenSans"/>
              </a:rPr>
              <a:t>,</a:t>
            </a:r>
            <a:r>
              <a:rPr lang="en-US" sz="3200" dirty="0" smtClean="0">
                <a:solidFill>
                  <a:srgbClr val="0070C0"/>
                </a:solidFill>
                <a:latin typeface="OpenSans"/>
              </a:rPr>
              <a:t>/</a:t>
            </a:r>
            <a:r>
              <a:rPr lang="vi-VN" sz="3200" dirty="0" smtClean="0">
                <a:solidFill>
                  <a:srgbClr val="0070C0"/>
                </a:solidFill>
                <a:latin typeface="OpenSans"/>
              </a:rPr>
              <a:t> tóc </a:t>
            </a:r>
            <a:r>
              <a:rPr lang="vi-VN" sz="3200" dirty="0">
                <a:solidFill>
                  <a:srgbClr val="0070C0"/>
                </a:solidFill>
                <a:latin typeface="OpenSans"/>
              </a:rPr>
              <a:t>bay trước gió</a:t>
            </a:r>
            <a:r>
              <a:rPr lang="vi-VN" sz="3200" dirty="0" smtClean="0">
                <a:solidFill>
                  <a:srgbClr val="0070C0"/>
                </a:solidFill>
                <a:latin typeface="OpenSans"/>
              </a:rPr>
              <a:t>.</a:t>
            </a:r>
            <a:r>
              <a:rPr lang="en-US" sz="3200" dirty="0" smtClean="0">
                <a:solidFill>
                  <a:srgbClr val="0070C0"/>
                </a:solidFill>
                <a:latin typeface="OpenSans"/>
              </a:rPr>
              <a:t>//</a:t>
            </a:r>
            <a:r>
              <a:rPr lang="vi-VN" sz="3200" dirty="0" smtClean="0">
                <a:solidFill>
                  <a:srgbClr val="0070C0"/>
                </a:solidFill>
                <a:latin typeface="OpenSans"/>
              </a:rPr>
              <a:t> </a:t>
            </a:r>
            <a:r>
              <a:rPr lang="vi-VN" sz="3200" dirty="0">
                <a:solidFill>
                  <a:srgbClr val="0070C0"/>
                </a:solidFill>
                <a:latin typeface="OpenSans"/>
              </a:rPr>
              <a:t>Cô bật khóc nức nở</a:t>
            </a:r>
            <a:r>
              <a:rPr lang="vi-VN" sz="3200" dirty="0" smtClean="0">
                <a:solidFill>
                  <a:srgbClr val="0070C0"/>
                </a:solidFill>
                <a:latin typeface="OpenSans"/>
              </a:rPr>
              <a:t>,</a:t>
            </a:r>
            <a:r>
              <a:rPr lang="en-US" sz="3200" dirty="0" smtClean="0">
                <a:solidFill>
                  <a:srgbClr val="0070C0"/>
                </a:solidFill>
                <a:latin typeface="OpenSans"/>
              </a:rPr>
              <a:t>/</a:t>
            </a:r>
            <a:r>
              <a:rPr lang="vi-VN" sz="3200" dirty="0" smtClean="0">
                <a:solidFill>
                  <a:srgbClr val="0070C0"/>
                </a:solidFill>
                <a:latin typeface="OpenSans"/>
              </a:rPr>
              <a:t> </a:t>
            </a:r>
            <a:r>
              <a:rPr lang="vi-VN" sz="3200" dirty="0">
                <a:solidFill>
                  <a:srgbClr val="0070C0"/>
                </a:solidFill>
                <a:latin typeface="OpenSans"/>
              </a:rPr>
              <a:t>giơ tay về phía cậu</a:t>
            </a:r>
            <a:r>
              <a:rPr lang="vi-VN" sz="3200" dirty="0" smtClean="0">
                <a:solidFill>
                  <a:srgbClr val="0070C0"/>
                </a:solidFill>
                <a:latin typeface="OpenSans"/>
              </a:rPr>
              <a:t>:</a:t>
            </a:r>
            <a:r>
              <a:rPr lang="en-US" sz="3200" dirty="0" smtClean="0">
                <a:solidFill>
                  <a:srgbClr val="0070C0"/>
                </a:solidFill>
                <a:latin typeface="OpenSans"/>
              </a:rPr>
              <a:t>/</a:t>
            </a:r>
            <a:r>
              <a:rPr lang="vi-VN" sz="3200" dirty="0" smtClean="0">
                <a:solidFill>
                  <a:srgbClr val="0070C0"/>
                </a:solidFill>
                <a:latin typeface="OpenSans"/>
              </a:rPr>
              <a:t>"</a:t>
            </a:r>
            <a:r>
              <a:rPr lang="vi-VN" sz="3200" dirty="0">
                <a:solidFill>
                  <a:srgbClr val="0070C0"/>
                </a:solidFill>
                <a:latin typeface="OpenSans"/>
              </a:rPr>
              <a:t>Vĩnh biệt Ma-ri-ô</a:t>
            </a:r>
            <a:r>
              <a:rPr lang="vi-VN" sz="3200" dirty="0" smtClean="0">
                <a:solidFill>
                  <a:srgbClr val="0070C0"/>
                </a:solidFill>
                <a:latin typeface="OpenSans"/>
              </a:rPr>
              <a:t>!“</a:t>
            </a:r>
            <a:r>
              <a:rPr lang="en-US" sz="3200" dirty="0" smtClean="0">
                <a:solidFill>
                  <a:srgbClr val="0070C0"/>
                </a:solidFill>
                <a:latin typeface="OpenSans"/>
              </a:rPr>
              <a:t>//</a:t>
            </a:r>
            <a:endParaRPr lang="vi-VN" sz="3200" dirty="0">
              <a:solidFill>
                <a:srgbClr val="0070C0"/>
              </a:solidFill>
              <a:latin typeface="OpenSans"/>
            </a:endParaRP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253389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9AAA61A-FF59-4E26-BD08-90ABDBF41A0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845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E9C4EF-BB73-457F-BE77-89BC016768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3109549" y="509303"/>
            <a:ext cx="61762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rPr>
              <a:t>TÌM HIỂU BÀI</a:t>
            </a:r>
            <a:endParaRPr lang="en-US" altLang="en-US" sz="6000" b="1" dirty="0">
              <a:solidFill>
                <a:srgbClr val="FF0066"/>
              </a:solidFill>
              <a:latin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1250" r="62500"/>
          <a:stretch>
            <a:fillRect/>
          </a:stretch>
        </p:blipFill>
        <p:spPr>
          <a:xfrm rot="5400000">
            <a:off x="42862" y="-42862"/>
            <a:ext cx="2571750" cy="2657475"/>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61944" b="67361"/>
          <a:stretch>
            <a:fillRect/>
          </a:stretch>
        </p:blipFill>
        <p:spPr>
          <a:xfrm>
            <a:off x="9582150" y="0"/>
            <a:ext cx="2609850" cy="22383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3861083"/>
            <a:ext cx="2186025" cy="30921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6" y="3814950"/>
            <a:ext cx="3290525" cy="3138300"/>
          </a:xfrm>
          <a:prstGeom prst="rect">
            <a:avLst/>
          </a:prstGeom>
        </p:spPr>
      </p:pic>
      <p:pic>
        <p:nvPicPr>
          <p:cNvPr id="3074" name="Picture 2" descr="Thành phố cảng Liverpool bị loại khỏi danh sách Di sản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1524965"/>
            <a:ext cx="6981825" cy="436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5818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blinds(horizontal)">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15783FA-0007-461E-9F18-BA689BB84632}"/>
              </a:ext>
            </a:extLst>
          </p:cNvPr>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OpenSans"/>
              </a:rPr>
              <a:t>Câu</a:t>
            </a:r>
            <a:r>
              <a:rPr lang="en-US" b="1" i="0" dirty="0">
                <a:solidFill>
                  <a:srgbClr val="2888E1"/>
                </a:solidFill>
                <a:effectLst/>
                <a:latin typeface="OpenSans"/>
              </a:rPr>
              <a:t> 1:</a:t>
            </a:r>
            <a:r>
              <a:rPr lang="en-US" b="1" i="0" dirty="0">
                <a:solidFill>
                  <a:srgbClr val="000000"/>
                </a:solidFill>
                <a:effectLst/>
                <a:latin typeface="OpenSans"/>
              </a:rPr>
              <a:t>Nêu </a:t>
            </a:r>
            <a:r>
              <a:rPr lang="en-US" b="1" i="0" dirty="0" err="1">
                <a:solidFill>
                  <a:srgbClr val="000000"/>
                </a:solidFill>
                <a:effectLst/>
                <a:latin typeface="OpenSans"/>
              </a:rPr>
              <a:t>hoàn</a:t>
            </a:r>
            <a:r>
              <a:rPr lang="en-US" b="1" i="0" dirty="0">
                <a:solidFill>
                  <a:srgbClr val="000000"/>
                </a:solidFill>
                <a:effectLst/>
                <a:latin typeface="OpenSans"/>
              </a:rPr>
              <a:t> </a:t>
            </a:r>
            <a:r>
              <a:rPr lang="en-US" b="1" i="0" dirty="0" err="1">
                <a:solidFill>
                  <a:srgbClr val="000000"/>
                </a:solidFill>
                <a:effectLst/>
                <a:latin typeface="OpenSans"/>
              </a:rPr>
              <a:t>cảnh</a:t>
            </a:r>
            <a:r>
              <a:rPr lang="en-US" b="1" i="0" dirty="0">
                <a:solidFill>
                  <a:srgbClr val="000000"/>
                </a:solidFill>
                <a:effectLst/>
                <a:latin typeface="OpenSans"/>
              </a:rPr>
              <a:t>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mục</a:t>
            </a:r>
            <a:r>
              <a:rPr lang="en-US" b="1" i="0" dirty="0">
                <a:solidFill>
                  <a:srgbClr val="000000"/>
                </a:solidFill>
                <a:effectLst/>
                <a:latin typeface="OpenSans"/>
              </a:rPr>
              <a:t> </a:t>
            </a:r>
            <a:r>
              <a:rPr lang="en-US" b="1" i="0" dirty="0" err="1">
                <a:solidFill>
                  <a:srgbClr val="000000"/>
                </a:solidFill>
                <a:effectLst/>
                <a:latin typeface="OpenSans"/>
              </a:rPr>
              <a:t>đích</a:t>
            </a:r>
            <a:r>
              <a:rPr lang="en-US" b="1" i="0" dirty="0">
                <a:solidFill>
                  <a:srgbClr val="000000"/>
                </a:solidFill>
                <a:effectLst/>
                <a:latin typeface="OpenSans"/>
              </a:rPr>
              <a:t> </a:t>
            </a:r>
            <a:r>
              <a:rPr lang="en-US" b="1" i="0" dirty="0" err="1">
                <a:solidFill>
                  <a:srgbClr val="000000"/>
                </a:solidFill>
                <a:effectLst/>
                <a:latin typeface="OpenSans"/>
              </a:rPr>
              <a:t>chuyến</a:t>
            </a:r>
            <a:r>
              <a:rPr lang="en-US" b="1" i="0" dirty="0">
                <a:solidFill>
                  <a:srgbClr val="000000"/>
                </a:solidFill>
                <a:effectLst/>
                <a:latin typeface="OpenSans"/>
              </a:rPr>
              <a:t> </a:t>
            </a:r>
            <a:r>
              <a:rPr lang="en-US" b="1" i="0" dirty="0" err="1">
                <a:solidFill>
                  <a:srgbClr val="000000"/>
                </a:solidFill>
                <a:effectLst/>
                <a:latin typeface="OpenSans"/>
              </a:rPr>
              <a:t>đi</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Ma-</a:t>
            </a:r>
            <a:r>
              <a:rPr lang="en-US" b="1" i="0" dirty="0" err="1">
                <a:solidFill>
                  <a:srgbClr val="000000"/>
                </a:solidFill>
                <a:effectLst/>
                <a:latin typeface="OpenSans"/>
              </a:rPr>
              <a:t>ri</a:t>
            </a:r>
            <a:r>
              <a:rPr lang="en-US" b="1" i="0" dirty="0">
                <a:solidFill>
                  <a:srgbClr val="000000"/>
                </a:solidFill>
                <a:effectLst/>
                <a:latin typeface="OpenSans"/>
              </a:rPr>
              <a:t>-ô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Giu</a:t>
            </a:r>
            <a:r>
              <a:rPr lang="en-US" b="1" i="0" dirty="0">
                <a:solidFill>
                  <a:srgbClr val="000000"/>
                </a:solidFill>
                <a:effectLst/>
                <a:latin typeface="OpenSans"/>
              </a:rPr>
              <a:t>-li-</a:t>
            </a:r>
            <a:r>
              <a:rPr lang="en-US" b="1" i="0" dirty="0" err="1">
                <a:solidFill>
                  <a:srgbClr val="000000"/>
                </a:solidFill>
                <a:effectLst/>
                <a:latin typeface="OpenSans"/>
              </a:rPr>
              <a:t>ét</a:t>
            </a:r>
            <a:r>
              <a:rPr lang="en-US" b="1" i="0" dirty="0">
                <a:solidFill>
                  <a:srgbClr val="000000"/>
                </a:solidFill>
                <a:effectLst/>
                <a:latin typeface="OpenSans"/>
              </a:rPr>
              <a:t>-ta.</a:t>
            </a:r>
            <a:r>
              <a:rPr lang="en-US" b="0" i="0" dirty="0">
                <a:solidFill>
                  <a:srgbClr val="000000"/>
                </a:solidFill>
                <a:effectLst/>
                <a:latin typeface="OpenSans"/>
              </a:rPr>
              <a:t/>
            </a:r>
            <a:br>
              <a:rPr lang="en-US" b="0" i="0" dirty="0">
                <a:solidFill>
                  <a:srgbClr val="000000"/>
                </a:solidFill>
                <a:effectLst/>
                <a:latin typeface="OpenSans"/>
              </a:rPr>
            </a:br>
            <a:endParaRPr lang="en-US" dirty="0"/>
          </a:p>
        </p:txBody>
      </p:sp>
      <p:sp>
        <p:nvSpPr>
          <p:cNvPr id="4" name="Content Placeholder 3">
            <a:extLst>
              <a:ext uri="{FF2B5EF4-FFF2-40B4-BE49-F238E27FC236}">
                <a16:creationId xmlns:a16="http://schemas.microsoft.com/office/drawing/2014/main" xmlns="" id="{EEBB27E3-819A-4385-8560-B9DFB76208FC}"/>
              </a:ext>
            </a:extLst>
          </p:cNvPr>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 </a:t>
            </a:r>
            <a:r>
              <a:rPr lang="vi-VN" sz="4000" b="0" i="0" dirty="0">
                <a:solidFill>
                  <a:srgbClr val="000000"/>
                </a:solidFill>
                <a:effectLst/>
                <a:latin typeface="OpenSans"/>
              </a:rPr>
              <a:t>Hoàn cảnh và mục đích chuyến đi của Ma-ri-ô và Giu-li-ét-ta là: Bố Ma-ri-ô mới mất, cậu bé về quê sống với họ hàng, còn Giu-li-ét-ta đang trên đường về nhà gặp lại bố mẹ.</a:t>
            </a:r>
            <a:endParaRPr lang="en-US" sz="4000" dirty="0"/>
          </a:p>
        </p:txBody>
      </p:sp>
    </p:spTree>
    <p:extLst>
      <p:ext uri="{BB962C8B-B14F-4D97-AF65-F5344CB8AC3E}">
        <p14:creationId xmlns:p14="http://schemas.microsoft.com/office/powerpoint/2010/main" val="161397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6E46B-63DB-4DD8-B8EB-D95615FD5E11}"/>
              </a:ext>
            </a:extLst>
          </p:cNvPr>
          <p:cNvSpPr>
            <a:spLocks noGrp="1"/>
          </p:cNvSpPr>
          <p:nvPr>
            <p:ph type="title"/>
          </p:nvPr>
        </p:nvSpPr>
        <p:spPr>
          <a:xfrm>
            <a:off x="950742" y="1968843"/>
            <a:ext cx="10515600" cy="1337065"/>
          </a:xfrm>
        </p:spPr>
        <p:txBody>
          <a:bodyPr>
            <a:normAutofit/>
          </a:bodyPr>
          <a:lstStyle/>
          <a:p>
            <a:r>
              <a:rPr lang="vi-VN" b="1" i="0" dirty="0">
                <a:solidFill>
                  <a:srgbClr val="2888E1"/>
                </a:solidFill>
                <a:effectLst/>
                <a:latin typeface="OpenSans"/>
              </a:rPr>
              <a:t>Câu 2</a:t>
            </a:r>
            <a:r>
              <a:rPr lang="en-US" b="1" i="0" dirty="0">
                <a:solidFill>
                  <a:srgbClr val="2888E1"/>
                </a:solidFill>
                <a:effectLst/>
                <a:latin typeface="OpenSans"/>
              </a:rPr>
              <a:t>: </a:t>
            </a:r>
            <a:r>
              <a:rPr lang="vi-VN" b="1" i="0" dirty="0">
                <a:solidFill>
                  <a:srgbClr val="000000"/>
                </a:solidFill>
                <a:effectLst/>
                <a:latin typeface="OpenSans"/>
              </a:rPr>
              <a:t>Giu-li-ét-ta chăm sóc Ma-ri-ô như thế nào khi bạn bị thương ?</a:t>
            </a:r>
            <a:endParaRPr lang="en-US" dirty="0"/>
          </a:p>
        </p:txBody>
      </p:sp>
      <p:sp>
        <p:nvSpPr>
          <p:cNvPr id="3" name="Content Placeholder 2">
            <a:extLst>
              <a:ext uri="{FF2B5EF4-FFF2-40B4-BE49-F238E27FC236}">
                <a16:creationId xmlns:a16="http://schemas.microsoft.com/office/drawing/2014/main" xmlns="" id="{A7DBB672-CC68-47DC-A0E3-C6B1E6CF08B5}"/>
              </a:ext>
            </a:extLst>
          </p:cNvPr>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OpenSans"/>
              </a:rPr>
              <a:t>- </a:t>
            </a:r>
            <a:r>
              <a:rPr lang="vi-VN" sz="4400" b="0" i="0" dirty="0">
                <a:solidFill>
                  <a:srgbClr val="000000"/>
                </a:solidFill>
                <a:effectLst/>
                <a:latin typeface="OpenSans"/>
              </a:rPr>
              <a:t>Khi bạn bị thương, Giu-li-ét-ta lo lắng ân cần băng bó vết thương cho bạn.</a:t>
            </a:r>
          </a:p>
          <a:p>
            <a:pPr marL="0" indent="0">
              <a:buNone/>
            </a:pPr>
            <a:endParaRPr lang="en-US" dirty="0"/>
          </a:p>
        </p:txBody>
      </p:sp>
    </p:spTree>
    <p:extLst>
      <p:ext uri="{BB962C8B-B14F-4D97-AF65-F5344CB8AC3E}">
        <p14:creationId xmlns:p14="http://schemas.microsoft.com/office/powerpoint/2010/main" val="292711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481</Words>
  <Application>Microsoft Office PowerPoint</Application>
  <PresentationFormat>Widescreen</PresentationFormat>
  <Paragraphs>47</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vt:lpstr>
      <vt:lpstr>Calibri</vt:lpstr>
      <vt:lpstr>Calibri Light</vt:lpstr>
      <vt:lpstr>OpenSans</vt:lpstr>
      <vt:lpstr>Times New Roman</vt:lpstr>
      <vt:lpstr>Office Theme</vt:lpstr>
      <vt:lpstr>1_Office Theme</vt:lpstr>
      <vt:lpstr>2_Office Theme</vt:lpstr>
      <vt:lpstr>PowerPoint Presentation</vt:lpstr>
      <vt:lpstr>PowerPoint Presentation</vt:lpstr>
      <vt:lpstr>                                 Tập đọc                             Một vụ đắm tàu                                             Theo A-Mi-Xi</vt:lpstr>
      <vt:lpstr>                                   Tập đọc                             Một vụ đắm tàu                                               Theo A-Mi-Xi</vt:lpstr>
      <vt:lpstr>PowerPoint Presentation</vt:lpstr>
      <vt:lpstr>PowerPoint Presentation</vt:lpstr>
      <vt:lpstr>PowerPoint Presentation</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Thảo luận nhóm đôi:</vt:lpstr>
      <vt:lpstr>PowerPoint Presentation</vt:lpstr>
      <vt:lpstr>  Luyện đọc diễn cảm:</vt:lpstr>
      <vt:lpstr>  Luyện đọc diễn cảm: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PC</cp:lastModifiedBy>
  <cp:revision>10</cp:revision>
  <dcterms:created xsi:type="dcterms:W3CDTF">2022-03-30T08:04:48Z</dcterms:created>
  <dcterms:modified xsi:type="dcterms:W3CDTF">2023-03-28T08:28:01Z</dcterms:modified>
</cp:coreProperties>
</file>