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405" r:id="rId2"/>
    <p:sldId id="263" r:id="rId3"/>
    <p:sldId id="257" r:id="rId4"/>
    <p:sldId id="258" r:id="rId5"/>
    <p:sldId id="265" r:id="rId6"/>
    <p:sldId id="382" r:id="rId7"/>
    <p:sldId id="259" r:id="rId8"/>
    <p:sldId id="403" r:id="rId9"/>
  </p:sldIdLst>
  <p:sldSz cx="9144000" cy="5143500" type="screen16x9"/>
  <p:notesSz cx="9144000" cy="6858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E8FAA4"/>
    <a:srgbClr val="F9F9A5"/>
    <a:srgbClr val="CCFF66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300" y="64"/>
      </p:cViewPr>
      <p:guideLst>
        <p:guide orient="horz" pos="167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B977A-58D1-426D-B2E5-A215EE64D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2204D1-D535-43C6-9760-3F73B60CD6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FD2F4-A8CB-4E40-9B39-490B70DFA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DAE7-1D47-404E-A2B7-0585260C2993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AAEA4-DFC1-495F-A80E-298D3D6F5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754D4-BFC4-41E0-A7D8-3AA482F15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5354-E218-4BD0-BF6B-B590BF25CA2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8969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55D47-EAE2-4EC1-929D-F1F9AA4D5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5330B9-EECB-4074-B0BB-E9208C87E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B4C8F-033A-4915-BC77-4C23D1C50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96A1-1828-45BA-8B8F-D541D92738C4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96040-69DE-477A-926D-B9FC1EC3E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107D1-E7DA-41FC-A850-00961299C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0881F-360A-4CA6-B5FA-8C470DEF809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43054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71C974-4027-4CDA-B98D-50A6911403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7B509-A6CD-4AD6-AAC2-02DBA4B70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35BC5-F6FD-440D-AE9A-7F1DC18E6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67E6-FAB9-4982-8850-A59145E9631D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8153C-8C16-4B37-82B2-5AC8C7D3F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CCCD0-64BF-436A-A55E-72962AD7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5CC32-1FA0-478A-A913-13B11EB6190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89643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30213-520E-44E8-A6C6-1A059F396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1511F-335E-4D03-9373-488D5637D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07D9C-9D35-4B8E-889A-4E048C85F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1AD-82B7-4C3B-8AF5-6CB5D46B9D70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B6D08-5C94-4CA9-9BB5-7072BB438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0B25B-84F4-4262-957A-683136F92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07200-AFD8-4F6D-99F7-00E99B1AEE2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188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95696-1BD0-41F4-959E-0C7CE11D2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6E120-884D-413F-BEEE-B9FC4C3D2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A61B8-553D-40F1-9BE0-2C0511740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D6F-9127-4B62-B0E4-8860C2D21FFE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B325-91E0-485F-8CA7-52E02D087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8DF41-6325-4278-BBB7-D160C598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96D5-0E1B-4B0F-9203-F464E236146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72569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DACBC-EF9C-482D-AA93-8C33EA245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D2A7B-C3C1-4020-8D97-530867099D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F381F1-8E3D-4FF2-ABA8-2DCBA90D1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EF5CB-36C8-49E3-8DE2-EBC628BF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4F699-8E5F-4A48-8FCD-223CAD2CA45C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B0646-D7FC-44A0-9C18-2DB5D30E1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27D6C-0610-425A-8B01-521F5397E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34001-91C0-4022-8184-4CAED344AC8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90167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09784-717C-49AE-A892-0506F7F1B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C84F4E-27EB-4B26-A751-9DDBEC6A6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FB69A5-BC0B-4DC1-838E-7712DB957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1726A-7D37-4B80-917E-C4AE03F283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741C42-5192-4340-8C1D-29C132A43C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72C2B0-A13A-412C-B585-54B8C566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C8F8-22C2-4319-92A4-72845F2041D2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B0E995-C48F-470E-8913-0B4CBB7B5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CA120D-3AB3-4E48-A88B-195291878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E612-0E93-4D30-A2A2-9FBE694F56A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33084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27CE-265A-4865-A518-B78856181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898046-36F7-48CB-9DF9-7A15AD43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F08D-B8F3-4145-9476-2D07DF7964E1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94C562-D897-4753-BCCA-8F1438573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ADDE3-BFB7-41EE-B89C-20887C76A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95D-C90A-4CC3-A215-BC8D9A4E187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35925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B41ABF-9B1C-477A-8106-F3DF8C204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458D-541C-4B78-A653-7C8E4A41C4B8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02A9D0-EBC9-446D-A8C3-6906637CB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005E3-DDF2-4864-B1E0-1A0B18B3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1265-AB7E-4210-8D3C-FC16CD8990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776057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48C5E-9385-4E29-A0EF-0085E3856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95CF-D52F-481E-B7F6-26BCD71E1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BA54CC-4A6A-457A-843E-9B5400E93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A7590C-78D2-4808-B583-12AE5440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72F2-3098-4A8C-8F01-20C3ED9E2F50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4855A-074E-443F-96A8-1CD0AE96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00EC0-9A41-4074-8D89-6B77B4FF8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C8E1-8407-4027-9752-7798680EAE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786646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693C-6707-46D7-9F57-32B380A3E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3E6AC-E7F3-4444-86B7-5DDBD9AE30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941476-874D-4B67-9B1E-1B09F1B030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213F6-5EF8-40C2-9CCD-B1ABFD6BC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EF0F-7F99-4B9B-AA96-F31853357F59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14D24-C68F-4652-9AC3-A3A099E22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84318-8686-4AAD-8C5F-EED3C0FA9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6CB7-AE28-4A41-9989-C1812F5AC1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89279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ACDA67-2655-4A49-AAF9-D31D10B62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26218-BAF0-4528-B9BE-CD744F84E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056FE-F3AC-4208-AB86-5E77C5373D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97421-0098-4FD3-8B8C-66F7F82AFCD1}" type="datetimeFigureOut">
              <a:rPr lang="en-US" altLang="en-US" smtClean="0"/>
              <a:pPr/>
              <a:t>4/12/2023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B8F2F-697A-4485-B6A0-17A4B7037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4C79C-28FD-4F48-8363-E095B998F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84997-3B08-4F14-92AA-B80B1A39AC0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6854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http://www.glitter-graphics.com/" TargetMode="External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wmf"/><Relationship Id="rId10" Type="http://schemas.openxmlformats.org/officeDocument/2006/relationships/image" Target="../media/image10.png"/><Relationship Id="rId4" Type="http://schemas.openxmlformats.org/officeDocument/2006/relationships/image" Target="../media/image4.gif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4"/>
          <p:cNvSpPr>
            <a:spLocks noTextEdit="1"/>
          </p:cNvSpPr>
          <p:nvPr/>
        </p:nvSpPr>
        <p:spPr>
          <a:xfrm>
            <a:off x="2362200" y="1657350"/>
            <a:ext cx="4229735" cy="83756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fontAlgn="base"/>
            <a:r>
              <a:rPr lang="en-SG" altLang="en-US" sz="2700" b="1" strike="noStrike" noProof="1">
                <a:ln w="9525" cap="flat" cmpd="sng">
                  <a:solidFill>
                    <a:srgbClr val="0000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Palatino Linotype" panose="02040502050505030304" charset="0"/>
                <a:ea typeface="Palatino Linotype" panose="02040502050505030304" charset="0"/>
                <a:cs typeface="+mn-cs"/>
              </a:rPr>
              <a:t>PHÉP CHIA</a:t>
            </a:r>
          </a:p>
        </p:txBody>
      </p:sp>
      <p:sp>
        <p:nvSpPr>
          <p:cNvPr id="2052" name="WordArt 6"/>
          <p:cNvSpPr>
            <a:spLocks noTextEdit="1"/>
          </p:cNvSpPr>
          <p:nvPr/>
        </p:nvSpPr>
        <p:spPr>
          <a:xfrm>
            <a:off x="3276600" y="1047750"/>
            <a:ext cx="1959610" cy="4368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461"/>
              </a:avLst>
            </a:prstTxWarp>
            <a:normAutofit fontScale="90000" lnSpcReduction="10000"/>
          </a:bodyPr>
          <a:lstStyle/>
          <a:p>
            <a:pPr algn="ctr"/>
            <a:r>
              <a:rPr lang="en-SG" altLang="en-US" sz="2700" b="1" dirty="0">
                <a:ln w="9525" cap="flat" cmpd="sng">
                  <a:solidFill>
                    <a:srgbClr val="FFFF99"/>
                  </a:solidFill>
                  <a:prstDash val="solid"/>
                  <a:round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33CC33"/>
                    </a:gs>
                    <a:gs pos="50000">
                      <a:srgbClr val="FF0000"/>
                    </a:gs>
                    <a:gs pos="100000">
                      <a:srgbClr val="33CC33"/>
                    </a:gs>
                  </a:gsLst>
                  <a:lin ang="5400000" scaled="1"/>
                  <a:tileRect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</a:p>
        </p:txBody>
      </p:sp>
    </p:spTree>
  </p:cSld>
  <p:clrMapOvr>
    <a:masterClrMapping/>
  </p:clrMapOvr>
  <p:transition spd="slow"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07751" y="772415"/>
            <a:ext cx="22124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  <a:scene3d>
              <a:camera prst="orthographicFront"/>
              <a:lightRig rig="threePt" dir="t"/>
            </a:scene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u="sng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altLang="en-US" sz="2800" u="sng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180807" y="1451626"/>
            <a:ext cx="2621280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234,5   x   19,3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222402" y="2563377"/>
            <a:ext cx="2621280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457,5   x   8,16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4859020" y="1509091"/>
            <a:ext cx="1837055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4525,85</a:t>
            </a:r>
          </a:p>
        </p:txBody>
      </p:sp>
      <p:sp>
        <p:nvSpPr>
          <p:cNvPr id="3078" name="Text Box 30"/>
          <p:cNvSpPr txBox="1">
            <a:spLocks noChangeArrowheads="1"/>
          </p:cNvSpPr>
          <p:nvPr/>
        </p:nvSpPr>
        <p:spPr bwMode="auto">
          <a:xfrm>
            <a:off x="5057860" y="2787741"/>
            <a:ext cx="309880" cy="106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00"/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4931577" y="2563692"/>
            <a:ext cx="1633855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3733,2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5" grpId="0"/>
      <p:bldP spid="92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4237943" y="2605602"/>
            <a:ext cx="461835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ý: Không có phép chia cho số 0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5416375" y="3343338"/>
            <a:ext cx="299529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:   a   =  1 (a khác 0)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5422330" y="3019431"/>
            <a:ext cx="177673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:   1   =   a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5422330" y="3722023"/>
            <a:ext cx="312293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  :   b   =   0 (b khác 0)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35736" y="3652477"/>
            <a:ext cx="333565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b) Trong phép chia có dư: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5508830" y="4775523"/>
            <a:ext cx="323596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ý: Số dư phải bé hơn số chia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-240" y="679802"/>
            <a:ext cx="315150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a) Trong phép chia hết: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552408" y="4151396"/>
            <a:ext cx="4013200" cy="50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7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a    :    b       =    c      (dư r)</a:t>
            </a:r>
          </a:p>
        </p:txBody>
      </p:sp>
      <p:grpSp>
        <p:nvGrpSpPr>
          <p:cNvPr id="4" name="Group 39"/>
          <p:cNvGrpSpPr/>
          <p:nvPr/>
        </p:nvGrpSpPr>
        <p:grpSpPr bwMode="auto">
          <a:xfrm>
            <a:off x="257712" y="4658598"/>
            <a:ext cx="1019354" cy="483478"/>
            <a:chOff x="884" y="3657"/>
            <a:chExt cx="856" cy="406"/>
          </a:xfrm>
        </p:grpSpPr>
        <p:sp>
          <p:nvSpPr>
            <p:cNvPr id="4128" name="Text Box 37"/>
            <p:cNvSpPr txBox="1">
              <a:spLocks noChangeArrowheads="1"/>
            </p:cNvSpPr>
            <p:nvPr/>
          </p:nvSpPr>
          <p:spPr bwMode="auto">
            <a:xfrm>
              <a:off x="884" y="3793"/>
              <a:ext cx="856" cy="270"/>
            </a:xfrm>
            <a:prstGeom prst="rect">
              <a:avLst/>
            </a:prstGeom>
            <a:noFill/>
            <a:ln w="9525">
              <a:solidFill>
                <a:srgbClr val="00FF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500"/>
                <a:t>Số bị chia</a:t>
              </a:r>
            </a:p>
          </p:txBody>
        </p:sp>
        <p:sp>
          <p:nvSpPr>
            <p:cNvPr id="4129" name="Line 38"/>
            <p:cNvSpPr>
              <a:spLocks noChangeShapeType="1"/>
            </p:cNvSpPr>
            <p:nvPr/>
          </p:nvSpPr>
          <p:spPr bwMode="auto">
            <a:xfrm>
              <a:off x="1300" y="3657"/>
              <a:ext cx="0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00"/>
            </a:p>
          </p:txBody>
        </p:sp>
      </p:grpSp>
      <p:grpSp>
        <p:nvGrpSpPr>
          <p:cNvPr id="5" name="Group 42"/>
          <p:cNvGrpSpPr/>
          <p:nvPr/>
        </p:nvGrpSpPr>
        <p:grpSpPr bwMode="auto">
          <a:xfrm>
            <a:off x="1392576" y="4658598"/>
            <a:ext cx="818102" cy="478715"/>
            <a:chOff x="1837" y="3661"/>
            <a:chExt cx="687" cy="402"/>
          </a:xfrm>
        </p:grpSpPr>
        <p:sp>
          <p:nvSpPr>
            <p:cNvPr id="4126" name="Text Box 40"/>
            <p:cNvSpPr txBox="1">
              <a:spLocks noChangeArrowheads="1"/>
            </p:cNvSpPr>
            <p:nvPr/>
          </p:nvSpPr>
          <p:spPr bwMode="auto">
            <a:xfrm>
              <a:off x="1837" y="3793"/>
              <a:ext cx="687" cy="270"/>
            </a:xfrm>
            <a:prstGeom prst="rect">
              <a:avLst/>
            </a:prstGeom>
            <a:noFill/>
            <a:ln w="9525">
              <a:solidFill>
                <a:srgbClr val="00FF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500"/>
                <a:t>Số chia</a:t>
              </a:r>
            </a:p>
          </p:txBody>
        </p:sp>
        <p:sp>
          <p:nvSpPr>
            <p:cNvPr id="4127" name="Line 41"/>
            <p:cNvSpPr>
              <a:spLocks noChangeShapeType="1"/>
            </p:cNvSpPr>
            <p:nvPr/>
          </p:nvSpPr>
          <p:spPr bwMode="auto">
            <a:xfrm>
              <a:off x="2175" y="3661"/>
              <a:ext cx="0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00"/>
            </a:p>
          </p:txBody>
        </p:sp>
      </p:grpSp>
      <p:grpSp>
        <p:nvGrpSpPr>
          <p:cNvPr id="6" name="Group 45"/>
          <p:cNvGrpSpPr/>
          <p:nvPr/>
        </p:nvGrpSpPr>
        <p:grpSpPr bwMode="auto">
          <a:xfrm>
            <a:off x="2850156" y="4658598"/>
            <a:ext cx="870499" cy="464425"/>
            <a:chOff x="3061" y="3673"/>
            <a:chExt cx="731" cy="390"/>
          </a:xfrm>
        </p:grpSpPr>
        <p:sp>
          <p:nvSpPr>
            <p:cNvPr id="4124" name="Text Box 43"/>
            <p:cNvSpPr txBox="1">
              <a:spLocks noChangeArrowheads="1"/>
            </p:cNvSpPr>
            <p:nvPr/>
          </p:nvSpPr>
          <p:spPr bwMode="auto">
            <a:xfrm>
              <a:off x="3061" y="3793"/>
              <a:ext cx="731" cy="270"/>
            </a:xfrm>
            <a:prstGeom prst="rect">
              <a:avLst/>
            </a:prstGeom>
            <a:noFill/>
            <a:ln w="9525">
              <a:solidFill>
                <a:srgbClr val="00FF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500"/>
                <a:t>Thương</a:t>
              </a:r>
            </a:p>
          </p:txBody>
        </p:sp>
        <p:sp>
          <p:nvSpPr>
            <p:cNvPr id="4125" name="Line 44"/>
            <p:cNvSpPr>
              <a:spLocks noChangeShapeType="1"/>
            </p:cNvSpPr>
            <p:nvPr/>
          </p:nvSpPr>
          <p:spPr bwMode="auto">
            <a:xfrm>
              <a:off x="3379" y="3673"/>
              <a:ext cx="0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00"/>
            </a:p>
          </p:txBody>
        </p:sp>
      </p:grpSp>
      <p:grpSp>
        <p:nvGrpSpPr>
          <p:cNvPr id="7" name="Group 48"/>
          <p:cNvGrpSpPr/>
          <p:nvPr/>
        </p:nvGrpSpPr>
        <p:grpSpPr bwMode="auto">
          <a:xfrm>
            <a:off x="3985020" y="4615728"/>
            <a:ext cx="702592" cy="483478"/>
            <a:chOff x="4014" y="3657"/>
            <a:chExt cx="590" cy="406"/>
          </a:xfrm>
        </p:grpSpPr>
        <p:sp>
          <p:nvSpPr>
            <p:cNvPr id="4122" name="Text Box 46"/>
            <p:cNvSpPr txBox="1">
              <a:spLocks noChangeArrowheads="1"/>
            </p:cNvSpPr>
            <p:nvPr/>
          </p:nvSpPr>
          <p:spPr bwMode="auto">
            <a:xfrm>
              <a:off x="4014" y="3793"/>
              <a:ext cx="590" cy="270"/>
            </a:xfrm>
            <a:prstGeom prst="rect">
              <a:avLst/>
            </a:prstGeom>
            <a:noFill/>
            <a:ln w="9525">
              <a:solidFill>
                <a:srgbClr val="00FF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500"/>
                <a:t>Số dư</a:t>
              </a:r>
            </a:p>
          </p:txBody>
        </p:sp>
        <p:sp>
          <p:nvSpPr>
            <p:cNvPr id="4123" name="Line 47"/>
            <p:cNvSpPr>
              <a:spLocks noChangeShapeType="1"/>
            </p:cNvSpPr>
            <p:nvPr/>
          </p:nvSpPr>
          <p:spPr bwMode="auto">
            <a:xfrm>
              <a:off x="4241" y="3657"/>
              <a:ext cx="0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0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976728" y="1146175"/>
            <a:ext cx="4213127" cy="1925682"/>
            <a:chOff x="2329" y="1805"/>
            <a:chExt cx="6635" cy="3033"/>
          </a:xfrm>
        </p:grpSpPr>
        <p:sp>
          <p:nvSpPr>
            <p:cNvPr id="3074" name="Text Box 2"/>
            <p:cNvSpPr txBox="1">
              <a:spLocks noChangeArrowheads="1"/>
            </p:cNvSpPr>
            <p:nvPr/>
          </p:nvSpPr>
          <p:spPr bwMode="auto">
            <a:xfrm>
              <a:off x="3535" y="2912"/>
              <a:ext cx="5429" cy="822"/>
            </a:xfrm>
            <a:prstGeom prst="rect">
              <a:avLst/>
            </a:prstGeom>
            <a:solidFill>
              <a:srgbClr val="FAF8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:     b       =        c</a:t>
              </a:r>
            </a:p>
          </p:txBody>
        </p:sp>
        <p:sp>
          <p:nvSpPr>
            <p:cNvPr id="3081" name="AutoShape 9"/>
            <p:cNvSpPr/>
            <p:nvPr/>
          </p:nvSpPr>
          <p:spPr bwMode="auto">
            <a:xfrm rot="-5400000">
              <a:off x="4550" y="1900"/>
              <a:ext cx="255" cy="1937"/>
            </a:xfrm>
            <a:prstGeom prst="rightBrace">
              <a:avLst>
                <a:gd name="adj1" fmla="val 63297"/>
                <a:gd name="adj2" fmla="val 50000"/>
              </a:avLst>
            </a:prstGeom>
            <a:noFill/>
            <a:ln w="38100">
              <a:solidFill>
                <a:schemeClr val="accent2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800" b="1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5515" y="1805"/>
              <a:ext cx="2169" cy="82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Thương</a:t>
              </a:r>
            </a:p>
          </p:txBody>
        </p:sp>
        <p:grpSp>
          <p:nvGrpSpPr>
            <p:cNvPr id="2" name="Group 11"/>
            <p:cNvGrpSpPr/>
            <p:nvPr/>
          </p:nvGrpSpPr>
          <p:grpSpPr bwMode="auto">
            <a:xfrm>
              <a:off x="4709" y="2145"/>
              <a:ext cx="851" cy="508"/>
              <a:chOff x="1837" y="527"/>
              <a:chExt cx="453" cy="453"/>
            </a:xfrm>
          </p:grpSpPr>
          <p:sp>
            <p:nvSpPr>
              <p:cNvPr id="4132" name="Line 12"/>
              <p:cNvSpPr>
                <a:spLocks noChangeShapeType="1"/>
              </p:cNvSpPr>
              <p:nvPr/>
            </p:nvSpPr>
            <p:spPr bwMode="auto">
              <a:xfrm>
                <a:off x="1837" y="527"/>
                <a:ext cx="453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"/>
              </a:p>
            </p:txBody>
          </p:sp>
          <p:sp>
            <p:nvSpPr>
              <p:cNvPr id="4133" name="Line 13"/>
              <p:cNvSpPr>
                <a:spLocks noChangeShapeType="1"/>
              </p:cNvSpPr>
              <p:nvPr/>
            </p:nvSpPr>
            <p:spPr bwMode="auto">
              <a:xfrm>
                <a:off x="1837" y="527"/>
                <a:ext cx="0" cy="453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"/>
              </a:p>
            </p:txBody>
          </p:sp>
        </p:grpSp>
        <p:grpSp>
          <p:nvGrpSpPr>
            <p:cNvPr id="3" name="Group 14"/>
            <p:cNvGrpSpPr/>
            <p:nvPr/>
          </p:nvGrpSpPr>
          <p:grpSpPr bwMode="auto">
            <a:xfrm>
              <a:off x="7263" y="2145"/>
              <a:ext cx="1105" cy="596"/>
              <a:chOff x="2880" y="527"/>
              <a:chExt cx="590" cy="499"/>
            </a:xfrm>
          </p:grpSpPr>
          <p:sp>
            <p:nvSpPr>
              <p:cNvPr id="4130" name="Line 15"/>
              <p:cNvSpPr>
                <a:spLocks noChangeShapeType="1"/>
              </p:cNvSpPr>
              <p:nvPr/>
            </p:nvSpPr>
            <p:spPr bwMode="auto">
              <a:xfrm>
                <a:off x="3470" y="527"/>
                <a:ext cx="0" cy="499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"/>
              </a:p>
            </p:txBody>
          </p:sp>
          <p:sp>
            <p:nvSpPr>
              <p:cNvPr id="4131" name="Line 16"/>
              <p:cNvSpPr>
                <a:spLocks noChangeShapeType="1"/>
              </p:cNvSpPr>
              <p:nvPr/>
            </p:nvSpPr>
            <p:spPr bwMode="auto">
              <a:xfrm>
                <a:off x="2880" y="527"/>
                <a:ext cx="59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"/>
              </a:p>
            </p:txBody>
          </p:sp>
        </p:grpSp>
        <p:sp>
          <p:nvSpPr>
            <p:cNvPr id="3089" name="AutoShape 17"/>
            <p:cNvSpPr/>
            <p:nvPr/>
          </p:nvSpPr>
          <p:spPr bwMode="auto">
            <a:xfrm rot="-5400000">
              <a:off x="8283" y="2486"/>
              <a:ext cx="171" cy="681"/>
            </a:xfrm>
            <a:prstGeom prst="rightBrace">
              <a:avLst>
                <a:gd name="adj1" fmla="val 33242"/>
                <a:gd name="adj2" fmla="val 50000"/>
              </a:avLst>
            </a:prstGeom>
            <a:noFill/>
            <a:ln w="38100">
              <a:solidFill>
                <a:schemeClr val="accent2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800" b="1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8" name="Group 51"/>
            <p:cNvGrpSpPr/>
            <p:nvPr/>
          </p:nvGrpSpPr>
          <p:grpSpPr bwMode="auto">
            <a:xfrm>
              <a:off x="5392" y="3590"/>
              <a:ext cx="2014" cy="1245"/>
              <a:chOff x="2263" y="1071"/>
              <a:chExt cx="1074" cy="664"/>
            </a:xfrm>
          </p:grpSpPr>
          <p:sp>
            <p:nvSpPr>
              <p:cNvPr id="4120" name="Line 49"/>
              <p:cNvSpPr>
                <a:spLocks noChangeShapeType="1"/>
              </p:cNvSpPr>
              <p:nvPr/>
            </p:nvSpPr>
            <p:spPr bwMode="auto">
              <a:xfrm>
                <a:off x="2426" y="1071"/>
                <a:ext cx="200" cy="226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"/>
              </a:p>
            </p:txBody>
          </p:sp>
          <p:sp>
            <p:nvSpPr>
              <p:cNvPr id="4121" name="Text Box 50"/>
              <p:cNvSpPr txBox="1">
                <a:spLocks noChangeArrowheads="1"/>
              </p:cNvSpPr>
              <p:nvPr/>
            </p:nvSpPr>
            <p:spPr bwMode="auto">
              <a:xfrm>
                <a:off x="2263" y="1297"/>
                <a:ext cx="1074" cy="438"/>
              </a:xfrm>
              <a:prstGeom prst="rect">
                <a:avLst/>
              </a:prstGeom>
              <a:solidFill>
                <a:srgbClr val="E8FAA4"/>
              </a:solidFill>
              <a:ln w="9525">
                <a:solidFill>
                  <a:schemeClr val="accent2"/>
                </a:solidFill>
                <a:miter lim="800000"/>
              </a:ln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chia</a:t>
                </a:r>
              </a:p>
            </p:txBody>
          </p:sp>
        </p:grpSp>
        <p:grpSp>
          <p:nvGrpSpPr>
            <p:cNvPr id="9" name="Group 54"/>
            <p:cNvGrpSpPr/>
            <p:nvPr/>
          </p:nvGrpSpPr>
          <p:grpSpPr bwMode="auto">
            <a:xfrm>
              <a:off x="2329" y="3590"/>
              <a:ext cx="2592" cy="1247"/>
              <a:chOff x="431" y="1071"/>
              <a:chExt cx="1382" cy="665"/>
            </a:xfrm>
          </p:grpSpPr>
          <p:sp>
            <p:nvSpPr>
              <p:cNvPr id="4118" name="Text Box 52"/>
              <p:cNvSpPr txBox="1">
                <a:spLocks noChangeArrowheads="1"/>
              </p:cNvSpPr>
              <p:nvPr/>
            </p:nvSpPr>
            <p:spPr bwMode="auto">
              <a:xfrm>
                <a:off x="431" y="1298"/>
                <a:ext cx="1382" cy="438"/>
              </a:xfrm>
              <a:prstGeom prst="rect">
                <a:avLst/>
              </a:prstGeom>
              <a:solidFill>
                <a:srgbClr val="E8FAA4"/>
              </a:solidFill>
              <a:ln w="9525">
                <a:solidFill>
                  <a:schemeClr val="accent2"/>
                </a:solidFill>
                <a:miter lim="800000"/>
              </a:ln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bị chia</a:t>
                </a:r>
              </a:p>
            </p:txBody>
          </p:sp>
          <p:sp>
            <p:nvSpPr>
              <p:cNvPr id="4119" name="Line 53"/>
              <p:cNvSpPr>
                <a:spLocks noChangeShapeType="1"/>
              </p:cNvSpPr>
              <p:nvPr/>
            </p:nvSpPr>
            <p:spPr bwMode="auto">
              <a:xfrm flipH="1">
                <a:off x="1066" y="1071"/>
                <a:ext cx="181" cy="227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"/>
              </a:p>
            </p:txBody>
          </p:sp>
        </p:grpSp>
      </p:grpSp>
      <p:grpSp>
        <p:nvGrpSpPr>
          <p:cNvPr id="11" name="Group 10"/>
          <p:cNvGrpSpPr/>
          <p:nvPr/>
        </p:nvGrpSpPr>
        <p:grpSpPr>
          <a:xfrm>
            <a:off x="2666694" y="-94615"/>
            <a:ext cx="3143970" cy="840983"/>
            <a:chOff x="4199" y="-184"/>
            <a:chExt cx="4951" cy="1733"/>
          </a:xfrm>
        </p:grpSpPr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4199" y="600"/>
              <a:ext cx="4951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1">
                  <a:solidFill>
                    <a:srgbClr val="9900CC"/>
                  </a:solidFill>
                  <a:latin typeface="Times New Roman" panose="02020603050405020304" pitchFamily="18" charset="0"/>
                </a:rPr>
                <a:t>            PHÉP </a:t>
              </a:r>
              <a:r>
                <a:rPr lang="en-SG" altLang="en-US" sz="2400" b="1">
                  <a:solidFill>
                    <a:srgbClr val="9900CC"/>
                  </a:solidFill>
                  <a:latin typeface="Times New Roman" panose="02020603050405020304" pitchFamily="18" charset="0"/>
                </a:rPr>
                <a:t>CHIA</a:t>
              </a:r>
            </a:p>
          </p:txBody>
        </p:sp>
        <p:sp>
          <p:nvSpPr>
            <p:cNvPr id="12" name="Text Box 11"/>
            <p:cNvSpPr txBox="1"/>
            <p:nvPr/>
          </p:nvSpPr>
          <p:spPr>
            <a:xfrm>
              <a:off x="5879" y="-184"/>
              <a:ext cx="2521" cy="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/>
      <p:bldP spid="3091" grpId="0"/>
      <p:bldP spid="3092" grpId="0"/>
      <p:bldP spid="3093" grpId="0"/>
      <p:bldP spid="3096" grpId="0"/>
      <p:bldP spid="3097" grpId="0"/>
      <p:bldP spid="3099" grpId="0"/>
      <p:bldP spid="3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6"/>
          <p:cNvSpPr txBox="1">
            <a:spLocks noChangeArrowheads="1"/>
          </p:cNvSpPr>
          <p:nvPr/>
        </p:nvSpPr>
        <p:spPr bwMode="auto">
          <a:xfrm>
            <a:off x="35523" y="700083"/>
            <a:ext cx="39751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1. Tính rồi thử lại (theo mẫu)</a:t>
            </a:r>
          </a:p>
        </p:txBody>
      </p:sp>
      <p:grpSp>
        <p:nvGrpSpPr>
          <p:cNvPr id="2" name="Group 81"/>
          <p:cNvGrpSpPr/>
          <p:nvPr/>
        </p:nvGrpSpPr>
        <p:grpSpPr bwMode="auto">
          <a:xfrm>
            <a:off x="2952467" y="1330161"/>
            <a:ext cx="701401" cy="594225"/>
            <a:chOff x="1429" y="1525"/>
            <a:chExt cx="589" cy="499"/>
          </a:xfrm>
        </p:grpSpPr>
        <p:sp>
          <p:nvSpPr>
            <p:cNvPr id="5171" name="Line 79"/>
            <p:cNvSpPr>
              <a:spLocks noChangeShapeType="1"/>
            </p:cNvSpPr>
            <p:nvPr/>
          </p:nvSpPr>
          <p:spPr bwMode="auto">
            <a:xfrm>
              <a:off x="1429" y="1525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00"/>
            </a:p>
          </p:txBody>
        </p:sp>
        <p:sp>
          <p:nvSpPr>
            <p:cNvPr id="5172" name="Line 80"/>
            <p:cNvSpPr>
              <a:spLocks noChangeShapeType="1"/>
            </p:cNvSpPr>
            <p:nvPr/>
          </p:nvSpPr>
          <p:spPr bwMode="auto">
            <a:xfrm>
              <a:off x="1429" y="1797"/>
              <a:ext cx="5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00"/>
            </a:p>
          </p:txBody>
        </p:sp>
      </p:grpSp>
      <p:grpSp>
        <p:nvGrpSpPr>
          <p:cNvPr id="3" name="Group 82"/>
          <p:cNvGrpSpPr/>
          <p:nvPr/>
        </p:nvGrpSpPr>
        <p:grpSpPr bwMode="auto">
          <a:xfrm>
            <a:off x="5328180" y="1275383"/>
            <a:ext cx="701400" cy="594225"/>
            <a:chOff x="1429" y="1525"/>
            <a:chExt cx="589" cy="499"/>
          </a:xfrm>
        </p:grpSpPr>
        <p:sp>
          <p:nvSpPr>
            <p:cNvPr id="5169" name="Line 83"/>
            <p:cNvSpPr>
              <a:spLocks noChangeShapeType="1"/>
            </p:cNvSpPr>
            <p:nvPr/>
          </p:nvSpPr>
          <p:spPr bwMode="auto">
            <a:xfrm>
              <a:off x="1429" y="1525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00"/>
            </a:p>
          </p:txBody>
        </p:sp>
        <p:sp>
          <p:nvSpPr>
            <p:cNvPr id="5170" name="Line 84"/>
            <p:cNvSpPr>
              <a:spLocks noChangeShapeType="1"/>
            </p:cNvSpPr>
            <p:nvPr/>
          </p:nvSpPr>
          <p:spPr bwMode="auto">
            <a:xfrm>
              <a:off x="1429" y="1797"/>
              <a:ext cx="5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00"/>
            </a:p>
          </p:txBody>
        </p:sp>
      </p:grpSp>
      <p:sp>
        <p:nvSpPr>
          <p:cNvPr id="4181" name="Text Box 85"/>
          <p:cNvSpPr txBox="1">
            <a:spLocks noChangeArrowheads="1"/>
          </p:cNvSpPr>
          <p:nvPr/>
        </p:nvSpPr>
        <p:spPr bwMode="auto">
          <a:xfrm>
            <a:off x="323595" y="1203708"/>
            <a:ext cx="95377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Mẫu: </a:t>
            </a:r>
          </a:p>
        </p:txBody>
      </p:sp>
      <p:sp>
        <p:nvSpPr>
          <p:cNvPr id="4182" name="Text Box 86"/>
          <p:cNvSpPr txBox="1">
            <a:spLocks noChangeArrowheads="1"/>
          </p:cNvSpPr>
          <p:nvPr/>
        </p:nvSpPr>
        <p:spPr bwMode="auto">
          <a:xfrm>
            <a:off x="2087922" y="1330161"/>
            <a:ext cx="8813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5 8 3 2</a:t>
            </a:r>
          </a:p>
        </p:txBody>
      </p:sp>
      <p:sp>
        <p:nvSpPr>
          <p:cNvPr id="4183" name="Text Box 87"/>
          <p:cNvSpPr txBox="1">
            <a:spLocks noChangeArrowheads="1"/>
          </p:cNvSpPr>
          <p:nvPr/>
        </p:nvSpPr>
        <p:spPr bwMode="auto">
          <a:xfrm>
            <a:off x="2951276" y="1330161"/>
            <a:ext cx="436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24</a:t>
            </a:r>
          </a:p>
        </p:txBody>
      </p:sp>
      <p:sp>
        <p:nvSpPr>
          <p:cNvPr id="4184" name="Text Box 88"/>
          <p:cNvSpPr txBox="1">
            <a:spLocks noChangeArrowheads="1"/>
          </p:cNvSpPr>
          <p:nvPr/>
        </p:nvSpPr>
        <p:spPr bwMode="auto">
          <a:xfrm>
            <a:off x="2086731" y="1654068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4185" name="Text Box 89"/>
          <p:cNvSpPr txBox="1">
            <a:spLocks noChangeArrowheads="1"/>
          </p:cNvSpPr>
          <p:nvPr/>
        </p:nvSpPr>
        <p:spPr bwMode="auto">
          <a:xfrm>
            <a:off x="2951276" y="1654068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4186" name="Text Box 90"/>
          <p:cNvSpPr txBox="1">
            <a:spLocks noChangeArrowheads="1"/>
          </p:cNvSpPr>
          <p:nvPr/>
        </p:nvSpPr>
        <p:spPr bwMode="auto">
          <a:xfrm>
            <a:off x="3113230" y="1643350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4</a:t>
            </a:r>
          </a:p>
        </p:txBody>
      </p:sp>
      <p:sp>
        <p:nvSpPr>
          <p:cNvPr id="4187" name="Text Box 91"/>
          <p:cNvSpPr txBox="1">
            <a:spLocks noChangeArrowheads="1"/>
          </p:cNvSpPr>
          <p:nvPr/>
        </p:nvSpPr>
        <p:spPr bwMode="auto">
          <a:xfrm>
            <a:off x="2497568" y="1935104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7</a:t>
            </a:r>
          </a:p>
        </p:txBody>
      </p:sp>
      <p:sp>
        <p:nvSpPr>
          <p:cNvPr id="4188" name="Text Box 92"/>
          <p:cNvSpPr txBox="1">
            <a:spLocks noChangeArrowheads="1"/>
          </p:cNvSpPr>
          <p:nvPr/>
        </p:nvSpPr>
        <p:spPr bwMode="auto">
          <a:xfrm>
            <a:off x="2308226" y="1654068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0</a:t>
            </a:r>
          </a:p>
        </p:txBody>
      </p:sp>
      <p:sp>
        <p:nvSpPr>
          <p:cNvPr id="4189" name="Text Box 93"/>
          <p:cNvSpPr txBox="1">
            <a:spLocks noChangeArrowheads="1"/>
          </p:cNvSpPr>
          <p:nvPr/>
        </p:nvSpPr>
        <p:spPr bwMode="auto">
          <a:xfrm>
            <a:off x="2465416" y="1654068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4190" name="Text Box 94"/>
          <p:cNvSpPr txBox="1">
            <a:spLocks noChangeArrowheads="1"/>
          </p:cNvSpPr>
          <p:nvPr/>
        </p:nvSpPr>
        <p:spPr bwMode="auto">
          <a:xfrm>
            <a:off x="2404683" y="1221795"/>
            <a:ext cx="267335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4195" name="Text Box 99"/>
          <p:cNvSpPr txBox="1">
            <a:spLocks noChangeArrowheads="1"/>
          </p:cNvSpPr>
          <p:nvPr/>
        </p:nvSpPr>
        <p:spPr bwMode="auto">
          <a:xfrm>
            <a:off x="3296618" y="1643350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4196" name="Text Box 100"/>
          <p:cNvSpPr txBox="1">
            <a:spLocks noChangeArrowheads="1"/>
          </p:cNvSpPr>
          <p:nvPr/>
        </p:nvSpPr>
        <p:spPr bwMode="auto">
          <a:xfrm>
            <a:off x="2685720" y="1935104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4197" name="Text Box 101"/>
          <p:cNvSpPr txBox="1">
            <a:spLocks noChangeArrowheads="1"/>
          </p:cNvSpPr>
          <p:nvPr/>
        </p:nvSpPr>
        <p:spPr bwMode="auto">
          <a:xfrm>
            <a:off x="2685720" y="2161363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0</a:t>
            </a:r>
          </a:p>
        </p:txBody>
      </p:sp>
      <p:sp>
        <p:nvSpPr>
          <p:cNvPr id="4198" name="Text Box 102"/>
          <p:cNvSpPr txBox="1">
            <a:spLocks noChangeArrowheads="1"/>
          </p:cNvSpPr>
          <p:nvPr/>
        </p:nvSpPr>
        <p:spPr bwMode="auto">
          <a:xfrm>
            <a:off x="2308226" y="1924387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0</a:t>
            </a:r>
          </a:p>
        </p:txBody>
      </p:sp>
      <p:sp>
        <p:nvSpPr>
          <p:cNvPr id="4199" name="Text Box 103"/>
          <p:cNvSpPr txBox="1">
            <a:spLocks noChangeArrowheads="1"/>
          </p:cNvSpPr>
          <p:nvPr/>
        </p:nvSpPr>
        <p:spPr bwMode="auto">
          <a:xfrm>
            <a:off x="1424628" y="2566246"/>
            <a:ext cx="95821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Thử lại:</a:t>
            </a:r>
          </a:p>
        </p:txBody>
      </p:sp>
      <p:sp>
        <p:nvSpPr>
          <p:cNvPr id="4200" name="Text Box 104"/>
          <p:cNvSpPr txBox="1">
            <a:spLocks noChangeArrowheads="1"/>
          </p:cNvSpPr>
          <p:nvPr/>
        </p:nvSpPr>
        <p:spPr bwMode="auto">
          <a:xfrm>
            <a:off x="1655650" y="2950885"/>
            <a:ext cx="22466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243  X   24   =  5832</a:t>
            </a:r>
          </a:p>
        </p:txBody>
      </p:sp>
      <p:sp>
        <p:nvSpPr>
          <p:cNvPr id="4201" name="Text Box 105"/>
          <p:cNvSpPr txBox="1">
            <a:spLocks noChangeArrowheads="1"/>
          </p:cNvSpPr>
          <p:nvPr/>
        </p:nvSpPr>
        <p:spPr bwMode="auto">
          <a:xfrm>
            <a:off x="4463635" y="1311108"/>
            <a:ext cx="8813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5 8 3 7</a:t>
            </a:r>
          </a:p>
        </p:txBody>
      </p:sp>
      <p:sp>
        <p:nvSpPr>
          <p:cNvPr id="4202" name="Text Box 106"/>
          <p:cNvSpPr txBox="1">
            <a:spLocks noChangeArrowheads="1"/>
          </p:cNvSpPr>
          <p:nvPr/>
        </p:nvSpPr>
        <p:spPr bwMode="auto">
          <a:xfrm>
            <a:off x="5436545" y="1257520"/>
            <a:ext cx="436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24</a:t>
            </a:r>
          </a:p>
        </p:txBody>
      </p:sp>
      <p:sp>
        <p:nvSpPr>
          <p:cNvPr id="4203" name="Text Box 107"/>
          <p:cNvSpPr txBox="1">
            <a:spLocks noChangeArrowheads="1"/>
          </p:cNvSpPr>
          <p:nvPr/>
        </p:nvSpPr>
        <p:spPr bwMode="auto">
          <a:xfrm>
            <a:off x="5436545" y="1600480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4204" name="Text Box 108"/>
          <p:cNvSpPr txBox="1">
            <a:spLocks noChangeArrowheads="1"/>
          </p:cNvSpPr>
          <p:nvPr/>
        </p:nvSpPr>
        <p:spPr bwMode="auto">
          <a:xfrm>
            <a:off x="5598498" y="1600480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4</a:t>
            </a:r>
          </a:p>
        </p:txBody>
      </p:sp>
      <p:sp>
        <p:nvSpPr>
          <p:cNvPr id="4205" name="Text Box 109"/>
          <p:cNvSpPr txBox="1">
            <a:spLocks noChangeArrowheads="1"/>
          </p:cNvSpPr>
          <p:nvPr/>
        </p:nvSpPr>
        <p:spPr bwMode="auto">
          <a:xfrm>
            <a:off x="5814039" y="1592144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4206" name="Text Box 110"/>
          <p:cNvSpPr txBox="1">
            <a:spLocks noChangeArrowheads="1"/>
          </p:cNvSpPr>
          <p:nvPr/>
        </p:nvSpPr>
        <p:spPr bwMode="auto">
          <a:xfrm>
            <a:off x="4414810" y="1545702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4207" name="Text Box 111"/>
          <p:cNvSpPr txBox="1">
            <a:spLocks noChangeArrowheads="1"/>
          </p:cNvSpPr>
          <p:nvPr/>
        </p:nvSpPr>
        <p:spPr bwMode="auto">
          <a:xfrm>
            <a:off x="4647023" y="1537366"/>
            <a:ext cx="23340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0</a:t>
            </a:r>
          </a:p>
        </p:txBody>
      </p:sp>
      <p:sp>
        <p:nvSpPr>
          <p:cNvPr id="4208" name="Text Box 112"/>
          <p:cNvSpPr txBox="1">
            <a:spLocks noChangeArrowheads="1"/>
          </p:cNvSpPr>
          <p:nvPr/>
        </p:nvSpPr>
        <p:spPr bwMode="auto">
          <a:xfrm>
            <a:off x="4842320" y="1545702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4209" name="Text Box 113"/>
          <p:cNvSpPr txBox="1">
            <a:spLocks noChangeArrowheads="1"/>
          </p:cNvSpPr>
          <p:nvPr/>
        </p:nvSpPr>
        <p:spPr bwMode="auto">
          <a:xfrm>
            <a:off x="4630351" y="1826738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0</a:t>
            </a:r>
          </a:p>
        </p:txBody>
      </p:sp>
      <p:sp>
        <p:nvSpPr>
          <p:cNvPr id="4210" name="Text Box 114"/>
          <p:cNvSpPr txBox="1">
            <a:spLocks noChangeArrowheads="1"/>
          </p:cNvSpPr>
          <p:nvPr/>
        </p:nvSpPr>
        <p:spPr bwMode="auto">
          <a:xfrm>
            <a:off x="4842320" y="1816021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7</a:t>
            </a:r>
          </a:p>
        </p:txBody>
      </p:sp>
      <p:sp>
        <p:nvSpPr>
          <p:cNvPr id="4211" name="Text Box 115"/>
          <p:cNvSpPr txBox="1">
            <a:spLocks noChangeArrowheads="1"/>
          </p:cNvSpPr>
          <p:nvPr/>
        </p:nvSpPr>
        <p:spPr bwMode="auto">
          <a:xfrm>
            <a:off x="5057860" y="1816021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7</a:t>
            </a:r>
          </a:p>
        </p:txBody>
      </p:sp>
      <p:sp>
        <p:nvSpPr>
          <p:cNvPr id="4212" name="Text Box 116"/>
          <p:cNvSpPr txBox="1">
            <a:spLocks noChangeArrowheads="1"/>
          </p:cNvSpPr>
          <p:nvPr/>
        </p:nvSpPr>
        <p:spPr bwMode="auto">
          <a:xfrm>
            <a:off x="5057860" y="2086340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5</a:t>
            </a:r>
          </a:p>
        </p:txBody>
      </p:sp>
      <p:sp>
        <p:nvSpPr>
          <p:cNvPr id="4213" name="Text Box 117"/>
          <p:cNvSpPr txBox="1">
            <a:spLocks noChangeArrowheads="1"/>
          </p:cNvSpPr>
          <p:nvPr/>
        </p:nvSpPr>
        <p:spPr bwMode="auto">
          <a:xfrm>
            <a:off x="4781587" y="1221795"/>
            <a:ext cx="267335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4214" name="Text Box 118"/>
          <p:cNvSpPr txBox="1">
            <a:spLocks noChangeArrowheads="1"/>
          </p:cNvSpPr>
          <p:nvPr/>
        </p:nvSpPr>
        <p:spPr bwMode="auto">
          <a:xfrm>
            <a:off x="4301681" y="2572200"/>
            <a:ext cx="95821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Thử lại:</a:t>
            </a:r>
          </a:p>
        </p:txBody>
      </p:sp>
      <p:sp>
        <p:nvSpPr>
          <p:cNvPr id="4215" name="Text Box 119"/>
          <p:cNvSpPr txBox="1">
            <a:spLocks noChangeArrowheads="1"/>
          </p:cNvSpPr>
          <p:nvPr/>
        </p:nvSpPr>
        <p:spPr bwMode="auto">
          <a:xfrm>
            <a:off x="4680366" y="2950885"/>
            <a:ext cx="25704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243  X  24  +  5  = 5837</a:t>
            </a:r>
          </a:p>
        </p:txBody>
      </p:sp>
      <p:sp>
        <p:nvSpPr>
          <p:cNvPr id="4216" name="Line 120"/>
          <p:cNvSpPr>
            <a:spLocks noChangeShapeType="1"/>
          </p:cNvSpPr>
          <p:nvPr/>
        </p:nvSpPr>
        <p:spPr bwMode="auto">
          <a:xfrm>
            <a:off x="2680957" y="3490333"/>
            <a:ext cx="36201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00"/>
          </a:p>
        </p:txBody>
      </p:sp>
      <p:sp>
        <p:nvSpPr>
          <p:cNvPr id="4217" name="Text Box 121"/>
          <p:cNvSpPr txBox="1">
            <a:spLocks noChangeArrowheads="1"/>
          </p:cNvSpPr>
          <p:nvPr/>
        </p:nvSpPr>
        <p:spPr bwMode="auto">
          <a:xfrm>
            <a:off x="1493696" y="3707064"/>
            <a:ext cx="15290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a) 8192  :  32</a:t>
            </a:r>
          </a:p>
        </p:txBody>
      </p:sp>
      <p:sp>
        <p:nvSpPr>
          <p:cNvPr id="4218" name="Text Box 122"/>
          <p:cNvSpPr txBox="1">
            <a:spLocks noChangeArrowheads="1"/>
          </p:cNvSpPr>
          <p:nvPr/>
        </p:nvSpPr>
        <p:spPr bwMode="auto">
          <a:xfrm>
            <a:off x="4198078" y="3707064"/>
            <a:ext cx="13893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15335  :  42</a:t>
            </a:r>
          </a:p>
        </p:txBody>
      </p:sp>
      <p:sp>
        <p:nvSpPr>
          <p:cNvPr id="4219" name="Text Box 123"/>
          <p:cNvSpPr txBox="1">
            <a:spLocks noChangeArrowheads="1"/>
          </p:cNvSpPr>
          <p:nvPr/>
        </p:nvSpPr>
        <p:spPr bwMode="auto">
          <a:xfrm>
            <a:off x="1502032" y="4408465"/>
            <a:ext cx="16560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b) 75,95  :  3,5</a:t>
            </a:r>
          </a:p>
        </p:txBody>
      </p:sp>
      <p:sp>
        <p:nvSpPr>
          <p:cNvPr id="4220" name="Text Box 124"/>
          <p:cNvSpPr txBox="1">
            <a:spLocks noChangeArrowheads="1"/>
          </p:cNvSpPr>
          <p:nvPr/>
        </p:nvSpPr>
        <p:spPr bwMode="auto">
          <a:xfrm>
            <a:off x="4229040" y="4408465"/>
            <a:ext cx="172466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97,65  :  21,7 </a:t>
            </a:r>
            <a:r>
              <a:rPr lang="en-US" altLang="en-US" sz="100"/>
              <a:t>( thương là số thập phân)</a:t>
            </a:r>
          </a:p>
        </p:txBody>
      </p:sp>
      <p:sp>
        <p:nvSpPr>
          <p:cNvPr id="4221" name="Text Box 125"/>
          <p:cNvSpPr txBox="1">
            <a:spLocks noChangeArrowheads="1"/>
          </p:cNvSpPr>
          <p:nvPr/>
        </p:nvSpPr>
        <p:spPr bwMode="auto">
          <a:xfrm>
            <a:off x="3006055" y="3707064"/>
            <a:ext cx="8242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=  256</a:t>
            </a:r>
          </a:p>
        </p:txBody>
      </p:sp>
      <p:sp>
        <p:nvSpPr>
          <p:cNvPr id="4222" name="Text Box 126"/>
          <p:cNvSpPr txBox="1">
            <a:spLocks noChangeArrowheads="1"/>
          </p:cNvSpPr>
          <p:nvPr/>
        </p:nvSpPr>
        <p:spPr bwMode="auto">
          <a:xfrm>
            <a:off x="5628269" y="3707064"/>
            <a:ext cx="8242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=  365</a:t>
            </a:r>
          </a:p>
        </p:txBody>
      </p:sp>
      <p:sp>
        <p:nvSpPr>
          <p:cNvPr id="4223" name="Text Box 127"/>
          <p:cNvSpPr txBox="1">
            <a:spLocks noChangeArrowheads="1"/>
          </p:cNvSpPr>
          <p:nvPr/>
        </p:nvSpPr>
        <p:spPr bwMode="auto">
          <a:xfrm>
            <a:off x="6510677" y="3684438"/>
            <a:ext cx="80581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accent2"/>
                </a:solidFill>
              </a:rPr>
              <a:t>(dư 5)</a:t>
            </a:r>
          </a:p>
        </p:txBody>
      </p:sp>
      <p:sp>
        <p:nvSpPr>
          <p:cNvPr id="4224" name="Text Box 128"/>
          <p:cNvSpPr txBox="1">
            <a:spLocks noChangeArrowheads="1"/>
          </p:cNvSpPr>
          <p:nvPr/>
        </p:nvSpPr>
        <p:spPr bwMode="auto">
          <a:xfrm>
            <a:off x="3059642" y="4408465"/>
            <a:ext cx="8877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=  21,7</a:t>
            </a:r>
          </a:p>
        </p:txBody>
      </p:sp>
      <p:sp>
        <p:nvSpPr>
          <p:cNvPr id="4225" name="Text Box 129"/>
          <p:cNvSpPr txBox="1">
            <a:spLocks noChangeArrowheads="1"/>
          </p:cNvSpPr>
          <p:nvPr/>
        </p:nvSpPr>
        <p:spPr bwMode="auto">
          <a:xfrm>
            <a:off x="4232613" y="4408465"/>
            <a:ext cx="22212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tx2"/>
                </a:solidFill>
              </a:rPr>
              <a:t>97,65  :  21,7</a:t>
            </a:r>
            <a:r>
              <a:rPr lang="en-US" altLang="en-US" sz="1800">
                <a:solidFill>
                  <a:srgbClr val="FF0000"/>
                </a:solidFill>
              </a:rPr>
              <a:t>  =  4,5</a:t>
            </a:r>
          </a:p>
        </p:txBody>
      </p:sp>
      <p:sp>
        <p:nvSpPr>
          <p:cNvPr id="4226" name="Text Box 130"/>
          <p:cNvSpPr txBox="1">
            <a:spLocks noChangeArrowheads="1"/>
          </p:cNvSpPr>
          <p:nvPr/>
        </p:nvSpPr>
        <p:spPr bwMode="auto">
          <a:xfrm>
            <a:off x="2523767" y="2161363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0</a:t>
            </a:r>
          </a:p>
        </p:txBody>
      </p:sp>
      <p:sp>
        <p:nvSpPr>
          <p:cNvPr id="4227" name="Text Box 131"/>
          <p:cNvSpPr txBox="1">
            <a:spLocks noChangeArrowheads="1"/>
          </p:cNvSpPr>
          <p:nvPr/>
        </p:nvSpPr>
        <p:spPr bwMode="auto">
          <a:xfrm>
            <a:off x="4842320" y="2088722"/>
            <a:ext cx="3098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0</a:t>
            </a:r>
          </a:p>
        </p:txBody>
      </p:sp>
      <p:sp>
        <p:nvSpPr>
          <p:cNvPr id="4228" name="Line 132"/>
          <p:cNvSpPr>
            <a:spLocks noChangeShapeType="1"/>
          </p:cNvSpPr>
          <p:nvPr/>
        </p:nvSpPr>
        <p:spPr bwMode="auto">
          <a:xfrm>
            <a:off x="5328180" y="2410247"/>
            <a:ext cx="864545" cy="647813"/>
          </a:xfrm>
          <a:prstGeom prst="line">
            <a:avLst/>
          </a:prstGeom>
          <a:noFill/>
          <a:ln w="38100">
            <a:solidFill>
              <a:srgbClr val="CC3399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00"/>
          </a:p>
        </p:txBody>
      </p:sp>
      <p:grpSp>
        <p:nvGrpSpPr>
          <p:cNvPr id="4" name="Group 3"/>
          <p:cNvGrpSpPr/>
          <p:nvPr/>
        </p:nvGrpSpPr>
        <p:grpSpPr>
          <a:xfrm>
            <a:off x="2666694" y="-94615"/>
            <a:ext cx="3143970" cy="840983"/>
            <a:chOff x="4199" y="-184"/>
            <a:chExt cx="4951" cy="1733"/>
          </a:xfrm>
        </p:grpSpPr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4199" y="600"/>
              <a:ext cx="4951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1">
                  <a:solidFill>
                    <a:srgbClr val="9900CC"/>
                  </a:solidFill>
                  <a:latin typeface="Times New Roman" panose="02020603050405020304" pitchFamily="18" charset="0"/>
                </a:rPr>
                <a:t>            PHÉP </a:t>
              </a:r>
              <a:r>
                <a:rPr lang="en-SG" altLang="en-US" sz="2400" b="1">
                  <a:solidFill>
                    <a:srgbClr val="9900CC"/>
                  </a:solidFill>
                  <a:latin typeface="Times New Roman" panose="02020603050405020304" pitchFamily="18" charset="0"/>
                </a:rPr>
                <a:t>CHIA</a:t>
              </a:r>
            </a:p>
          </p:txBody>
        </p:sp>
        <p:sp>
          <p:nvSpPr>
            <p:cNvPr id="5" name="Text Box 4"/>
            <p:cNvSpPr txBox="1"/>
            <p:nvPr/>
          </p:nvSpPr>
          <p:spPr>
            <a:xfrm>
              <a:off x="5879" y="-184"/>
              <a:ext cx="2521" cy="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4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4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4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4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4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4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4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4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500"/>
                                        <p:tgtEl>
                                          <p:spTgt spid="4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7" dur="500"/>
                                        <p:tgtEl>
                                          <p:spTgt spid="4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500"/>
                                        <p:tgtEl>
                                          <p:spTgt spid="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500"/>
                                        <p:tgtEl>
                                          <p:spTgt spid="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500"/>
                                        <p:tgtEl>
                                          <p:spTgt spid="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5" dur="500"/>
                                        <p:tgtEl>
                                          <p:spTgt spid="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0" dur="500"/>
                                        <p:tgtEl>
                                          <p:spTgt spid="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500"/>
                                        <p:tgtEl>
                                          <p:spTgt spid="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0" dur="500"/>
                                        <p:tgtEl>
                                          <p:spTgt spid="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5" dur="500"/>
                                        <p:tgtEl>
                                          <p:spTgt spid="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0" dur="500"/>
                                        <p:tgtEl>
                                          <p:spTgt spid="4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5" dur="500"/>
                                        <p:tgtEl>
                                          <p:spTgt spid="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0" dur="500"/>
                                        <p:tgtEl>
                                          <p:spTgt spid="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2" dur="500"/>
                                        <p:tgtEl>
                                          <p:spTgt spid="4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1" grpId="0"/>
      <p:bldP spid="4182" grpId="0"/>
      <p:bldP spid="4183" grpId="0"/>
      <p:bldP spid="4184" grpId="0"/>
      <p:bldP spid="4185" grpId="0"/>
      <p:bldP spid="4186" grpId="0"/>
      <p:bldP spid="4187" grpId="0"/>
      <p:bldP spid="4188" grpId="0"/>
      <p:bldP spid="4189" grpId="0"/>
      <p:bldP spid="4190" grpId="0"/>
      <p:bldP spid="4196" grpId="0"/>
      <p:bldP spid="4197" grpId="0"/>
      <p:bldP spid="4198" grpId="0"/>
      <p:bldP spid="4199" grpId="0"/>
      <p:bldP spid="4200" grpId="0"/>
      <p:bldP spid="4201" grpId="0"/>
      <p:bldP spid="4202" grpId="0"/>
      <p:bldP spid="4203" grpId="0"/>
      <p:bldP spid="4204" grpId="0"/>
      <p:bldP spid="4205" grpId="0"/>
      <p:bldP spid="4206" grpId="0"/>
      <p:bldP spid="4207" grpId="0"/>
      <p:bldP spid="4208" grpId="0"/>
      <p:bldP spid="4209" grpId="0"/>
      <p:bldP spid="4210" grpId="0"/>
      <p:bldP spid="4211" grpId="0"/>
      <p:bldP spid="4212" grpId="0"/>
      <p:bldP spid="4213" grpId="0"/>
      <p:bldP spid="4214" grpId="0"/>
      <p:bldP spid="4215" grpId="0"/>
      <p:bldP spid="4217" grpId="0"/>
      <p:bldP spid="4218" grpId="0"/>
      <p:bldP spid="4219" grpId="0"/>
      <p:bldP spid="4220" grpId="0" build="allAtOnce"/>
      <p:bldP spid="4221" grpId="0"/>
      <p:bldP spid="4222" grpId="0"/>
      <p:bldP spid="4223" grpId="0"/>
      <p:bldP spid="4224" grpId="0"/>
      <p:bldP spid="4225" grpId="0"/>
      <p:bldP spid="4226" grpId="0"/>
      <p:bldP spid="42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1"/>
          <p:cNvSpPr txBox="1">
            <a:spLocks noChangeArrowheads="1"/>
          </p:cNvSpPr>
          <p:nvPr/>
        </p:nvSpPr>
        <p:spPr bwMode="auto">
          <a:xfrm>
            <a:off x="1709237" y="897888"/>
            <a:ext cx="15290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a) 8192  :  32</a:t>
            </a:r>
          </a:p>
        </p:txBody>
      </p:sp>
      <p:sp>
        <p:nvSpPr>
          <p:cNvPr id="6147" name="Text Box 42"/>
          <p:cNvSpPr txBox="1">
            <a:spLocks noChangeArrowheads="1"/>
          </p:cNvSpPr>
          <p:nvPr/>
        </p:nvSpPr>
        <p:spPr bwMode="auto">
          <a:xfrm>
            <a:off x="4787541" y="897888"/>
            <a:ext cx="13893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15335  :  42</a:t>
            </a:r>
          </a:p>
        </p:txBody>
      </p:sp>
      <p:sp>
        <p:nvSpPr>
          <p:cNvPr id="6148" name="Text Box 43"/>
          <p:cNvSpPr txBox="1">
            <a:spLocks noChangeArrowheads="1"/>
          </p:cNvSpPr>
          <p:nvPr/>
        </p:nvSpPr>
        <p:spPr bwMode="auto">
          <a:xfrm>
            <a:off x="1709237" y="2175653"/>
            <a:ext cx="16560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/>
              <a:t>b) 75,95  :  3,5</a:t>
            </a:r>
          </a:p>
        </p:txBody>
      </p:sp>
      <p:sp>
        <p:nvSpPr>
          <p:cNvPr id="6149" name="Text Box 45"/>
          <p:cNvSpPr txBox="1">
            <a:spLocks noChangeArrowheads="1"/>
          </p:cNvSpPr>
          <p:nvPr/>
        </p:nvSpPr>
        <p:spPr bwMode="auto">
          <a:xfrm>
            <a:off x="3221595" y="897888"/>
            <a:ext cx="8242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=  256</a:t>
            </a:r>
          </a:p>
        </p:txBody>
      </p:sp>
      <p:sp>
        <p:nvSpPr>
          <p:cNvPr id="6150" name="Text Box 46"/>
          <p:cNvSpPr txBox="1">
            <a:spLocks noChangeArrowheads="1"/>
          </p:cNvSpPr>
          <p:nvPr/>
        </p:nvSpPr>
        <p:spPr bwMode="auto">
          <a:xfrm>
            <a:off x="6192724" y="897888"/>
            <a:ext cx="8242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=  365</a:t>
            </a:r>
          </a:p>
        </p:txBody>
      </p:sp>
      <p:sp>
        <p:nvSpPr>
          <p:cNvPr id="6151" name="Text Box 47"/>
          <p:cNvSpPr txBox="1">
            <a:spLocks noChangeArrowheads="1"/>
          </p:cNvSpPr>
          <p:nvPr/>
        </p:nvSpPr>
        <p:spPr bwMode="auto">
          <a:xfrm>
            <a:off x="7002491" y="897888"/>
            <a:ext cx="80581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accent2"/>
                </a:solidFill>
              </a:rPr>
              <a:t>(dư 5)</a:t>
            </a:r>
          </a:p>
        </p:txBody>
      </p:sp>
      <p:sp>
        <p:nvSpPr>
          <p:cNvPr id="6152" name="Text Box 48"/>
          <p:cNvSpPr txBox="1">
            <a:spLocks noChangeArrowheads="1"/>
          </p:cNvSpPr>
          <p:nvPr/>
        </p:nvSpPr>
        <p:spPr bwMode="auto">
          <a:xfrm>
            <a:off x="3275183" y="2175653"/>
            <a:ext cx="8877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=  21,7</a:t>
            </a:r>
          </a:p>
        </p:txBody>
      </p:sp>
      <p:sp>
        <p:nvSpPr>
          <p:cNvPr id="6153" name="Text Box 49"/>
          <p:cNvSpPr txBox="1">
            <a:spLocks noChangeArrowheads="1"/>
          </p:cNvSpPr>
          <p:nvPr/>
        </p:nvSpPr>
        <p:spPr bwMode="auto">
          <a:xfrm>
            <a:off x="4718473" y="2120874"/>
            <a:ext cx="22212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tx2"/>
                </a:solidFill>
              </a:rPr>
              <a:t>97,65  :  21,7</a:t>
            </a:r>
            <a:r>
              <a:rPr lang="en-US" altLang="en-US" sz="1800">
                <a:solidFill>
                  <a:srgbClr val="FF0000"/>
                </a:solidFill>
              </a:rPr>
              <a:t>  =  4,5</a:t>
            </a:r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1269820" y="3490333"/>
            <a:ext cx="66471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Chú ý: Phép chia hết : a  :  b  =  c  ta có:  </a:t>
            </a:r>
            <a:r>
              <a:rPr lang="en-US" altLang="en-US" sz="1800"/>
              <a:t>a  =  c  x  b</a:t>
            </a:r>
            <a:r>
              <a:rPr lang="en-US" altLang="en-US" sz="1800">
                <a:solidFill>
                  <a:srgbClr val="FF0000"/>
                </a:solidFill>
              </a:rPr>
              <a:t>  (b khác 0)</a:t>
            </a:r>
          </a:p>
        </p:txBody>
      </p:sp>
      <p:sp>
        <p:nvSpPr>
          <p:cNvPr id="11315" name="Text Box 51"/>
          <p:cNvSpPr txBox="1">
            <a:spLocks noChangeArrowheads="1"/>
          </p:cNvSpPr>
          <p:nvPr/>
        </p:nvSpPr>
        <p:spPr bwMode="auto">
          <a:xfrm>
            <a:off x="1218613" y="3922605"/>
            <a:ext cx="6832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Phép chia có dư: a  :  b = c (dư r), </a:t>
            </a:r>
            <a:r>
              <a:rPr lang="en-US" altLang="en-US" sz="1800"/>
              <a:t>ta có: a = c  x  b  +  r</a:t>
            </a:r>
            <a:r>
              <a:rPr lang="en-US" altLang="en-US" sz="1800">
                <a:solidFill>
                  <a:srgbClr val="FF0000"/>
                </a:solidFill>
              </a:rPr>
              <a:t> (0 &lt; r &lt; b)</a:t>
            </a:r>
          </a:p>
        </p:txBody>
      </p:sp>
      <p:sp>
        <p:nvSpPr>
          <p:cNvPr id="11316" name="Rectangle 52"/>
          <p:cNvSpPr>
            <a:spLocks noChangeArrowheads="1"/>
          </p:cNvSpPr>
          <p:nvPr/>
        </p:nvSpPr>
        <p:spPr bwMode="auto">
          <a:xfrm>
            <a:off x="1817603" y="1437336"/>
            <a:ext cx="22720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accent2"/>
                </a:solidFill>
              </a:rPr>
              <a:t>256   x    32   = 8192</a:t>
            </a:r>
          </a:p>
        </p:txBody>
      </p:sp>
      <p:sp>
        <p:nvSpPr>
          <p:cNvPr id="11317" name="Rectangle 53"/>
          <p:cNvSpPr>
            <a:spLocks noChangeArrowheads="1"/>
          </p:cNvSpPr>
          <p:nvPr/>
        </p:nvSpPr>
        <p:spPr bwMode="auto">
          <a:xfrm>
            <a:off x="4787541" y="1382558"/>
            <a:ext cx="265938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accent2"/>
                </a:solidFill>
              </a:rPr>
              <a:t>365  x  42  +  5  = 15335</a:t>
            </a:r>
          </a:p>
        </p:txBody>
      </p:sp>
      <p:sp>
        <p:nvSpPr>
          <p:cNvPr id="11318" name="Rectangle 54"/>
          <p:cNvSpPr>
            <a:spLocks noChangeArrowheads="1"/>
          </p:cNvSpPr>
          <p:nvPr/>
        </p:nvSpPr>
        <p:spPr bwMode="auto">
          <a:xfrm>
            <a:off x="1979556" y="2679375"/>
            <a:ext cx="22720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accent2"/>
                </a:solidFill>
              </a:rPr>
              <a:t>21,7  x  3,5  =  75,95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4733953" y="2640078"/>
            <a:ext cx="24625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accent2"/>
                </a:solidFill>
              </a:rPr>
              <a:t>4,5   x   21,7   =  97,65</a:t>
            </a:r>
          </a:p>
        </p:txBody>
      </p:sp>
      <p:sp>
        <p:nvSpPr>
          <p:cNvPr id="11320" name="Oval 56"/>
          <p:cNvSpPr>
            <a:spLocks noChangeArrowheads="1"/>
          </p:cNvSpPr>
          <p:nvPr/>
        </p:nvSpPr>
        <p:spPr bwMode="auto">
          <a:xfrm>
            <a:off x="7019163" y="735935"/>
            <a:ext cx="685920" cy="685920"/>
          </a:xfrm>
          <a:prstGeom prst="ellipse">
            <a:avLst/>
          </a:prstGeom>
          <a:noFill/>
          <a:ln w="28575">
            <a:solidFill>
              <a:srgbClr val="CC3399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00"/>
          </a:p>
        </p:txBody>
      </p:sp>
      <p:grpSp>
        <p:nvGrpSpPr>
          <p:cNvPr id="3" name="Group 2"/>
          <p:cNvGrpSpPr/>
          <p:nvPr/>
        </p:nvGrpSpPr>
        <p:grpSpPr>
          <a:xfrm>
            <a:off x="2666694" y="-94615"/>
            <a:ext cx="3143970" cy="840983"/>
            <a:chOff x="4199" y="-184"/>
            <a:chExt cx="4951" cy="1733"/>
          </a:xfrm>
        </p:grpSpPr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4199" y="600"/>
              <a:ext cx="4951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1">
                  <a:solidFill>
                    <a:srgbClr val="9900CC"/>
                  </a:solidFill>
                  <a:latin typeface="Times New Roman" panose="02020603050405020304" pitchFamily="18" charset="0"/>
                </a:rPr>
                <a:t>            PHÉP </a:t>
              </a:r>
              <a:r>
                <a:rPr lang="en-SG" altLang="en-US" sz="2400" b="1">
                  <a:solidFill>
                    <a:srgbClr val="9900CC"/>
                  </a:solidFill>
                  <a:latin typeface="Times New Roman" panose="02020603050405020304" pitchFamily="18" charset="0"/>
                </a:rPr>
                <a:t>CHIA</a:t>
              </a:r>
            </a:p>
          </p:txBody>
        </p:sp>
        <p:sp>
          <p:nvSpPr>
            <p:cNvPr id="2" name="Text Box 1"/>
            <p:cNvSpPr txBox="1"/>
            <p:nvPr/>
          </p:nvSpPr>
          <p:spPr>
            <a:xfrm>
              <a:off x="5879" y="-184"/>
              <a:ext cx="2521" cy="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14" grpId="0"/>
      <p:bldP spid="11315" grpId="0"/>
      <p:bldP spid="11316" grpId="0"/>
      <p:bldP spid="11317" grpId="0"/>
      <p:bldP spid="11318" grpId="0"/>
      <p:bldP spid="11319" grpId="0"/>
      <p:bldP spid="11320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>
            <a:extLst>
              <a:ext uri="{FF2B5EF4-FFF2-40B4-BE49-F238E27FC236}">
                <a16:creationId xmlns:a16="http://schemas.microsoft.com/office/drawing/2014/main" id="{5A894770-CD65-4469-A84A-FEBB46B49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34" descr="33720xmr97sdczd">
            <a:hlinkClick r:id="rId3"/>
            <a:extLst>
              <a:ext uri="{FF2B5EF4-FFF2-40B4-BE49-F238E27FC236}">
                <a16:creationId xmlns:a16="http://schemas.microsoft.com/office/drawing/2014/main" id="{31610C07-E95F-4417-BEA0-8AF25CA2EE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63518">
            <a:off x="7860696" y="-91009"/>
            <a:ext cx="1065610" cy="1968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4" descr="FLOWERS4">
            <a:extLst>
              <a:ext uri="{FF2B5EF4-FFF2-40B4-BE49-F238E27FC236}">
                <a16:creationId xmlns:a16="http://schemas.microsoft.com/office/drawing/2014/main" id="{7F63E767-14EA-4F54-8181-1B2282297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901" y="3762467"/>
            <a:ext cx="1228726" cy="1301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TextBox 4">
            <a:extLst>
              <a:ext uri="{FF2B5EF4-FFF2-40B4-BE49-F238E27FC236}">
                <a16:creationId xmlns:a16="http://schemas.microsoft.com/office/drawing/2014/main" id="{9B18A359-0396-461D-B5E4-30D594A90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4335" y="114300"/>
            <a:ext cx="47291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219342-74A4-4336-9384-7441F5957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371601"/>
            <a:ext cx="23431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1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lang="en-US" altLang="en-US" sz="21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1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5CBDC7-127C-48CC-A465-36F8BCCE3A8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43050" y="2046479"/>
            <a:ext cx="2171700" cy="593865"/>
          </a:xfrm>
          <a:prstGeom prst="rect">
            <a:avLst/>
          </a:prstGeom>
          <a:blipFill>
            <a:blip r:embed="rId6"/>
            <a:stretch>
              <a:fillRect l="-5474" b="-10000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noFill/>
                <a:latin typeface="Arial Black" panose="020B0A04020102020204" pitchFamily="34" charset="0"/>
              </a:rPr>
              <a:t>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45B3D0-AD19-4138-864A-0CACF03CB02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24389" y="3022334"/>
            <a:ext cx="2171700" cy="593865"/>
          </a:xfrm>
          <a:prstGeom prst="rect">
            <a:avLst/>
          </a:prstGeom>
          <a:blipFill>
            <a:blip r:embed="rId7"/>
            <a:stretch>
              <a:fillRect l="-5263" b="-10000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noFill/>
                <a:latin typeface="Arial Black" panose="020B0A04020102020204" pitchFamily="34" charset="0"/>
              </a:rPr>
              <a:t> 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51072F-DC73-41F8-90E7-502D95755C2B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486025" y="1959533"/>
            <a:ext cx="1885950" cy="680812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noFill/>
                <a:latin typeface="Arial Black" panose="020B0A04020102020204" pitchFamily="34" charset="0"/>
              </a:rPr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826330-CB50-4383-83D6-5BF531D37FC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96850" y="1970091"/>
            <a:ext cx="1393760" cy="680812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noFill/>
                <a:latin typeface="Arial Black" panose="020B0A04020102020204" pitchFamily="34" charset="0"/>
              </a:rPr>
              <a:t>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62640D-08AD-4600-AAC6-DFC1C620116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20555" y="1985123"/>
            <a:ext cx="1393760" cy="676339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noFill/>
                <a:latin typeface="Arial Black" panose="020B0A04020102020204" pitchFamily="34" charset="0"/>
              </a:rPr>
              <a:t>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922062-0CFF-4501-8E0C-EF964AF91A5E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778191" y="3022334"/>
            <a:ext cx="1485900" cy="593865"/>
          </a:xfrm>
          <a:prstGeom prst="rect">
            <a:avLst/>
          </a:prstGeom>
          <a:blipFill>
            <a:blip r:embed="rId11"/>
            <a:stretch>
              <a:fillRect l="-8000" b="-9231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noFill/>
                <a:latin typeface="Arial Black" panose="020B0A04020102020204" pitchFamily="34" charset="0"/>
              </a:rPr>
              <a:t> 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298F9F-315B-4959-B98D-924B9D04E36E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75502" y="3022334"/>
            <a:ext cx="1094725" cy="593865"/>
          </a:xfrm>
          <a:prstGeom prst="rect">
            <a:avLst/>
          </a:prstGeom>
          <a:blipFill>
            <a:blip r:embed="rId12"/>
            <a:stretch>
              <a:fillRect l="-10879" b="-9231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noFill/>
                <a:latin typeface="Arial Black" panose="020B0A04020102020204" pitchFamily="34" charset="0"/>
              </a:rPr>
              <a:t> 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5377" y="771715"/>
            <a:ext cx="20233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5172" name="Group 52"/>
          <p:cNvGraphicFramePr>
            <a:graphicFrameLocks noGrp="1"/>
          </p:cNvGraphicFramePr>
          <p:nvPr>
            <p:ph idx="4294967295"/>
          </p:nvPr>
        </p:nvGraphicFramePr>
        <p:xfrm>
          <a:off x="352425" y="1490663"/>
          <a:ext cx="8792210" cy="3363595"/>
        </p:xfrm>
        <a:graphic>
          <a:graphicData uri="http://schemas.openxmlformats.org/drawingml/2006/table">
            <a:tbl>
              <a:tblPr/>
              <a:tblGrid>
                <a:gridCol w="305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1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0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506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SG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</a:t>
                      </a:r>
                    </a:p>
                  </a:txBody>
                  <a:tcPr marL="68591" marR="68591" marT="34295" marB="342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SG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34295" marB="342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34295" marB="342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34295" marB="342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34295" marB="342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34295" marB="342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2666694" y="-94615"/>
            <a:ext cx="3143970" cy="840983"/>
            <a:chOff x="4199" y="-184"/>
            <a:chExt cx="4951" cy="1733"/>
          </a:xfrm>
        </p:grpSpPr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4199" y="600"/>
              <a:ext cx="4951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1">
                  <a:solidFill>
                    <a:srgbClr val="9900CC"/>
                  </a:solidFill>
                  <a:latin typeface="Times New Roman" panose="02020603050405020304" pitchFamily="18" charset="0"/>
                </a:rPr>
                <a:t>            PHÉP </a:t>
              </a:r>
              <a:r>
                <a:rPr lang="en-SG" altLang="en-US" sz="2400" b="1">
                  <a:solidFill>
                    <a:srgbClr val="9900CC"/>
                  </a:solidFill>
                  <a:latin typeface="Times New Roman" panose="02020603050405020304" pitchFamily="18" charset="0"/>
                </a:rPr>
                <a:t>CHIA</a:t>
              </a:r>
            </a:p>
          </p:txBody>
        </p:sp>
        <p:sp>
          <p:nvSpPr>
            <p:cNvPr id="2" name="Text Box 1"/>
            <p:cNvSpPr txBox="1"/>
            <p:nvPr/>
          </p:nvSpPr>
          <p:spPr>
            <a:xfrm>
              <a:off x="5879" y="-184"/>
              <a:ext cx="2521" cy="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</p:txBody>
        </p:sp>
      </p:grpSp>
      <p:sp>
        <p:nvSpPr>
          <p:cNvPr id="4" name="Text Box 3"/>
          <p:cNvSpPr txBox="1"/>
          <p:nvPr/>
        </p:nvSpPr>
        <p:spPr>
          <a:xfrm>
            <a:off x="414020" y="1645285"/>
            <a:ext cx="86226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a. 25: 0,1                  48: 0,01                    95: 0,1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421640" y="2432685"/>
            <a:ext cx="86226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25 x 10                     48x 100                    72: 0,01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414020" y="3507740"/>
            <a:ext cx="86226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b. 11: 0,25                 32: 0,5                     75: 0,5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395605" y="4156075"/>
            <a:ext cx="86226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a. 11 x 4                     32x 2                        125: 0,25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908175" y="1645285"/>
            <a:ext cx="140525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250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908111" y="2432993"/>
            <a:ext cx="100774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250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4715983" y="1645533"/>
            <a:ext cx="118554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4800</a:t>
            </a: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4715983" y="2432993"/>
            <a:ext cx="118554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4800</a:t>
            </a: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7524557" y="1635923"/>
            <a:ext cx="100774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950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7668311" y="2432993"/>
            <a:ext cx="127952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7200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2195766" y="3507746"/>
            <a:ext cx="91884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44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2195766" y="4155918"/>
            <a:ext cx="91884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44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4715983" y="3507498"/>
            <a:ext cx="82994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64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788373" y="4084551"/>
            <a:ext cx="82994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64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921364" y="3507498"/>
            <a:ext cx="109664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150</a:t>
            </a:r>
          </a:p>
        </p:txBody>
      </p:sp>
      <p:sp>
        <p:nvSpPr>
          <p:cNvPr id="20" name="Text Box 30"/>
          <p:cNvSpPr txBox="1">
            <a:spLocks noChangeArrowheads="1"/>
          </p:cNvSpPr>
          <p:nvPr/>
        </p:nvSpPr>
        <p:spPr bwMode="auto">
          <a:xfrm>
            <a:off x="7921364" y="4156060"/>
            <a:ext cx="109664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246" y="66993"/>
            <a:ext cx="9078754" cy="5021580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1447324" y="1247140"/>
            <a:ext cx="7255669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altLang="en-US" sz="3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NHẬN XÉT</a:t>
            </a:r>
          </a:p>
          <a:p>
            <a:pPr algn="ctr">
              <a:lnSpc>
                <a:spcPct val="150000"/>
              </a:lnSpc>
            </a:pPr>
            <a:r>
              <a:rPr lang="vi-VN" altLang="en-US" sz="3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BÀI SAU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7&quot;/&gt;&lt;property id=&quot;20307&quot; value=&quot;259&quot;/&gt;&lt;/object&gt;&lt;object type=&quot;3&quot; unique_id=&quot;10152&quot;&gt;&lt;property id=&quot;20148&quot; value=&quot;5&quot;/&gt;&lt;property id=&quot;20300&quot; value=&quot;Slide 2&quot;/&gt;&lt;property id=&quot;20307&quot; value=&quot;263&quot;/&gt;&lt;/object&gt;&lt;object type=&quot;3&quot; unique_id=&quot;10203&quot;&gt;&lt;property id=&quot;20148&quot; value=&quot;5&quot;/&gt;&lt;property id=&quot;20300&quot; value=&quot;Slide 10&quot;/&gt;&lt;property id=&quot;20307&quot; value=&quot;264&quot;/&gt;&lt;/object&gt;&lt;object type=&quot;3&quot; unique_id=&quot;10281&quot;&gt;&lt;property id=&quot;20148&quot; value=&quot;5&quot;/&gt;&lt;property id=&quot;20300&quot; value=&quot;Slide 5&quot;/&gt;&lt;property id=&quot;20307&quot; value=&quot;265&quot;/&gt;&lt;/object&gt;&lt;object type=&quot;3&quot; unique_id=&quot;10282&quot;&gt;&lt;property id=&quot;20148&quot; value=&quot;5&quot;/&gt;&lt;property id=&quot;20300&quot; value=&quot;Slide 6&quot;/&gt;&lt;property id=&quot;20307&quot; value=&quot;266&quot;/&gt;&lt;/object&gt;&lt;object type=&quot;3&quot; unique_id=&quot;10399&quot;&gt;&lt;property id=&quot;20148&quot; value=&quot;5&quot;/&gt;&lt;property id=&quot;20300&quot; value=&quot;Slide 9&quot;/&gt;&lt;property id=&quot;20307&quot; value=&quot;268&quot;/&gt;&lt;/object&gt;&lt;object type=&quot;3&quot; unique_id=&quot;10456&quot;&gt;&lt;property id=&quot;20148&quot; value=&quot;5&quot;/&gt;&lt;property id=&quot;20300&quot; value=&quot;Slide 8&quot;/&gt;&lt;property id=&quot;20307&quot; value=&quot;2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418</Words>
  <Application>Microsoft Office PowerPoint</Application>
  <PresentationFormat>On-screen Show (16:9)</PresentationFormat>
  <Paragraphs>118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Palatino Linotype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</dc:creator>
  <cp:lastModifiedBy>MY PC</cp:lastModifiedBy>
  <cp:revision>53</cp:revision>
  <dcterms:created xsi:type="dcterms:W3CDTF">2016-04-07T03:59:00Z</dcterms:created>
  <dcterms:modified xsi:type="dcterms:W3CDTF">2023-04-12T12:58:42Z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1033-11.2.0.10101</vt:lpwstr>
  </property>
</Properties>
</file>