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57" r:id="rId4"/>
    <p:sldId id="259" r:id="rId5"/>
    <p:sldId id="260" r:id="rId6"/>
    <p:sldId id="261" r:id="rId7"/>
    <p:sldId id="262" r:id="rId8"/>
    <p:sldId id="266" r:id="rId9"/>
    <p:sldId id="267" r:id="rId10"/>
    <p:sldId id="265" r:id="rId11"/>
    <p:sldId id="268" r:id="rId12"/>
    <p:sldId id="269" r:id="rId13"/>
    <p:sldId id="270" r:id="rId14"/>
    <p:sldId id="278" r:id="rId15"/>
    <p:sldId id="279" r:id="rId16"/>
    <p:sldId id="280" r:id="rId17"/>
    <p:sldId id="281" r:id="rId18"/>
    <p:sldId id="282" r:id="rId19"/>
    <p:sldId id="271" r:id="rId20"/>
    <p:sldId id="283" r:id="rId21"/>
    <p:sldId id="272" r:id="rId22"/>
    <p:sldId id="274" r:id="rId23"/>
    <p:sldId id="275" r:id="rId24"/>
    <p:sldId id="273" r:id="rId25"/>
    <p:sldId id="276" r:id="rId26"/>
    <p:sldId id="277" r:id="rId27"/>
    <p:sldId id="284" r:id="rId28"/>
    <p:sldId id="285" r:id="rId29"/>
    <p:sldId id="286" r:id="rId30"/>
    <p:sldId id="287" r:id="rId31"/>
    <p:sldId id="2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4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3554"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74497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42584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41B01-273F-4D5C-A99F-EBDF882EF6C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474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3047282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41B01-273F-4D5C-A99F-EBDF882EF6C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9855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413999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2091176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218442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248155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C60FF3-3791-4B2E-BA14-FC4E563BB190}"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204906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101913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C60FF3-3791-4B2E-BA14-FC4E563BB190}" type="datetimeFigureOut">
              <a:rPr lang="en-US" smtClean="0"/>
              <a:t>28/8/2021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192490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C60FF3-3791-4B2E-BA14-FC4E563BB190}" type="datetimeFigureOut">
              <a:rPr lang="en-US" smtClean="0"/>
              <a:t>28/8/2021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296720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60FF3-3791-4B2E-BA14-FC4E563BB190}" type="datetimeFigureOut">
              <a:rPr lang="en-US" smtClean="0"/>
              <a:t>28/8/2021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6703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359107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C60FF3-3791-4B2E-BA14-FC4E563BB190}"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41B01-273F-4D5C-A99F-EBDF882EF6C4}" type="slidenum">
              <a:rPr lang="en-US" smtClean="0"/>
              <a:t>‹#›</a:t>
            </a:fld>
            <a:endParaRPr lang="en-US"/>
          </a:p>
        </p:txBody>
      </p:sp>
    </p:spTree>
    <p:extLst>
      <p:ext uri="{BB962C8B-B14F-4D97-AF65-F5344CB8AC3E}">
        <p14:creationId xmlns:p14="http://schemas.microsoft.com/office/powerpoint/2010/main" val="151572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FC60FF3-3791-4B2E-BA14-FC4E563BB190}" type="datetimeFigureOut">
              <a:rPr lang="en-US" smtClean="0"/>
              <a:t>28/8/2021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4641B01-273F-4D5C-A99F-EBDF882EF6C4}" type="slidenum">
              <a:rPr lang="en-US" smtClean="0"/>
              <a:t>‹#›</a:t>
            </a:fld>
            <a:endParaRPr lang="en-US"/>
          </a:p>
        </p:txBody>
      </p:sp>
    </p:spTree>
    <p:extLst>
      <p:ext uri="{BB962C8B-B14F-4D97-AF65-F5344CB8AC3E}">
        <p14:creationId xmlns:p14="http://schemas.microsoft.com/office/powerpoint/2010/main" val="33810005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vi.wikipedia.org/wiki/H%C3%A0_N%E1%BB%99i" TargetMode="External"/><Relationship Id="rId3" Type="http://schemas.openxmlformats.org/officeDocument/2006/relationships/hyperlink" Target="https://vi.wikipedia.org/wiki/Kinh_B%E1%BA%AFc" TargetMode="External"/><Relationship Id="rId7" Type="http://schemas.openxmlformats.org/officeDocument/2006/relationships/hyperlink" Target="https://vi.wikipedia.org/wiki/%C4%90%C3%B4ng_Anh" TargetMode="External"/><Relationship Id="rId12" Type="http://schemas.openxmlformats.org/officeDocument/2006/relationships/hyperlink" Target="https://vi.wikipedia.org/wiki/Hu%E1%BA%BF" TargetMode="External"/><Relationship Id="rId2" Type="http://schemas.openxmlformats.org/officeDocument/2006/relationships/hyperlink" Target="https://vi.wikipedia.org/wiki/Kh%E1%BB%95ng_T%E1%BB%AD" TargetMode="External"/><Relationship Id="rId1" Type="http://schemas.openxmlformats.org/officeDocument/2006/relationships/slideLayout" Target="../slideLayouts/slideLayout2.xml"/><Relationship Id="rId6" Type="http://schemas.openxmlformats.org/officeDocument/2006/relationships/hyperlink" Target="https://vi.wikipedia.org/wiki/Gia_L%C3%A2m" TargetMode="External"/><Relationship Id="rId11" Type="http://schemas.openxmlformats.org/officeDocument/2006/relationships/hyperlink" Target="https://vi.wikipedia.org/wiki/H%C6%B0ng_Y%C3%AAn" TargetMode="External"/><Relationship Id="rId5" Type="http://schemas.openxmlformats.org/officeDocument/2006/relationships/hyperlink" Target="https://vi.wikipedia.org/wiki/B%E1%BA%AFc_Giang" TargetMode="External"/><Relationship Id="rId10" Type="http://schemas.openxmlformats.org/officeDocument/2006/relationships/hyperlink" Target="https://vi.wikipedia.org/wiki/V%C4%83n_Giang" TargetMode="External"/><Relationship Id="rId4" Type="http://schemas.openxmlformats.org/officeDocument/2006/relationships/hyperlink" Target="https://vi.wikipedia.org/wiki/B%E1%BA%AFc_Ninh" TargetMode="External"/><Relationship Id="rId9" Type="http://schemas.openxmlformats.org/officeDocument/2006/relationships/hyperlink" Target="https://vi.wikipedia.org/wiki/V%C4%83n_L%C3%A2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vi.wikipedia.org/wiki/V%C4%83n_mi%E1%BA%BFu_B%E1%BA%AFc_Ninh#cite_note-3" TargetMode="External"/><Relationship Id="rId2" Type="http://schemas.openxmlformats.org/officeDocument/2006/relationships/hyperlink" Target="https://vi.wikipedia.org/wiki/%C4%90%E1%BA%A1i_Nam_nh%E1%BA%A5t_th%E1%BB%91ng_ch%C3%A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hyperlink" Target="https://vi.wikipedia.org/wiki/Qu%E1%BB%91c_s%E1%BB%AD_qu%C3%A1n" TargetMode="External"/><Relationship Id="rId3" Type="http://schemas.openxmlformats.org/officeDocument/2006/relationships/hyperlink" Target="https://vi.wikipedia.org/wiki/Nguy%E1%BB%85n_%C4%90%C4%83ng_%C4%90%E1%BA%A1o" TargetMode="External"/><Relationship Id="rId7" Type="http://schemas.openxmlformats.org/officeDocument/2006/relationships/hyperlink" Target="https://vi.wikipedia.org/wiki/Qu%E1%BB%91c_t%E1%BB%AD_gi%C3%A1m" TargetMode="External"/><Relationship Id="rId2" Type="http://schemas.openxmlformats.org/officeDocument/2006/relationships/hyperlink" Target="https://vi.wikipedia.org/wiki/Tr%E1%BA%A1ng_nguy%C3%AAn_Vi%E1%BB%87t_Nam" TargetMode="External"/><Relationship Id="rId1" Type="http://schemas.openxmlformats.org/officeDocument/2006/relationships/slideLayout" Target="../slideLayouts/slideLayout2.xml"/><Relationship Id="rId6" Type="http://schemas.openxmlformats.org/officeDocument/2006/relationships/hyperlink" Target="https://vi.wikipedia.org/wiki/H%E1%BB%99i_nguy%C3%AAn" TargetMode="External"/><Relationship Id="rId5" Type="http://schemas.openxmlformats.org/officeDocument/2006/relationships/hyperlink" Target="https://vi.wikipedia.org/wiki/V%C5%A9_Mi%C3%AAn" TargetMode="External"/><Relationship Id="rId4" Type="http://schemas.openxmlformats.org/officeDocument/2006/relationships/hyperlink" Target="https://vi.wikipedia.org/wiki/Tham_t%E1%BB%A5n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vi.wikipedia.org/wiki/Nguy%E1%BB%85n_Quang_B%E1%BA%ADt" TargetMode="External"/><Relationship Id="rId13" Type="http://schemas.openxmlformats.org/officeDocument/2006/relationships/hyperlink" Target="https://vi.wikipedia.org/wiki/Nguy%E1%BB%85n_L%C6%B0%E1%BB%A3ng_Th%C3%A1i" TargetMode="External"/><Relationship Id="rId3" Type="http://schemas.openxmlformats.org/officeDocument/2006/relationships/hyperlink" Target="https://vi.wikipedia.org/wiki/Nguy%E1%BB%85n_Quan_Quang" TargetMode="External"/><Relationship Id="rId7" Type="http://schemas.openxmlformats.org/officeDocument/2006/relationships/hyperlink" Target="https://vi.wikipedia.org/wiki/V%C5%A9_Ki%E1%BB%87t" TargetMode="External"/><Relationship Id="rId12" Type="http://schemas.openxmlformats.org/officeDocument/2006/relationships/hyperlink" Target="https://vi.wikipedia.org/wiki/Ho%C3%A0ng_V%C4%83n_T%C3%A1n" TargetMode="External"/><Relationship Id="rId17" Type="http://schemas.openxmlformats.org/officeDocument/2006/relationships/hyperlink" Target="https://vi.wikipedia.org/wiki/Nguy%E1%BB%85n_%C4%90%C4%83ng_%C4%90%E1%BA%A1o" TargetMode="External"/><Relationship Id="rId2" Type="http://schemas.openxmlformats.org/officeDocument/2006/relationships/hyperlink" Target="https://vi.wikipedia.org/wiki/L%C3%AA_V%C4%83n_Th%E1%BB%8Bnh" TargetMode="External"/><Relationship Id="rId16" Type="http://schemas.openxmlformats.org/officeDocument/2006/relationships/hyperlink" Target="https://vi.wikipedia.org/wiki/Nguy%E1%BB%85n_Xu%C3%A2n_Ch%C3%ADnh" TargetMode="External"/><Relationship Id="rId1" Type="http://schemas.openxmlformats.org/officeDocument/2006/relationships/slideLayout" Target="../slideLayouts/slideLayout2.xml"/><Relationship Id="rId6" Type="http://schemas.openxmlformats.org/officeDocument/2006/relationships/hyperlink" Target="https://vi.wikipedia.org/wiki/Nguy%E1%BB%85n_Nghi%C3%AAu_T%C6%B0" TargetMode="External"/><Relationship Id="rId11" Type="http://schemas.openxmlformats.org/officeDocument/2006/relationships/hyperlink" Target="https://vi.wikipedia.org/wiki/Ng%C3%B4_Mi%E1%BB%85n_Thi%E1%BB%87u" TargetMode="External"/><Relationship Id="rId5" Type="http://schemas.openxmlformats.org/officeDocument/2006/relationships/hyperlink" Target="https://vi.wikipedia.org/wiki/L%C6%B0u_Th%C3%BAc_Ki%E1%BB%87m" TargetMode="External"/><Relationship Id="rId15" Type="http://schemas.openxmlformats.org/officeDocument/2006/relationships/hyperlink" Target="https://vi.wikipedia.org/wiki/V%C5%A9_Gi%E1%BB%9Bi" TargetMode="External"/><Relationship Id="rId10" Type="http://schemas.openxmlformats.org/officeDocument/2006/relationships/hyperlink" Target="https://vi.wikipedia.org/wiki/Nguy%E1%BB%85n_Gi%E1%BA%A3n_Thanh" TargetMode="External"/><Relationship Id="rId4" Type="http://schemas.openxmlformats.org/officeDocument/2006/relationships/hyperlink" Target="https://vi.wikipedia.org/wiki/Huy%E1%BB%81n_Quang" TargetMode="External"/><Relationship Id="rId9" Type="http://schemas.openxmlformats.org/officeDocument/2006/relationships/hyperlink" Target="https://vi.wikipedia.org/wiki/Nghi%C3%AAm_Ho%E1%BA%A3n" TargetMode="External"/><Relationship Id="rId14" Type="http://schemas.openxmlformats.org/officeDocument/2006/relationships/hyperlink" Target="https://vi.wikipedia.org/wiki/Ph%E1%BA%A1m_Quang_Ti%E1%BA%BFn"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vi.wikipedia.org/wiki/B%E1%BA%AFc_Ninh#cite_note-bn-29"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wikipedia.org/wiki/B%E1%BA%AFc_Ninh#cite_note-30" TargetMode="External"/><Relationship Id="rId2" Type="http://schemas.openxmlformats.org/officeDocument/2006/relationships/hyperlink" Target="https://vi.wikipedia.org/wiki/Ti%C3%AAn_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i.wikipedia.org/wiki/B%E1%BA%AFc_Ninh#cite_note-21" TargetMode="External"/><Relationship Id="rId2" Type="http://schemas.openxmlformats.org/officeDocument/2006/relationships/hyperlink" Target="https://vi.wikipedia.org/wiki/Kil%C3%B4m%C3%A9t_vu%C3%B4ng" TargetMode="External"/><Relationship Id="rId1" Type="http://schemas.openxmlformats.org/officeDocument/2006/relationships/slideLayout" Target="../slideLayouts/slideLayout2.xml"/><Relationship Id="rId6" Type="http://schemas.openxmlformats.org/officeDocument/2006/relationships/hyperlink" Target="https://vi.wikipedia.org/wiki/B%E1%BA%AFc_Ninh#cite_note-24" TargetMode="External"/><Relationship Id="rId5" Type="http://schemas.openxmlformats.org/officeDocument/2006/relationships/hyperlink" Target="https://vi.wikipedia.org/wiki/B%E1%BA%AFc_Ninh#cite_note-TK-23" TargetMode="External"/><Relationship Id="rId4" Type="http://schemas.openxmlformats.org/officeDocument/2006/relationships/hyperlink" Target="https://vi.wikipedia.org/wiki/B%E1%BA%AFc_Ninh#cite_note-GS2009-2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C5C5D-0063-4FFE-9B43-2EA211F07AC5}"/>
              </a:ext>
            </a:extLst>
          </p:cNvPr>
          <p:cNvPicPr>
            <a:picLocks noChangeAspect="1"/>
          </p:cNvPicPr>
          <p:nvPr/>
        </p:nvPicPr>
        <p:blipFill>
          <a:blip r:embed="rId2"/>
          <a:stretch>
            <a:fillRect/>
          </a:stretch>
        </p:blipFill>
        <p:spPr>
          <a:xfrm>
            <a:off x="0" y="-218049"/>
            <a:ext cx="12192000" cy="7076049"/>
          </a:xfrm>
          <a:prstGeom prst="rect">
            <a:avLst/>
          </a:prstGeom>
        </p:spPr>
      </p:pic>
      <p:sp>
        <p:nvSpPr>
          <p:cNvPr id="2" name="Title 1">
            <a:extLst>
              <a:ext uri="{FF2B5EF4-FFF2-40B4-BE49-F238E27FC236}">
                <a16:creationId xmlns:a16="http://schemas.microsoft.com/office/drawing/2014/main" id="{6E2A4778-4581-4074-96DD-ED91EE14A4C0}"/>
              </a:ext>
            </a:extLst>
          </p:cNvPr>
          <p:cNvSpPr>
            <a:spLocks noGrp="1"/>
          </p:cNvSpPr>
          <p:nvPr>
            <p:ph type="ctrTitle"/>
          </p:nvPr>
        </p:nvSpPr>
        <p:spPr>
          <a:xfrm>
            <a:off x="0" y="-1168844"/>
            <a:ext cx="12192000" cy="2888974"/>
          </a:xfrm>
        </p:spPr>
        <p:txBody>
          <a:bodyPr>
            <a:noAutofit/>
          </a:bodyP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CHÀO MỪNG ĐẾN VỚI BÀI  TRÌNH          CHIẾU CỦA NHÓM MÌNH</a:t>
            </a:r>
          </a:p>
        </p:txBody>
      </p:sp>
      <p:sp>
        <p:nvSpPr>
          <p:cNvPr id="3" name="Subtitle 2">
            <a:extLst>
              <a:ext uri="{FF2B5EF4-FFF2-40B4-BE49-F238E27FC236}">
                <a16:creationId xmlns:a16="http://schemas.microsoft.com/office/drawing/2014/main" id="{C79DAED6-E012-4B4F-A17E-FF43FD03D382}"/>
              </a:ext>
            </a:extLst>
          </p:cNvPr>
          <p:cNvSpPr>
            <a:spLocks noGrp="1"/>
          </p:cNvSpPr>
          <p:nvPr>
            <p:ph type="subTitle" idx="1"/>
          </p:nvPr>
        </p:nvSpPr>
        <p:spPr>
          <a:xfrm>
            <a:off x="8018584" y="5430128"/>
            <a:ext cx="4173415" cy="917663"/>
          </a:xfrm>
        </p:spPr>
        <p:txBody>
          <a:bodyPr>
            <a:normAutofit lnSpcReduction="10000"/>
          </a:bodyPr>
          <a:lstStyle/>
          <a:p>
            <a:pPr algn="l"/>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THÀNH VIÊN: </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Lan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Xinh</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Anh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Thư</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64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0846-7E5B-4818-963D-3F0F6D5101EF}"/>
              </a:ext>
            </a:extLst>
          </p:cNvPr>
          <p:cNvSpPr>
            <a:spLocks noGrp="1"/>
          </p:cNvSpPr>
          <p:nvPr>
            <p:ph type="title"/>
          </p:nvPr>
        </p:nvSpPr>
        <p:spPr>
          <a:xfrm>
            <a:off x="2199029" y="306333"/>
            <a:ext cx="8911687" cy="945692"/>
          </a:xfrm>
        </p:spPr>
        <p:txBody>
          <a:bodyPr>
            <a:normAutofit fontScale="90000"/>
          </a:bodyPr>
          <a:lstStyle/>
          <a:p>
            <a:pPr algn="ctr"/>
            <a:r>
              <a:rPr lang="en-US" sz="6000" b="1" u="sng" dirty="0">
                <a:solidFill>
                  <a:schemeClr val="accent2">
                    <a:lumMod val="75000"/>
                  </a:schemeClr>
                </a:solidFill>
                <a:latin typeface="Times New Roman" panose="02020603050405020304" pitchFamily="18" charset="0"/>
                <a:cs typeface="Times New Roman" panose="02020603050405020304" pitchFamily="18" charset="0"/>
              </a:rPr>
              <a:t>VĂN HOÁ</a:t>
            </a:r>
          </a:p>
        </p:txBody>
      </p:sp>
      <p:sp>
        <p:nvSpPr>
          <p:cNvPr id="3" name="Content Placeholder 2">
            <a:extLst>
              <a:ext uri="{FF2B5EF4-FFF2-40B4-BE49-F238E27FC236}">
                <a16:creationId xmlns:a16="http://schemas.microsoft.com/office/drawing/2014/main" id="{48543B59-9AE0-4168-9CF6-BC53F0F2517F}"/>
              </a:ext>
            </a:extLst>
          </p:cNvPr>
          <p:cNvSpPr>
            <a:spLocks noGrp="1"/>
          </p:cNvSpPr>
          <p:nvPr>
            <p:ph idx="1"/>
          </p:nvPr>
        </p:nvSpPr>
        <p:spPr>
          <a:xfrm>
            <a:off x="1941343" y="1744393"/>
            <a:ext cx="9563270" cy="4807273"/>
          </a:xfrm>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Khi nhắc đến những vùng miền thuộc Việt Nam sở hữu nền văn hóa đặc sắc thì không thể nào bỏ qua được cái tên Bắc Ninh. Đây là một vùng quê văn hóa có nhiều di tích lịch sử văn hóa, lễ hội dân gian, làng nghề truyền thống mang những dấu ấn lịch sử sống động của truyền thống văn hóa Việt Nam và đậm đà bản sắc Kinh Bắc. Dưới đây là những nét đặc trưng của văn hóa Bắc Ninh mà bạn có thể tìm hiểu nhé.</a:t>
            </a: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003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FBB8-8600-44A1-9694-0093CADFE1E1}"/>
              </a:ext>
            </a:extLst>
          </p:cNvPr>
          <p:cNvSpPr>
            <a:spLocks noGrp="1"/>
          </p:cNvSpPr>
          <p:nvPr>
            <p:ph type="title"/>
          </p:nvPr>
        </p:nvSpPr>
        <p:spPr>
          <a:xfrm>
            <a:off x="1745150" y="317835"/>
            <a:ext cx="8911687" cy="751449"/>
          </a:xfrm>
        </p:spPr>
        <p:txBody>
          <a:bodyPr>
            <a:normAutofit/>
          </a:bodyPr>
          <a:lstStyle/>
          <a:p>
            <a:r>
              <a:rPr lang="en-US" b="1" u="sng" dirty="0">
                <a:solidFill>
                  <a:srgbClr val="FF0000"/>
                </a:solidFill>
                <a:latin typeface="Times New Roman" panose="02020603050405020304" pitchFamily="18" charset="0"/>
                <a:cs typeface="Times New Roman" panose="02020603050405020304" pitchFamily="18" charset="0"/>
              </a:rPr>
              <a:t>I/Di </a:t>
            </a:r>
            <a:r>
              <a:rPr lang="en-US" b="1" u="sng" dirty="0" err="1">
                <a:solidFill>
                  <a:srgbClr val="FF0000"/>
                </a:solidFill>
                <a:latin typeface="Times New Roman" panose="02020603050405020304" pitchFamily="18" charset="0"/>
                <a:cs typeface="Times New Roman" panose="02020603050405020304" pitchFamily="18" charset="0"/>
              </a:rPr>
              <a:t>tích</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lịch</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sử</a:t>
            </a:r>
            <a:r>
              <a:rPr lang="en-US" b="1" u="sng"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8273A592-BCB8-4876-A7C6-6BAB7319B3D5}"/>
              </a:ext>
            </a:extLst>
          </p:cNvPr>
          <p:cNvSpPr>
            <a:spLocks noGrp="1"/>
          </p:cNvSpPr>
          <p:nvPr>
            <p:ph idx="1"/>
          </p:nvPr>
        </p:nvSpPr>
        <p:spPr>
          <a:xfrm>
            <a:off x="1632609" y="1420838"/>
            <a:ext cx="9759462" cy="5119327"/>
          </a:xfrm>
        </p:spPr>
        <p:txBody>
          <a:bodyPr/>
          <a:lstStyle/>
          <a:p>
            <a:pPr algn="just"/>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Trong suốt chiều dài lịch sử, ít miền quê nào có được kho tàng văn hóa đặc sắc, đồ sộ như Bắc Ninh, với 1.558 di tích lịch sử, trong đó có 195 di tích cấp quốc gia, 386 di tích cấp tỉnh, 8 hiện vật, nhóm hiện vật bảo vật quốc gia…, tiêu biểu là 4 di tích quốc gia đặc biệt: chùa Dâu, chùa Bút Tháp, chùa Phật Tích, Khu lăng mộ và đền thờ các vị vua triều Lý…, mỗi di tích nơi đây đều mang những dấu ấn lịch sử quan trọng.</a:t>
            </a:r>
          </a:p>
          <a:p>
            <a:pPr algn="just"/>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Đặc biệt, Bắc Ninh còn là quê hương của 4 di sản văn hóa phi vật thể được Tổ chức UNESCO ghi vào danh mục Di sản Văn hóa thế giới: dân ca quan họ Bắc Ninh, ca trù, tín ngưỡng thờ Mẫu, kéo co làng Hữu Chấp.</a:t>
            </a:r>
          </a:p>
          <a:p>
            <a:endParaRPr lang="en-US" dirty="0"/>
          </a:p>
        </p:txBody>
      </p:sp>
    </p:spTree>
    <p:extLst>
      <p:ext uri="{BB962C8B-B14F-4D97-AF65-F5344CB8AC3E}">
        <p14:creationId xmlns:p14="http://schemas.microsoft.com/office/powerpoint/2010/main" val="248382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CCB68-5725-4516-A921-F28991DDAF9C}"/>
              </a:ext>
            </a:extLst>
          </p:cNvPr>
          <p:cNvPicPr>
            <a:picLocks noChangeAspect="1"/>
          </p:cNvPicPr>
          <p:nvPr/>
        </p:nvPicPr>
        <p:blipFill>
          <a:blip r:embed="rId2"/>
          <a:stretch>
            <a:fillRect/>
          </a:stretch>
        </p:blipFill>
        <p:spPr>
          <a:xfrm>
            <a:off x="164123" y="75027"/>
            <a:ext cx="6335151" cy="5861539"/>
          </a:xfrm>
          <a:prstGeom prst="rect">
            <a:avLst/>
          </a:prstGeom>
        </p:spPr>
      </p:pic>
      <p:pic>
        <p:nvPicPr>
          <p:cNvPr id="5" name="Picture 4">
            <a:extLst>
              <a:ext uri="{FF2B5EF4-FFF2-40B4-BE49-F238E27FC236}">
                <a16:creationId xmlns:a16="http://schemas.microsoft.com/office/drawing/2014/main" id="{B7C035A3-0B22-4AFF-BFD3-1C1A73417EE3}"/>
              </a:ext>
            </a:extLst>
          </p:cNvPr>
          <p:cNvPicPr>
            <a:picLocks noChangeAspect="1"/>
          </p:cNvPicPr>
          <p:nvPr/>
        </p:nvPicPr>
        <p:blipFill>
          <a:blip r:embed="rId3"/>
          <a:stretch>
            <a:fillRect/>
          </a:stretch>
        </p:blipFill>
        <p:spPr>
          <a:xfrm>
            <a:off x="6752492" y="75027"/>
            <a:ext cx="5275385" cy="5861539"/>
          </a:xfrm>
          <a:prstGeom prst="rect">
            <a:avLst/>
          </a:prstGeom>
        </p:spPr>
      </p:pic>
      <p:sp>
        <p:nvSpPr>
          <p:cNvPr id="2" name="Title 1">
            <a:extLst>
              <a:ext uri="{FF2B5EF4-FFF2-40B4-BE49-F238E27FC236}">
                <a16:creationId xmlns:a16="http://schemas.microsoft.com/office/drawing/2014/main" id="{792C0DD1-C1F2-4E40-9EAB-4CDD917424BA}"/>
              </a:ext>
            </a:extLst>
          </p:cNvPr>
          <p:cNvSpPr>
            <a:spLocks noGrp="1"/>
          </p:cNvSpPr>
          <p:nvPr>
            <p:ph type="title"/>
          </p:nvPr>
        </p:nvSpPr>
        <p:spPr>
          <a:xfrm>
            <a:off x="2537411" y="666313"/>
            <a:ext cx="8911687" cy="1280890"/>
          </a:xfrm>
        </p:spPr>
        <p:txBody>
          <a:bodyPr/>
          <a:lstStyle/>
          <a:p>
            <a:endParaRPr lang="en-US" dirty="0"/>
          </a:p>
        </p:txBody>
      </p:sp>
      <p:sp>
        <p:nvSpPr>
          <p:cNvPr id="3" name="Content Placeholder 2">
            <a:extLst>
              <a:ext uri="{FF2B5EF4-FFF2-40B4-BE49-F238E27FC236}">
                <a16:creationId xmlns:a16="http://schemas.microsoft.com/office/drawing/2014/main" id="{4AAEB228-48FF-4592-8ED2-A70566C52BFA}"/>
              </a:ext>
            </a:extLst>
          </p:cNvPr>
          <p:cNvSpPr>
            <a:spLocks noGrp="1"/>
          </p:cNvSpPr>
          <p:nvPr>
            <p:ph idx="1"/>
          </p:nvPr>
        </p:nvSpPr>
        <p:spPr>
          <a:xfrm>
            <a:off x="164123" y="5936566"/>
            <a:ext cx="12187311" cy="921433"/>
          </a:xfrm>
        </p:spPr>
        <p:txBody>
          <a:bodyPr/>
          <a:lstStyle/>
          <a:p>
            <a:pPr marL="0" indent="0">
              <a:buNone/>
            </a:pP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CHÙA BÚT THÁP                                                                                          CHÙA DÂU</a:t>
            </a:r>
          </a:p>
        </p:txBody>
      </p:sp>
    </p:spTree>
    <p:extLst>
      <p:ext uri="{BB962C8B-B14F-4D97-AF65-F5344CB8AC3E}">
        <p14:creationId xmlns:p14="http://schemas.microsoft.com/office/powerpoint/2010/main" val="25437225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E9DE-EE63-412A-8F84-70A75F82CC22}"/>
              </a:ext>
            </a:extLst>
          </p:cNvPr>
          <p:cNvSpPr>
            <a:spLocks noGrp="1"/>
          </p:cNvSpPr>
          <p:nvPr>
            <p:ph type="title"/>
          </p:nvPr>
        </p:nvSpPr>
        <p:spPr>
          <a:xfrm>
            <a:off x="670557" y="5584873"/>
            <a:ext cx="11125619" cy="546295"/>
          </a:xfrm>
        </p:spPr>
        <p:txBody>
          <a:bodyPr>
            <a:normAutofit/>
          </a:bodyPr>
          <a:lstStyle/>
          <a:p>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Kéo</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co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HỮU CHẤP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ca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họ</a:t>
            </a:r>
            <a:endParaRPr lang="en-US" sz="2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DC4A93FB-50CE-4931-94BC-D86CCD357ABF}"/>
              </a:ext>
            </a:extLst>
          </p:cNvPr>
          <p:cNvPicPr>
            <a:picLocks noGrp="1" noChangeAspect="1"/>
          </p:cNvPicPr>
          <p:nvPr>
            <p:ph idx="1"/>
          </p:nvPr>
        </p:nvPicPr>
        <p:blipFill>
          <a:blip r:embed="rId2"/>
          <a:stretch>
            <a:fillRect/>
          </a:stretch>
        </p:blipFill>
        <p:spPr>
          <a:xfrm>
            <a:off x="378993" y="178190"/>
            <a:ext cx="5008933" cy="5406683"/>
          </a:xfrm>
          <a:prstGeom prst="rect">
            <a:avLst/>
          </a:prstGeom>
        </p:spPr>
      </p:pic>
      <p:pic>
        <p:nvPicPr>
          <p:cNvPr id="1026" name="Picture 2" descr="Dân ca quan họ và những điều không phải ai cũng biết">
            <a:extLst>
              <a:ext uri="{FF2B5EF4-FFF2-40B4-BE49-F238E27FC236}">
                <a16:creationId xmlns:a16="http://schemas.microsoft.com/office/drawing/2014/main" id="{27A25453-31B4-4626-B6C0-F2BAE0B83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77" y="178191"/>
            <a:ext cx="5181598" cy="540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87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203A-3B7B-474E-A36B-542D9F43CC76}"/>
              </a:ext>
            </a:extLst>
          </p:cNvPr>
          <p:cNvSpPr>
            <a:spLocks noGrp="1"/>
          </p:cNvSpPr>
          <p:nvPr>
            <p:ph type="title"/>
          </p:nvPr>
        </p:nvSpPr>
        <p:spPr>
          <a:xfrm>
            <a:off x="2142759" y="670555"/>
            <a:ext cx="8911687" cy="712321"/>
          </a:xfrm>
        </p:spPr>
        <p:txBody>
          <a:bodyPr>
            <a:norm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*VĂN MIẾU BẮC NINH</a:t>
            </a:r>
          </a:p>
        </p:txBody>
      </p:sp>
      <p:sp>
        <p:nvSpPr>
          <p:cNvPr id="3" name="Content Placeholder 2">
            <a:extLst>
              <a:ext uri="{FF2B5EF4-FFF2-40B4-BE49-F238E27FC236}">
                <a16:creationId xmlns:a16="http://schemas.microsoft.com/office/drawing/2014/main" id="{4C28009C-0907-4B3A-856D-A258A6276F9F}"/>
              </a:ext>
            </a:extLst>
          </p:cNvPr>
          <p:cNvSpPr>
            <a:spLocks noGrp="1"/>
          </p:cNvSpPr>
          <p:nvPr>
            <p:ph idx="1"/>
          </p:nvPr>
        </p:nvSpPr>
        <p:spPr>
          <a:xfrm>
            <a:off x="1970233" y="1842421"/>
            <a:ext cx="8915400" cy="3777622"/>
          </a:xfrm>
        </p:spPr>
        <p:txBody>
          <a:bodyPr>
            <a:noAutofit/>
          </a:bodyPr>
          <a:lstStyle/>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L</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à một trong 6 văn miếu của Việt Nam. Tại đây thờ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2" tooltip="Khổng Tử">
                  <a:extLst>
                    <a:ext uri="{A12FA001-AC4F-418D-AE19-62706E023703}">
                      <ahyp:hlinkClr xmlns="" xmlns:ahyp="http://schemas.microsoft.com/office/drawing/2018/hyperlinkcolor" val="tx"/>
                    </a:ext>
                  </a:extLst>
                </a:hlinkClick>
              </a:rPr>
              <a:t>Khổng tử</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và 12 bia "Kim bảng lưu phương" lưu danh 677 vị đại khoa quê hương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3" tooltip="Kinh Bắc">
                  <a:extLst>
                    <a:ext uri="{A12FA001-AC4F-418D-AE19-62706E023703}">
                      <ahyp:hlinkClr xmlns="" xmlns:ahyp="http://schemas.microsoft.com/office/drawing/2018/hyperlinkcolor" val="tx"/>
                    </a:ext>
                  </a:extLst>
                </a:hlinkClick>
              </a:rPr>
              <a:t>Kinh Bắc</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(bao gồm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4" tooltip="Bắc Ninh">
                  <a:extLst>
                    <a:ext uri="{A12FA001-AC4F-418D-AE19-62706E023703}">
                      <ahyp:hlinkClr xmlns="" xmlns:ahyp="http://schemas.microsoft.com/office/drawing/2018/hyperlinkcolor" val="tx"/>
                    </a:ext>
                  </a:extLst>
                </a:hlinkClick>
              </a:rPr>
              <a:t>Bắc Ninh</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5" tooltip="Bắc Giang">
                  <a:extLst>
                    <a:ext uri="{A12FA001-AC4F-418D-AE19-62706E023703}">
                      <ahyp:hlinkClr xmlns="" xmlns:ahyp="http://schemas.microsoft.com/office/drawing/2018/hyperlinkcolor" val="tx"/>
                    </a:ext>
                  </a:extLst>
                </a:hlinkClick>
              </a:rPr>
              <a:t>Bắc Giang</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và một số xã sau này nhập về huyện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tooltip="Gia Lâm">
                  <a:extLst>
                    <a:ext uri="{A12FA001-AC4F-418D-AE19-62706E023703}">
                      <ahyp:hlinkClr xmlns="" xmlns:ahyp="http://schemas.microsoft.com/office/drawing/2018/hyperlinkcolor" val="tx"/>
                    </a:ext>
                  </a:extLst>
                </a:hlinkClick>
              </a:rPr>
              <a:t>Gia Lâm</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7" tooltip="Đông Anh">
                  <a:extLst>
                    <a:ext uri="{A12FA001-AC4F-418D-AE19-62706E023703}">
                      <ahyp:hlinkClr xmlns="" xmlns:ahyp="http://schemas.microsoft.com/office/drawing/2018/hyperlinkcolor" val="tx"/>
                    </a:ext>
                  </a:extLst>
                </a:hlinkClick>
              </a:rPr>
              <a:t>Đông Anh</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thuộc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8" tooltip="Hà Nội">
                  <a:extLst>
                    <a:ext uri="{A12FA001-AC4F-418D-AE19-62706E023703}">
                      <ahyp:hlinkClr xmlns="" xmlns:ahyp="http://schemas.microsoft.com/office/drawing/2018/hyperlinkcolor" val="tx"/>
                    </a:ext>
                  </a:extLst>
                </a:hlinkClick>
              </a:rPr>
              <a:t>Hà Nội</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và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9" tooltip="Văn Lâm">
                  <a:extLst>
                    <a:ext uri="{A12FA001-AC4F-418D-AE19-62706E023703}">
                      <ahyp:hlinkClr xmlns="" xmlns:ahyp="http://schemas.microsoft.com/office/drawing/2018/hyperlinkcolor" val="tx"/>
                    </a:ext>
                  </a:extLst>
                </a:hlinkClick>
              </a:rPr>
              <a:t>Văn Lâm</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10" tooltip="Văn Giang">
                  <a:extLst>
                    <a:ext uri="{A12FA001-AC4F-418D-AE19-62706E023703}">
                      <ahyp:hlinkClr xmlns="" xmlns:ahyp="http://schemas.microsoft.com/office/drawing/2018/hyperlinkcolor" val="tx"/>
                    </a:ext>
                  </a:extLst>
                </a:hlinkClick>
              </a:rPr>
              <a:t>Văn Giang</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thuộc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11" tooltip="Hưng Yên">
                  <a:extLst>
                    <a:ext uri="{A12FA001-AC4F-418D-AE19-62706E023703}">
                      <ahyp:hlinkClr xmlns="" xmlns:ahyp="http://schemas.microsoft.com/office/drawing/2018/hyperlinkcolor" val="tx"/>
                    </a:ext>
                  </a:extLst>
                </a:hlinkClick>
              </a:rPr>
              <a:t>Hưng Yên</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Cùng với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8" tooltip="Hà Nội">
                  <a:extLst>
                    <a:ext uri="{A12FA001-AC4F-418D-AE19-62706E023703}">
                      <ahyp:hlinkClr xmlns="" xmlns:ahyp="http://schemas.microsoft.com/office/drawing/2018/hyperlinkcolor" val="tx"/>
                    </a:ext>
                  </a:extLst>
                </a:hlinkClick>
              </a:rPr>
              <a:t>Hà Nội</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và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12" tooltip="Huế">
                  <a:extLst>
                    <a:ext uri="{A12FA001-AC4F-418D-AE19-62706E023703}">
                      <ahyp:hlinkClr xmlns="" xmlns:ahyp="http://schemas.microsoft.com/office/drawing/2018/hyperlinkcolor" val="tx"/>
                    </a:ext>
                  </a:extLst>
                </a:hlinkClick>
              </a:rPr>
              <a:t>Huế</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4" tooltip="Bắc Ninh">
                  <a:extLst>
                    <a:ext uri="{A12FA001-AC4F-418D-AE19-62706E023703}">
                      <ahyp:hlinkClr xmlns="" xmlns:ahyp="http://schemas.microsoft.com/office/drawing/2018/hyperlinkcolor" val="tx"/>
                    </a:ext>
                  </a:extLst>
                </a:hlinkClick>
              </a:rPr>
              <a:t>Bắc Ninh</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là địa phương thứ ba xây dựng Văn Miếu có tầm cỡ quy mô. Được xây dựng cách ngày nay hàng trăm năm, cùng với sự thăng trầm phát triển của đất nước, Văn miếu Bắc Ninh cũng trải qua rất nhiều lần tu bổ, tôn tạo và chuyển đổi vị trí.</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7596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2675-34C6-42FF-B5D6-F6285EA0BF97}"/>
              </a:ext>
            </a:extLst>
          </p:cNvPr>
          <p:cNvSpPr>
            <a:spLocks noGrp="1"/>
          </p:cNvSpPr>
          <p:nvPr>
            <p:ph type="title"/>
          </p:nvPr>
        </p:nvSpPr>
        <p:spPr>
          <a:xfrm>
            <a:off x="1871003" y="429066"/>
            <a:ext cx="9633609" cy="1280890"/>
          </a:xfrm>
        </p:spPr>
        <p:txBody>
          <a:bodyPr/>
          <a:lstStyle/>
          <a:p>
            <a:r>
              <a:rPr lang="en-US" b="1" dirty="0">
                <a:solidFill>
                  <a:srgbClr val="002060"/>
                </a:solidFill>
                <a:latin typeface="Times New Roman" panose="02020603050405020304" pitchFamily="18" charset="0"/>
                <a:cs typeface="Times New Roman" panose="02020603050405020304" pitchFamily="18" charset="0"/>
              </a:rPr>
              <a:t>- ĐỊA ĐIỂM:</a:t>
            </a:r>
          </a:p>
        </p:txBody>
      </p:sp>
      <p:sp>
        <p:nvSpPr>
          <p:cNvPr id="3" name="Content Placeholder 2">
            <a:extLst>
              <a:ext uri="{FF2B5EF4-FFF2-40B4-BE49-F238E27FC236}">
                <a16:creationId xmlns:a16="http://schemas.microsoft.com/office/drawing/2014/main" id="{3536B4CE-8602-4A6B-9D3E-C0DEEDC41B6A}"/>
              </a:ext>
            </a:extLst>
          </p:cNvPr>
          <p:cNvSpPr>
            <a:spLocks noGrp="1"/>
          </p:cNvSpPr>
          <p:nvPr>
            <p:ph idx="1"/>
          </p:nvPr>
        </p:nvSpPr>
        <p:spPr>
          <a:xfrm>
            <a:off x="1871003" y="1181321"/>
            <a:ext cx="8915400" cy="5247613"/>
          </a:xfrm>
        </p:spPr>
        <p:txBody>
          <a:bodyPr>
            <a:noAutofit/>
          </a:bodyPr>
          <a:lstStyle/>
          <a:p>
            <a:r>
              <a:rPr lang="vi-VN" sz="2000" i="0" dirty="0">
                <a:solidFill>
                  <a:schemeClr val="tx1">
                    <a:lumMod val="95000"/>
                    <a:lumOff val="5000"/>
                  </a:schemeClr>
                </a:solidFill>
                <a:effectLst/>
                <a:latin typeface="Times New Roman" panose="02020603050405020304" pitchFamily="18" charset="0"/>
                <a:cs typeface="Times New Roman" panose="02020603050405020304" pitchFamily="18" charset="0"/>
              </a:rPr>
              <a:t>Văn miếu Bắc Ninh được khởi dựng vào thời Lê, thời kỳ Nho giáo có ảnh hưởng quan trọng tới nền chính trị của dân tộc, đây là một trong ít Văn miếu hàng tỉnh ở nước ta được xây dựng. Theo sách </a:t>
            </a:r>
            <a:r>
              <a:rPr lang="vi-VN" sz="200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2" tooltip="Đại Nam nhất thống chí">
                  <a:extLst>
                    <a:ext uri="{A12FA001-AC4F-418D-AE19-62706E023703}">
                      <ahyp:hlinkClr xmlns="" xmlns:ahyp="http://schemas.microsoft.com/office/drawing/2018/hyperlinkcolor" val="tx"/>
                    </a:ext>
                  </a:extLst>
                </a:hlinkClick>
              </a:rPr>
              <a:t>Đại Nam nhất thống chí</a:t>
            </a:r>
            <a:r>
              <a:rPr lang="vi-VN" sz="2000" i="0" dirty="0">
                <a:solidFill>
                  <a:schemeClr val="tx1">
                    <a:lumMod val="95000"/>
                    <a:lumOff val="5000"/>
                  </a:schemeClr>
                </a:solidFill>
                <a:effectLst/>
                <a:latin typeface="Times New Roman" panose="02020603050405020304" pitchFamily="18" charset="0"/>
                <a:cs typeface="Times New Roman" panose="02020603050405020304" pitchFamily="18" charset="0"/>
              </a:rPr>
              <a:t> do Quốc Sử Quán triều Nguyễn biên soạn và bia “Trùng tu Bắc Ninh bi đình ký” dựng vào năm Duy Tân thứ 6 (1912) cho biết: </a:t>
            </a:r>
            <a:r>
              <a:rPr lang="vi-VN" sz="2000" i="1" dirty="0">
                <a:solidFill>
                  <a:schemeClr val="tx1">
                    <a:lumMod val="95000"/>
                    <a:lumOff val="5000"/>
                  </a:schemeClr>
                </a:solidFill>
                <a:effectLst/>
                <a:latin typeface="Times New Roman" panose="02020603050405020304" pitchFamily="18" charset="0"/>
                <a:cs typeface="Times New Roman" panose="02020603050405020304" pitchFamily="18" charset="0"/>
              </a:rPr>
              <a:t>"Văn miếu Bắc Ninh ở phía Đông Bắc tỉnh thành thuộc Sơn Phận xã Thị Cầu, huyện Võ Giàng được tu bổ vào năm Gia Long thứ nhất (1802), làm lại năm Triệu Trị thứ 4 (1844)”</a:t>
            </a:r>
            <a:r>
              <a:rPr lang="vi-VN" sz="2000" i="0" dirty="0">
                <a:solidFill>
                  <a:schemeClr val="tx1">
                    <a:lumMod val="95000"/>
                    <a:lumOff val="5000"/>
                  </a:schemeClr>
                </a:solidFill>
                <a:effectLst/>
                <a:latin typeface="Times New Roman" panose="02020603050405020304" pitchFamily="18" charset="0"/>
                <a:cs typeface="Times New Roman" panose="02020603050405020304" pitchFamily="18" charset="0"/>
              </a:rPr>
              <a:t>. Tuy nhiên qua thời gian nhất là giai đoạn đất nước ta bị thực dân Pháp xâm lược, triều đình phong kiến nhà Nguyễn thiếu sự quan tâm, chú ý nên Văn miếu Bắc Ninh bị hư hại hoang phế.</a:t>
            </a:r>
            <a:endParaRPr lang="en-US" sz="200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vi-VN" sz="2000" i="0" dirty="0">
                <a:solidFill>
                  <a:schemeClr val="tx1">
                    <a:lumMod val="95000"/>
                    <a:lumOff val="5000"/>
                  </a:schemeClr>
                </a:solidFill>
                <a:effectLst/>
                <a:latin typeface="Times New Roman" panose="02020603050405020304" pitchFamily="18" charset="0"/>
                <a:cs typeface="Times New Roman" panose="02020603050405020304" pitchFamily="18" charset="0"/>
              </a:rPr>
              <a:t>Đến năm Quý Tỵ, niên hiệu Thành Thái thứ 5 (1893), quan Đốc học tỉnh Bắc Ninh là Đỗ Trọng Vỹ, người xã Đại Mão, huyện Thuận Thành vận động các vị văn thân, chức sắc, nhân dân các địa phương góp tiền của chuyển Văn miếu về núi Phúc Sơn (nay thuộc Khu 10, phường Đại Phúc, thành phố Bắc Ninh). Sở dĩ nơi đây được lựa chọn vì theo quan niệm phong thủy của người xưa, núi Phúc Sơn là một ngọn núi mọc lên giữa vùng đồng bằng rộng lớn trù phú là nơi có vận khí tốt, việc xây dựng Văn miếu nơi đây tốt cho việc học, thuận lợi việc cúng tế hàng năm của tỉnh.</a:t>
            </a:r>
            <a:r>
              <a:rPr lang="vi-VN" sz="2000" i="0" u="none" strike="noStrike" baseline="30000"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[3]</a:t>
            </a: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527580"/>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5E3790-30B3-4F52-A54A-D24AB0321BF3}"/>
              </a:ext>
            </a:extLst>
          </p:cNvPr>
          <p:cNvPicPr>
            <a:picLocks noChangeAspect="1"/>
          </p:cNvPicPr>
          <p:nvPr/>
        </p:nvPicPr>
        <p:blipFill>
          <a:blip r:embed="rId2"/>
          <a:stretch>
            <a:fillRect/>
          </a:stretch>
        </p:blipFill>
        <p:spPr>
          <a:xfrm>
            <a:off x="0" y="0"/>
            <a:ext cx="12192000" cy="5992835"/>
          </a:xfrm>
          <a:prstGeom prst="rect">
            <a:avLst/>
          </a:prstGeom>
        </p:spPr>
      </p:pic>
      <p:sp>
        <p:nvSpPr>
          <p:cNvPr id="2" name="Title 1">
            <a:extLst>
              <a:ext uri="{FF2B5EF4-FFF2-40B4-BE49-F238E27FC236}">
                <a16:creationId xmlns:a16="http://schemas.microsoft.com/office/drawing/2014/main" id="{BFC41F73-A33A-47F4-A3B7-8827EBD812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2C1C6E9-034A-424E-A782-BF43365DC75E}"/>
              </a:ext>
            </a:extLst>
          </p:cNvPr>
          <p:cNvSpPr>
            <a:spLocks noGrp="1"/>
          </p:cNvSpPr>
          <p:nvPr>
            <p:ph idx="1"/>
          </p:nvPr>
        </p:nvSpPr>
        <p:spPr>
          <a:xfrm>
            <a:off x="2800227" y="6147582"/>
            <a:ext cx="8915400" cy="710416"/>
          </a:xfrm>
        </p:spPr>
        <p:txBody>
          <a:bodyPr/>
          <a:lstStyle/>
          <a:p>
            <a:pPr marL="0" indent="0">
              <a:buNone/>
            </a:pPr>
            <a:r>
              <a:rPr lang="en-US" dirty="0"/>
              <a:t>                </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CỔNG VĂN MIẾU BẮC NINH</a:t>
            </a:r>
          </a:p>
        </p:txBody>
      </p:sp>
    </p:spTree>
    <p:extLst>
      <p:ext uri="{BB962C8B-B14F-4D97-AF65-F5344CB8AC3E}">
        <p14:creationId xmlns:p14="http://schemas.microsoft.com/office/powerpoint/2010/main" val="1802386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5632-D560-431A-B1A3-905BEC7D2DCE}"/>
              </a:ext>
            </a:extLst>
          </p:cNvPr>
          <p:cNvSpPr>
            <a:spLocks noGrp="1"/>
          </p:cNvSpPr>
          <p:nvPr>
            <p:ph type="title"/>
          </p:nvPr>
        </p:nvSpPr>
        <p:spPr>
          <a:xfrm>
            <a:off x="1814734" y="230214"/>
            <a:ext cx="9746150" cy="824862"/>
          </a:xfrm>
        </p:spPr>
        <p:txBody>
          <a:bodyPr/>
          <a:lstStyle/>
          <a:p>
            <a:r>
              <a:rPr lang="en-US" b="1" dirty="0">
                <a:solidFill>
                  <a:srgbClr val="002060"/>
                </a:solidFill>
                <a:latin typeface="Times New Roman" panose="02020603050405020304" pitchFamily="18" charset="0"/>
                <a:cs typeface="Times New Roman" panose="02020603050405020304" pitchFamily="18" charset="0"/>
              </a:rPr>
              <a:t>- CẤU TRÚC:</a:t>
            </a:r>
          </a:p>
        </p:txBody>
      </p:sp>
      <p:sp>
        <p:nvSpPr>
          <p:cNvPr id="3" name="Content Placeholder 2">
            <a:extLst>
              <a:ext uri="{FF2B5EF4-FFF2-40B4-BE49-F238E27FC236}">
                <a16:creationId xmlns:a16="http://schemas.microsoft.com/office/drawing/2014/main" id="{EBC0F86B-D24E-4289-9497-C2C6D0C0E48B}"/>
              </a:ext>
            </a:extLst>
          </p:cNvPr>
          <p:cNvSpPr>
            <a:spLocks noGrp="1"/>
          </p:cNvSpPr>
          <p:nvPr>
            <p:ph idx="1"/>
          </p:nvPr>
        </p:nvSpPr>
        <p:spPr>
          <a:xfrm>
            <a:off x="1505243" y="872197"/>
            <a:ext cx="8957186" cy="5641145"/>
          </a:xfrm>
        </p:spPr>
        <p:txBody>
          <a:bodyPr>
            <a:normAutofit/>
          </a:bodyPr>
          <a:lstStyle/>
          <a:p>
            <a:r>
              <a:rPr lang="vi-VN" sz="2000" b="0" i="0" dirty="0">
                <a:solidFill>
                  <a:srgbClr val="202122"/>
                </a:solidFill>
                <a:effectLst/>
                <a:latin typeface="Times New Roman" panose="02020603050405020304" pitchFamily="18" charset="0"/>
                <a:cs typeface="Times New Roman" panose="02020603050405020304" pitchFamily="18" charset="0"/>
              </a:rPr>
              <a:t>Tổng thể công trình gồm: Tiền Tế (5 gian), Hậu Đường (5 gian), hai bên hồi Hậu Đường là Bi Đình (3 gian 2 dĩ), hai bên hồi Tiền Đường là Hội đồng trị sự và Tạo Soạn; hai bên sân trước Tiền Tế là nhà Tả Vu, Hữu Vu.</a:t>
            </a:r>
            <a:endParaRPr lang="en-US" sz="2000" b="0" i="0" dirty="0">
              <a:solidFill>
                <a:srgbClr val="202122"/>
              </a:solidFill>
              <a:effectLst/>
              <a:latin typeface="Times New Roman" panose="02020603050405020304" pitchFamily="18" charset="0"/>
              <a:cs typeface="Times New Roman" panose="02020603050405020304" pitchFamily="18" charset="0"/>
            </a:endParaRPr>
          </a:p>
          <a:p>
            <a:pPr marL="0" indent="0">
              <a:buNone/>
            </a:pPr>
            <a:r>
              <a:rPr lang="en-US" sz="2000" dirty="0">
                <a:solidFill>
                  <a:srgbClr val="202122"/>
                </a:solidFill>
                <a:latin typeface="Times New Roman" panose="02020603050405020304" pitchFamily="18" charset="0"/>
                <a:cs typeface="Times New Roman" panose="02020603050405020304" pitchFamily="18" charset="0"/>
              </a:rPr>
              <a:t>+</a:t>
            </a:r>
            <a:r>
              <a:rPr lang="vi-VN" sz="2000" b="0" i="0" dirty="0">
                <a:solidFill>
                  <a:srgbClr val="202122"/>
                </a:solidFill>
                <a:effectLst/>
                <a:latin typeface="Times New Roman" panose="02020603050405020304" pitchFamily="18" charset="0"/>
                <a:cs typeface="Times New Roman" panose="02020603050405020304" pitchFamily="18" charset="0"/>
              </a:rPr>
              <a:t> Bái đường là nơi đặt ban thờ và hai tấm bia đá có tên “Trùng tu Bắc Ninh bi đình ký” dựng năm Duy Tân 6 (1912) có nội dung ghi chép lại việc di dời Văn Miếu từ núi Thị Cầu về núi Phúc Đức ngày nay</a:t>
            </a:r>
            <a:r>
              <a:rPr lang="en-US" sz="2000" b="0" i="0" dirty="0">
                <a:solidFill>
                  <a:srgbClr val="202122"/>
                </a:solidFill>
                <a:effectLst/>
                <a:latin typeface="Times New Roman" panose="02020603050405020304" pitchFamily="18" charset="0"/>
                <a:cs typeface="Times New Roman" panose="02020603050405020304" pitchFamily="18" charset="0"/>
              </a:rPr>
              <a:t>.</a:t>
            </a:r>
          </a:p>
          <a:p>
            <a:pPr marL="0" indent="0">
              <a:buNone/>
            </a:pPr>
            <a:r>
              <a:rPr lang="en-US" sz="2000" dirty="0">
                <a:solidFill>
                  <a:srgbClr val="202122"/>
                </a:solidFill>
                <a:latin typeface="Times New Roman" panose="02020603050405020304" pitchFamily="18" charset="0"/>
                <a:cs typeface="Times New Roman" panose="02020603050405020304" pitchFamily="18" charset="0"/>
              </a:rPr>
              <a:t>+</a:t>
            </a:r>
            <a:r>
              <a:rPr lang="vi-VN" sz="2000" b="0" i="0" dirty="0">
                <a:solidFill>
                  <a:srgbClr val="202122"/>
                </a:solidFill>
                <a:effectLst/>
                <a:latin typeface="Times New Roman" panose="02020603050405020304" pitchFamily="18" charset="0"/>
                <a:cs typeface="Times New Roman" panose="02020603050405020304" pitchFamily="18" charset="0"/>
              </a:rPr>
              <a:t>Tiền tế là nơi hành lễ trước kia, hiện có 2 tấm bia </a:t>
            </a:r>
            <a:r>
              <a:rPr lang="vi-VN" sz="2000" b="0" i="1" dirty="0">
                <a:solidFill>
                  <a:srgbClr val="202122"/>
                </a:solidFill>
                <a:effectLst/>
                <a:latin typeface="Times New Roman" panose="02020603050405020304" pitchFamily="18" charset="0"/>
                <a:cs typeface="Times New Roman" panose="02020603050405020304" pitchFamily="18" charset="0"/>
              </a:rPr>
              <a:t>“Phụ ký”</a:t>
            </a:r>
            <a:r>
              <a:rPr lang="vi-VN" sz="2000" b="0" i="0" dirty="0">
                <a:solidFill>
                  <a:srgbClr val="202122"/>
                </a:solidFill>
                <a:effectLst/>
                <a:latin typeface="Times New Roman" panose="02020603050405020304" pitchFamily="18" charset="0"/>
                <a:cs typeface="Times New Roman" panose="02020603050405020304" pitchFamily="18" charset="0"/>
              </a:rPr>
              <a:t> (ghi chép các vị Tiến sĩ không được khắc trên Kim bảng lưu phương) và </a:t>
            </a:r>
            <a:r>
              <a:rPr lang="vi-VN" sz="2000" b="0" i="1" dirty="0">
                <a:solidFill>
                  <a:srgbClr val="202122"/>
                </a:solidFill>
                <a:effectLst/>
                <a:latin typeface="Times New Roman" panose="02020603050405020304" pitchFamily="18" charset="0"/>
                <a:cs typeface="Times New Roman" panose="02020603050405020304" pitchFamily="18" charset="0"/>
              </a:rPr>
              <a:t>“Bắc Ninh tỉnh quan viên cung tiến”</a:t>
            </a:r>
            <a:r>
              <a:rPr lang="vi-VN" sz="2000" b="0" i="0" dirty="0">
                <a:solidFill>
                  <a:srgbClr val="202122"/>
                </a:solidFill>
                <a:effectLst/>
                <a:latin typeface="Times New Roman" panose="02020603050405020304" pitchFamily="18" charset="0"/>
                <a:cs typeface="Times New Roman" panose="02020603050405020304" pitchFamily="18" charset="0"/>
              </a:rPr>
              <a:t> (dựng năm 1896, nội dung văn bia đề cập quan viên tỉnh Bắc Ninh cung tiến ruộng cho Văn miếu để làm tự điền) được đặt ở đầu hồi nhà. Hậu đường nằm phía sau Tiền tế, cách nhau bằng một khoảng sân rộng 2m. Đây là nơi thờ Khổng Tử, Tứ phối và các bậc Tiên hiền.</a:t>
            </a:r>
            <a:endParaRPr lang="en-US" sz="2000" b="0" i="0" dirty="0">
              <a:solidFill>
                <a:srgbClr val="202122"/>
              </a:solidFill>
              <a:effectLst/>
              <a:latin typeface="Times New Roman" panose="02020603050405020304" pitchFamily="18" charset="0"/>
              <a:cs typeface="Times New Roman" panose="02020603050405020304" pitchFamily="18" charset="0"/>
            </a:endParaRPr>
          </a:p>
          <a:p>
            <a:pPr marL="0" indent="0">
              <a:buNone/>
            </a:pPr>
            <a:r>
              <a:rPr lang="en-US" sz="2000" dirty="0">
                <a:solidFill>
                  <a:srgbClr val="202122"/>
                </a:solidFill>
                <a:latin typeface="Times New Roman" panose="02020603050405020304" pitchFamily="18" charset="0"/>
                <a:cs typeface="Times New Roman" panose="02020603050405020304" pitchFamily="18" charset="0"/>
              </a:rPr>
              <a:t>+</a:t>
            </a:r>
            <a:r>
              <a:rPr lang="vi-VN" sz="2000" b="0" i="0" dirty="0">
                <a:solidFill>
                  <a:srgbClr val="202122"/>
                </a:solidFill>
                <a:effectLst/>
                <a:latin typeface="Times New Roman" panose="02020603050405020304" pitchFamily="18" charset="0"/>
                <a:cs typeface="Times New Roman" panose="02020603050405020304" pitchFamily="18" charset="0"/>
              </a:rPr>
              <a:t> Hai bên Tiền tế là dãy Tả vu, Hữu vu là nơi thờ tự các Cử nhân, Tú tài của đất Kinh Bắc.</a:t>
            </a:r>
            <a:endParaRPr lang="en-US" sz="2000" b="0" i="0" dirty="0">
              <a:solidFill>
                <a:srgbClr val="202122"/>
              </a:solidFill>
              <a:effectLst/>
              <a:latin typeface="Times New Roman" panose="02020603050405020304" pitchFamily="18" charset="0"/>
              <a:cs typeface="Times New Roman" panose="02020603050405020304" pitchFamily="18" charset="0"/>
            </a:endParaRPr>
          </a:p>
          <a:p>
            <a:pPr marL="0" indent="0">
              <a:buNone/>
            </a:pPr>
            <a:r>
              <a:rPr lang="en-US" sz="2000" dirty="0">
                <a:solidFill>
                  <a:srgbClr val="202122"/>
                </a:solidFill>
                <a:latin typeface="Times New Roman" panose="02020603050405020304" pitchFamily="18" charset="0"/>
                <a:cs typeface="Times New Roman" panose="02020603050405020304" pitchFamily="18" charset="0"/>
              </a:rPr>
              <a:t>+</a:t>
            </a:r>
            <a:r>
              <a:rPr lang="vi-VN" sz="2000" b="0" i="0" dirty="0">
                <a:solidFill>
                  <a:srgbClr val="202122"/>
                </a:solidFill>
                <a:effectLst/>
                <a:latin typeface="Times New Roman" panose="02020603050405020304" pitchFamily="18" charset="0"/>
                <a:cs typeface="Times New Roman" panose="02020603050405020304" pitchFamily="18" charset="0"/>
              </a:rPr>
              <a:t> Toàn bộ công trình có kiến trúc chồng giường giá chiêng, hệ thống khung gỗ lim được bào trơn đóng bén.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77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35AD-F20E-4F35-BD64-93B88C627AC2}"/>
              </a:ext>
            </a:extLst>
          </p:cNvPr>
          <p:cNvSpPr>
            <a:spLocks noGrp="1"/>
          </p:cNvSpPr>
          <p:nvPr>
            <p:ph type="title"/>
          </p:nvPr>
        </p:nvSpPr>
        <p:spPr>
          <a:xfrm>
            <a:off x="1640156" y="6161649"/>
            <a:ext cx="10303315" cy="527540"/>
          </a:xfrm>
        </p:spPr>
        <p:txBody>
          <a:bodyPr>
            <a:normAutofit/>
          </a:bodyPr>
          <a:lstStyle/>
          <a:p>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                                           VĂN MIẾU BẮC NINH</a:t>
            </a:r>
          </a:p>
        </p:txBody>
      </p:sp>
      <p:pic>
        <p:nvPicPr>
          <p:cNvPr id="5" name="Content Placeholder 4">
            <a:extLst>
              <a:ext uri="{FF2B5EF4-FFF2-40B4-BE49-F238E27FC236}">
                <a16:creationId xmlns:a16="http://schemas.microsoft.com/office/drawing/2014/main" id="{7CEF30C0-A99C-4253-89F6-B7D8B61DF064}"/>
              </a:ext>
            </a:extLst>
          </p:cNvPr>
          <p:cNvPicPr>
            <a:picLocks noGrp="1" noChangeAspect="1"/>
          </p:cNvPicPr>
          <p:nvPr>
            <p:ph idx="1"/>
          </p:nvPr>
        </p:nvPicPr>
        <p:blipFill>
          <a:blip r:embed="rId2"/>
          <a:stretch>
            <a:fillRect/>
          </a:stretch>
        </p:blipFill>
        <p:spPr>
          <a:xfrm>
            <a:off x="6710289" y="168811"/>
            <a:ext cx="5481712" cy="5866227"/>
          </a:xfrm>
          <a:prstGeom prst="rect">
            <a:avLst/>
          </a:prstGeom>
        </p:spPr>
      </p:pic>
      <p:pic>
        <p:nvPicPr>
          <p:cNvPr id="4" name="Picture 3">
            <a:extLst>
              <a:ext uri="{FF2B5EF4-FFF2-40B4-BE49-F238E27FC236}">
                <a16:creationId xmlns:a16="http://schemas.microsoft.com/office/drawing/2014/main" id="{EE8268B8-E0A5-44C1-BD3E-D1D27362D8BD}"/>
              </a:ext>
            </a:extLst>
          </p:cNvPr>
          <p:cNvPicPr>
            <a:picLocks noChangeAspect="1"/>
          </p:cNvPicPr>
          <p:nvPr/>
        </p:nvPicPr>
        <p:blipFill>
          <a:blip r:embed="rId3"/>
          <a:stretch>
            <a:fillRect/>
          </a:stretch>
        </p:blipFill>
        <p:spPr>
          <a:xfrm>
            <a:off x="-51584" y="0"/>
            <a:ext cx="6710289" cy="6035039"/>
          </a:xfrm>
          <a:prstGeom prst="rect">
            <a:avLst/>
          </a:prstGeom>
        </p:spPr>
      </p:pic>
    </p:spTree>
    <p:extLst>
      <p:ext uri="{BB962C8B-B14F-4D97-AF65-F5344CB8AC3E}">
        <p14:creationId xmlns:p14="http://schemas.microsoft.com/office/powerpoint/2010/main" val="3507814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A790-4D9B-47F0-9464-C77C00525611}"/>
              </a:ext>
            </a:extLst>
          </p:cNvPr>
          <p:cNvSpPr>
            <a:spLocks noGrp="1"/>
          </p:cNvSpPr>
          <p:nvPr>
            <p:ph type="title"/>
          </p:nvPr>
        </p:nvSpPr>
        <p:spPr>
          <a:xfrm>
            <a:off x="1842867" y="450166"/>
            <a:ext cx="9830557" cy="1111348"/>
          </a:xfrm>
        </p:spPr>
        <p:txBody>
          <a:bodyPr/>
          <a:lstStyle/>
          <a:p>
            <a:r>
              <a:rPr lang="en-US" b="1" u="sng" dirty="0">
                <a:solidFill>
                  <a:srgbClr val="FF0000"/>
                </a:solidFill>
                <a:latin typeface="Times New Roman" panose="02020603050405020304" pitchFamily="18" charset="0"/>
                <a:cs typeface="Times New Roman" panose="02020603050405020304" pitchFamily="18" charset="0"/>
              </a:rPr>
              <a:t>II/LỄ HỘI:</a:t>
            </a:r>
          </a:p>
        </p:txBody>
      </p:sp>
      <p:sp>
        <p:nvSpPr>
          <p:cNvPr id="3" name="Content Placeholder 2">
            <a:extLst>
              <a:ext uri="{FF2B5EF4-FFF2-40B4-BE49-F238E27FC236}">
                <a16:creationId xmlns:a16="http://schemas.microsoft.com/office/drawing/2014/main" id="{FADD3BC8-5CB9-4642-B336-FF4611D45568}"/>
              </a:ext>
            </a:extLst>
          </p:cNvPr>
          <p:cNvSpPr>
            <a:spLocks noGrp="1"/>
          </p:cNvSpPr>
          <p:nvPr>
            <p:ph idx="1"/>
          </p:nvPr>
        </p:nvSpPr>
        <p:spPr>
          <a:xfrm>
            <a:off x="1561514" y="1561514"/>
            <a:ext cx="9619541" cy="4363776"/>
          </a:xfrm>
        </p:spPr>
        <p:txBody>
          <a:bodyPr>
            <a:normAutofit/>
          </a:bodyPr>
          <a:lstStyle/>
          <a:p>
            <a:r>
              <a:rPr lang="vi-VN" sz="2800" b="0" i="0" dirty="0">
                <a:solidFill>
                  <a:srgbClr val="333333"/>
                </a:solidFill>
                <a:effectLst/>
                <a:latin typeface="Times New Roman" panose="02020603050405020304" pitchFamily="18" charset="0"/>
                <a:cs typeface="Times New Roman" panose="02020603050405020304" pitchFamily="18" charset="0"/>
              </a:rPr>
              <a:t>Bắc Ninh được xem là vùng đất của lễ hội với gần 600 lễ hội truyền thống diễn ra trong năm, trong đó có nhiều lễ hội lớn, đặc sắc như: Lễ hội Khán hoa mẫu đơn chùa Phật Tích, Lễ hội Kinh Dương Vương, Lễ hội chùa Dâu, Lễ hội đền Bà Chúa kho… Mỗi lễ hội là một viện bảo tàng sống về văn hóa, tâm linh, tín ngưỡng, tập tục và những trò chơi dân gian truyền thống, là di sản quý hấp dẫn khách du lịch trong và ngoài 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2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37A3-F257-4E51-BB92-F99F93252A1A}"/>
              </a:ext>
            </a:extLst>
          </p:cNvPr>
          <p:cNvSpPr>
            <a:spLocks noGrp="1"/>
          </p:cNvSpPr>
          <p:nvPr>
            <p:ph type="title"/>
          </p:nvPr>
        </p:nvSpPr>
        <p:spPr>
          <a:xfrm>
            <a:off x="1953107" y="0"/>
            <a:ext cx="8911687" cy="1280890"/>
          </a:xfrm>
        </p:spPr>
        <p:txBody>
          <a:bodyPr>
            <a:normAutofit/>
          </a:bodyPr>
          <a:lstStyle/>
          <a:p>
            <a:pPr algn="just"/>
            <a:r>
              <a:rPr lang="en-US" sz="5400" b="1" dirty="0">
                <a:solidFill>
                  <a:schemeClr val="accent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a:t>I/VỊ TRÍ ĐỊA LÝ</a:t>
            </a:r>
          </a:p>
        </p:txBody>
      </p:sp>
      <p:sp>
        <p:nvSpPr>
          <p:cNvPr id="3" name="Content Placeholder 2">
            <a:extLst>
              <a:ext uri="{FF2B5EF4-FFF2-40B4-BE49-F238E27FC236}">
                <a16:creationId xmlns:a16="http://schemas.microsoft.com/office/drawing/2014/main" id="{4A4CDE61-4928-488E-9E45-9E713E0C7D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DDCD74-43E9-44C8-AF0F-807F62577926}"/>
              </a:ext>
            </a:extLst>
          </p:cNvPr>
          <p:cNvPicPr>
            <a:picLocks noChangeAspect="1"/>
          </p:cNvPicPr>
          <p:nvPr/>
        </p:nvPicPr>
        <p:blipFill>
          <a:blip r:embed="rId2"/>
          <a:stretch>
            <a:fillRect/>
          </a:stretch>
        </p:blipFill>
        <p:spPr>
          <a:xfrm>
            <a:off x="4953447" y="946778"/>
            <a:ext cx="7017857" cy="5830282"/>
          </a:xfrm>
          <a:prstGeom prst="rect">
            <a:avLst/>
          </a:prstGeom>
        </p:spPr>
      </p:pic>
      <p:pic>
        <p:nvPicPr>
          <p:cNvPr id="5" name="Picture 4">
            <a:extLst>
              <a:ext uri="{FF2B5EF4-FFF2-40B4-BE49-F238E27FC236}">
                <a16:creationId xmlns:a16="http://schemas.microsoft.com/office/drawing/2014/main" id="{27A5D96F-CCFC-4829-8329-53F9C395F3DA}"/>
              </a:ext>
            </a:extLst>
          </p:cNvPr>
          <p:cNvPicPr>
            <a:picLocks noChangeAspect="1"/>
          </p:cNvPicPr>
          <p:nvPr/>
        </p:nvPicPr>
        <p:blipFill>
          <a:blip r:embed="rId3"/>
          <a:stretch>
            <a:fillRect/>
          </a:stretch>
        </p:blipFill>
        <p:spPr>
          <a:xfrm>
            <a:off x="1838121" y="946778"/>
            <a:ext cx="3115326" cy="5830282"/>
          </a:xfrm>
          <a:prstGeom prst="rect">
            <a:avLst/>
          </a:prstGeom>
        </p:spPr>
      </p:pic>
    </p:spTree>
    <p:extLst>
      <p:ext uri="{BB962C8B-B14F-4D97-AF65-F5344CB8AC3E}">
        <p14:creationId xmlns:p14="http://schemas.microsoft.com/office/powerpoint/2010/main" val="190982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8FBD-AD91-493D-87B9-7BAA152C5465}"/>
              </a:ext>
            </a:extLst>
          </p:cNvPr>
          <p:cNvSpPr>
            <a:spLocks noGrp="1"/>
          </p:cNvSpPr>
          <p:nvPr>
            <p:ph type="title"/>
          </p:nvPr>
        </p:nvSpPr>
        <p:spPr>
          <a:xfrm>
            <a:off x="2592925" y="-594358"/>
            <a:ext cx="8911687" cy="45719"/>
          </a:xfrm>
        </p:spPr>
        <p:txBody>
          <a:bodyPr>
            <a:normAutofit fontScale="90000"/>
          </a:bodyPr>
          <a:lstStyle/>
          <a:p>
            <a:endParaRPr lang="en-US"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0D709CD-BBE1-45F2-89B7-B20071BEF84B}"/>
              </a:ext>
            </a:extLst>
          </p:cNvPr>
          <p:cNvSpPr>
            <a:spLocks noGrp="1"/>
          </p:cNvSpPr>
          <p:nvPr>
            <p:ph idx="1"/>
          </p:nvPr>
        </p:nvSpPr>
        <p:spPr>
          <a:xfrm>
            <a:off x="1842868" y="1477108"/>
            <a:ext cx="9383150" cy="3221503"/>
          </a:xfrm>
        </p:spPr>
        <p:txBody>
          <a:bodyPr/>
          <a:lstStyle/>
          <a:p>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Tại</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đây</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dân</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Pháp</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xây</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lô</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cốt</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tháp</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canh</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bao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quát</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vùng</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lân</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i="0" dirty="0" err="1">
                <a:solidFill>
                  <a:schemeClr val="tx1">
                    <a:lumMod val="95000"/>
                    <a:lumOff val="5000"/>
                  </a:schemeClr>
                </a:solidFill>
                <a:effectLst/>
                <a:latin typeface="Times New Roman" panose="02020603050405020304" pitchFamily="18" charset="0"/>
                <a:cs typeface="Times New Roman" panose="02020603050405020304" pitchFamily="18" charset="0"/>
              </a:rPr>
              <a:t>cận</a:t>
            </a:r>
            <a:r>
              <a:rPr lang="en-US" sz="280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l"/>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Sau hoà bình lập lại, Văn miếu được nhân dân địa phương góp công sức tiền của tôn tạo lại nhằm phát huy truyền thống giáo dục khoa bảng của quê hương. Với những giá trị lớn lao nhiều mặt của di tích, năm 1988 Văn Miếu Bắc Ninh đã được xếp hạng là Di tích quốc gia.</a:t>
            </a:r>
          </a:p>
          <a:p>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20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B69B-EFA6-470B-8649-5952BB7AA83A}"/>
              </a:ext>
            </a:extLst>
          </p:cNvPr>
          <p:cNvSpPr>
            <a:spLocks noGrp="1"/>
          </p:cNvSpPr>
          <p:nvPr>
            <p:ph type="title"/>
          </p:nvPr>
        </p:nvSpPr>
        <p:spPr>
          <a:xfrm>
            <a:off x="1873544" y="6020972"/>
            <a:ext cx="8911687" cy="1136692"/>
          </a:xfrm>
        </p:spPr>
        <p:txBody>
          <a:bodyPr>
            <a:normAutofit/>
          </a:bodyPr>
          <a:lstStyle/>
          <a:p>
            <a:r>
              <a:rPr lang="en-US" dirty="0"/>
              <a:t>                           </a:t>
            </a:r>
            <a:r>
              <a:rPr lang="en-US" i="1" dirty="0" err="1">
                <a:latin typeface="Times New Roman" panose="02020603050405020304" pitchFamily="18" charset="0"/>
                <a:cs typeface="Times New Roman" panose="02020603050405020304" pitchFamily="18" charset="0"/>
              </a:rPr>
              <a:t>Hội</a:t>
            </a:r>
            <a:r>
              <a:rPr lang="en-US" i="1" dirty="0">
                <a:latin typeface="Times New Roman" panose="02020603050405020304" pitchFamily="18" charset="0"/>
                <a:cs typeface="Times New Roman" panose="02020603050405020304" pitchFamily="18" charset="0"/>
              </a:rPr>
              <a:t> Lim</a:t>
            </a:r>
          </a:p>
        </p:txBody>
      </p:sp>
      <p:pic>
        <p:nvPicPr>
          <p:cNvPr id="5" name="Content Placeholder 4">
            <a:extLst>
              <a:ext uri="{FF2B5EF4-FFF2-40B4-BE49-F238E27FC236}">
                <a16:creationId xmlns:a16="http://schemas.microsoft.com/office/drawing/2014/main" id="{C86A2B47-11ED-46D5-A7E3-3DC81D458902}"/>
              </a:ext>
            </a:extLst>
          </p:cNvPr>
          <p:cNvPicPr>
            <a:picLocks noGrp="1" noChangeAspect="1"/>
          </p:cNvPicPr>
          <p:nvPr>
            <p:ph idx="1"/>
          </p:nvPr>
        </p:nvPicPr>
        <p:blipFill>
          <a:blip r:embed="rId2"/>
          <a:stretch>
            <a:fillRect/>
          </a:stretch>
        </p:blipFill>
        <p:spPr>
          <a:xfrm>
            <a:off x="7133200" y="189914"/>
            <a:ext cx="5058800" cy="5641145"/>
          </a:xfrm>
          <a:prstGeom prst="rect">
            <a:avLst/>
          </a:prstGeom>
        </p:spPr>
      </p:pic>
      <p:pic>
        <p:nvPicPr>
          <p:cNvPr id="1026" name="Picture 2" descr="Các bài viết về hội lim - Mytour.vn">
            <a:extLst>
              <a:ext uri="{FF2B5EF4-FFF2-40B4-BE49-F238E27FC236}">
                <a16:creationId xmlns:a16="http://schemas.microsoft.com/office/drawing/2014/main" id="{313F99E8-55C2-49D3-8E88-E7C4B1051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914"/>
            <a:ext cx="6907238" cy="564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8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FA86-920A-434C-B7A3-B4488468D38E}"/>
              </a:ext>
            </a:extLst>
          </p:cNvPr>
          <p:cNvSpPr>
            <a:spLocks noGrp="1"/>
          </p:cNvSpPr>
          <p:nvPr>
            <p:ph type="title"/>
          </p:nvPr>
        </p:nvSpPr>
        <p:spPr>
          <a:xfrm>
            <a:off x="1786597" y="267286"/>
            <a:ext cx="9718015" cy="801859"/>
          </a:xfrm>
        </p:spPr>
        <p:txBody>
          <a:bodyPr/>
          <a:lstStyle/>
          <a:p>
            <a:r>
              <a:rPr lang="en-US" b="1" u="sng" dirty="0">
                <a:solidFill>
                  <a:srgbClr val="FF0000"/>
                </a:solidFill>
                <a:latin typeface="Times New Roman" panose="02020603050405020304" pitchFamily="18" charset="0"/>
                <a:cs typeface="Times New Roman" panose="02020603050405020304" pitchFamily="18" charset="0"/>
              </a:rPr>
              <a:t>III/LÀNG NGHỀ TRUYỀN THỐNG:</a:t>
            </a:r>
          </a:p>
        </p:txBody>
      </p:sp>
      <p:sp>
        <p:nvSpPr>
          <p:cNvPr id="3" name="Content Placeholder 2">
            <a:extLst>
              <a:ext uri="{FF2B5EF4-FFF2-40B4-BE49-F238E27FC236}">
                <a16:creationId xmlns:a16="http://schemas.microsoft.com/office/drawing/2014/main" id="{7EA3B76B-F1E6-4D16-92AA-D3AE0A68A10D}"/>
              </a:ext>
            </a:extLst>
          </p:cNvPr>
          <p:cNvSpPr>
            <a:spLocks noGrp="1"/>
          </p:cNvSpPr>
          <p:nvPr>
            <p:ph idx="1"/>
          </p:nvPr>
        </p:nvSpPr>
        <p:spPr>
          <a:xfrm>
            <a:off x="1547446" y="1519311"/>
            <a:ext cx="9718015" cy="4842077"/>
          </a:xfrm>
        </p:spPr>
        <p:txBody>
          <a:bodyPr>
            <a:normAutofit/>
          </a:bodyPr>
          <a:lstStyle/>
          <a:p>
            <a:pPr marL="0" indent="0">
              <a:buNone/>
            </a:pPr>
            <a:r>
              <a:rPr lang="en-US" sz="2800" b="0" i="0" dirty="0">
                <a:solidFill>
                  <a:srgbClr val="333333"/>
                </a:solidFill>
                <a:effectLst/>
                <a:latin typeface="Helvetica Neue"/>
              </a:rPr>
              <a:t>*</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Bắc Ninh là xứ sở của những làng nghề tiểu nông, đa canh. Trong lịch sử tồn tại và phát triển hàng nghìn năm, nơi đây đã xuất hiện và phát triển hàng trăm nghề thủ công, góp phần xây dựng và phát triển kinh tế xứ Kinh Bắc. Ngày nay, các làng nghề như: tranh Đông Hồ, gốm Phù Lãng, đúc đồng Đại Bái, Quảng Bố hay mỹ nghệ gỗ Đồng Kỵ trở thành điểm du lịch hấp dẫn thu khách tham quan, trải nghiệm và khám phá.</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5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DCC4-F1F9-46B2-AD8D-C09B2FF0DB8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E10BD72-5605-46D1-BC58-9E09D073F2CD}"/>
              </a:ext>
            </a:extLst>
          </p:cNvPr>
          <p:cNvSpPr>
            <a:spLocks noGrp="1"/>
          </p:cNvSpPr>
          <p:nvPr>
            <p:ph idx="1"/>
          </p:nvPr>
        </p:nvSpPr>
        <p:spPr>
          <a:xfrm>
            <a:off x="0" y="6009758"/>
            <a:ext cx="11504612" cy="448264"/>
          </a:xfrm>
        </p:spPr>
        <p:txBody>
          <a:bodyPr>
            <a:normAutofit/>
          </a:bodyPr>
          <a:lstStyle/>
          <a:p>
            <a:pPr marL="0" indent="0">
              <a:buNone/>
            </a:pP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ĐÚC ĐỒNG ĐẠI BÁI                                                                      LÀNG GỐM PHÙ LÃNG</a:t>
            </a:r>
          </a:p>
        </p:txBody>
      </p:sp>
      <p:pic>
        <p:nvPicPr>
          <p:cNvPr id="4" name="Picture 3">
            <a:extLst>
              <a:ext uri="{FF2B5EF4-FFF2-40B4-BE49-F238E27FC236}">
                <a16:creationId xmlns:a16="http://schemas.microsoft.com/office/drawing/2014/main" id="{26F46BE8-A719-41AB-8001-2FD880AA4EA8}"/>
              </a:ext>
            </a:extLst>
          </p:cNvPr>
          <p:cNvPicPr>
            <a:picLocks noChangeAspect="1"/>
          </p:cNvPicPr>
          <p:nvPr/>
        </p:nvPicPr>
        <p:blipFill>
          <a:blip r:embed="rId2"/>
          <a:stretch>
            <a:fillRect/>
          </a:stretch>
        </p:blipFill>
        <p:spPr>
          <a:xfrm>
            <a:off x="0" y="175846"/>
            <a:ext cx="5387170" cy="5702548"/>
          </a:xfrm>
          <a:prstGeom prst="rect">
            <a:avLst/>
          </a:prstGeom>
        </p:spPr>
      </p:pic>
      <p:pic>
        <p:nvPicPr>
          <p:cNvPr id="5" name="Picture 4">
            <a:extLst>
              <a:ext uri="{FF2B5EF4-FFF2-40B4-BE49-F238E27FC236}">
                <a16:creationId xmlns:a16="http://schemas.microsoft.com/office/drawing/2014/main" id="{ECABB632-C045-49CC-B48B-03EEF9F0E61D}"/>
              </a:ext>
            </a:extLst>
          </p:cNvPr>
          <p:cNvPicPr>
            <a:picLocks noChangeAspect="1"/>
          </p:cNvPicPr>
          <p:nvPr/>
        </p:nvPicPr>
        <p:blipFill>
          <a:blip r:embed="rId3"/>
          <a:stretch>
            <a:fillRect/>
          </a:stretch>
        </p:blipFill>
        <p:spPr>
          <a:xfrm>
            <a:off x="5500468" y="175846"/>
            <a:ext cx="6691532" cy="5702548"/>
          </a:xfrm>
          <a:prstGeom prst="rect">
            <a:avLst/>
          </a:prstGeom>
        </p:spPr>
      </p:pic>
    </p:spTree>
    <p:extLst>
      <p:ext uri="{BB962C8B-B14F-4D97-AF65-F5344CB8AC3E}">
        <p14:creationId xmlns:p14="http://schemas.microsoft.com/office/powerpoint/2010/main" val="24641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81D3-F00D-4ED3-8AA9-2C517809AA06}"/>
              </a:ext>
            </a:extLst>
          </p:cNvPr>
          <p:cNvSpPr>
            <a:spLocks noGrp="1"/>
          </p:cNvSpPr>
          <p:nvPr>
            <p:ph type="title"/>
          </p:nvPr>
        </p:nvSpPr>
        <p:spPr>
          <a:xfrm>
            <a:off x="2067951" y="140678"/>
            <a:ext cx="9436661" cy="1012874"/>
          </a:xfrm>
        </p:spPr>
        <p:txBody>
          <a:bodyPr>
            <a:normAutofit/>
          </a:bodyPr>
          <a:lstStyle/>
          <a:p>
            <a:r>
              <a:rPr lang="en-US" b="1" u="sng" dirty="0">
                <a:solidFill>
                  <a:srgbClr val="FF0000"/>
                </a:solidFill>
                <a:latin typeface="Times New Roman" panose="02020603050405020304" pitchFamily="18" charset="0"/>
                <a:cs typeface="Times New Roman" panose="02020603050405020304" pitchFamily="18" charset="0"/>
              </a:rPr>
              <a:t>III/ẨM THỰC:</a:t>
            </a:r>
          </a:p>
        </p:txBody>
      </p:sp>
      <p:sp>
        <p:nvSpPr>
          <p:cNvPr id="7" name="Content Placeholder 6">
            <a:extLst>
              <a:ext uri="{FF2B5EF4-FFF2-40B4-BE49-F238E27FC236}">
                <a16:creationId xmlns:a16="http://schemas.microsoft.com/office/drawing/2014/main" id="{0DE4ACC9-E464-4DB6-BB60-F9C9D9DBC10E}"/>
              </a:ext>
            </a:extLst>
          </p:cNvPr>
          <p:cNvSpPr>
            <a:spLocks noGrp="1"/>
          </p:cNvSpPr>
          <p:nvPr>
            <p:ph idx="1"/>
          </p:nvPr>
        </p:nvSpPr>
        <p:spPr>
          <a:xfrm>
            <a:off x="1801421" y="1261401"/>
            <a:ext cx="8915400" cy="4787705"/>
          </a:xfrm>
        </p:spPr>
        <p:txBody>
          <a:bodyPr>
            <a:noAutofit/>
          </a:bodyPr>
          <a:lstStyle/>
          <a:p>
            <a:pPr algn="just"/>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Bắc Ninh không chỉ nổi tiếng với những làn điệu quan họ ngọt ngào mà còn níu chân du khách bởi những đặc sản ngon nức tiếng như: bánh phu thê Đình Bảng - thứ quà quý mà lễ cưới nào cũng có; bánh tẻ làng Chờ, bánh khúc làng Diềm, nem làng Bùi, cháo thái Đình Tổ, gà Hồ hấp lá chanh, đậu Gù Trà Lâm, rượu Hoa Cúc… Những món ăn tuy bình dân nhưng mang đậm hồn cốt người dân Kinh Bắc.</a:t>
            </a:r>
          </a:p>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r>
            <a:b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b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Với những tiềm năng du lịch kể trên, Bắc Ninh hứa hẹn không chỉ là điểm đến du lịch hấp dẫn với du khách trong thời gian tới mà còn là cầu nối liên kết phát triển du lịch các địa phương trong khu vực đồng bằng sông Hồng và cả nướ</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68502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72F3-D7F7-432C-8933-29844693DC9A}"/>
              </a:ext>
            </a:extLst>
          </p:cNvPr>
          <p:cNvSpPr>
            <a:spLocks noGrp="1"/>
          </p:cNvSpPr>
          <p:nvPr>
            <p:ph type="title"/>
          </p:nvPr>
        </p:nvSpPr>
        <p:spPr>
          <a:xfrm>
            <a:off x="1041009" y="5635003"/>
            <a:ext cx="10463603" cy="1215134"/>
          </a:xfrm>
        </p:spPr>
        <p:txBody>
          <a:bodyPr>
            <a:normAutofit/>
          </a:bodyPr>
          <a:lstStyle/>
          <a:p>
            <a:r>
              <a:rPr lang="en-US" sz="2000" i="1" dirty="0"/>
              <a:t>                                                                                             </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NEM BÙI NINH XÁ</a:t>
            </a:r>
            <a:b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BÁNH TRO ĐÌNH TỔ</a:t>
            </a:r>
          </a:p>
        </p:txBody>
      </p:sp>
      <p:sp>
        <p:nvSpPr>
          <p:cNvPr id="3" name="Content Placeholder 2">
            <a:extLst>
              <a:ext uri="{FF2B5EF4-FFF2-40B4-BE49-F238E27FC236}">
                <a16:creationId xmlns:a16="http://schemas.microsoft.com/office/drawing/2014/main" id="{7B843B77-C3AA-43D3-840F-6FEF71F08E86}"/>
              </a:ext>
            </a:extLst>
          </p:cNvPr>
          <p:cNvSpPr>
            <a:spLocks noGrp="1"/>
          </p:cNvSpPr>
          <p:nvPr>
            <p:ph idx="1"/>
          </p:nvPr>
        </p:nvSpPr>
        <p:spPr>
          <a:xfrm>
            <a:off x="203176" y="2584373"/>
            <a:ext cx="8915400" cy="3606834"/>
          </a:xfrm>
        </p:spPr>
        <p:txBody>
          <a:bodyPr>
            <a:normAutofit/>
          </a:bodyPr>
          <a:lstStyle/>
          <a:p>
            <a:pPr marL="0" indent="0">
              <a:buNone/>
            </a:pP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BÁNH TẺ LÀNG CHỜ</a:t>
            </a:r>
          </a:p>
        </p:txBody>
      </p:sp>
      <p:pic>
        <p:nvPicPr>
          <p:cNvPr id="3074" name="Picture 2" descr="10 món ăn đặc sản Bắc Ninh mua về làm quà đậm tình vùng quê Kinh Bắc">
            <a:extLst>
              <a:ext uri="{FF2B5EF4-FFF2-40B4-BE49-F238E27FC236}">
                <a16:creationId xmlns:a16="http://schemas.microsoft.com/office/drawing/2014/main" id="{448F7C4D-BDC0-4E01-A17B-9124F6A51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
            <a:ext cx="4628271" cy="2576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07F30D-EDBE-427E-9539-6F03C5C33E8D}"/>
              </a:ext>
            </a:extLst>
          </p:cNvPr>
          <p:cNvPicPr>
            <a:picLocks noChangeAspect="1"/>
          </p:cNvPicPr>
          <p:nvPr/>
        </p:nvPicPr>
        <p:blipFill>
          <a:blip r:embed="rId3"/>
          <a:stretch>
            <a:fillRect/>
          </a:stretch>
        </p:blipFill>
        <p:spPr>
          <a:xfrm>
            <a:off x="4909625" y="360447"/>
            <a:ext cx="7249770" cy="5274556"/>
          </a:xfrm>
          <a:prstGeom prst="rect">
            <a:avLst/>
          </a:prstGeom>
        </p:spPr>
      </p:pic>
      <p:pic>
        <p:nvPicPr>
          <p:cNvPr id="5" name="Picture 4">
            <a:extLst>
              <a:ext uri="{FF2B5EF4-FFF2-40B4-BE49-F238E27FC236}">
                <a16:creationId xmlns:a16="http://schemas.microsoft.com/office/drawing/2014/main" id="{D93F6D89-05B8-4E77-9053-E4BB9239DAE0}"/>
              </a:ext>
            </a:extLst>
          </p:cNvPr>
          <p:cNvPicPr>
            <a:picLocks noChangeAspect="1"/>
          </p:cNvPicPr>
          <p:nvPr/>
        </p:nvPicPr>
        <p:blipFill>
          <a:blip r:embed="rId4"/>
          <a:stretch>
            <a:fillRect/>
          </a:stretch>
        </p:blipFill>
        <p:spPr>
          <a:xfrm>
            <a:off x="-1" y="3302553"/>
            <a:ext cx="4628271" cy="2981044"/>
          </a:xfrm>
          <a:prstGeom prst="rect">
            <a:avLst/>
          </a:prstGeom>
        </p:spPr>
      </p:pic>
    </p:spTree>
    <p:extLst>
      <p:ext uri="{BB962C8B-B14F-4D97-AF65-F5344CB8AC3E}">
        <p14:creationId xmlns:p14="http://schemas.microsoft.com/office/powerpoint/2010/main" val="2702766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8B02-ED41-4786-8080-0C11233AFACD}"/>
              </a:ext>
            </a:extLst>
          </p:cNvPr>
          <p:cNvSpPr>
            <a:spLocks noGrp="1"/>
          </p:cNvSpPr>
          <p:nvPr>
            <p:ph type="title"/>
          </p:nvPr>
        </p:nvSpPr>
        <p:spPr>
          <a:xfrm>
            <a:off x="2592925" y="126610"/>
            <a:ext cx="8911687" cy="1294228"/>
          </a:xfrm>
        </p:spPr>
        <p:txBody>
          <a:bodyPr>
            <a:normAutofit/>
          </a:bodyPr>
          <a:lstStyle/>
          <a:p>
            <a:pPr algn="ctr"/>
            <a:r>
              <a:rPr lang="en-US" sz="4000" b="1" dirty="0">
                <a:solidFill>
                  <a:srgbClr val="997417"/>
                </a:solidFill>
                <a:latin typeface="Times New Roman" panose="02020603050405020304" pitchFamily="18" charset="0"/>
                <a:cs typeface="Times New Roman" panose="02020603050405020304" pitchFamily="18" charset="0"/>
              </a:rPr>
              <a:t> GIÁO DỤC VÀ ĐÀO TẠO</a:t>
            </a:r>
          </a:p>
        </p:txBody>
      </p:sp>
      <p:sp>
        <p:nvSpPr>
          <p:cNvPr id="3" name="Content Placeholder 2">
            <a:extLst>
              <a:ext uri="{FF2B5EF4-FFF2-40B4-BE49-F238E27FC236}">
                <a16:creationId xmlns:a16="http://schemas.microsoft.com/office/drawing/2014/main" id="{2D02D8FA-1E59-4550-8904-C372904CC9C5}"/>
              </a:ext>
            </a:extLst>
          </p:cNvPr>
          <p:cNvSpPr>
            <a:spLocks noGrp="1"/>
          </p:cNvSpPr>
          <p:nvPr>
            <p:ph idx="1"/>
          </p:nvPr>
        </p:nvSpPr>
        <p:spPr>
          <a:xfrm>
            <a:off x="1702191" y="984738"/>
            <a:ext cx="9802421" cy="4926484"/>
          </a:xfrm>
        </p:spPr>
        <p:txBody>
          <a:bodyPr>
            <a:normAutofit/>
          </a:bodyPr>
          <a:lstStyle/>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Bắc Ninh là tỉnh có nhiều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2" tooltip="Trạng nguyên Việt Nam">
                  <a:extLst>
                    <a:ext uri="{A12FA001-AC4F-418D-AE19-62706E023703}">
                      <ahyp:hlinkClr xmlns="" xmlns:ahyp="http://schemas.microsoft.com/office/drawing/2018/hyperlinkcolor" val="tx"/>
                    </a:ext>
                  </a:extLst>
                </a:hlinkClick>
              </a:rPr>
              <a:t>Trạng nguyên</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nhất Việt Nam. Trong những kỳ thi đình dưới các triều đại phong kiến, cả nước chọn được 47 trạng nguyên và 2991 tiến sĩ thì riêng Kinh Bắc đã có tới 17 trạng nguyên và 622 tiến sĩ. Riêng thôn Tam Sơn 2 người. Bắc Ninh mảnh đất địa linh nhân kiệt với “Một giỏ ông Đồ/ Một bồ ông Cống/Một đống ông Nghè/ Một bè Tiến sỹ/Một bị Trạng nguyên/Một thuyền Bảng nhãn”.</a:t>
            </a:r>
            <a:endPar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Có những vị vừa là Thủ khoa Nho học vừa là Tể tướng như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3" tooltip="Nguyễn Đăng Đạo">
                  <a:extLst>
                    <a:ext uri="{A12FA001-AC4F-418D-AE19-62706E023703}">
                      <ahyp:hlinkClr xmlns="" xmlns:ahyp="http://schemas.microsoft.com/office/drawing/2018/hyperlinkcolor" val="tx"/>
                    </a:ext>
                  </a:extLst>
                </a:hlinkClick>
              </a:rPr>
              <a:t>Nguyễn Đăng Đạo</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(Trạng nguyên,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4" tooltip="Tham tụng">
                  <a:extLst>
                    <a:ext uri="{A12FA001-AC4F-418D-AE19-62706E023703}">
                      <ahyp:hlinkClr xmlns="" xmlns:ahyp="http://schemas.microsoft.com/office/drawing/2018/hyperlinkcolor" val="tx"/>
                    </a:ext>
                  </a:extLst>
                </a:hlinkClick>
              </a:rPr>
              <a:t>Tham tụng</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5" tooltip="Vũ Miên">
                  <a:extLst>
                    <a:ext uri="{A12FA001-AC4F-418D-AE19-62706E023703}">
                      <ahyp:hlinkClr xmlns="" xmlns:ahyp="http://schemas.microsoft.com/office/drawing/2018/hyperlinkcolor" val="tx"/>
                    </a:ext>
                  </a:extLst>
                </a:hlinkClick>
              </a:rPr>
              <a:t>Vũ Miên</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tooltip="Hội nguyên">
                  <a:extLst>
                    <a:ext uri="{A12FA001-AC4F-418D-AE19-62706E023703}">
                      <ahyp:hlinkClr xmlns="" xmlns:ahyp="http://schemas.microsoft.com/office/drawing/2018/hyperlinkcolor" val="tx"/>
                    </a:ext>
                  </a:extLst>
                </a:hlinkClick>
              </a:rPr>
              <a:t>Hội nguyên</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Tham tụng,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7" tooltip="Quốc tử giám">
                  <a:extLst>
                    <a:ext uri="{A12FA001-AC4F-418D-AE19-62706E023703}">
                      <ahyp:hlinkClr xmlns="" xmlns:ahyp="http://schemas.microsoft.com/office/drawing/2018/hyperlinkcolor" val="tx"/>
                    </a:ext>
                  </a:extLst>
                </a:hlinkClick>
              </a:rPr>
              <a:t>Quốc tử giám</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Tế tửu,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8" tooltip="Quốc sử quán">
                  <a:extLst>
                    <a:ext uri="{A12FA001-AC4F-418D-AE19-62706E023703}">
                      <ahyp:hlinkClr xmlns="" xmlns:ahyp="http://schemas.microsoft.com/office/drawing/2018/hyperlinkcolor" val="tx"/>
                    </a:ext>
                  </a:extLst>
                </a:hlinkClick>
              </a:rPr>
              <a:t>Quốc sử quán</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Tổng tài)...</a:t>
            </a:r>
            <a:endPar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Có những dòng họ lưu giữ được truyền thống nhiều đời: dòng họ Vũ làng Lương Xá (Vũ Kính, Vũ Giới...), họ Vũ làng Xuân Lan (Vũ Miên, Vũ Tú...), họ Nguyễn làng Kim Đôi...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73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C4E7-015D-4E98-854A-4D32A03B2DF9}"/>
              </a:ext>
            </a:extLst>
          </p:cNvPr>
          <p:cNvSpPr>
            <a:spLocks noGrp="1"/>
          </p:cNvSpPr>
          <p:nvPr>
            <p:ph type="title"/>
          </p:nvPr>
        </p:nvSpPr>
        <p:spPr>
          <a:xfrm>
            <a:off x="1885071" y="225083"/>
            <a:ext cx="9619541" cy="721695"/>
          </a:xfrm>
        </p:spPr>
        <p:txBody>
          <a:bodyPr>
            <a:normAutofit fontScale="90000"/>
          </a:bodyPr>
          <a:lstStyle/>
          <a:p>
            <a:r>
              <a:rPr lang="en-US" b="1" dirty="0">
                <a:solidFill>
                  <a:srgbClr val="002060"/>
                </a:solidFill>
                <a:latin typeface="Times New Roman" panose="02020603050405020304" pitchFamily="18" charset="0"/>
                <a:cs typeface="Times New Roman" panose="02020603050405020304" pitchFamily="18" charset="0"/>
              </a:rPr>
              <a:t>*DANH SÁCH TRẠNG NGUYÊN</a:t>
            </a:r>
            <a:br>
              <a:rPr lang="en-US" b="1" dirty="0">
                <a:solidFill>
                  <a:srgbClr val="002060"/>
                </a:solidFill>
                <a:latin typeface="Times New Roman" panose="02020603050405020304" pitchFamily="18" charset="0"/>
                <a:cs typeface="Times New Roman" panose="02020603050405020304" pitchFamily="18" charset="0"/>
              </a:rPr>
            </a:b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DEB9DC3-AB47-43CD-A5B2-518D87D52080}"/>
              </a:ext>
            </a:extLst>
          </p:cNvPr>
          <p:cNvSpPr>
            <a:spLocks noGrp="1"/>
          </p:cNvSpPr>
          <p:nvPr>
            <p:ph idx="1"/>
          </p:nvPr>
        </p:nvSpPr>
        <p:spPr>
          <a:xfrm>
            <a:off x="1617786" y="839371"/>
            <a:ext cx="10574214" cy="5899054"/>
          </a:xfrm>
        </p:spPr>
        <p:txBody>
          <a:bodyPr>
            <a:normAutofit fontScale="92500" lnSpcReduction="20000"/>
          </a:bodyPr>
          <a:lstStyle/>
          <a:p>
            <a:pPr algn="l">
              <a:buFont typeface="Arial" panose="020B0604020202020204" pitchFamily="34" charset="0"/>
              <a:buChar char="•"/>
            </a:pPr>
            <a:r>
              <a:rPr lang="vi-VN" sz="1900" b="1" i="0" dirty="0">
                <a:solidFill>
                  <a:srgbClr val="202122"/>
                </a:solidFill>
                <a:effectLst/>
                <a:latin typeface="Times New Roman" panose="02020603050405020304" pitchFamily="18" charset="0"/>
                <a:cs typeface="Times New Roman" panose="02020603050405020304" pitchFamily="18" charset="0"/>
              </a:rPr>
              <a:t>Thủ khoa Minh kinh bác học </a:t>
            </a: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2" tooltip="Lê Văn Thịnh"/>
              </a:rPr>
              <a:t>Lê Văn Thịnh</a:t>
            </a:r>
            <a:r>
              <a:rPr lang="vi-VN" sz="1900" b="1" i="0" dirty="0">
                <a:solidFill>
                  <a:srgbClr val="202122"/>
                </a:solidFill>
                <a:effectLst/>
                <a:latin typeface="Times New Roman" panose="02020603050405020304" pitchFamily="18" charset="0"/>
                <a:cs typeface="Times New Roman" panose="02020603050405020304" pitchFamily="18" charset="0"/>
              </a:rPr>
              <a:t> (1075) - Người đứng đầu khoa thi đầu tiên trong lịch sử phong kiến Việt Nam khi chưa có danh hiệu Trạng nguyên.</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3" tooltip="Nguyễn Quan Quang"/>
              </a:rPr>
              <a:t>Nguyễn Quan Quang</a:t>
            </a:r>
            <a:r>
              <a:rPr lang="vi-VN" sz="1900" b="1" i="0" dirty="0">
                <a:solidFill>
                  <a:srgbClr val="202122"/>
                </a:solidFill>
                <a:effectLst/>
                <a:latin typeface="Times New Roman" panose="02020603050405020304" pitchFamily="18" charset="0"/>
                <a:cs typeface="Times New Roman" panose="02020603050405020304" pitchFamily="18" charset="0"/>
              </a:rPr>
              <a:t> - Trạng nguyên đầu tiên (bắt đầu gọi là Trạng nguyên) (1234) - Tam Sơn</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4" tooltip="Huyền Quang"/>
              </a:rPr>
              <a:t>Lý Đạo Tái</a:t>
            </a:r>
            <a:r>
              <a:rPr lang="vi-VN" sz="1900" b="1" i="0" dirty="0">
                <a:solidFill>
                  <a:srgbClr val="202122"/>
                </a:solidFill>
                <a:effectLst/>
                <a:latin typeface="Times New Roman" panose="02020603050405020304" pitchFamily="18" charset="0"/>
                <a:cs typeface="Times New Roman" panose="02020603050405020304" pitchFamily="18" charset="0"/>
              </a:rPr>
              <a:t> (1272) - Tổ thứ ba (Huyền Quang) của thiền phái Trúc Lâm Yên Tử</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5" tooltip="Lưu Thúc Kiệm"/>
              </a:rPr>
              <a:t>Lưu Thúc Kiệm</a:t>
            </a:r>
            <a:r>
              <a:rPr lang="vi-VN" sz="1900" b="1" i="0" dirty="0">
                <a:solidFill>
                  <a:srgbClr val="202122"/>
                </a:solidFill>
                <a:effectLst/>
                <a:latin typeface="Times New Roman" panose="02020603050405020304" pitchFamily="18" charset="0"/>
                <a:cs typeface="Times New Roman" panose="02020603050405020304" pitchFamily="18" charset="0"/>
              </a:rPr>
              <a:t> (1400)</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6" tooltip="Nguyễn Nghiêu Tư"/>
              </a:rPr>
              <a:t>Nguyễn Nghiêu Tư</a:t>
            </a:r>
            <a:r>
              <a:rPr lang="vi-VN" sz="1900" b="1" i="0" dirty="0">
                <a:solidFill>
                  <a:srgbClr val="202122"/>
                </a:solidFill>
                <a:effectLst/>
                <a:latin typeface="Times New Roman" panose="02020603050405020304" pitchFamily="18" charset="0"/>
                <a:cs typeface="Times New Roman" panose="02020603050405020304" pitchFamily="18" charset="0"/>
              </a:rPr>
              <a:t> (1448) - Trạng Lợn, Lưỡng quốc Trạng nguyên</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7" tooltip="Vũ Kiệt"/>
              </a:rPr>
              <a:t>Vũ Kiệt</a:t>
            </a:r>
            <a:r>
              <a:rPr lang="vi-VN" sz="1900" b="1" i="0" dirty="0">
                <a:solidFill>
                  <a:srgbClr val="202122"/>
                </a:solidFill>
                <a:effectLst/>
                <a:latin typeface="Times New Roman" panose="02020603050405020304" pitchFamily="18" charset="0"/>
                <a:cs typeface="Times New Roman" panose="02020603050405020304" pitchFamily="18" charset="0"/>
              </a:rPr>
              <a:t> (1472)</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8" tooltip="Nguyễn Quang Bật"/>
              </a:rPr>
              <a:t>Nguyễn Quang Bật</a:t>
            </a:r>
            <a:r>
              <a:rPr lang="vi-VN" sz="1900" b="1" i="0" dirty="0">
                <a:solidFill>
                  <a:srgbClr val="202122"/>
                </a:solidFill>
                <a:effectLst/>
                <a:latin typeface="Times New Roman" panose="02020603050405020304" pitchFamily="18" charset="0"/>
                <a:cs typeface="Times New Roman" panose="02020603050405020304" pitchFamily="18" charset="0"/>
              </a:rPr>
              <a:t> (1484)</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9" tooltip="Nghiêm Hoản"/>
              </a:rPr>
              <a:t>Nghiêm Hoản</a:t>
            </a:r>
            <a:r>
              <a:rPr lang="vi-VN" sz="1900" b="1" i="0" dirty="0">
                <a:solidFill>
                  <a:srgbClr val="202122"/>
                </a:solidFill>
                <a:effectLst/>
                <a:latin typeface="Times New Roman" panose="02020603050405020304" pitchFamily="18" charset="0"/>
                <a:cs typeface="Times New Roman" panose="02020603050405020304" pitchFamily="18" charset="0"/>
              </a:rPr>
              <a:t> (1496)</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0" tooltip="Nguyễn Giản Thanh"/>
              </a:rPr>
              <a:t>Nguyễn Giản Thanh</a:t>
            </a:r>
            <a:r>
              <a:rPr lang="vi-VN" sz="1900" b="1" i="0" dirty="0">
                <a:solidFill>
                  <a:srgbClr val="202122"/>
                </a:solidFill>
                <a:effectLst/>
                <a:latin typeface="Times New Roman" panose="02020603050405020304" pitchFamily="18" charset="0"/>
                <a:cs typeface="Times New Roman" panose="02020603050405020304" pitchFamily="18" charset="0"/>
              </a:rPr>
              <a:t> (1508) - Trạng Me</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1" tooltip="Ngô Miễn Thiệu"/>
              </a:rPr>
              <a:t>Ngô Miễn Thiệu</a:t>
            </a:r>
            <a:r>
              <a:rPr lang="vi-VN" sz="1900" b="1" i="0" dirty="0">
                <a:solidFill>
                  <a:srgbClr val="202122"/>
                </a:solidFill>
                <a:effectLst/>
                <a:latin typeface="Times New Roman" panose="02020603050405020304" pitchFamily="18" charset="0"/>
                <a:cs typeface="Times New Roman" panose="02020603050405020304" pitchFamily="18" charset="0"/>
              </a:rPr>
              <a:t> (1518) - Trạng nguyên - Tam Sơn</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2" tooltip="Hoàng Văn Tán"/>
              </a:rPr>
              <a:t>Hoàng Văn Tán</a:t>
            </a:r>
            <a:r>
              <a:rPr lang="vi-VN" sz="1900" b="1" i="0" dirty="0">
                <a:solidFill>
                  <a:srgbClr val="202122"/>
                </a:solidFill>
                <a:effectLst/>
                <a:latin typeface="Times New Roman" panose="02020603050405020304" pitchFamily="18" charset="0"/>
                <a:cs typeface="Times New Roman" panose="02020603050405020304" pitchFamily="18" charset="0"/>
              </a:rPr>
              <a:t> (1523)</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3" tooltip="Nguyễn Lượng Thái"/>
              </a:rPr>
              <a:t>Nguyễn Lượng Thái</a:t>
            </a:r>
            <a:r>
              <a:rPr lang="vi-VN" sz="1900" b="1" i="0" dirty="0">
                <a:solidFill>
                  <a:srgbClr val="202122"/>
                </a:solidFill>
                <a:effectLst/>
                <a:latin typeface="Times New Roman" panose="02020603050405020304" pitchFamily="18" charset="0"/>
                <a:cs typeface="Times New Roman" panose="02020603050405020304" pitchFamily="18" charset="0"/>
              </a:rPr>
              <a:t> (1553)</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4" tooltip="Phạm Quang Tiến"/>
              </a:rPr>
              <a:t>Phạm Quang Tiến</a:t>
            </a:r>
            <a:r>
              <a:rPr lang="vi-VN" sz="1900" b="1" i="0" dirty="0">
                <a:solidFill>
                  <a:srgbClr val="202122"/>
                </a:solidFill>
                <a:effectLst/>
                <a:latin typeface="Times New Roman" panose="02020603050405020304" pitchFamily="18" charset="0"/>
                <a:cs typeface="Times New Roman" panose="02020603050405020304" pitchFamily="18" charset="0"/>
              </a:rPr>
              <a:t> (1565)</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5" tooltip="Vũ Giới"/>
              </a:rPr>
              <a:t>Vũ Giới</a:t>
            </a:r>
            <a:r>
              <a:rPr lang="vi-VN" sz="1900" b="1" i="0" dirty="0">
                <a:solidFill>
                  <a:srgbClr val="202122"/>
                </a:solidFill>
                <a:effectLst/>
                <a:latin typeface="Times New Roman" panose="02020603050405020304" pitchFamily="18" charset="0"/>
                <a:cs typeface="Times New Roman" panose="02020603050405020304" pitchFamily="18" charset="0"/>
              </a:rPr>
              <a:t> (1577)</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6" tooltip="Nguyễn Xuân Chính"/>
              </a:rPr>
              <a:t>Nguyễn Xuân Chính</a:t>
            </a:r>
            <a:r>
              <a:rPr lang="vi-VN" sz="1900" b="1" i="0" dirty="0">
                <a:solidFill>
                  <a:srgbClr val="202122"/>
                </a:solidFill>
                <a:effectLst/>
                <a:latin typeface="Times New Roman" panose="02020603050405020304" pitchFamily="18" charset="0"/>
                <a:cs typeface="Times New Roman" panose="02020603050405020304" pitchFamily="18" charset="0"/>
              </a:rPr>
              <a:t> (1637)</a:t>
            </a:r>
          </a:p>
          <a:p>
            <a:pPr algn="l">
              <a:buFont typeface="Arial" panose="020B0604020202020204" pitchFamily="34" charset="0"/>
              <a:buChar char="•"/>
            </a:pPr>
            <a:r>
              <a:rPr lang="vi-VN" sz="1900" b="1" i="0" u="none" strike="noStrike" dirty="0">
                <a:solidFill>
                  <a:srgbClr val="0645AD"/>
                </a:solidFill>
                <a:effectLst/>
                <a:latin typeface="Times New Roman" panose="02020603050405020304" pitchFamily="18" charset="0"/>
                <a:cs typeface="Times New Roman" panose="02020603050405020304" pitchFamily="18" charset="0"/>
                <a:hlinkClick r:id="rId17" tooltip="Nguyễn Đăng Đạo"/>
              </a:rPr>
              <a:t>Nguyễn Đăng Đạo</a:t>
            </a:r>
            <a:r>
              <a:rPr lang="vi-VN" sz="1900" b="1" i="0" dirty="0">
                <a:solidFill>
                  <a:srgbClr val="202122"/>
                </a:solidFill>
                <a:effectLst/>
                <a:latin typeface="Times New Roman" panose="02020603050405020304" pitchFamily="18" charset="0"/>
                <a:cs typeface="Times New Roman" panose="02020603050405020304" pitchFamily="18" charset="0"/>
              </a:rPr>
              <a:t> (1683) - Trạng Bịu, Lưỡng quốc Trạng nguyên</a:t>
            </a:r>
          </a:p>
          <a:p>
            <a:endParaRPr lang="en-US" sz="1600" dirty="0"/>
          </a:p>
        </p:txBody>
      </p:sp>
    </p:spTree>
    <p:extLst>
      <p:ext uri="{BB962C8B-B14F-4D97-AF65-F5344CB8AC3E}">
        <p14:creationId xmlns:p14="http://schemas.microsoft.com/office/powerpoint/2010/main" val="21931980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0113-BEE4-4048-9208-13353DCDE92A}"/>
              </a:ext>
            </a:extLst>
          </p:cNvPr>
          <p:cNvSpPr>
            <a:spLocks noGrp="1"/>
          </p:cNvSpPr>
          <p:nvPr>
            <p:ph type="title"/>
          </p:nvPr>
        </p:nvSpPr>
        <p:spPr>
          <a:xfrm flipV="1">
            <a:off x="1889541" y="-393895"/>
            <a:ext cx="8911687" cy="140677"/>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6462099-967B-4528-90E0-55564C45A99C}"/>
              </a:ext>
            </a:extLst>
          </p:cNvPr>
          <p:cNvSpPr>
            <a:spLocks noGrp="1"/>
          </p:cNvSpPr>
          <p:nvPr>
            <p:ph idx="1"/>
          </p:nvPr>
        </p:nvSpPr>
        <p:spPr>
          <a:xfrm>
            <a:off x="1575582" y="661182"/>
            <a:ext cx="9929030" cy="5250040"/>
          </a:xfrm>
        </p:spPr>
        <p:txBody>
          <a:bodyPr>
            <a:normAutofit/>
          </a:bodyPr>
          <a:lstStyle/>
          <a:p>
            <a:r>
              <a:rPr lang="vi-VN" sz="2800" b="0" i="0" dirty="0">
                <a:solidFill>
                  <a:srgbClr val="202122"/>
                </a:solidFill>
                <a:effectLst/>
                <a:latin typeface="Times New Roman" panose="02020603050405020304" pitchFamily="18" charset="0"/>
                <a:cs typeface="Times New Roman" panose="02020603050405020304" pitchFamily="18" charset="0"/>
              </a:rPr>
              <a:t>Riêng bảng nhãn, thám hoa, tiến sĩ có rất nhiều. Đặc biệt Làng Kim Đôi có 25 vị trong đó, họ Nguyễn có 18 vị, họ Phạm có 7 vị (Theo Trạng nguyên, Bảng nhãn, Thám hoa Việt Nam). Làng Tam Sơn là làng duy nhất của cả nước có đủ (Trạng nguyên, Bảng nhãn, Thám hoa)</a:t>
            </a:r>
            <a:r>
              <a:rPr lang="vi-VN" sz="2800" b="0" i="0" u="none" strike="noStrike" baseline="30000" dirty="0">
                <a:solidFill>
                  <a:srgbClr val="0645AD"/>
                </a:solidFill>
                <a:effectLst/>
                <a:latin typeface="Times New Roman" panose="02020603050405020304" pitchFamily="18" charset="0"/>
                <a:cs typeface="Times New Roman" panose="02020603050405020304" pitchFamily="18" charset="0"/>
                <a:hlinkClick r:id="rId2"/>
              </a:rPr>
              <a:t>[29]</a:t>
            </a:r>
            <a:r>
              <a:rPr lang="vi-VN" sz="2800" b="0" i="0" dirty="0">
                <a:solidFill>
                  <a:srgbClr val="202122"/>
                </a:solidFill>
                <a:effectLst/>
                <a:latin typeface="Times New Roman" panose="02020603050405020304" pitchFamily="18" charset="0"/>
                <a:cs typeface="Times New Roman" panose="02020603050405020304" pitchFamily="18" charset="0"/>
              </a:rPr>
              <a:t>.</a:t>
            </a:r>
            <a:endParaRPr lang="en-US" sz="2800" b="0" i="0" dirty="0">
              <a:solidFill>
                <a:srgbClr val="202122"/>
              </a:solidFill>
              <a:effectLst/>
              <a:latin typeface="Times New Roman" panose="02020603050405020304" pitchFamily="18" charset="0"/>
              <a:cs typeface="Times New Roman" panose="02020603050405020304" pitchFamily="18" charset="0"/>
            </a:endParaRPr>
          </a:p>
          <a:p>
            <a:r>
              <a:rPr lang="vi-VN" sz="2800" b="0" i="0" dirty="0">
                <a:solidFill>
                  <a:srgbClr val="202122"/>
                </a:solidFill>
                <a:effectLst/>
                <a:latin typeface="Times New Roman" panose="02020603050405020304" pitchFamily="18" charset="0"/>
                <a:cs typeface="Times New Roman" panose="02020603050405020304" pitchFamily="18" charset="0"/>
              </a:rPr>
              <a:t>Sự nghiệp giáo dục - đào tạo phát triển toàn diện theo hướng bền vững. Công tác phổ cập giáo dục ở các cấp học tiếp tục được quan tâm và công nhận hoàn thành phổ cập giáo dục – xóa mù chữ các cấp học ở mức độ cao nhất cả nước. Cơ sở vật chất, trang thiết bị dạy học được đầu tư có trọng tâm, trọng điểm, đồng bộ, hiện đại.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15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DA81-424D-49C6-A887-483E86044662}"/>
              </a:ext>
            </a:extLst>
          </p:cNvPr>
          <p:cNvSpPr>
            <a:spLocks noGrp="1"/>
          </p:cNvSpPr>
          <p:nvPr>
            <p:ph type="title"/>
          </p:nvPr>
        </p:nvSpPr>
        <p:spPr>
          <a:xfrm>
            <a:off x="2592925" y="-787791"/>
            <a:ext cx="8911687" cy="37982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E47CFAB-FBB6-4B18-987F-4A7CBE87C284}"/>
              </a:ext>
            </a:extLst>
          </p:cNvPr>
          <p:cNvSpPr>
            <a:spLocks noGrp="1"/>
          </p:cNvSpPr>
          <p:nvPr>
            <p:ph idx="1"/>
          </p:nvPr>
        </p:nvSpPr>
        <p:spPr>
          <a:xfrm>
            <a:off x="1730326" y="867285"/>
            <a:ext cx="9464797" cy="5366605"/>
          </a:xfrm>
        </p:spPr>
        <p:txBody>
          <a:bodyPr/>
          <a:lstStyle/>
          <a:p>
            <a:pPr marL="0" indent="0" algn="l">
              <a:buNone/>
            </a:pPr>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vi-VN" sz="2400" b="1" i="0" dirty="0">
                <a:solidFill>
                  <a:schemeClr val="tx1">
                    <a:lumMod val="95000"/>
                    <a:lumOff val="5000"/>
                  </a:schemeClr>
                </a:solidFill>
                <a:effectLst/>
                <a:latin typeface="Times New Roman" panose="02020603050405020304" pitchFamily="18" charset="0"/>
                <a:cs typeface="Times New Roman" panose="02020603050405020304" pitchFamily="18" charset="0"/>
              </a:rPr>
              <a:t>Bậc Đại học</a:t>
            </a:r>
            <a:endParaRPr lang="en-US" sz="2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algn="l">
              <a:buNone/>
            </a:pP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Tỉnh Bắc Ninh đã và đang quy hoạch 3 làng Đại học với Làng Đại học I có diện tích khoảng 200 ha tại Võ Cường (TP. Bắc Ninh) và xã Liên Bão (Tiên Du), Làng Đại học II quy hoạch theo hướng "Công viên các trường Đại học" với diện tích tổng thể khoảng 1.300 ha tại các phường Hạp Lĩnh (TP. Bắc Ninh), xã Lạc Vệ, Việt Đoàn, Minh Đạo, Tân Chi (</a:t>
            </a:r>
            <a:r>
              <a:rPr lang="vi-VN" sz="2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2" tooltip="Tiên Du">
                  <a:extLst>
                    <a:ext uri="{A12FA001-AC4F-418D-AE19-62706E023703}">
                      <ahyp:hlinkClr xmlns="" xmlns:ahyp="http://schemas.microsoft.com/office/drawing/2018/hyperlinkcolor" val="tx"/>
                    </a:ext>
                  </a:extLst>
                </a:hlinkClick>
              </a:rPr>
              <a:t>Tiên Du</a:t>
            </a: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Hiện tỉnh Bắc Ninh đang xúc tiến quy hoạch và lập dự án đầu tư khu Làng Đại học III quy mô 1000 ha</a:t>
            </a:r>
            <a:r>
              <a:rPr lang="vi-VN" sz="2400" b="0" i="0" u="none" strike="noStrike" baseline="30000"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[30]</a:t>
            </a:r>
            <a:endParaRPr lang="en-US" sz="2400" u="none" strike="noStrike" baseline="30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l">
              <a:buNone/>
            </a:pPr>
            <a:r>
              <a:rPr lang="en-US" sz="2400" b="1"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2400" b="1" i="0" dirty="0">
                <a:solidFill>
                  <a:schemeClr val="tx1">
                    <a:lumMod val="95000"/>
                    <a:lumOff val="5000"/>
                  </a:schemeClr>
                </a:solidFill>
                <a:effectLst/>
                <a:latin typeface="Times New Roman" panose="02020603050405020304" pitchFamily="18" charset="0"/>
                <a:cs typeface="Times New Roman" panose="02020603050405020304" pitchFamily="18" charset="0"/>
              </a:rPr>
              <a:t>Bậc Trung học phổ thông</a:t>
            </a:r>
            <a:endParaRPr lang="en-US" sz="2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algn="l">
              <a:buNone/>
            </a:pPr>
            <a:r>
              <a:rPr lang="vi-VN"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Năm 2008, toàn tỉnh có 18.293 học sinh tốt nghiệp Trung học phổ thông, thì có 19.380 lượt học sinh dự thi ĐH, với tổng điểm bình quân 3 môn thi ĐH là 12,85. Bắc Ninh xếp thứ 6 toàn quốc về tổng điểm bình quân 3 môn thi</a:t>
            </a:r>
          </a:p>
          <a:p>
            <a:endParaRPr lang="en-US" dirty="0"/>
          </a:p>
        </p:txBody>
      </p:sp>
    </p:spTree>
    <p:extLst>
      <p:ext uri="{BB962C8B-B14F-4D97-AF65-F5344CB8AC3E}">
        <p14:creationId xmlns:p14="http://schemas.microsoft.com/office/powerpoint/2010/main" val="2117649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4F69-3E4F-4A5E-936F-23F3017F0B87}"/>
              </a:ext>
            </a:extLst>
          </p:cNvPr>
          <p:cNvSpPr>
            <a:spLocks noGrp="1"/>
          </p:cNvSpPr>
          <p:nvPr>
            <p:ph type="ctrTitle"/>
          </p:nvPr>
        </p:nvSpPr>
        <p:spPr>
          <a:xfrm>
            <a:off x="410816" y="101946"/>
            <a:ext cx="9144000" cy="1011237"/>
          </a:xfrm>
        </p:spPr>
        <p:txBody>
          <a:bodyPr>
            <a:normAutofit/>
          </a:bodyPr>
          <a:lstStyle/>
          <a:p>
            <a:pPr algn="l"/>
            <a:r>
              <a:rPr lang="en-US" sz="4000" i="1" dirty="0">
                <a:solidFill>
                  <a:srgbClr val="FF0000"/>
                </a:solidFill>
                <a:latin typeface="Cambria Math" panose="02040503050406030204" pitchFamily="18" charset="0"/>
                <a:ea typeface="Cambria Math" panose="02040503050406030204" pitchFamily="18" charset="0"/>
              </a:rPr>
              <a:t>*</a:t>
            </a:r>
            <a:r>
              <a:rPr lang="en-US" sz="4000" i="1" dirty="0" err="1">
                <a:solidFill>
                  <a:srgbClr val="FF0000"/>
                </a:solidFill>
                <a:latin typeface="Cambria Math" panose="02040503050406030204" pitchFamily="18" charset="0"/>
                <a:ea typeface="Cambria Math" panose="02040503050406030204" pitchFamily="18" charset="0"/>
              </a:rPr>
              <a:t>Vị</a:t>
            </a:r>
            <a:r>
              <a:rPr lang="en-US" sz="4000" i="1" dirty="0">
                <a:solidFill>
                  <a:srgbClr val="FF0000"/>
                </a:solidFill>
                <a:latin typeface="Cambria Math" panose="02040503050406030204" pitchFamily="18" charset="0"/>
                <a:ea typeface="Cambria Math" panose="02040503050406030204" pitchFamily="18" charset="0"/>
              </a:rPr>
              <a:t> </a:t>
            </a:r>
            <a:r>
              <a:rPr lang="en-US" sz="4000" i="1" dirty="0" err="1">
                <a:solidFill>
                  <a:srgbClr val="FF0000"/>
                </a:solidFill>
                <a:latin typeface="Cambria Math" panose="02040503050406030204" pitchFamily="18" charset="0"/>
                <a:ea typeface="Cambria Math" panose="02040503050406030204" pitchFamily="18" charset="0"/>
              </a:rPr>
              <a:t>trí</a:t>
            </a:r>
            <a:r>
              <a:rPr lang="en-US" sz="4000" i="1" dirty="0">
                <a:solidFill>
                  <a:srgbClr val="FF0000"/>
                </a:solidFill>
                <a:latin typeface="Cambria Math" panose="02040503050406030204" pitchFamily="18" charset="0"/>
                <a:ea typeface="Cambria Math" panose="02040503050406030204" pitchFamily="18" charset="0"/>
              </a:rPr>
              <a:t> </a:t>
            </a:r>
            <a:r>
              <a:rPr lang="en-US" sz="4000" i="1" dirty="0" err="1">
                <a:solidFill>
                  <a:srgbClr val="FF0000"/>
                </a:solidFill>
                <a:latin typeface="Cambria Math" panose="02040503050406030204" pitchFamily="18" charset="0"/>
                <a:ea typeface="Cambria Math" panose="02040503050406030204" pitchFamily="18" charset="0"/>
              </a:rPr>
              <a:t>địa</a:t>
            </a:r>
            <a:r>
              <a:rPr lang="en-US" sz="4000" i="1" dirty="0">
                <a:solidFill>
                  <a:srgbClr val="FF0000"/>
                </a:solidFill>
                <a:latin typeface="Cambria Math" panose="02040503050406030204" pitchFamily="18" charset="0"/>
                <a:ea typeface="Cambria Math" panose="02040503050406030204" pitchFamily="18" charset="0"/>
              </a:rPr>
              <a:t> </a:t>
            </a:r>
            <a:r>
              <a:rPr lang="en-US" sz="4000" i="1" dirty="0" err="1">
                <a:solidFill>
                  <a:srgbClr val="FF0000"/>
                </a:solidFill>
                <a:latin typeface="Cambria Math" panose="02040503050406030204" pitchFamily="18" charset="0"/>
                <a:ea typeface="Cambria Math" panose="02040503050406030204" pitchFamily="18" charset="0"/>
              </a:rPr>
              <a:t>lí</a:t>
            </a:r>
            <a:r>
              <a:rPr lang="en-US" sz="4000" i="1" dirty="0">
                <a:solidFill>
                  <a:srgbClr val="FF0000"/>
                </a:solidFill>
                <a:latin typeface="Cambria Math" panose="02040503050406030204" pitchFamily="18" charset="0"/>
                <a:ea typeface="Cambria Math" panose="02040503050406030204" pitchFamily="18" charset="0"/>
              </a:rPr>
              <a:t>:</a:t>
            </a:r>
          </a:p>
        </p:txBody>
      </p:sp>
      <p:sp>
        <p:nvSpPr>
          <p:cNvPr id="3" name="Subtitle 2">
            <a:extLst>
              <a:ext uri="{FF2B5EF4-FFF2-40B4-BE49-F238E27FC236}">
                <a16:creationId xmlns:a16="http://schemas.microsoft.com/office/drawing/2014/main" id="{F09CABA5-ABD8-418A-88A4-06878CE1CD2A}"/>
              </a:ext>
            </a:extLst>
          </p:cNvPr>
          <p:cNvSpPr>
            <a:spLocks noGrp="1"/>
          </p:cNvSpPr>
          <p:nvPr>
            <p:ph type="subTitle" idx="1"/>
          </p:nvPr>
        </p:nvSpPr>
        <p:spPr>
          <a:xfrm>
            <a:off x="808384" y="1387401"/>
            <a:ext cx="5539408" cy="4577301"/>
          </a:xfrm>
        </p:spPr>
        <p:txBody>
          <a:bodyPr>
            <a:normAutofit/>
          </a:bodyPr>
          <a:lstStyle/>
          <a:p>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Ninh</a:t>
            </a:r>
            <a:r>
              <a:rPr lang="en-US" sz="2000" dirty="0">
                <a:solidFill>
                  <a:schemeClr val="tx1">
                    <a:lumMod val="95000"/>
                    <a:lumOff val="5000"/>
                  </a:schemeClr>
                </a:solidFill>
              </a:rPr>
              <a:t> </a:t>
            </a:r>
            <a:r>
              <a:rPr lang="en-US" sz="2000" dirty="0" err="1">
                <a:solidFill>
                  <a:schemeClr val="tx1">
                    <a:lumMod val="95000"/>
                    <a:lumOff val="5000"/>
                  </a:schemeClr>
                </a:solidFill>
              </a:rPr>
              <a:t>tiếp</a:t>
            </a:r>
            <a:r>
              <a:rPr lang="en-US" sz="2000" dirty="0">
                <a:solidFill>
                  <a:schemeClr val="tx1">
                    <a:lumMod val="95000"/>
                    <a:lumOff val="5000"/>
                  </a:schemeClr>
                </a:solidFill>
              </a:rPr>
              <a:t> </a:t>
            </a:r>
            <a:r>
              <a:rPr lang="en-US" sz="2000" dirty="0" err="1">
                <a:solidFill>
                  <a:schemeClr val="tx1">
                    <a:lumMod val="95000"/>
                    <a:lumOff val="5000"/>
                  </a:schemeClr>
                </a:solidFill>
              </a:rPr>
              <a:t>giáp</a:t>
            </a:r>
            <a:r>
              <a:rPr lang="en-US" sz="2000" dirty="0">
                <a:solidFill>
                  <a:schemeClr val="tx1">
                    <a:lumMod val="95000"/>
                    <a:lumOff val="5000"/>
                  </a:schemeClr>
                </a:solidFill>
              </a:rPr>
              <a:t> </a:t>
            </a:r>
            <a:r>
              <a:rPr lang="en-US" sz="2000" dirty="0" err="1">
                <a:solidFill>
                  <a:schemeClr val="tx1">
                    <a:lumMod val="95000"/>
                    <a:lumOff val="5000"/>
                  </a:schemeClr>
                </a:solidFill>
              </a:rPr>
              <a:t>với</a:t>
            </a:r>
            <a:r>
              <a:rPr lang="en-US" sz="2000" dirty="0">
                <a:solidFill>
                  <a:schemeClr val="tx1">
                    <a:lumMod val="95000"/>
                    <a:lumOff val="5000"/>
                  </a:schemeClr>
                </a:solidFill>
              </a:rPr>
              <a:t> </a:t>
            </a:r>
            <a:r>
              <a:rPr lang="en-US" sz="2000" dirty="0" err="1">
                <a:solidFill>
                  <a:schemeClr val="tx1">
                    <a:lumMod val="95000"/>
                    <a:lumOff val="5000"/>
                  </a:schemeClr>
                </a:solidFill>
              </a:rPr>
              <a:t>với</a:t>
            </a:r>
            <a:r>
              <a:rPr lang="en-US" sz="2000" dirty="0">
                <a:solidFill>
                  <a:schemeClr val="tx1">
                    <a:lumMod val="95000"/>
                    <a:lumOff val="5000"/>
                  </a:schemeClr>
                </a:solidFill>
              </a:rPr>
              <a:t> </a:t>
            </a:r>
            <a:r>
              <a:rPr lang="en-US" sz="2000" dirty="0" err="1">
                <a:solidFill>
                  <a:schemeClr val="tx1">
                    <a:lumMod val="95000"/>
                    <a:lumOff val="5000"/>
                  </a:schemeClr>
                </a:solidFill>
              </a:rPr>
              <a:t>vùng</a:t>
            </a:r>
            <a:r>
              <a:rPr lang="en-US" sz="2000" dirty="0">
                <a:solidFill>
                  <a:schemeClr val="tx1">
                    <a:lumMod val="95000"/>
                    <a:lumOff val="5000"/>
                  </a:schemeClr>
                </a:solidFill>
              </a:rPr>
              <a:t> </a:t>
            </a:r>
            <a:r>
              <a:rPr lang="en-US" sz="2000" dirty="0" err="1">
                <a:solidFill>
                  <a:schemeClr val="tx1">
                    <a:lumMod val="95000"/>
                    <a:lumOff val="5000"/>
                  </a:schemeClr>
                </a:solidFill>
              </a:rPr>
              <a:t>trung</a:t>
            </a:r>
            <a:r>
              <a:rPr lang="en-US" sz="2000" dirty="0">
                <a:solidFill>
                  <a:schemeClr val="tx1">
                    <a:lumMod val="95000"/>
                    <a:lumOff val="5000"/>
                  </a:schemeClr>
                </a:solidFill>
              </a:rPr>
              <a:t> du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Bộ</a:t>
            </a:r>
            <a:r>
              <a:rPr lang="en-US" sz="2000" dirty="0">
                <a:solidFill>
                  <a:schemeClr val="tx1">
                    <a:lumMod val="95000"/>
                    <a:lumOff val="5000"/>
                  </a:schemeClr>
                </a:solidFill>
              </a:rPr>
              <a:t> </a:t>
            </a:r>
            <a:r>
              <a:rPr lang="en-US" sz="2000" dirty="0" err="1">
                <a:solidFill>
                  <a:schemeClr val="tx1">
                    <a:lumMod val="95000"/>
                    <a:lumOff val="5000"/>
                  </a:schemeClr>
                </a:solidFill>
              </a:rPr>
              <a:t>tại</a:t>
            </a:r>
            <a:r>
              <a:rPr lang="en-US" sz="2000" dirty="0">
                <a:solidFill>
                  <a:schemeClr val="tx1">
                    <a:lumMod val="95000"/>
                    <a:lumOff val="5000"/>
                  </a:schemeClr>
                </a:solidFill>
              </a:rPr>
              <a:t> </a:t>
            </a:r>
            <a:r>
              <a:rPr lang="en-US" sz="2000" dirty="0" err="1">
                <a:solidFill>
                  <a:schemeClr val="tx1">
                    <a:lumMod val="95000"/>
                    <a:lumOff val="5000"/>
                  </a:schemeClr>
                </a:solidFill>
              </a:rPr>
              <a:t>tỉnh</a:t>
            </a:r>
            <a:r>
              <a:rPr lang="en-US" sz="2000" dirty="0">
                <a:solidFill>
                  <a:schemeClr val="tx1">
                    <a:lumMod val="95000"/>
                    <a:lumOff val="5000"/>
                  </a:schemeClr>
                </a:solidFill>
              </a:rPr>
              <a:t>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Giang</a:t>
            </a:r>
            <a:r>
              <a:rPr lang="en-US" sz="2000" dirty="0">
                <a:solidFill>
                  <a:schemeClr val="tx1">
                    <a:lumMod val="95000"/>
                    <a:lumOff val="5000"/>
                  </a:schemeClr>
                </a:solidFill>
              </a:rPr>
              <a:t>. </a:t>
            </a:r>
            <a:r>
              <a:rPr lang="en-US" sz="2000" dirty="0" err="1">
                <a:solidFill>
                  <a:schemeClr val="tx1">
                    <a:lumMod val="95000"/>
                    <a:lumOff val="5000"/>
                  </a:schemeClr>
                </a:solidFill>
              </a:rPr>
              <a:t>Thành</a:t>
            </a:r>
            <a:r>
              <a:rPr lang="en-US" sz="2000" dirty="0">
                <a:solidFill>
                  <a:schemeClr val="tx1">
                    <a:lumMod val="95000"/>
                    <a:lumOff val="5000"/>
                  </a:schemeClr>
                </a:solidFill>
              </a:rPr>
              <a:t> </a:t>
            </a:r>
            <a:r>
              <a:rPr lang="en-US" sz="2000" dirty="0" err="1">
                <a:solidFill>
                  <a:schemeClr val="tx1">
                    <a:lumMod val="95000"/>
                    <a:lumOff val="5000"/>
                  </a:schemeClr>
                </a:solidFill>
              </a:rPr>
              <a:t>phố</a:t>
            </a:r>
            <a:r>
              <a:rPr lang="en-US" sz="2000" dirty="0">
                <a:solidFill>
                  <a:schemeClr val="tx1">
                    <a:lumMod val="95000"/>
                    <a:lumOff val="5000"/>
                  </a:schemeClr>
                </a:solidFill>
              </a:rPr>
              <a:t>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Ninh</a:t>
            </a:r>
            <a:r>
              <a:rPr lang="en-US" sz="2000" dirty="0">
                <a:solidFill>
                  <a:schemeClr val="tx1">
                    <a:lumMod val="95000"/>
                    <a:lumOff val="5000"/>
                  </a:schemeClr>
                </a:solidFill>
              </a:rPr>
              <a:t> </a:t>
            </a:r>
            <a:r>
              <a:rPr lang="en-US" sz="2000" dirty="0" err="1">
                <a:solidFill>
                  <a:schemeClr val="tx1">
                    <a:lumMod val="95000"/>
                    <a:lumOff val="5000"/>
                  </a:schemeClr>
                </a:solidFill>
              </a:rPr>
              <a:t>nằm</a:t>
            </a:r>
            <a:r>
              <a:rPr lang="en-US" sz="2000" dirty="0">
                <a:solidFill>
                  <a:schemeClr val="tx1">
                    <a:lumMod val="95000"/>
                    <a:lumOff val="5000"/>
                  </a:schemeClr>
                </a:solidFill>
              </a:rPr>
              <a:t> </a:t>
            </a:r>
            <a:r>
              <a:rPr lang="en-US" sz="2000" dirty="0" err="1">
                <a:solidFill>
                  <a:schemeClr val="tx1">
                    <a:lumMod val="95000"/>
                    <a:lumOff val="5000"/>
                  </a:schemeClr>
                </a:solidFill>
              </a:rPr>
              <a:t>cách</a:t>
            </a:r>
            <a:r>
              <a:rPr lang="en-US" sz="2000" dirty="0">
                <a:solidFill>
                  <a:schemeClr val="tx1">
                    <a:lumMod val="95000"/>
                    <a:lumOff val="5000"/>
                  </a:schemeClr>
                </a:solidFill>
              </a:rPr>
              <a:t> </a:t>
            </a:r>
            <a:r>
              <a:rPr lang="en-US" sz="2000" dirty="0" err="1">
                <a:solidFill>
                  <a:schemeClr val="tx1">
                    <a:lumMod val="95000"/>
                    <a:lumOff val="5000"/>
                  </a:schemeClr>
                </a:solidFill>
              </a:rPr>
              <a:t>trung</a:t>
            </a:r>
            <a:r>
              <a:rPr lang="en-US" sz="2000" dirty="0">
                <a:solidFill>
                  <a:schemeClr val="tx1">
                    <a:lumMod val="95000"/>
                    <a:lumOff val="5000"/>
                  </a:schemeClr>
                </a:solidFill>
              </a:rPr>
              <a:t> </a:t>
            </a:r>
            <a:r>
              <a:rPr lang="en-US" sz="2000" dirty="0" err="1">
                <a:solidFill>
                  <a:schemeClr val="tx1">
                    <a:lumMod val="95000"/>
                    <a:lumOff val="5000"/>
                  </a:schemeClr>
                </a:solidFill>
              </a:rPr>
              <a:t>tâm</a:t>
            </a:r>
            <a:r>
              <a:rPr lang="en-US" sz="2000" dirty="0">
                <a:solidFill>
                  <a:schemeClr val="tx1">
                    <a:lumMod val="95000"/>
                    <a:lumOff val="5000"/>
                  </a:schemeClr>
                </a:solidFill>
              </a:rPr>
              <a:t> </a:t>
            </a:r>
            <a:r>
              <a:rPr lang="en-US" sz="2000" dirty="0" err="1">
                <a:solidFill>
                  <a:schemeClr val="tx1">
                    <a:lumMod val="95000"/>
                    <a:lumOff val="5000"/>
                  </a:schemeClr>
                </a:solidFill>
              </a:rPr>
              <a:t>Thành</a:t>
            </a:r>
            <a:r>
              <a:rPr lang="en-US" sz="2000" dirty="0">
                <a:solidFill>
                  <a:schemeClr val="tx1">
                    <a:lumMod val="95000"/>
                    <a:lumOff val="5000"/>
                  </a:schemeClr>
                </a:solidFill>
              </a:rPr>
              <a:t> </a:t>
            </a:r>
            <a:r>
              <a:rPr lang="en-US" sz="2000" dirty="0" err="1">
                <a:solidFill>
                  <a:schemeClr val="tx1">
                    <a:lumMod val="95000"/>
                    <a:lumOff val="5000"/>
                  </a:schemeClr>
                </a:solidFill>
              </a:rPr>
              <a:t>phố</a:t>
            </a:r>
            <a:r>
              <a:rPr lang="en-US" sz="2000" dirty="0">
                <a:solidFill>
                  <a:schemeClr val="tx1">
                    <a:lumMod val="95000"/>
                    <a:lumOff val="5000"/>
                  </a:schemeClr>
                </a:solidFill>
              </a:rPr>
              <a:t> </a:t>
            </a:r>
            <a:r>
              <a:rPr lang="en-US" sz="2000" dirty="0" err="1">
                <a:solidFill>
                  <a:schemeClr val="tx1">
                    <a:lumMod val="95000"/>
                    <a:lumOff val="5000"/>
                  </a:schemeClr>
                </a:solidFill>
              </a:rPr>
              <a:t>Hà</a:t>
            </a:r>
            <a:r>
              <a:rPr lang="en-US" sz="2000" dirty="0">
                <a:solidFill>
                  <a:schemeClr val="tx1">
                    <a:lumMod val="95000"/>
                    <a:lumOff val="5000"/>
                  </a:schemeClr>
                </a:solidFill>
              </a:rPr>
              <a:t> </a:t>
            </a:r>
            <a:r>
              <a:rPr lang="en-US" sz="2000" dirty="0" err="1">
                <a:solidFill>
                  <a:schemeClr val="tx1">
                    <a:lumMod val="95000"/>
                    <a:lumOff val="5000"/>
                  </a:schemeClr>
                </a:solidFill>
              </a:rPr>
              <a:t>Nội</a:t>
            </a:r>
            <a:r>
              <a:rPr lang="en-US" sz="2000" dirty="0">
                <a:solidFill>
                  <a:schemeClr val="tx1">
                    <a:lumMod val="95000"/>
                    <a:lumOff val="5000"/>
                  </a:schemeClr>
                </a:solidFill>
              </a:rPr>
              <a:t> 30km </a:t>
            </a:r>
            <a:r>
              <a:rPr lang="en-US" sz="2000" dirty="0" err="1">
                <a:solidFill>
                  <a:schemeClr val="tx1">
                    <a:lumMod val="95000"/>
                    <a:lumOff val="5000"/>
                  </a:schemeClr>
                </a:solidFill>
              </a:rPr>
              <a:t>về</a:t>
            </a:r>
            <a:r>
              <a:rPr lang="en-US" sz="2000" dirty="0">
                <a:solidFill>
                  <a:schemeClr val="tx1">
                    <a:lumMod val="95000"/>
                    <a:lumOff val="5000"/>
                  </a:schemeClr>
                </a:solidFill>
              </a:rPr>
              <a:t> </a:t>
            </a:r>
            <a:r>
              <a:rPr lang="en-US" sz="2000" dirty="0" err="1">
                <a:solidFill>
                  <a:schemeClr val="tx1">
                    <a:lumMod val="95000"/>
                    <a:lumOff val="5000"/>
                  </a:schemeClr>
                </a:solidFill>
              </a:rPr>
              <a:t>phía</a:t>
            </a:r>
            <a:r>
              <a:rPr lang="en-US" sz="2000" dirty="0">
                <a:solidFill>
                  <a:schemeClr val="tx1">
                    <a:lumMod val="95000"/>
                    <a:lumOff val="5000"/>
                  </a:schemeClr>
                </a:solidFill>
              </a:rPr>
              <a:t> </a:t>
            </a:r>
            <a:r>
              <a:rPr lang="en-US" sz="2000" dirty="0" err="1">
                <a:solidFill>
                  <a:schemeClr val="tx1">
                    <a:lumMod val="95000"/>
                    <a:lumOff val="5000"/>
                  </a:schemeClr>
                </a:solidFill>
              </a:rPr>
              <a:t>Đông</a:t>
            </a:r>
            <a:r>
              <a:rPr lang="en-US" sz="2000" dirty="0">
                <a:solidFill>
                  <a:schemeClr val="tx1">
                    <a:lumMod val="95000"/>
                    <a:lumOff val="5000"/>
                  </a:schemeClr>
                </a:solidFill>
              </a:rPr>
              <a:t>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có</a:t>
            </a:r>
            <a:r>
              <a:rPr lang="en-US" sz="2000" dirty="0">
                <a:solidFill>
                  <a:schemeClr val="tx1">
                    <a:lumMod val="95000"/>
                    <a:lumOff val="5000"/>
                  </a:schemeClr>
                </a:solidFill>
              </a:rPr>
              <a:t> </a:t>
            </a:r>
            <a:r>
              <a:rPr lang="en-US" sz="2000" dirty="0" err="1">
                <a:solidFill>
                  <a:schemeClr val="tx1">
                    <a:lumMod val="95000"/>
                    <a:lumOff val="5000"/>
                  </a:schemeClr>
                </a:solidFill>
              </a:rPr>
              <a:t>vị</a:t>
            </a:r>
            <a:r>
              <a:rPr lang="en-US" sz="2000" dirty="0">
                <a:solidFill>
                  <a:schemeClr val="tx1">
                    <a:lumMod val="95000"/>
                    <a:lumOff val="5000"/>
                  </a:schemeClr>
                </a:solidFill>
              </a:rPr>
              <a:t> </a:t>
            </a:r>
            <a:r>
              <a:rPr lang="en-US" sz="2000" dirty="0" err="1">
                <a:solidFill>
                  <a:schemeClr val="tx1">
                    <a:lumMod val="95000"/>
                    <a:lumOff val="5000"/>
                  </a:schemeClr>
                </a:solidFill>
              </a:rPr>
              <a:t>địa</a:t>
            </a:r>
            <a:r>
              <a:rPr lang="en-US" sz="2000" dirty="0">
                <a:solidFill>
                  <a:schemeClr val="tx1">
                    <a:lumMod val="95000"/>
                    <a:lumOff val="5000"/>
                  </a:schemeClr>
                </a:solidFill>
              </a:rPr>
              <a:t> </a:t>
            </a:r>
            <a:r>
              <a:rPr lang="en-US" sz="2000" dirty="0" err="1">
                <a:solidFill>
                  <a:schemeClr val="tx1">
                    <a:lumMod val="95000"/>
                    <a:lumOff val="5000"/>
                  </a:schemeClr>
                </a:solidFill>
              </a:rPr>
              <a:t>lý</a:t>
            </a:r>
            <a:r>
              <a:rPr lang="en-US" sz="2000" dirty="0">
                <a:solidFill>
                  <a:schemeClr val="tx1">
                    <a:lumMod val="95000"/>
                    <a:lumOff val="5000"/>
                  </a:schemeClr>
                </a:solidFill>
              </a:rPr>
              <a:t>:</a:t>
            </a:r>
          </a:p>
          <a:p>
            <a:r>
              <a:rPr lang="en-US" sz="2000" dirty="0">
                <a:solidFill>
                  <a:schemeClr val="tx1">
                    <a:lumMod val="95000"/>
                    <a:lumOff val="5000"/>
                  </a:schemeClr>
                </a:solidFill>
              </a:rPr>
              <a:t>+ </a:t>
            </a:r>
            <a:r>
              <a:rPr lang="en-US" sz="2000" dirty="0" err="1">
                <a:solidFill>
                  <a:schemeClr val="tx1">
                    <a:lumMod val="95000"/>
                    <a:lumOff val="5000"/>
                  </a:schemeClr>
                </a:solidFill>
              </a:rPr>
              <a:t>Phía</a:t>
            </a:r>
            <a:r>
              <a:rPr lang="en-US" sz="2000" dirty="0">
                <a:solidFill>
                  <a:schemeClr val="tx1">
                    <a:lumMod val="95000"/>
                    <a:lumOff val="5000"/>
                  </a:schemeClr>
                </a:solidFill>
              </a:rPr>
              <a:t> </a:t>
            </a:r>
            <a:r>
              <a:rPr lang="en-US" sz="2000" dirty="0" err="1">
                <a:solidFill>
                  <a:schemeClr val="tx1">
                    <a:lumMod val="95000"/>
                    <a:lumOff val="5000"/>
                  </a:schemeClr>
                </a:solidFill>
              </a:rPr>
              <a:t>tây</a:t>
            </a:r>
            <a:r>
              <a:rPr lang="en-US" sz="2000" dirty="0">
                <a:solidFill>
                  <a:schemeClr val="tx1">
                    <a:lumMod val="95000"/>
                    <a:lumOff val="5000"/>
                  </a:schemeClr>
                </a:solidFill>
              </a:rPr>
              <a:t> </a:t>
            </a:r>
            <a:r>
              <a:rPr lang="en-US" sz="2000" dirty="0" err="1">
                <a:solidFill>
                  <a:schemeClr val="tx1">
                    <a:lumMod val="95000"/>
                    <a:lumOff val="5000"/>
                  </a:schemeClr>
                </a:solidFill>
              </a:rPr>
              <a:t>và</a:t>
            </a:r>
            <a:r>
              <a:rPr lang="en-US" sz="2000" dirty="0">
                <a:solidFill>
                  <a:schemeClr val="tx1">
                    <a:lumMod val="95000"/>
                    <a:lumOff val="5000"/>
                  </a:schemeClr>
                </a:solidFill>
              </a:rPr>
              <a:t> </a:t>
            </a:r>
            <a:r>
              <a:rPr lang="en-US" sz="2000" dirty="0" err="1">
                <a:solidFill>
                  <a:schemeClr val="tx1">
                    <a:lumMod val="95000"/>
                    <a:lumOff val="5000"/>
                  </a:schemeClr>
                </a:solidFill>
              </a:rPr>
              <a:t>tây</a:t>
            </a:r>
            <a:r>
              <a:rPr lang="en-US" sz="2000" dirty="0">
                <a:solidFill>
                  <a:schemeClr val="tx1">
                    <a:lumMod val="95000"/>
                    <a:lumOff val="5000"/>
                  </a:schemeClr>
                </a:solidFill>
              </a:rPr>
              <a:t> </a:t>
            </a:r>
            <a:r>
              <a:rPr lang="en-US" sz="2000" dirty="0" err="1">
                <a:solidFill>
                  <a:schemeClr val="tx1">
                    <a:lumMod val="95000"/>
                    <a:lumOff val="5000"/>
                  </a:schemeClr>
                </a:solidFill>
              </a:rPr>
              <a:t>nam</a:t>
            </a:r>
            <a:r>
              <a:rPr lang="en-US" sz="2000" dirty="0">
                <a:solidFill>
                  <a:schemeClr val="tx1">
                    <a:lumMod val="95000"/>
                    <a:lumOff val="5000"/>
                  </a:schemeClr>
                </a:solidFill>
              </a:rPr>
              <a:t> </a:t>
            </a:r>
            <a:r>
              <a:rPr lang="en-US" sz="2000" dirty="0" err="1">
                <a:solidFill>
                  <a:schemeClr val="tx1">
                    <a:lumMod val="95000"/>
                    <a:lumOff val="5000"/>
                  </a:schemeClr>
                </a:solidFill>
              </a:rPr>
              <a:t>giáp</a:t>
            </a:r>
            <a:r>
              <a:rPr lang="en-US" sz="2000" dirty="0">
                <a:solidFill>
                  <a:schemeClr val="tx1">
                    <a:lumMod val="95000"/>
                    <a:lumOff val="5000"/>
                  </a:schemeClr>
                </a:solidFill>
              </a:rPr>
              <a:t> </a:t>
            </a:r>
            <a:r>
              <a:rPr lang="en-US" sz="2000" dirty="0" err="1">
                <a:solidFill>
                  <a:schemeClr val="tx1">
                    <a:lumMod val="95000"/>
                    <a:lumOff val="5000"/>
                  </a:schemeClr>
                </a:solidFill>
              </a:rPr>
              <a:t>thủ</a:t>
            </a:r>
            <a:r>
              <a:rPr lang="en-US" sz="2000" dirty="0">
                <a:solidFill>
                  <a:schemeClr val="tx1">
                    <a:lumMod val="95000"/>
                    <a:lumOff val="5000"/>
                  </a:schemeClr>
                </a:solidFill>
              </a:rPr>
              <a:t> </a:t>
            </a:r>
            <a:r>
              <a:rPr lang="en-US" sz="2000" dirty="0" err="1">
                <a:solidFill>
                  <a:schemeClr val="tx1">
                    <a:lumMod val="95000"/>
                    <a:lumOff val="5000"/>
                  </a:schemeClr>
                </a:solidFill>
              </a:rPr>
              <a:t>đô</a:t>
            </a:r>
            <a:r>
              <a:rPr lang="en-US" sz="2000" dirty="0">
                <a:solidFill>
                  <a:schemeClr val="tx1">
                    <a:lumMod val="95000"/>
                    <a:lumOff val="5000"/>
                  </a:schemeClr>
                </a:solidFill>
              </a:rPr>
              <a:t> </a:t>
            </a:r>
            <a:r>
              <a:rPr lang="en-US" sz="2000" dirty="0" err="1">
                <a:solidFill>
                  <a:schemeClr val="tx1">
                    <a:lumMod val="95000"/>
                    <a:lumOff val="5000"/>
                  </a:schemeClr>
                </a:solidFill>
              </a:rPr>
              <a:t>Hà</a:t>
            </a:r>
            <a:r>
              <a:rPr lang="en-US" sz="2000" dirty="0">
                <a:solidFill>
                  <a:schemeClr val="tx1">
                    <a:lumMod val="95000"/>
                    <a:lumOff val="5000"/>
                  </a:schemeClr>
                </a:solidFill>
              </a:rPr>
              <a:t> </a:t>
            </a:r>
            <a:r>
              <a:rPr lang="en-US" sz="2000" dirty="0" err="1">
                <a:solidFill>
                  <a:schemeClr val="tx1">
                    <a:lumMod val="95000"/>
                    <a:lumOff val="5000"/>
                  </a:schemeClr>
                </a:solidFill>
              </a:rPr>
              <a:t>Nội</a:t>
            </a:r>
            <a:r>
              <a:rPr lang="en-US" sz="2000" dirty="0">
                <a:solidFill>
                  <a:schemeClr val="tx1">
                    <a:lumMod val="95000"/>
                    <a:lumOff val="5000"/>
                  </a:schemeClr>
                </a:solidFill>
              </a:rPr>
              <a:t>.</a:t>
            </a:r>
          </a:p>
          <a:p>
            <a:r>
              <a:rPr lang="en-US" sz="2000" dirty="0">
                <a:solidFill>
                  <a:schemeClr val="tx1">
                    <a:lumMod val="95000"/>
                    <a:lumOff val="5000"/>
                  </a:schemeClr>
                </a:solidFill>
              </a:rPr>
              <a:t>+ </a:t>
            </a:r>
            <a:r>
              <a:rPr lang="en-US" sz="2000" dirty="0" err="1">
                <a:solidFill>
                  <a:schemeClr val="tx1">
                    <a:lumMod val="95000"/>
                    <a:lumOff val="5000"/>
                  </a:schemeClr>
                </a:solidFill>
              </a:rPr>
              <a:t>Phía</a:t>
            </a:r>
            <a:r>
              <a:rPr lang="en-US" sz="2000" dirty="0">
                <a:solidFill>
                  <a:schemeClr val="tx1">
                    <a:lumMod val="95000"/>
                    <a:lumOff val="5000"/>
                  </a:schemeClr>
                </a:solidFill>
              </a:rPr>
              <a:t>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giáp</a:t>
            </a:r>
            <a:r>
              <a:rPr lang="en-US" sz="2000" dirty="0">
                <a:solidFill>
                  <a:schemeClr val="tx1">
                    <a:lumMod val="95000"/>
                    <a:lumOff val="5000"/>
                  </a:schemeClr>
                </a:solidFill>
              </a:rPr>
              <a:t> </a:t>
            </a:r>
            <a:r>
              <a:rPr lang="en-US" sz="2000" dirty="0" err="1">
                <a:solidFill>
                  <a:schemeClr val="tx1">
                    <a:lumMod val="95000"/>
                    <a:lumOff val="5000"/>
                  </a:schemeClr>
                </a:solidFill>
              </a:rPr>
              <a:t>tỉnh</a:t>
            </a:r>
            <a:r>
              <a:rPr lang="en-US" sz="2000" dirty="0">
                <a:solidFill>
                  <a:schemeClr val="tx1">
                    <a:lumMod val="95000"/>
                    <a:lumOff val="5000"/>
                  </a:schemeClr>
                </a:solidFill>
              </a:rPr>
              <a:t> </a:t>
            </a:r>
            <a:r>
              <a:rPr lang="en-US" sz="2000" dirty="0" err="1">
                <a:solidFill>
                  <a:schemeClr val="tx1">
                    <a:lumMod val="95000"/>
                    <a:lumOff val="5000"/>
                  </a:schemeClr>
                </a:solidFill>
              </a:rPr>
              <a:t>Bắc</a:t>
            </a:r>
            <a:r>
              <a:rPr lang="en-US" sz="2000" dirty="0">
                <a:solidFill>
                  <a:schemeClr val="tx1">
                    <a:lumMod val="95000"/>
                    <a:lumOff val="5000"/>
                  </a:schemeClr>
                </a:solidFill>
              </a:rPr>
              <a:t> </a:t>
            </a:r>
            <a:r>
              <a:rPr lang="en-US" sz="2000" dirty="0" err="1">
                <a:solidFill>
                  <a:schemeClr val="tx1">
                    <a:lumMod val="95000"/>
                    <a:lumOff val="5000"/>
                  </a:schemeClr>
                </a:solidFill>
              </a:rPr>
              <a:t>Giang</a:t>
            </a:r>
            <a:r>
              <a:rPr lang="en-US" sz="2000" dirty="0">
                <a:solidFill>
                  <a:schemeClr val="tx1">
                    <a:lumMod val="95000"/>
                    <a:lumOff val="5000"/>
                  </a:schemeClr>
                </a:solidFill>
              </a:rPr>
              <a:t>.</a:t>
            </a:r>
          </a:p>
          <a:p>
            <a:r>
              <a:rPr lang="en-US" sz="2000" dirty="0">
                <a:solidFill>
                  <a:schemeClr val="tx1">
                    <a:lumMod val="95000"/>
                    <a:lumOff val="5000"/>
                  </a:schemeClr>
                </a:solidFill>
              </a:rPr>
              <a:t>+ </a:t>
            </a:r>
            <a:r>
              <a:rPr lang="en-US" sz="2000" dirty="0" err="1">
                <a:solidFill>
                  <a:schemeClr val="tx1">
                    <a:lumMod val="95000"/>
                    <a:lumOff val="5000"/>
                  </a:schemeClr>
                </a:solidFill>
              </a:rPr>
              <a:t>Phía</a:t>
            </a:r>
            <a:r>
              <a:rPr lang="en-US" sz="2000" dirty="0">
                <a:solidFill>
                  <a:schemeClr val="tx1">
                    <a:lumMod val="95000"/>
                    <a:lumOff val="5000"/>
                  </a:schemeClr>
                </a:solidFill>
              </a:rPr>
              <a:t> </a:t>
            </a:r>
            <a:r>
              <a:rPr lang="en-US" sz="2000" dirty="0" err="1">
                <a:solidFill>
                  <a:schemeClr val="tx1">
                    <a:lumMod val="95000"/>
                    <a:lumOff val="5000"/>
                  </a:schemeClr>
                </a:solidFill>
              </a:rPr>
              <a:t>đông</a:t>
            </a:r>
            <a:r>
              <a:rPr lang="en-US" sz="2000" dirty="0">
                <a:solidFill>
                  <a:schemeClr val="tx1">
                    <a:lumMod val="95000"/>
                    <a:lumOff val="5000"/>
                  </a:schemeClr>
                </a:solidFill>
              </a:rPr>
              <a:t> </a:t>
            </a:r>
            <a:r>
              <a:rPr lang="en-US" sz="2000" dirty="0" err="1">
                <a:solidFill>
                  <a:schemeClr val="tx1">
                    <a:lumMod val="95000"/>
                    <a:lumOff val="5000"/>
                  </a:schemeClr>
                </a:solidFill>
              </a:rPr>
              <a:t>và</a:t>
            </a:r>
            <a:r>
              <a:rPr lang="en-US" sz="2000" dirty="0">
                <a:solidFill>
                  <a:schemeClr val="tx1">
                    <a:lumMod val="95000"/>
                    <a:lumOff val="5000"/>
                  </a:schemeClr>
                </a:solidFill>
              </a:rPr>
              <a:t> </a:t>
            </a:r>
            <a:r>
              <a:rPr lang="en-US" sz="2000" dirty="0" err="1">
                <a:solidFill>
                  <a:schemeClr val="tx1">
                    <a:lumMod val="95000"/>
                    <a:lumOff val="5000"/>
                  </a:schemeClr>
                </a:solidFill>
              </a:rPr>
              <a:t>đông</a:t>
            </a:r>
            <a:r>
              <a:rPr lang="en-US" sz="2000" dirty="0">
                <a:solidFill>
                  <a:schemeClr val="tx1">
                    <a:lumMod val="95000"/>
                    <a:lumOff val="5000"/>
                  </a:schemeClr>
                </a:solidFill>
              </a:rPr>
              <a:t> </a:t>
            </a:r>
            <a:r>
              <a:rPr lang="en-US" sz="2000" dirty="0" err="1">
                <a:solidFill>
                  <a:schemeClr val="tx1">
                    <a:lumMod val="95000"/>
                    <a:lumOff val="5000"/>
                  </a:schemeClr>
                </a:solidFill>
              </a:rPr>
              <a:t>nam</a:t>
            </a:r>
            <a:r>
              <a:rPr lang="en-US" sz="2000" dirty="0">
                <a:solidFill>
                  <a:schemeClr val="tx1">
                    <a:lumMod val="95000"/>
                    <a:lumOff val="5000"/>
                  </a:schemeClr>
                </a:solidFill>
              </a:rPr>
              <a:t> </a:t>
            </a:r>
            <a:r>
              <a:rPr lang="en-US" sz="2000" dirty="0" err="1">
                <a:solidFill>
                  <a:schemeClr val="tx1">
                    <a:lumMod val="95000"/>
                    <a:lumOff val="5000"/>
                  </a:schemeClr>
                </a:solidFill>
              </a:rPr>
              <a:t>giáp</a:t>
            </a:r>
            <a:r>
              <a:rPr lang="en-US" sz="2000" dirty="0">
                <a:solidFill>
                  <a:schemeClr val="tx1">
                    <a:lumMod val="95000"/>
                    <a:lumOff val="5000"/>
                  </a:schemeClr>
                </a:solidFill>
              </a:rPr>
              <a:t> </a:t>
            </a:r>
            <a:r>
              <a:rPr lang="en-US" sz="2000" dirty="0" err="1">
                <a:solidFill>
                  <a:schemeClr val="tx1">
                    <a:lumMod val="95000"/>
                    <a:lumOff val="5000"/>
                  </a:schemeClr>
                </a:solidFill>
              </a:rPr>
              <a:t>tỉnh</a:t>
            </a:r>
            <a:r>
              <a:rPr lang="en-US" sz="2000" dirty="0">
                <a:solidFill>
                  <a:schemeClr val="tx1">
                    <a:lumMod val="95000"/>
                    <a:lumOff val="5000"/>
                  </a:schemeClr>
                </a:solidFill>
              </a:rPr>
              <a:t> </a:t>
            </a:r>
            <a:r>
              <a:rPr lang="en-US" sz="2000" dirty="0" err="1">
                <a:solidFill>
                  <a:schemeClr val="tx1">
                    <a:lumMod val="95000"/>
                    <a:lumOff val="5000"/>
                  </a:schemeClr>
                </a:solidFill>
              </a:rPr>
              <a:t>Hải</a:t>
            </a:r>
            <a:r>
              <a:rPr lang="en-US" sz="2000" dirty="0">
                <a:solidFill>
                  <a:schemeClr val="tx1">
                    <a:lumMod val="95000"/>
                    <a:lumOff val="5000"/>
                  </a:schemeClr>
                </a:solidFill>
              </a:rPr>
              <a:t> </a:t>
            </a:r>
            <a:r>
              <a:rPr lang="en-US" sz="2000" dirty="0" err="1">
                <a:solidFill>
                  <a:schemeClr val="tx1">
                    <a:lumMod val="95000"/>
                    <a:lumOff val="5000"/>
                  </a:schemeClr>
                </a:solidFill>
              </a:rPr>
              <a:t>Dương</a:t>
            </a:r>
            <a:r>
              <a:rPr lang="en-US" sz="2000" dirty="0">
                <a:solidFill>
                  <a:schemeClr val="tx1">
                    <a:lumMod val="95000"/>
                    <a:lumOff val="5000"/>
                  </a:schemeClr>
                </a:solidFill>
              </a:rPr>
              <a:t>.</a:t>
            </a:r>
          </a:p>
          <a:p>
            <a:r>
              <a:rPr lang="en-US" sz="2000" dirty="0">
                <a:solidFill>
                  <a:schemeClr val="tx1">
                    <a:lumMod val="95000"/>
                    <a:lumOff val="5000"/>
                  </a:schemeClr>
                </a:solidFill>
              </a:rPr>
              <a:t>           + </a:t>
            </a:r>
            <a:r>
              <a:rPr lang="en-US" sz="2000" dirty="0" err="1">
                <a:solidFill>
                  <a:schemeClr val="tx1">
                    <a:lumMod val="95000"/>
                    <a:lumOff val="5000"/>
                  </a:schemeClr>
                </a:solidFill>
              </a:rPr>
              <a:t>Phía</a:t>
            </a:r>
            <a:r>
              <a:rPr lang="en-US" sz="2000" dirty="0">
                <a:solidFill>
                  <a:schemeClr val="tx1">
                    <a:lumMod val="95000"/>
                    <a:lumOff val="5000"/>
                  </a:schemeClr>
                </a:solidFill>
              </a:rPr>
              <a:t> </a:t>
            </a:r>
            <a:r>
              <a:rPr lang="en-US" sz="2000" dirty="0" err="1">
                <a:solidFill>
                  <a:schemeClr val="tx1">
                    <a:lumMod val="95000"/>
                    <a:lumOff val="5000"/>
                  </a:schemeClr>
                </a:solidFill>
              </a:rPr>
              <a:t>nam</a:t>
            </a:r>
            <a:r>
              <a:rPr lang="en-US" sz="2000" dirty="0">
                <a:solidFill>
                  <a:schemeClr val="tx1">
                    <a:lumMod val="95000"/>
                    <a:lumOff val="5000"/>
                  </a:schemeClr>
                </a:solidFill>
              </a:rPr>
              <a:t> </a:t>
            </a:r>
            <a:r>
              <a:rPr lang="en-US" sz="2000" dirty="0" err="1">
                <a:solidFill>
                  <a:schemeClr val="tx1">
                    <a:lumMod val="95000"/>
                    <a:lumOff val="5000"/>
                  </a:schemeClr>
                </a:solidFill>
              </a:rPr>
              <a:t>giáp</a:t>
            </a:r>
            <a:r>
              <a:rPr lang="en-US" sz="2000" dirty="0">
                <a:solidFill>
                  <a:schemeClr val="tx1">
                    <a:lumMod val="95000"/>
                    <a:lumOff val="5000"/>
                  </a:schemeClr>
                </a:solidFill>
              </a:rPr>
              <a:t> </a:t>
            </a:r>
            <a:r>
              <a:rPr lang="en-US" sz="2000" dirty="0" err="1">
                <a:solidFill>
                  <a:schemeClr val="tx1">
                    <a:lumMod val="95000"/>
                    <a:lumOff val="5000"/>
                  </a:schemeClr>
                </a:solidFill>
              </a:rPr>
              <a:t>tỉnh</a:t>
            </a:r>
            <a:r>
              <a:rPr lang="en-US" sz="2000" dirty="0">
                <a:solidFill>
                  <a:schemeClr val="tx1">
                    <a:lumMod val="95000"/>
                    <a:lumOff val="5000"/>
                  </a:schemeClr>
                </a:solidFill>
              </a:rPr>
              <a:t> </a:t>
            </a:r>
            <a:r>
              <a:rPr lang="en-US" sz="2000" dirty="0" err="1">
                <a:solidFill>
                  <a:schemeClr val="tx1">
                    <a:lumMod val="95000"/>
                    <a:lumOff val="5000"/>
                  </a:schemeClr>
                </a:solidFill>
              </a:rPr>
              <a:t>Hưng</a:t>
            </a:r>
            <a:r>
              <a:rPr lang="en-US" sz="2000" dirty="0">
                <a:solidFill>
                  <a:schemeClr val="tx1">
                    <a:lumMod val="95000"/>
                    <a:lumOff val="5000"/>
                  </a:schemeClr>
                </a:solidFill>
              </a:rPr>
              <a:t> </a:t>
            </a:r>
            <a:r>
              <a:rPr lang="en-US" sz="2000" dirty="0" err="1">
                <a:solidFill>
                  <a:schemeClr val="tx1">
                    <a:lumMod val="95000"/>
                    <a:lumOff val="5000"/>
                  </a:schemeClr>
                </a:solidFill>
              </a:rPr>
              <a:t>Yên</a:t>
            </a:r>
            <a:r>
              <a:rPr lang="en-US" sz="2000" dirty="0">
                <a:solidFill>
                  <a:schemeClr val="tx1">
                    <a:lumMod val="95000"/>
                    <a:lumOff val="5000"/>
                  </a:schemeClr>
                </a:solidFill>
              </a:rPr>
              <a:t>.</a:t>
            </a:r>
          </a:p>
        </p:txBody>
      </p:sp>
      <p:pic>
        <p:nvPicPr>
          <p:cNvPr id="4" name="Picture 3">
            <a:extLst>
              <a:ext uri="{FF2B5EF4-FFF2-40B4-BE49-F238E27FC236}">
                <a16:creationId xmlns:a16="http://schemas.microsoft.com/office/drawing/2014/main" id="{F83343D5-4654-4D5E-A6E2-72D2D5044970}"/>
              </a:ext>
            </a:extLst>
          </p:cNvPr>
          <p:cNvPicPr>
            <a:picLocks noChangeAspect="1"/>
          </p:cNvPicPr>
          <p:nvPr/>
        </p:nvPicPr>
        <p:blipFill>
          <a:blip r:embed="rId2"/>
          <a:stretch>
            <a:fillRect/>
          </a:stretch>
        </p:blipFill>
        <p:spPr>
          <a:xfrm>
            <a:off x="6347792" y="101946"/>
            <a:ext cx="5764693" cy="6552071"/>
          </a:xfrm>
          <a:prstGeom prst="rect">
            <a:avLst/>
          </a:prstGeom>
        </p:spPr>
      </p:pic>
    </p:spTree>
    <p:extLst>
      <p:ext uri="{BB962C8B-B14F-4D97-AF65-F5344CB8AC3E}">
        <p14:creationId xmlns:p14="http://schemas.microsoft.com/office/powerpoint/2010/main" val="2562223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D9B3-A775-48AF-ABB0-933D44E4154F}"/>
              </a:ext>
            </a:extLst>
          </p:cNvPr>
          <p:cNvSpPr>
            <a:spLocks noGrp="1"/>
          </p:cNvSpPr>
          <p:nvPr>
            <p:ph type="title"/>
          </p:nvPr>
        </p:nvSpPr>
        <p:spPr>
          <a:xfrm>
            <a:off x="2592925" y="-492369"/>
            <a:ext cx="8911687" cy="5627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862C89F-A144-4391-B475-1E8754A623E3}"/>
              </a:ext>
            </a:extLst>
          </p:cNvPr>
          <p:cNvSpPr>
            <a:spLocks noGrp="1"/>
          </p:cNvSpPr>
          <p:nvPr>
            <p:ph idx="1"/>
          </p:nvPr>
        </p:nvSpPr>
        <p:spPr>
          <a:xfrm>
            <a:off x="1969477" y="501524"/>
            <a:ext cx="9535135" cy="5854951"/>
          </a:xfrm>
        </p:spPr>
        <p:txBody>
          <a:bodyPr>
            <a:normAutofit/>
          </a:bodyPr>
          <a:lstStyle/>
          <a:p>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Dù</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2020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tất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đều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vất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vả</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dịch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bệnh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covid-19.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Nhưng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bệnh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dịch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thẻ</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đẩy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lùi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chí</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quyết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riêng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okhawn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lao.</a:t>
            </a:r>
          </a:p>
          <a:p>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vùng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tươi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đắm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chìm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vẻ</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di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cổ</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xưa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ngôi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chùa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Phật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tĩnh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lặng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thấy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làn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điệu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ca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oquan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họ</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ích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vùng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tươi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83888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D218-C2AB-4E62-8AC1-BB1D5CFC3A15}"/>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9841D6E3-402E-4BB6-A260-7D0AEA05ED9D}"/>
              </a:ext>
            </a:extLst>
          </p:cNvPr>
          <p:cNvPicPr>
            <a:picLocks noGrp="1" noChangeAspect="1"/>
          </p:cNvPicPr>
          <p:nvPr>
            <p:ph idx="1"/>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1625528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E0B3-844F-4A0B-9716-E47C2BA829E8}"/>
              </a:ext>
            </a:extLst>
          </p:cNvPr>
          <p:cNvSpPr>
            <a:spLocks noGrp="1"/>
          </p:cNvSpPr>
          <p:nvPr>
            <p:ph type="title"/>
          </p:nvPr>
        </p:nvSpPr>
        <p:spPr>
          <a:xfrm>
            <a:off x="1561515" y="585424"/>
            <a:ext cx="10630485" cy="1280890"/>
          </a:xfrm>
        </p:spPr>
        <p:txBody>
          <a:bodyPr>
            <a:noAutofit/>
          </a:bodyPr>
          <a:lstStyle/>
          <a:p>
            <a:r>
              <a:rPr lang="en-US" sz="4400" dirty="0">
                <a:solidFill>
                  <a:srgbClr val="C00000"/>
                </a:solidFill>
                <a:latin typeface="Times New Roman" panose="02020603050405020304" pitchFamily="18" charset="0"/>
                <a:cs typeface="Times New Roman" panose="02020603050405020304" pitchFamily="18" charset="0"/>
              </a:rPr>
              <a:t>*Ý NGHĨA VỊ TRÍ ĐỊA LÝ VỚI KHU VỰC</a:t>
            </a:r>
          </a:p>
        </p:txBody>
      </p:sp>
      <p:sp>
        <p:nvSpPr>
          <p:cNvPr id="3" name="Content Placeholder 2">
            <a:extLst>
              <a:ext uri="{FF2B5EF4-FFF2-40B4-BE49-F238E27FC236}">
                <a16:creationId xmlns:a16="http://schemas.microsoft.com/office/drawing/2014/main" id="{E8F32E52-EA40-45EE-B61C-0987DB3EC3CD}"/>
              </a:ext>
            </a:extLst>
          </p:cNvPr>
          <p:cNvSpPr>
            <a:spLocks noGrp="1"/>
          </p:cNvSpPr>
          <p:nvPr>
            <p:ph idx="1"/>
          </p:nvPr>
        </p:nvSpPr>
        <p:spPr>
          <a:xfrm>
            <a:off x="1561514" y="1866314"/>
            <a:ext cx="9535135" cy="3777622"/>
          </a:xfrm>
        </p:spPr>
        <p:txBody>
          <a:bodyPr>
            <a:no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Với vị trí địa kinh tế thuận lợi sẽ là yếu tố phát triển quan trọng và là một trong những tiềm lực to lớn cần được phát huy một cách triệt để nhằm phục vụ phát triển kinh tế - xã hội và thúc đẩy quá trình đô thị hoá của tỉnh Bắc Ninh. Xét trên khía cạnh cấu trúc hệ thống đô thị và các điểm dân cư của tỉnh thì các đô thị Bắc Ninh sẽ dễ trở thành một hệ thống hoà nhập trong vùng ảnh hưởng của thủ đô Hà Nội và có vị trí tương tác nhất định với hệ thống đô thị chung toàn vùng kinh tế trọng điểm Bắc Bộ.</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25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740B-1AF0-4261-9208-85D81D79F9C8}"/>
              </a:ext>
            </a:extLst>
          </p:cNvPr>
          <p:cNvSpPr>
            <a:spLocks noGrp="1"/>
          </p:cNvSpPr>
          <p:nvPr>
            <p:ph type="title"/>
          </p:nvPr>
        </p:nvSpPr>
        <p:spPr>
          <a:xfrm>
            <a:off x="1434905" y="0"/>
            <a:ext cx="9295983" cy="1814732"/>
          </a:xfrm>
        </p:spPr>
        <p:txBody>
          <a:bodyPr>
            <a:normAutofit/>
          </a:bodyPr>
          <a:lstStyle/>
          <a:p>
            <a:r>
              <a:rPr lang="en-US" b="1" dirty="0">
                <a:solidFill>
                  <a:srgbClr val="C00000"/>
                </a:solidFill>
                <a:latin typeface="Times New Roman" panose="02020603050405020304" pitchFamily="18" charset="0"/>
                <a:cs typeface="Times New Roman" panose="02020603050405020304" pitchFamily="18" charset="0"/>
              </a:rPr>
              <a:t>II/ĐIỀU KIỆN TỰ NHIÊN VÀ TÀI NGUYÊN THIÊN NHIÊN</a:t>
            </a:r>
            <a:br>
              <a:rPr lang="en-US" b="1" dirty="0">
                <a:solidFill>
                  <a:srgbClr val="C0000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1/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nhiên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2CBDE35-86E4-4AB4-B814-243A6ECF2B34}"/>
              </a:ext>
            </a:extLst>
          </p:cNvPr>
          <p:cNvSpPr>
            <a:spLocks noGrp="1"/>
          </p:cNvSpPr>
          <p:nvPr>
            <p:ph idx="1"/>
          </p:nvPr>
        </p:nvSpPr>
        <p:spPr>
          <a:xfrm>
            <a:off x="998805" y="1814731"/>
            <a:ext cx="10677379" cy="5043269"/>
          </a:xfrm>
        </p:spPr>
        <p:txBody>
          <a:bodyPr>
            <a:normAutofit fontScale="77500" lnSpcReduction="20000"/>
          </a:bodyPr>
          <a:lstStyle/>
          <a:p>
            <a:pPr marL="0" indent="0">
              <a:buNone/>
            </a:pP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địa</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500" i="0" dirty="0">
                <a:solidFill>
                  <a:srgbClr val="333333"/>
                </a:solidFill>
                <a:effectLst/>
                <a:latin typeface="Times New Roman" panose="02020603050405020304" pitchFamily="18" charset="0"/>
                <a:cs typeface="Times New Roman" panose="02020603050405020304" pitchFamily="18" charset="0"/>
              </a:rPr>
              <a:t>Với vị trí nằm trong vùng đồng bằng Bắc Bộ nên địa hình của tỉnh Bắc Ninh khá bằng phẳng, có hướng dốc chủ yếu từ Bắc xuống Nam và từ Tây sang Đông, được thể hiện qua các dòng chảy nước mặt đổ về sông Cầu, sông Đuống và sông Thái Bình</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Mức</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độ</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chênh</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lệch</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địa</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hình</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trên</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toàn</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tỉnh</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không</a:t>
            </a:r>
            <a:r>
              <a:rPr lang="en-US" sz="2500" i="0" dirty="0">
                <a:solidFill>
                  <a:srgbClr val="333333"/>
                </a:solidFill>
                <a:effectLst/>
                <a:latin typeface="Times New Roman" panose="02020603050405020304" pitchFamily="18" charset="0"/>
                <a:cs typeface="Times New Roman" panose="02020603050405020304" pitchFamily="18" charset="0"/>
              </a:rPr>
              <a:t> </a:t>
            </a:r>
            <a:r>
              <a:rPr lang="en-US" sz="2500" i="0" dirty="0" err="1">
                <a:solidFill>
                  <a:srgbClr val="333333"/>
                </a:solidFill>
                <a:effectLst/>
                <a:latin typeface="Times New Roman" panose="02020603050405020304" pitchFamily="18" charset="0"/>
                <a:cs typeface="Times New Roman" panose="02020603050405020304" pitchFamily="18" charset="0"/>
              </a:rPr>
              <a:t>lớn</a:t>
            </a:r>
            <a:r>
              <a:rPr lang="en-US" sz="2500" i="0" dirty="0">
                <a:solidFill>
                  <a:srgbClr val="333333"/>
                </a:solidFill>
                <a:effectLst/>
                <a:latin typeface="Times New Roman" panose="02020603050405020304" pitchFamily="18" charset="0"/>
                <a:cs typeface="Times New Roman" panose="02020603050405020304" pitchFamily="18" charset="0"/>
              </a:rPr>
              <a:t>.</a:t>
            </a:r>
            <a:r>
              <a:rPr lang="vi-VN" sz="2500" i="0" dirty="0">
                <a:solidFill>
                  <a:srgbClr val="333333"/>
                </a:solidFill>
                <a:effectLst/>
                <a:latin typeface="Times New Roman" panose="02020603050405020304" pitchFamily="18" charset="0"/>
                <a:cs typeface="Times New Roman" panose="02020603050405020304" pitchFamily="18" charset="0"/>
              </a:rPr>
              <a:t> Địa hình trung du đồi núi chiếm tỷ lệ rất nhỏ khoảng 0,53% so với tổng diện tích tự nhiên toàn tỉnh được phân bố rải rác thuộc thành phố Bắc Ninh</a:t>
            </a:r>
            <a:r>
              <a:rPr lang="en-US" sz="2500" i="0" dirty="0">
                <a:solidFill>
                  <a:srgbClr val="333333"/>
                </a:solidFill>
                <a:effectLst/>
                <a:latin typeface="Times New Roman" panose="02020603050405020304" pitchFamily="18" charset="0"/>
                <a:cs typeface="Times New Roman" panose="02020603050405020304" pitchFamily="18" charset="0"/>
              </a:rPr>
              <a:t>.</a:t>
            </a:r>
          </a:p>
          <a:p>
            <a:pPr marL="0" indent="0">
              <a:buNone/>
            </a:pPr>
            <a:r>
              <a:rPr lang="en-US" sz="2600" b="1" dirty="0">
                <a:solidFill>
                  <a:srgbClr val="333333"/>
                </a:solidFill>
                <a:latin typeface="Times New Roman" panose="02020603050405020304" pitchFamily="18" charset="0"/>
                <a:cs typeface="Times New Roman" panose="02020603050405020304" pitchFamily="18" charset="0"/>
              </a:rPr>
              <a:t>*</a:t>
            </a:r>
            <a:r>
              <a:rPr lang="en-US" sz="2600" b="1" dirty="0" err="1">
                <a:solidFill>
                  <a:srgbClr val="333333"/>
                </a:solidFill>
                <a:latin typeface="Times New Roman" panose="02020603050405020304" pitchFamily="18" charset="0"/>
                <a:cs typeface="Times New Roman" panose="02020603050405020304" pitchFamily="18" charset="0"/>
              </a:rPr>
              <a:t>Khí</a:t>
            </a:r>
            <a:r>
              <a:rPr lang="en-US" sz="2600" b="1" dirty="0">
                <a:solidFill>
                  <a:srgbClr val="333333"/>
                </a:solidFill>
                <a:latin typeface="Times New Roman" panose="02020603050405020304" pitchFamily="18" charset="0"/>
                <a:cs typeface="Times New Roman" panose="02020603050405020304" pitchFamily="18" charset="0"/>
              </a:rPr>
              <a:t> </a:t>
            </a:r>
            <a:r>
              <a:rPr lang="en-US" sz="2600" b="1" dirty="0" err="1">
                <a:solidFill>
                  <a:srgbClr val="333333"/>
                </a:solidFill>
                <a:latin typeface="Times New Roman" panose="02020603050405020304" pitchFamily="18" charset="0"/>
                <a:cs typeface="Times New Roman" panose="02020603050405020304" pitchFamily="18" charset="0"/>
              </a:rPr>
              <a:t>hậu</a:t>
            </a:r>
            <a:r>
              <a:rPr lang="en-US" sz="2600" b="1" dirty="0">
                <a:solidFill>
                  <a:srgbClr val="333333"/>
                </a:solidFill>
                <a:latin typeface="Times New Roman" panose="02020603050405020304" pitchFamily="18" charset="0"/>
                <a:cs typeface="Times New Roman" panose="02020603050405020304" pitchFamily="18" charset="0"/>
              </a:rPr>
              <a:t> </a:t>
            </a:r>
            <a:r>
              <a:rPr lang="en-US" sz="2500" dirty="0">
                <a:solidFill>
                  <a:srgbClr val="333333"/>
                </a:solidFill>
                <a:latin typeface="Times New Roman" panose="02020603050405020304" pitchFamily="18" charset="0"/>
                <a:cs typeface="Times New Roman" panose="02020603050405020304" pitchFamily="18" charset="0"/>
              </a:rPr>
              <a:t>: </a:t>
            </a:r>
            <a:r>
              <a:rPr lang="vi-VN" sz="2500" i="0" dirty="0">
                <a:solidFill>
                  <a:srgbClr val="333333"/>
                </a:solidFill>
                <a:effectLst/>
                <a:latin typeface="Times New Roman" panose="02020603050405020304" pitchFamily="18" charset="0"/>
                <a:cs typeface="Times New Roman" panose="02020603050405020304" pitchFamily="18" charset="0"/>
              </a:rPr>
              <a:t>Bắc Ninh nằm trong vùng khí hậu cận nhiệt đới ẩm, chia làm 4 mùa rõ rệt (xuân, hạ, thu, đông). Có sự chênh lệch rõ ràng về nhiệt độ giữa mùa hè nóng ẩm và mùa đông khô lạnh. Sự chênh lệch đạt 15-16 °C. Mùa mưa kéo dài từ tháng Năm đến tháng Mười hàng năm. Lượng mưa trong mùa này chiếm 80% tổng lượng mưa cả năm. Lượng mưa trung bình hàng năm: 1.400-1.600 mm. Nhiệt độ trung bình: 23,3 °C. Số giờ nắng trong năm: 1.530-1.776 giờ. Độ ẩm tương đối trung bình là 79%.</a:t>
            </a:r>
            <a:endParaRPr lang="en-US" sz="2500" i="0" dirty="0">
              <a:solidFill>
                <a:srgbClr val="333333"/>
              </a:solidFill>
              <a:effectLst/>
              <a:latin typeface="Times New Roman" panose="02020603050405020304" pitchFamily="18" charset="0"/>
              <a:cs typeface="Times New Roman" panose="02020603050405020304" pitchFamily="18" charset="0"/>
            </a:endParaRPr>
          </a:p>
          <a:p>
            <a:pPr marL="0" indent="0">
              <a:buNone/>
            </a:pPr>
            <a:r>
              <a:rPr lang="en-US" sz="2500" dirty="0">
                <a:solidFill>
                  <a:srgbClr val="333333"/>
                </a:solidFill>
                <a:latin typeface="Times New Roman" panose="02020603050405020304" pitchFamily="18" charset="0"/>
                <a:cs typeface="Times New Roman" panose="02020603050405020304" pitchFamily="18" charset="0"/>
              </a:rPr>
              <a:t>*</a:t>
            </a:r>
            <a:r>
              <a:rPr lang="en-US" sz="2600" b="1" dirty="0" err="1">
                <a:solidFill>
                  <a:srgbClr val="333333"/>
                </a:solidFill>
                <a:latin typeface="Times New Roman" panose="02020603050405020304" pitchFamily="18" charset="0"/>
                <a:cs typeface="Times New Roman" panose="02020603050405020304" pitchFamily="18" charset="0"/>
              </a:rPr>
              <a:t>Thuỷ</a:t>
            </a:r>
            <a:r>
              <a:rPr lang="en-US" sz="2600" b="1" dirty="0">
                <a:solidFill>
                  <a:srgbClr val="333333"/>
                </a:solidFill>
                <a:latin typeface="Times New Roman" panose="02020603050405020304" pitchFamily="18" charset="0"/>
                <a:cs typeface="Times New Roman" panose="02020603050405020304" pitchFamily="18" charset="0"/>
              </a:rPr>
              <a:t> </a:t>
            </a:r>
            <a:r>
              <a:rPr lang="en-US" sz="2600" b="1" dirty="0" err="1">
                <a:solidFill>
                  <a:srgbClr val="333333"/>
                </a:solidFill>
                <a:latin typeface="Times New Roman" panose="02020603050405020304" pitchFamily="18" charset="0"/>
                <a:cs typeface="Times New Roman" panose="02020603050405020304" pitchFamily="18" charset="0"/>
              </a:rPr>
              <a:t>văn</a:t>
            </a:r>
            <a:r>
              <a:rPr lang="en-US" sz="2600" b="1" dirty="0">
                <a:solidFill>
                  <a:srgbClr val="333333"/>
                </a:solidFill>
                <a:latin typeface="Times New Roman" panose="02020603050405020304" pitchFamily="18" charset="0"/>
                <a:cs typeface="Times New Roman" panose="02020603050405020304" pitchFamily="18" charset="0"/>
              </a:rPr>
              <a:t> </a:t>
            </a:r>
            <a:r>
              <a:rPr lang="en-US" sz="2500" dirty="0">
                <a:solidFill>
                  <a:srgbClr val="333333"/>
                </a:solidFill>
                <a:latin typeface="Times New Roman" panose="02020603050405020304" pitchFamily="18" charset="0"/>
                <a:cs typeface="Times New Roman" panose="02020603050405020304" pitchFamily="18" charset="0"/>
              </a:rPr>
              <a:t>: </a:t>
            </a:r>
            <a:r>
              <a:rPr lang="vi-VN" sz="2500" i="0" dirty="0">
                <a:solidFill>
                  <a:srgbClr val="333333"/>
                </a:solidFill>
                <a:effectLst/>
                <a:latin typeface="Times New Roman" panose="02020603050405020304" pitchFamily="18" charset="0"/>
                <a:cs typeface="Times New Roman" panose="02020603050405020304" pitchFamily="18" charset="0"/>
              </a:rPr>
              <a:t>Bắc Ninh có mạng lưới sông ngòi khá dày đặc, mật độ lưới sông khá cao, trung bình 1,0 - 1,2 km/km², có 3 hệ thống sông lớn chảy qua gồm sông Đuống, sông Cầu và sông Thái Bình. Ngoài ra trên địa bàn tỉnh còn có các hệ thống sông ngòi nội địa như sông Ngũ huyện Khê, sông Dâu, sông Đông Côi, sông Bùi, ngòi Tào Khê, sông Đồng Khởi, sông Đại Quảng Bình, sông Cà Lồ</a:t>
            </a:r>
            <a:r>
              <a:rPr lang="en-US" sz="2500" i="0" dirty="0">
                <a:solidFill>
                  <a:srgbClr val="333333"/>
                </a:solidFill>
                <a:effectLst/>
                <a:latin typeface="Times New Roman" panose="02020603050405020304" pitchFamily="18" charset="0"/>
                <a:cs typeface="Times New Roman" panose="02020603050405020304" pitchFamily="18" charset="0"/>
              </a:rPr>
              <a:t>. </a:t>
            </a:r>
            <a:r>
              <a:rPr lang="vi-VN" sz="2500" i="0" dirty="0">
                <a:solidFill>
                  <a:srgbClr val="333333"/>
                </a:solidFill>
                <a:effectLst/>
                <a:latin typeface="Times New Roman" panose="02020603050405020304" pitchFamily="18" charset="0"/>
                <a:cs typeface="Times New Roman" panose="02020603050405020304" pitchFamily="18" charset="0"/>
              </a:rPr>
              <a:t>Với hệ thống sông này, nếu biết khai thác trị thuỷ và điều tiết nước sẽ đóng vai trò quan trọng trong hệ thống tiêu thoát nước của tỉnh. Trong khi đó tổng lưu lượng nước mặt của Bắc Ninh ước khoảng 177,5 tỷ m3, trong đó lượng nước chủ yếu chứa trong các sông là 176 tỷ m3; được đánh giá là khá dồi dào. Cùng với kết quả thăm dò địa chất cho thấy trữ lượng nước ngầm cũng khá lớn, trung bình 400.000 m3/ngày, tầng chứa nước cách mặt đất trung bình 3–5 m và có bề dày khoảng 40 m, chất lượng nước tốt. Toàn bộ nguồn nước này có thể khai thác để phục vụ chung cho cả sản xuất và sinh hoạt trong toàn tỉnh, trong đó có các hoạt động của đô thị.</a:t>
            </a:r>
            <a:endParaRPr lang="en-US" sz="25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711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31C3-B956-426D-99A0-BAD1EFFE5811}"/>
              </a:ext>
            </a:extLst>
          </p:cNvPr>
          <p:cNvSpPr>
            <a:spLocks noGrp="1"/>
          </p:cNvSpPr>
          <p:nvPr>
            <p:ph type="title"/>
          </p:nvPr>
        </p:nvSpPr>
        <p:spPr>
          <a:xfrm>
            <a:off x="1808847" y="159877"/>
            <a:ext cx="8911687" cy="529441"/>
          </a:xfrm>
        </p:spPr>
        <p:txBody>
          <a:bodyPr>
            <a:normAutofit fontScale="90000"/>
          </a:bodyPr>
          <a:lstStyle/>
          <a:p>
            <a:r>
              <a:rPr lang="en-US" b="1" u="sng" dirty="0">
                <a:solidFill>
                  <a:srgbClr val="002060"/>
                </a:solidFill>
                <a:latin typeface="Times New Roman" panose="02020603050405020304" pitchFamily="18" charset="0"/>
                <a:cs typeface="Times New Roman" panose="02020603050405020304" pitchFamily="18" charset="0"/>
              </a:rPr>
              <a:t>2/ </a:t>
            </a:r>
            <a:r>
              <a:rPr lang="en-US" b="1" u="sng" dirty="0" err="1">
                <a:solidFill>
                  <a:srgbClr val="002060"/>
                </a:solidFill>
                <a:latin typeface="Times New Roman" panose="02020603050405020304" pitchFamily="18" charset="0"/>
                <a:cs typeface="Times New Roman" panose="02020603050405020304" pitchFamily="18" charset="0"/>
              </a:rPr>
              <a:t>Tài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nguyên</a:t>
            </a:r>
            <a:endParaRPr lang="en-US" b="1" u="sng"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E919325-A5B2-4E03-BF2E-CAAD6944934F}"/>
              </a:ext>
            </a:extLst>
          </p:cNvPr>
          <p:cNvSpPr>
            <a:spLocks noGrp="1"/>
          </p:cNvSpPr>
          <p:nvPr>
            <p:ph idx="1"/>
          </p:nvPr>
        </p:nvSpPr>
        <p:spPr>
          <a:xfrm>
            <a:off x="1631852" y="844061"/>
            <a:ext cx="10560148" cy="5854061"/>
          </a:xfrm>
        </p:spPr>
        <p:txBody>
          <a:bodyPr>
            <a:normAutofit/>
          </a:bodyPr>
          <a:lstStyle/>
          <a:p>
            <a:pPr marL="0" indent="0">
              <a:buNone/>
            </a:pPr>
            <a:r>
              <a:rPr lang="en-US" sz="2000" dirty="0"/>
              <a:t>*</a:t>
            </a:r>
            <a:r>
              <a:rPr lang="vi-VN" sz="2000" b="1" i="0" dirty="0">
                <a:solidFill>
                  <a:srgbClr val="333333"/>
                </a:solidFill>
                <a:effectLst/>
                <a:latin typeface="Arial" panose="020B0604020202020204" pitchFamily="34" charset="0"/>
              </a:rPr>
              <a:t>Tài nguyên đất </a:t>
            </a:r>
            <a:r>
              <a:rPr lang="en-US" b="1" i="0" dirty="0">
                <a:solidFill>
                  <a:srgbClr val="333333"/>
                </a:solidFill>
                <a:effectLst/>
                <a:latin typeface="Arial" panose="020B0604020202020204" pitchFamily="34" charset="0"/>
              </a:rPr>
              <a:t>:</a:t>
            </a:r>
            <a:r>
              <a:rPr lang="vi-VN" b="0" i="0" dirty="0">
                <a:solidFill>
                  <a:srgbClr val="333333"/>
                </a:solidFill>
                <a:effectLst/>
                <a:latin typeface="Arial" panose="020B0604020202020204" pitchFamily="34" charset="0"/>
              </a:rPr>
              <a:t>Tổng diện tích đất tự nhiên của tỉnh là 822,7 km</a:t>
            </a:r>
            <a:r>
              <a:rPr lang="vi-VN" b="0" i="0" baseline="30000" dirty="0">
                <a:solidFill>
                  <a:srgbClr val="333333"/>
                </a:solidFill>
                <a:effectLst/>
                <a:latin typeface="Arial" panose="020B0604020202020204" pitchFamily="34" charset="0"/>
              </a:rPr>
              <a:t>2</a:t>
            </a:r>
            <a:r>
              <a:rPr lang="vi-VN" b="0" i="0" dirty="0">
                <a:solidFill>
                  <a:srgbClr val="333333"/>
                </a:solidFill>
                <a:effectLst/>
                <a:latin typeface="Arial" panose="020B0604020202020204" pitchFamily="34" charset="0"/>
              </a:rPr>
              <a:t>, trong đó đất nông nghiệp chiếm 53,12%, đất nuôi trồng thủy sản chiếm 6,16%, đất lâm nghiệp chiếm 0,75%, đất chuyên dùng và đất ở chiếm 39,2%, đất chưa sử dụng còn 0,77%.</a:t>
            </a:r>
            <a:endParaRPr lang="en-US" b="0" i="0" dirty="0">
              <a:solidFill>
                <a:srgbClr val="333333"/>
              </a:solidFill>
              <a:effectLst/>
              <a:latin typeface="Arial" panose="020B0604020202020204" pitchFamily="34" charset="0"/>
            </a:endParaRPr>
          </a:p>
          <a:p>
            <a:pPr marL="0" indent="0">
              <a:buNone/>
            </a:pPr>
            <a:r>
              <a:rPr lang="en-US" sz="2000" dirty="0">
                <a:solidFill>
                  <a:srgbClr val="333333"/>
                </a:solidFill>
                <a:latin typeface="Arial" panose="020B0604020202020204" pitchFamily="34" charset="0"/>
              </a:rPr>
              <a:t>*</a:t>
            </a:r>
            <a:r>
              <a:rPr lang="vi-VN" sz="2000" b="1" i="0" dirty="0">
                <a:solidFill>
                  <a:srgbClr val="333333"/>
                </a:solidFill>
                <a:effectLst/>
                <a:latin typeface="Arial" panose="020B0604020202020204" pitchFamily="34" charset="0"/>
              </a:rPr>
              <a:t>Tài nguyên nước</a:t>
            </a:r>
            <a:r>
              <a:rPr lang="en-US" sz="2000" b="1" dirty="0">
                <a:solidFill>
                  <a:srgbClr val="333333"/>
                </a:solidFill>
                <a:latin typeface="Arial" panose="020B0604020202020204" pitchFamily="34" charset="0"/>
              </a:rPr>
              <a:t> </a:t>
            </a:r>
            <a:r>
              <a:rPr lang="en-US" b="1" dirty="0">
                <a:solidFill>
                  <a:srgbClr val="333333"/>
                </a:solidFill>
                <a:latin typeface="Arial" panose="020B0604020202020204" pitchFamily="34" charset="0"/>
              </a:rPr>
              <a:t>: </a:t>
            </a:r>
            <a:r>
              <a:rPr lang="vi-VN" b="0" i="0" dirty="0">
                <a:solidFill>
                  <a:srgbClr val="333333"/>
                </a:solidFill>
                <a:effectLst/>
                <a:latin typeface="Arial" panose="020B0604020202020204" pitchFamily="34" charset="0"/>
              </a:rPr>
              <a:t>mặt toàn tỉnh có khoảng 34 tỷ 900 triệu m3/năm. Tổng lượng nước mặt được khai thác phục vụ cho sản xuất và sinh hoạt khoảng 479.220.000 m3/năm. Tổng trữ lượng nước ngầm toàn tỉnh khoảng 255.248.150 m</a:t>
            </a:r>
            <a:r>
              <a:rPr lang="vi-VN" b="0" i="0" baseline="30000" dirty="0">
                <a:solidFill>
                  <a:srgbClr val="333333"/>
                </a:solidFill>
                <a:effectLst/>
                <a:latin typeface="Arial" panose="020B0604020202020204" pitchFamily="34" charset="0"/>
              </a:rPr>
              <a:t>3</a:t>
            </a:r>
            <a:r>
              <a:rPr lang="vi-VN" b="0" i="0" dirty="0">
                <a:solidFill>
                  <a:srgbClr val="333333"/>
                </a:solidFill>
                <a:effectLst/>
                <a:latin typeface="Arial" panose="020B0604020202020204" pitchFamily="34" charset="0"/>
              </a:rPr>
              <a:t>/năm; Tổng lưu lượng khai thác hiện tại khoảng 94.900.000 m</a:t>
            </a:r>
            <a:r>
              <a:rPr lang="vi-VN" b="0" i="0" baseline="30000" dirty="0">
                <a:solidFill>
                  <a:srgbClr val="333333"/>
                </a:solidFill>
                <a:effectLst/>
                <a:latin typeface="Arial" panose="020B0604020202020204" pitchFamily="34" charset="0"/>
              </a:rPr>
              <a:t>3</a:t>
            </a:r>
            <a:r>
              <a:rPr lang="vi-VN" b="0" i="0" dirty="0">
                <a:solidFill>
                  <a:srgbClr val="333333"/>
                </a:solidFill>
                <a:effectLst/>
                <a:latin typeface="Arial" panose="020B0604020202020204" pitchFamily="34" charset="0"/>
              </a:rPr>
              <a:t>/năm. Hiện trạng xả thải vào nguồn nước với lưu lượng xả thải trung bình khoảng 113.150 m</a:t>
            </a:r>
            <a:r>
              <a:rPr lang="vi-VN" b="0" i="0" baseline="30000" dirty="0">
                <a:solidFill>
                  <a:srgbClr val="333333"/>
                </a:solidFill>
                <a:effectLst/>
                <a:latin typeface="Arial" panose="020B0604020202020204" pitchFamily="34" charset="0"/>
              </a:rPr>
              <a:t>3</a:t>
            </a:r>
            <a:r>
              <a:rPr lang="vi-VN" b="0" i="0" dirty="0">
                <a:solidFill>
                  <a:srgbClr val="333333"/>
                </a:solidFill>
                <a:effectLst/>
                <a:latin typeface="Arial" panose="020B0604020202020204" pitchFamily="34" charset="0"/>
              </a:rPr>
              <a:t>/năm. Hệ thống sông liên tỉnh gồm 3 sông: Sông Cầu, Sông Đuống, Sông Thái Bình. Sông nội tỉnh gồm 8 sông: Ngũ Huyện Khê, Cà Lồ, Tào Khê, Dâu, Đông Côi-Ngụ, Đồng Khởi, Bùi, Đại Quảng Bình. Về ao, hồ, đầm, có khoảng gần 15.000 ao, hồ, đầm lớn nhỏ. Chất lượng nước mặt và nước dưới đất đều bảo đảm, phục vụ tốt nhu cầu sinh hoạt, sản xuất, tưới tiêu trong tỉnh.</a:t>
            </a:r>
            <a:endParaRPr lang="en-US" b="0" i="0" dirty="0">
              <a:solidFill>
                <a:srgbClr val="333333"/>
              </a:solidFill>
              <a:effectLst/>
              <a:latin typeface="Arial" panose="020B0604020202020204" pitchFamily="34" charset="0"/>
            </a:endParaRPr>
          </a:p>
          <a:p>
            <a:pPr marL="0" indent="0">
              <a:buNone/>
            </a:pPr>
            <a:r>
              <a:rPr lang="en-US" sz="2000" dirty="0"/>
              <a:t>*</a:t>
            </a:r>
            <a:r>
              <a:rPr lang="vi-VN" sz="2000" b="1" i="0" dirty="0">
                <a:solidFill>
                  <a:srgbClr val="333333"/>
                </a:solidFill>
                <a:effectLst/>
                <a:latin typeface="Arial" panose="020B0604020202020204" pitchFamily="34" charset="0"/>
              </a:rPr>
              <a:t>Tài nguyên rừng</a:t>
            </a:r>
            <a:r>
              <a:rPr lang="en-US" sz="2000" b="1" i="0" dirty="0">
                <a:solidFill>
                  <a:srgbClr val="333333"/>
                </a:solidFill>
                <a:effectLst/>
                <a:latin typeface="Arial" panose="020B0604020202020204" pitchFamily="34" charset="0"/>
              </a:rPr>
              <a:t> :</a:t>
            </a:r>
            <a:r>
              <a:rPr lang="vi-VN" b="0" i="0" dirty="0">
                <a:solidFill>
                  <a:srgbClr val="333333"/>
                </a:solidFill>
                <a:effectLst/>
                <a:latin typeface="Arial" panose="020B0604020202020204" pitchFamily="34" charset="0"/>
              </a:rPr>
              <a:t>Tài nguyên rừng không lớn, chủ yếu là rừng trồng. Tổng diện tích đất rừng là 661,26 ha phân bố tập trung ở Quế Võ (317,9 ha) và Tiên Du (254,95 ha). Tổng trữ lượng gỗ ước tính 3.279 m³, trong đó rừng phòng hộ 363 m³, rừng đặc dụng 2916 m³.</a:t>
            </a:r>
            <a:endParaRPr lang="en-US" b="0" i="0" dirty="0">
              <a:solidFill>
                <a:srgbClr val="333333"/>
              </a:solidFill>
              <a:effectLst/>
              <a:latin typeface="Arial" panose="020B0604020202020204" pitchFamily="34" charset="0"/>
            </a:endParaRPr>
          </a:p>
          <a:p>
            <a:pPr marL="0" indent="0">
              <a:buNone/>
            </a:pPr>
            <a:r>
              <a:rPr lang="en-US" sz="2000" dirty="0">
                <a:solidFill>
                  <a:srgbClr val="333333"/>
                </a:solidFill>
                <a:latin typeface="Arial" panose="020B0604020202020204" pitchFamily="34" charset="0"/>
              </a:rPr>
              <a:t>*</a:t>
            </a:r>
            <a:r>
              <a:rPr lang="vi-VN" sz="2000" b="1" i="0" dirty="0">
                <a:solidFill>
                  <a:srgbClr val="333333"/>
                </a:solidFill>
                <a:effectLst/>
                <a:latin typeface="Arial" panose="020B0604020202020204" pitchFamily="34" charset="0"/>
              </a:rPr>
              <a:t>Tài nguyên khoáng sản</a:t>
            </a:r>
            <a:r>
              <a:rPr lang="en-US" sz="2000" b="1" i="0" dirty="0">
                <a:solidFill>
                  <a:srgbClr val="333333"/>
                </a:solidFill>
                <a:effectLst/>
                <a:latin typeface="Arial" panose="020B0604020202020204" pitchFamily="34" charset="0"/>
              </a:rPr>
              <a:t> :</a:t>
            </a:r>
            <a:r>
              <a:rPr lang="vi-VN" b="0" i="0" dirty="0">
                <a:solidFill>
                  <a:srgbClr val="333333"/>
                </a:solidFill>
                <a:effectLst/>
                <a:latin typeface="Arial" panose="020B0604020202020204" pitchFamily="34" charset="0"/>
              </a:rPr>
              <a:t>Bắc Ninh nghèo về tài nguyên khoáng sản, chủ yếu chỉ có vật liệu xây dựng như: đất sét làm gạch, ngói, gốm, với trữ lượng khoảng 4 triệu tấn ở Quế Võ và Tiên Du, đất sét làm gạch chịu lửa ở thành phố Bắc Ninh, đá cát kết với trữ lượng khoảng 1 triệu tấn ở Thị Cầu, đá sa thạch ở Vũ Ninh có trữ lượng khoảng 300.000 m³. Ngoài ra còn có than bùn ở Yên Phong với trữ lượng 60.000 - 200.000 tấn.</a:t>
            </a:r>
            <a:endParaRPr lang="en-US" dirty="0"/>
          </a:p>
        </p:txBody>
      </p:sp>
    </p:spTree>
    <p:extLst>
      <p:ext uri="{BB962C8B-B14F-4D97-AF65-F5344CB8AC3E}">
        <p14:creationId xmlns:p14="http://schemas.microsoft.com/office/powerpoint/2010/main" val="1940910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16C3-410B-4995-A1DD-D90670F554CB}"/>
              </a:ext>
            </a:extLst>
          </p:cNvPr>
          <p:cNvSpPr>
            <a:spLocks noGrp="1"/>
          </p:cNvSpPr>
          <p:nvPr>
            <p:ph type="title"/>
          </p:nvPr>
        </p:nvSpPr>
        <p:spPr>
          <a:xfrm>
            <a:off x="1674055" y="182880"/>
            <a:ext cx="9830557" cy="1069145"/>
          </a:xfrm>
        </p:spPr>
        <p:txBody>
          <a:bodyPr>
            <a:normAutofit/>
          </a:bodyPr>
          <a:lstStyle/>
          <a:p>
            <a:r>
              <a:rPr lang="en-US" dirty="0">
                <a:solidFill>
                  <a:srgbClr val="C00000"/>
                </a:solidFill>
                <a:latin typeface="Times New Roman" panose="02020603050405020304" pitchFamily="18" charset="0"/>
                <a:cs typeface="Times New Roman" panose="02020603050405020304" pitchFamily="18" charset="0"/>
              </a:rPr>
              <a:t>III/ĐẶC ĐIỂM DÂN CƯ, KINH TẾ VÀ XÃ HỘI</a:t>
            </a:r>
          </a:p>
        </p:txBody>
      </p:sp>
      <p:sp>
        <p:nvSpPr>
          <p:cNvPr id="3" name="Content Placeholder 2">
            <a:extLst>
              <a:ext uri="{FF2B5EF4-FFF2-40B4-BE49-F238E27FC236}">
                <a16:creationId xmlns:a16="http://schemas.microsoft.com/office/drawing/2014/main" id="{AC01DA5B-1C72-414D-A066-7521B1BA5E90}"/>
              </a:ext>
            </a:extLst>
          </p:cNvPr>
          <p:cNvSpPr>
            <a:spLocks noGrp="1"/>
          </p:cNvSpPr>
          <p:nvPr>
            <p:ph idx="1"/>
          </p:nvPr>
        </p:nvSpPr>
        <p:spPr>
          <a:xfrm>
            <a:off x="1674055" y="930589"/>
            <a:ext cx="9830557" cy="4996822"/>
          </a:xfrm>
        </p:spPr>
        <p:txBody>
          <a:bodyPr/>
          <a:lstStyle/>
          <a:p>
            <a:pPr marL="0" indent="0">
              <a:buNone/>
            </a:pPr>
            <a:r>
              <a:rPr lang="en-US" sz="3200" u="sng" dirty="0">
                <a:solidFill>
                  <a:srgbClr val="002060"/>
                </a:solidFill>
                <a:latin typeface="Times New Roman" panose="02020603050405020304" pitchFamily="18" charset="0"/>
                <a:cs typeface="Times New Roman" panose="02020603050405020304" pitchFamily="18" charset="0"/>
              </a:rPr>
              <a:t>1.Dân </a:t>
            </a:r>
            <a:r>
              <a:rPr lang="en-US" sz="3200" u="sng" dirty="0" err="1">
                <a:solidFill>
                  <a:srgbClr val="002060"/>
                </a:solidFill>
                <a:latin typeface="Times New Roman" panose="02020603050405020304" pitchFamily="18" charset="0"/>
                <a:cs typeface="Times New Roman" panose="02020603050405020304" pitchFamily="18" charset="0"/>
              </a:rPr>
              <a:t>cư</a:t>
            </a:r>
            <a:r>
              <a:rPr lang="en-US" sz="2800" u="sng" dirty="0">
                <a:solidFill>
                  <a:srgbClr val="002060"/>
                </a:solidFill>
                <a:latin typeface="Times New Roman" panose="02020603050405020304" pitchFamily="18" charset="0"/>
                <a:cs typeface="Times New Roman" panose="02020603050405020304" pitchFamily="18" charset="0"/>
              </a:rPr>
              <a:t>:</a:t>
            </a:r>
          </a:p>
          <a:p>
            <a:pPr algn="l"/>
            <a:r>
              <a:rPr lang="vi-VN" b="0" i="0" dirty="0">
                <a:solidFill>
                  <a:srgbClr val="202122"/>
                </a:solidFill>
                <a:effectLst/>
                <a:latin typeface="Arial" panose="020B0604020202020204" pitchFamily="34" charset="0"/>
              </a:rPr>
              <a:t>Năm 2019, dân số Bắc Ninh là 1.368.840 người, chỉ chiếm 1,4% dân số cả nước và đứng thứ 22/63 tỉnh, thành phố, trong đó nam 676.060 người và nữ 692.780 người; khu vực thành thị 376.418 người, chiếm 27.5% dân số toàn tỉnh và khu vực nông thôn 992.422 người, chiếm 72,5%. Mật độ dân số Bắc Ninh năm 2019 đã lên tới 1,664 người/</a:t>
            </a:r>
            <a:r>
              <a:rPr lang="vi-VN" b="0" i="0" u="none" strike="noStrike" dirty="0">
                <a:solidFill>
                  <a:srgbClr val="0645AD"/>
                </a:solidFill>
                <a:effectLst/>
                <a:latin typeface="Arial" panose="020B0604020202020204" pitchFamily="34" charset="0"/>
                <a:hlinkClick r:id="rId2" tooltip="Kilômét vuông"/>
              </a:rPr>
              <a:t>km²</a:t>
            </a:r>
            <a:r>
              <a:rPr lang="vi-VN" b="0" i="0" dirty="0">
                <a:solidFill>
                  <a:srgbClr val="202122"/>
                </a:solidFill>
                <a:effectLst/>
                <a:latin typeface="Arial" panose="020B0604020202020204" pitchFamily="34" charset="0"/>
              </a:rPr>
              <a:t>, gần gấp 5 lần mật độ dân số bình quân của cả nước và là địa phương có mật độ dân số cao thứ 3 trong số 63 tỉnh, thành phố, chỉ thấp hơn mật độ dân số của Hà Nội, thành phố Hồ Chí Minh.</a:t>
            </a:r>
            <a:r>
              <a:rPr lang="vi-VN" b="0" i="0" u="none" strike="noStrike" baseline="30000" dirty="0">
                <a:solidFill>
                  <a:srgbClr val="0645AD"/>
                </a:solidFill>
                <a:effectLst/>
                <a:latin typeface="Arial" panose="020B0604020202020204" pitchFamily="34" charset="0"/>
                <a:hlinkClick r:id="rId3"/>
              </a:rPr>
              <a:t>[21]</a:t>
            </a:r>
            <a:r>
              <a:rPr lang="vi-VN" b="0" i="0" u="none" strike="noStrike" baseline="30000" dirty="0">
                <a:solidFill>
                  <a:srgbClr val="0645AD"/>
                </a:solidFill>
                <a:effectLst/>
                <a:latin typeface="Arial" panose="020B0604020202020204" pitchFamily="34" charset="0"/>
                <a:hlinkClick r:id="rId4"/>
              </a:rPr>
              <a:t>[22]</a:t>
            </a:r>
            <a:r>
              <a:rPr lang="vi-VN" b="0" i="0" dirty="0">
                <a:solidFill>
                  <a:srgbClr val="202122"/>
                </a:solidFill>
                <a:effectLst/>
                <a:latin typeface="Arial" panose="020B0604020202020204" pitchFamily="34" charset="0"/>
              </a:rPr>
              <a:t>.</a:t>
            </a:r>
          </a:p>
          <a:p>
            <a:pPr algn="l"/>
            <a:r>
              <a:rPr lang="vi-VN" b="0" i="0" dirty="0">
                <a:solidFill>
                  <a:srgbClr val="202122"/>
                </a:solidFill>
                <a:effectLst/>
                <a:latin typeface="Arial" panose="020B0604020202020204" pitchFamily="34" charset="0"/>
              </a:rPr>
              <a:t>Bắc Ninh có một dân số trẻ với nhóm tuổi lao động từ 15 đến 60 là 665.236 người, chiếm 64,93% tổng dân số. Nhóm tuổi dưới 15 có 258.780 người, chiếm 25,26% tổng dân số còn nhóm người trên 60 tuổi có 100.456 người, tức chiếm 9,8%</a:t>
            </a:r>
            <a:r>
              <a:rPr lang="vi-VN" b="0" i="0" u="none" strike="noStrike" baseline="30000" dirty="0">
                <a:solidFill>
                  <a:srgbClr val="0645AD"/>
                </a:solidFill>
                <a:effectLst/>
                <a:latin typeface="Arial" panose="020B0604020202020204" pitchFamily="34" charset="0"/>
                <a:hlinkClick r:id="rId5"/>
              </a:rPr>
              <a:t>[23]</a:t>
            </a:r>
            <a:r>
              <a:rPr lang="vi-VN" b="0" i="0" dirty="0">
                <a:solidFill>
                  <a:srgbClr val="202122"/>
                </a:solidFill>
                <a:effectLst/>
                <a:latin typeface="Arial" panose="020B0604020202020204" pitchFamily="34" charset="0"/>
              </a:rPr>
              <a:t>. Tỷ lệ đô thị hóa tính đến năm 2020 đạt 38% với khoảng 520.000 người sống tại các đô thị và 62% với khoảng 740.000 người sống tại các xã ngoài đô thị. Mục tiêu đến năm 2022 tỉ lệ đô thị hóa của Bắc Ninh đạt 70% để phù hợp với tiêu chí đô thị loại I trực thuộc trung ương.</a:t>
            </a:r>
            <a:r>
              <a:rPr lang="vi-VN" b="0" i="0" u="none" strike="noStrike" baseline="30000" dirty="0">
                <a:solidFill>
                  <a:srgbClr val="0645AD"/>
                </a:solidFill>
                <a:effectLst/>
                <a:latin typeface="Arial" panose="020B0604020202020204" pitchFamily="34" charset="0"/>
                <a:hlinkClick r:id="rId6"/>
              </a:rPr>
              <a:t>[24]</a:t>
            </a:r>
            <a:endParaRPr lang="vi-VN" b="0" i="0" dirty="0">
              <a:solidFill>
                <a:srgbClr val="202122"/>
              </a:solidFill>
              <a:effectLst/>
              <a:latin typeface="Arial" panose="020B0604020202020204" pitchFamily="34"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8107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B1E9-3AB9-4EF7-98A0-A4D101E2E8B6}"/>
              </a:ext>
            </a:extLst>
          </p:cNvPr>
          <p:cNvSpPr>
            <a:spLocks noGrp="1"/>
          </p:cNvSpPr>
          <p:nvPr>
            <p:ph type="title"/>
          </p:nvPr>
        </p:nvSpPr>
        <p:spPr>
          <a:xfrm>
            <a:off x="1786598" y="306333"/>
            <a:ext cx="9211578" cy="1280890"/>
          </a:xfrm>
        </p:spPr>
        <p:txBody>
          <a:bodyPr>
            <a:normAutofit/>
          </a:bodyPr>
          <a:lstStyle/>
          <a:p>
            <a:r>
              <a:rPr lang="en-US" sz="3200" dirty="0">
                <a:solidFill>
                  <a:srgbClr val="002060"/>
                </a:solidFill>
                <a:latin typeface="Times New Roman" panose="02020603050405020304" pitchFamily="18" charset="0"/>
                <a:cs typeface="Times New Roman" panose="02020603050405020304" pitchFamily="18" charset="0"/>
              </a:rPr>
              <a:t>2.Kinh </a:t>
            </a:r>
            <a:r>
              <a:rPr lang="en-US" sz="3200" dirty="0" err="1">
                <a:solidFill>
                  <a:srgbClr val="002060"/>
                </a:solidFill>
                <a:latin typeface="Times New Roman" panose="02020603050405020304" pitchFamily="18" charset="0"/>
                <a:cs typeface="Times New Roman" panose="02020603050405020304" pitchFamily="18" charset="0"/>
              </a:rPr>
              <a:t>Tế</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4F4547-3BE6-453A-8A59-17AACE38F66D}"/>
              </a:ext>
            </a:extLst>
          </p:cNvPr>
          <p:cNvSpPr>
            <a:spLocks noGrp="1"/>
          </p:cNvSpPr>
          <p:nvPr>
            <p:ph idx="1"/>
          </p:nvPr>
        </p:nvSpPr>
        <p:spPr>
          <a:xfrm>
            <a:off x="1406770" y="1264696"/>
            <a:ext cx="9971234" cy="5593304"/>
          </a:xfrm>
        </p:spPr>
        <p:txBody>
          <a:bodyPr>
            <a:normAutofit/>
          </a:bodyPr>
          <a:lstStyle/>
          <a:p>
            <a:r>
              <a:rPr lang="vi-VN" sz="2000" dirty="0">
                <a:latin typeface="Times New Roman" panose="02020603050405020304" pitchFamily="18" charset="0"/>
                <a:cs typeface="Times New Roman" panose="02020603050405020304" pitchFamily="18" charset="0"/>
              </a:rPr>
              <a:t>Năm 2020 đặc biệt khó khăn do ảnh hưởng của dịch Covid-19, nhưng với nỗ lực cao, cách làm sáng tạo, hiệu quả, Bắc Ninh vẫn đạt nhiều thành tựu, thực hiện tốt “mục tiêu kép” vừa phòng, chống dịch, vừa phát triển kinh tế- xã hội.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Báo cáo tình hình kinh tế xã hội năm 2020 của UBND tỉnh Bắc Ninh cho thấy, kinh tế Bắc Ninh hội nhập quốc tế sâu rộng đã đạt tốc độ tăng trưởng 1% trong bối cảnh kinh tế thế giới rơi vào suy thoái; quy mô GRDP tiếp tục được mở rộng, ước 204,6 nghìn tỷ đồng, đứng thứ 7 toàn quốc; GRDP bình quân đầu người ước 144,2 triệu đồng gấp 2,1 lần bình quân cả nước.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Tổng sản phẩm trên địa bàn tỉnh (GRDP) bình quân tăng 6,6%/năm (tính riêng giai đoạn 2016 - 2019 tăng 9,2%); quy mô GRDP (giá hiện hành) năm 2020 ước đạt 195,4 nghìn tỷ đồng, gấp 1,5 lần năm 2015 và chiếm 3% GDP cả nước, đứng thứ 7 toàn quốc; GRDP bình quân đầu người ước đạt 5.900 USD, gấp 2,1 lần bình quân cả nước. Cơ cấu kinh tế chuyển dịch theo hướng công nghiệp hóa, hiện đại hóa. Năm 2020, tỷ trọng khu vực công nghiệp - xây dựng chiếm 74,7%; dịch vụ chiếm 22,1%; nông, lâm nghiệp và thủy sản còn 3,2%.</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84705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D384-7D6C-4345-9E7F-8E8A690A24A3}"/>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4A0E3081-3F38-4E4F-8F61-D37D96EC351B}"/>
              </a:ext>
            </a:extLst>
          </p:cNvPr>
          <p:cNvSpPr>
            <a:spLocks noGrp="1"/>
          </p:cNvSpPr>
          <p:nvPr>
            <p:ph idx="1"/>
          </p:nvPr>
        </p:nvSpPr>
        <p:spPr>
          <a:xfrm>
            <a:off x="877470" y="2992273"/>
            <a:ext cx="10592973" cy="3777622"/>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                                           </a:t>
            </a:r>
          </a:p>
          <a:p>
            <a:pPr marL="0" indent="0">
              <a:buNone/>
            </a:pPr>
            <a:r>
              <a:rPr lang="en-US" dirty="0"/>
              <a:t>                                             </a:t>
            </a:r>
            <a:r>
              <a:rPr lang="en-US" sz="2000" i="1" dirty="0">
                <a:solidFill>
                  <a:srgbClr val="002060"/>
                </a:solidFill>
                <a:latin typeface="Times New Roman" panose="02020603050405020304" pitchFamily="18" charset="0"/>
                <a:cs typeface="Times New Roman" panose="02020603050405020304" pitchFamily="18" charset="0"/>
              </a:rPr>
              <a:t>KHU CÔNG NGHIỆP YÊN PHONG TỈNH BẮC NINH</a:t>
            </a:r>
          </a:p>
        </p:txBody>
      </p:sp>
      <p:pic>
        <p:nvPicPr>
          <p:cNvPr id="8" name="Picture 7">
            <a:extLst>
              <a:ext uri="{FF2B5EF4-FFF2-40B4-BE49-F238E27FC236}">
                <a16:creationId xmlns:a16="http://schemas.microsoft.com/office/drawing/2014/main" id="{E6D8AA46-6DA2-4589-95CB-09C35A7282CA}"/>
              </a:ext>
            </a:extLst>
          </p:cNvPr>
          <p:cNvPicPr>
            <a:picLocks noChangeAspect="1"/>
          </p:cNvPicPr>
          <p:nvPr/>
        </p:nvPicPr>
        <p:blipFill>
          <a:blip r:embed="rId2"/>
          <a:stretch>
            <a:fillRect/>
          </a:stretch>
        </p:blipFill>
        <p:spPr>
          <a:xfrm>
            <a:off x="0" y="1"/>
            <a:ext cx="12192000" cy="6233890"/>
          </a:xfrm>
          <a:prstGeom prst="rect">
            <a:avLst/>
          </a:prstGeom>
        </p:spPr>
      </p:pic>
    </p:spTree>
    <p:extLst>
      <p:ext uri="{BB962C8B-B14F-4D97-AF65-F5344CB8AC3E}">
        <p14:creationId xmlns:p14="http://schemas.microsoft.com/office/powerpoint/2010/main" val="219715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236</TotalTime>
  <Words>2324</Words>
  <Application>Microsoft Office PowerPoint</Application>
  <PresentationFormat>Widescreen</PresentationFormat>
  <Paragraphs>105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Cambria Math</vt:lpstr>
      <vt:lpstr>Century Gothic</vt:lpstr>
      <vt:lpstr>Helvetica Neue</vt:lpstr>
      <vt:lpstr>Times New Roman</vt:lpstr>
      <vt:lpstr>Wingdings 3</vt:lpstr>
      <vt:lpstr>Wisp</vt:lpstr>
      <vt:lpstr>CHÀO MỪNG ĐẾN VỚI BÀI  TRÌNH          CHIẾU CỦA NHÓM MÌNH</vt:lpstr>
      <vt:lpstr>I/VỊ TRÍ ĐỊA LÝ</vt:lpstr>
      <vt:lpstr>*Vị trí địa lí:</vt:lpstr>
      <vt:lpstr>*Ý NGHĨA VỊ TRÍ ĐỊA LÝ VỚI KHU VỰC</vt:lpstr>
      <vt:lpstr>II/ĐIỀU KIỆN TỰ NHIÊN VÀ TÀI NGUYÊN THIÊN NHIÊN 1/ Tự nhiên</vt:lpstr>
      <vt:lpstr>2/ Tài nguyên</vt:lpstr>
      <vt:lpstr>III/ĐẶC ĐIỂM DÂN CƯ, KINH TẾ VÀ XÃ HỘI</vt:lpstr>
      <vt:lpstr>2.Kinh Tế</vt:lpstr>
      <vt:lpstr>PowerPoint Presentation</vt:lpstr>
      <vt:lpstr>VĂN HOÁ</vt:lpstr>
      <vt:lpstr>I/Di tích lịch sử:</vt:lpstr>
      <vt:lpstr>PowerPoint Presentation</vt:lpstr>
      <vt:lpstr>         Kéo co làng HỮU CHẤP                                                            dân ca quan họ</vt:lpstr>
      <vt:lpstr>*VĂN MIẾU BẮC NINH</vt:lpstr>
      <vt:lpstr>- ĐỊA ĐIỂM:</vt:lpstr>
      <vt:lpstr>PowerPoint Presentation</vt:lpstr>
      <vt:lpstr>- CẤU TRÚC:</vt:lpstr>
      <vt:lpstr>                                           VĂN MIẾU BẮC NINH</vt:lpstr>
      <vt:lpstr>II/LỄ HỘI:</vt:lpstr>
      <vt:lpstr>PowerPoint Presentation</vt:lpstr>
      <vt:lpstr>                           Hội Lim</vt:lpstr>
      <vt:lpstr>III/LÀNG NGHỀ TRUYỀN THỐNG:</vt:lpstr>
      <vt:lpstr>PowerPoint Presentation</vt:lpstr>
      <vt:lpstr>III/ẨM THỰC:</vt:lpstr>
      <vt:lpstr>                                                                                             NEM BÙI NINH XÁ  BÁNH TRO ĐÌNH TỔ</vt:lpstr>
      <vt:lpstr> GIÁO DỤC VÀ ĐÀO TẠO</vt:lpstr>
      <vt:lpstr>*DANH SÁCH TRẠNG NGUYÊN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ĐẾN VỚI BÀI  TRÌNH CHIẾU CỦA NHÓM MÌNH</dc:title>
  <dc:creator>Admin</dc:creator>
  <cp:lastModifiedBy>Admin</cp:lastModifiedBy>
  <cp:revision>30</cp:revision>
  <dcterms:created xsi:type="dcterms:W3CDTF">2021-03-22T13:09:13Z</dcterms:created>
  <dcterms:modified xsi:type="dcterms:W3CDTF">2021-08-28T10:26:28Z</dcterms:modified>
</cp:coreProperties>
</file>