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sldIdLst>
    <p:sldId id="298" r:id="rId4"/>
    <p:sldId id="264" r:id="rId5"/>
    <p:sldId id="260" r:id="rId6"/>
    <p:sldId id="301" r:id="rId7"/>
    <p:sldId id="299" r:id="rId8"/>
    <p:sldId id="302" r:id="rId9"/>
    <p:sldId id="281" r:id="rId10"/>
    <p:sldId id="304" r:id="rId11"/>
    <p:sldId id="303" r:id="rId12"/>
    <p:sldId id="305" r:id="rId13"/>
    <p:sldId id="291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2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38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1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2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4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1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3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A7893A-DF6F-429A-975D-E298612A4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AA6F69-EFA9-42A6-9964-8BDADF586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1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6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4E41F5-FA45-4D6B-A95F-49365539F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572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71CD0D-0EFB-404B-A44A-017DD2FE4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08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50BB91-30D0-4AA3-91B5-05F251215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48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027973-DA9C-4D75-AD0F-FA237A8E1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485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68825F-F8D0-41D1-8E72-D558180F2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601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8F5C8E-D837-4DF0-9F17-5D141C315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68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1A612D-BB33-4AFD-9B38-C15143759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93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2F48079-F531-40FD-9EB9-30BBD0A71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811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CC7498-BAA8-4C36-A5FE-D5D02E5F4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5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94D0-CE63-4E0D-9BCC-01C1FD9070C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9813-E9C5-4489-BE17-19C49C6DB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5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8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140B-79FC-4537-96AB-8E1E7A00E10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0515-32E0-4007-BF67-A50332F14CD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3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301A-4A92-47AE-80B2-63420D2343A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FA96-6C58-4576-BFF3-8AFDE555137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4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62CA-AECA-4F4D-95E1-35BE5DD580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E6F68-49A2-446A-AFD0-D357CC90B3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39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141D9-0769-44E8-923B-8DD048E89DE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556B-E447-4726-8B39-177E65CC17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89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72A0-FAB0-43B3-993B-D94F75BE12E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EA0C-F13F-4541-AB27-5A25402FC47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58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A16B-A1DE-477B-B72C-3FADF5E1278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3793-D0A5-411D-AD8A-563B88FFED1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87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2CBE-2BA6-4768-95F6-0073E923E80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A3DF-BDA8-46A1-AF9D-F0671DA1CA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34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2687-B7B8-4762-B217-711C215FF4A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3B8A-07B2-4BA2-B2B9-462012F0D01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3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8E55-B5E3-4C25-9D48-C25403BD2A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3CFC-A07B-49A8-8813-544ECDA7A83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59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066F4-5521-4165-AC7C-8E6A6A61679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AEFD-081C-41D7-8837-23C61CE689D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1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FA5666-F29E-4492-8265-B660D59246A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5EA3-F9FE-4A89-A3E8-1045953F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2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E8F324-2FBD-4BD8-AA25-9386352B30AE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FDC05-07FA-4961-8B76-2315D02452ED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3ABAF-7385-47A0-AB3F-C046BCEFC3DB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 nen trang bi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7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b3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463925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4640263" y="2043113"/>
            <a:ext cx="2971800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- </a:t>
            </a:r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pic>
        <p:nvPicPr>
          <p:cNvPr id="3077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8938" y="1"/>
            <a:ext cx="13890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6" y="5591176"/>
            <a:ext cx="1381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>
            <a:off x="3429000" y="992188"/>
            <a:ext cx="5689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</a:t>
            </a:r>
            <a:r>
              <a:rPr lang="en-US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39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9726" y="5514976"/>
            <a:ext cx="1438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12"/>
          <p:cNvGrpSpPr>
            <a:grpSpLocks/>
          </p:cNvGrpSpPr>
          <p:nvPr/>
        </p:nvGrpSpPr>
        <p:grpSpPr bwMode="auto">
          <a:xfrm>
            <a:off x="0" y="-14288"/>
            <a:ext cx="12192000" cy="6921501"/>
            <a:chOff x="-1" y="0"/>
            <a:chExt cx="5797" cy="4360"/>
          </a:xfrm>
        </p:grpSpPr>
        <p:pic>
          <p:nvPicPr>
            <p:cNvPr id="3085" name="Picture 13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2" name="Picture 1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>
            <a:off x="4641850" y="6248400"/>
            <a:ext cx="2825750" cy="223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THẢO</a:t>
            </a:r>
            <a:endParaRPr lang="en-US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2781300" y="2625725"/>
            <a:ext cx="68580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endParaRPr lang="en-US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7500" autoRev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7500" autoRev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7500" autoRev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7500" autoRev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5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7500" autoRev="1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7500" autoRev="1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7500" autoRev="1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0" autoRev="1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7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7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7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7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7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7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6" grpId="1" animBg="1"/>
      <p:bldP spid="51209" grpId="0"/>
      <p:bldP spid="51209" grpId="1"/>
      <p:bldP spid="17" grpId="0"/>
      <p:bldP spid="17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148013" y="995364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6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4" tIns="60957" rIns="121914" bIns="60957" anchor="ctr"/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73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2623930" y="1354907"/>
            <a:ext cx="7394713" cy="3826693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85321" y="2298325"/>
            <a:ext cx="5963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 </a:t>
            </a:r>
          </a:p>
          <a:p>
            <a:r>
              <a:rPr lang="pt-BR" sz="36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Làm Vở bài </a:t>
            </a:r>
            <a:r>
              <a:rPr lang="pt-BR" sz="3600" b="1" dirty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tập. </a:t>
            </a:r>
          </a:p>
          <a:p>
            <a:pPr marL="285750" indent="-285750">
              <a:buFontTx/>
              <a:buChar char="-"/>
            </a:pPr>
            <a:r>
              <a:rPr lang="pt-BR" sz="3600" b="1" dirty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 </a:t>
            </a:r>
            <a:r>
              <a:rPr lang="pt-BR" sz="36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pt-BR" sz="3600" b="1" dirty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tốc”.</a:t>
            </a:r>
            <a:endParaRPr lang="en-US" sz="36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6"/>
          <p:cNvSpPr/>
          <p:nvPr/>
        </p:nvSpPr>
        <p:spPr>
          <a:xfrm>
            <a:off x="1828289" y="845347"/>
            <a:ext cx="8927759" cy="4242843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63" y="1374429"/>
            <a:ext cx="992514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32420" y="1643754"/>
            <a:ext cx="8474300" cy="118444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9" y="3224958"/>
            <a:ext cx="4367005" cy="142243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2032420" y="1594649"/>
            <a:ext cx="8474300" cy="11933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vi-VN" sz="44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giờ 20 phút + 3 giờ 45 </a:t>
            </a:r>
            <a:r>
              <a:rPr lang="vi-VN" sz="4400" b="1" kern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phút</a:t>
            </a:r>
            <a:r>
              <a:rPr lang="en-US" sz="4400" b="1" kern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?</a:t>
            </a:r>
            <a:r>
              <a:rPr lang="vi-VN" sz="4400" b="1" kern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400" b="1" kern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3" y="3224958"/>
            <a:ext cx="4670462" cy="14224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7369" y="3460074"/>
            <a:ext cx="78258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kumimoji="0" lang="en-US" sz="4800" b="1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4703" y="3464107"/>
            <a:ext cx="74892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kumimoji="0" lang="en-US" sz="4800" b="1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2840" y="3524500"/>
            <a:ext cx="2912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 giờ</a:t>
            </a:r>
            <a:r>
              <a:rPr kumimoji="0" lang="vi-VN" sz="4400" b="1" i="0" u="none" strike="noStrike" kern="1200" cap="none" spc="0" normalizeH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4400" b="1" i="0" u="none" strike="noStrike" kern="1200" cap="none" spc="0" normalizeH="0" noProof="0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5phút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6378" y="4928019"/>
            <a:ext cx="4367673" cy="1422439"/>
            <a:chOff x="897584" y="5098536"/>
            <a:chExt cx="3422654" cy="1422439"/>
          </a:xfrm>
        </p:grpSpPr>
        <p:pic>
          <p:nvPicPr>
            <p:cNvPr id="15" name="Picture 14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5098536"/>
              <a:ext cx="3384258" cy="142243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97584" y="5326247"/>
              <a:ext cx="60823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28575">
                    <a:solidFill>
                      <a:prstClr val="black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endParaRPr kumimoji="0" lang="en-US" sz="48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7993" y="5377851"/>
              <a:ext cx="269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7 giờ</a:t>
              </a:r>
              <a:r>
                <a:rPr kumimoji="0" lang="vi-VN" sz="4400" b="1" i="0" u="none" strike="noStrike" kern="1200" cap="none" spc="0" normalizeH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noProof="0" dirty="0" smtClean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5phút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87472" y="3494113"/>
            <a:ext cx="3493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giờ</a:t>
            </a:r>
            <a:r>
              <a:rPr kumimoji="0" lang="vi-VN" sz="4400" b="1" i="0" u="none" strike="noStrike" kern="1200" cap="none" spc="0" normalizeH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65 </a:t>
            </a:r>
            <a:r>
              <a:rPr kumimoji="0" lang="vi-VN" sz="4400" b="1" i="0" u="none" strike="noStrike" kern="1200" cap="none" spc="0" normalizeH="0" noProof="0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phút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94703" y="4939456"/>
            <a:ext cx="4571992" cy="1422439"/>
            <a:chOff x="7595378" y="5098536"/>
            <a:chExt cx="3384258" cy="1422439"/>
          </a:xfrm>
        </p:grpSpPr>
        <p:pic>
          <p:nvPicPr>
            <p:cNvPr id="20" name="Picture 1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8" y="5098536"/>
              <a:ext cx="3384258" cy="142243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142282" y="5355377"/>
              <a:ext cx="22606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+mj-lt"/>
                </a:rPr>
                <a:t>6 giờ 5 phút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3568" y="5207246"/>
            <a:ext cx="78258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kumimoji="0" lang="en-US" sz="4800" b="1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67642" y="4318419"/>
            <a:ext cx="609600" cy="609600"/>
          </a:xfrm>
          <a:prstGeom prst="rect">
            <a:avLst/>
          </a:prstGeom>
        </p:spPr>
      </p:pic>
      <p:pic>
        <p:nvPicPr>
          <p:cNvPr id="26" name="Am-thanh-that-v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9600" y="4911870"/>
            <a:ext cx="609600" cy="6096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025890" y="246453"/>
            <a:ext cx="6581617" cy="1287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FF0000"/>
                </a:solidFill>
                <a:latin typeface="Calibri" panose="020F0502020204030204"/>
              </a:rPr>
              <a:t>KIỂM TRA BÀI CŨ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75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8" grpId="0"/>
      <p:bldP spid="18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3346" y="670462"/>
            <a:ext cx="8049296" cy="1879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0" y="3290637"/>
            <a:ext cx="4451412" cy="1327886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2575775" y="759397"/>
            <a:ext cx="7147774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giờ</a:t>
            </a:r>
            <a:r>
              <a:rPr kumimoji="0" lang="vi-VN" sz="4400" b="1" i="0" u="none" strike="noStrike" kern="0" cap="none" spc="0" normalizeH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21 phút x </a:t>
            </a:r>
            <a:r>
              <a:rPr kumimoji="0" lang="vi-VN" sz="4400" b="1" i="0" u="none" strike="noStrike" kern="0" cap="none" spc="0" normalizeH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0" cap="none" spc="0" normalizeH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?</a:t>
            </a:r>
            <a:endParaRPr kumimoji="0" lang="en-US" sz="4400" b="1" i="0" u="none" strike="noStrike" kern="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39" y="3224958"/>
            <a:ext cx="4720519" cy="1422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9476" y="3511071"/>
            <a:ext cx="12252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kumimoji="0" lang="en-US" sz="4800" b="1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6148" y="3466989"/>
            <a:ext cx="74892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kumimoji="0" lang="en-US" sz="4800" b="1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8155" y="3510277"/>
            <a:ext cx="3054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 giờ</a:t>
            </a:r>
            <a:r>
              <a:rPr kumimoji="0" lang="vi-VN" sz="4400" b="1" i="0" u="none" strike="noStrike" kern="1200" cap="none" spc="0" normalizeH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phút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85927" y="4966073"/>
            <a:ext cx="4662079" cy="1422439"/>
            <a:chOff x="893230" y="5125153"/>
            <a:chExt cx="3450484" cy="1422439"/>
          </a:xfrm>
        </p:grpSpPr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343" y="5125153"/>
              <a:ext cx="3384258" cy="142243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93230" y="5317556"/>
              <a:ext cx="5744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28575">
                    <a:solidFill>
                      <a:prstClr val="black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endParaRPr kumimoji="0" lang="en-US" sz="48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31861" y="5357053"/>
              <a:ext cx="29118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 giờ</a:t>
              </a:r>
              <a:r>
                <a:rPr kumimoji="0" lang="vi-VN" sz="4400" b="1" i="0" u="none" strike="noStrike" kern="1200" cap="none" spc="0" normalizeH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noProof="0" dirty="0" smtClean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42</a:t>
              </a:r>
              <a:r>
                <a:rPr kumimoji="0" lang="en-US" sz="4400" b="1" i="0" u="none" strike="noStrike" kern="1200" cap="none" spc="0" normalizeH="0" noProof="0" dirty="0" smtClean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noProof="0" dirty="0" smtClean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phút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198180" y="3551456"/>
            <a:ext cx="3336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giờ</a:t>
            </a:r>
            <a:r>
              <a:rPr kumimoji="0" lang="vi-VN" sz="4400" b="1" i="0" u="none" strike="noStrike" kern="1200" cap="none" spc="0" normalizeH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42 phút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20418" y="4966072"/>
            <a:ext cx="4720522" cy="1422439"/>
            <a:chOff x="7595378" y="5098536"/>
            <a:chExt cx="3384258" cy="142243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8" y="5098536"/>
              <a:ext cx="3384258" cy="142243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081282" y="5378042"/>
              <a:ext cx="28197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+mj-lt"/>
                </a:rPr>
                <a:t>4</a:t>
              </a:r>
              <a:r>
                <a:rPr lang="vi-VN" sz="4400" b="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vi-VN" sz="4400" b="1" dirty="0" smtClean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+mj-lt"/>
                </a:rPr>
                <a:t>giờ</a:t>
              </a:r>
              <a:r>
                <a:rPr lang="en-US" sz="4400" b="1" dirty="0" smtClean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vi-VN" sz="4400" b="1" dirty="0" smtClean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+mj-lt"/>
                </a:rPr>
                <a:t>02 </a:t>
              </a:r>
              <a:r>
                <a:rPr lang="vi-VN" sz="4400" b="1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+mj-lt"/>
                </a:rPr>
                <a:t>phút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2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6600" y="-787986"/>
            <a:ext cx="609600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20000" y="5214799"/>
            <a:ext cx="78258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8575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kumimoji="0" lang="en-US" sz="4800" b="1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3" grpId="0"/>
      <p:bldP spid="13" grpId="1"/>
      <p:bldP spid="16" grpId="0"/>
      <p:bldP spid="17" grpId="0"/>
      <p:bldP spid="17" grpId="1"/>
      <p:bldP spid="24" grpId="0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148013" y="995364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6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4" tIns="60957" rIns="121914" bIns="60957" anchor="ctr"/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2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148013" y="995364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6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4" tIns="60957" rIns="121914" bIns="60957" anchor="ctr"/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1040716"/>
            <a:ext cx="8001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pl-PL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pl-PL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trừ, nhân, chia số đo thời gian.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để giải các bài toán có nội dung thực tế.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làm bài 1, bài 2a, bài 3, bài </a:t>
            </a:r>
            <a:r>
              <a:rPr lang="pl-PL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1, 2</a:t>
            </a:r>
            <a:r>
              <a:rPr lang="pl-PL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8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148013" y="995364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6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4" tIns="60957" rIns="121914" bIns="60957" anchor="ctr"/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88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2610" y="286948"/>
            <a:ext cx="11105536" cy="63225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00149" y="475554"/>
            <a:ext cx="1067045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3</a:t>
            </a:r>
            <a:r>
              <a:rPr lang="en-US" altLang="en-US" sz="2800" b="1" dirty="0"/>
              <a:t>: </a:t>
            </a:r>
            <a:r>
              <a:rPr lang="en-US" altLang="en-US" sz="2800" b="1" dirty="0" err="1"/>
              <a:t>Khoanh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đặt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trước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đúng</a:t>
            </a:r>
            <a:r>
              <a:rPr lang="en-US" altLang="en-US" sz="2800" b="1" dirty="0"/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/>
              <a:t>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hẹn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gặp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lúc</a:t>
            </a:r>
            <a:r>
              <a:rPr lang="en-US" altLang="en-US" sz="2800" b="1" dirty="0"/>
              <a:t> 10 </a:t>
            </a:r>
            <a:r>
              <a:rPr lang="en-US" altLang="en-US" sz="2800" b="1" dirty="0" err="1"/>
              <a:t>giờ</a:t>
            </a:r>
            <a:r>
              <a:rPr lang="en-US" altLang="en-US" sz="2800" b="1" dirty="0"/>
              <a:t> 40 </a:t>
            </a:r>
            <a:r>
              <a:rPr lang="en-US" altLang="en-US" sz="2800" b="1" dirty="0" err="1"/>
              <a:t>phút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sáng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đến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chỗ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hẹn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lúc</a:t>
            </a:r>
            <a:r>
              <a:rPr lang="en-US" altLang="en-US" sz="2800" b="1" dirty="0"/>
              <a:t> 10 </a:t>
            </a:r>
            <a:r>
              <a:rPr lang="en-US" altLang="en-US" sz="2800" b="1" dirty="0" err="1"/>
              <a:t>giờ</a:t>
            </a:r>
            <a:r>
              <a:rPr lang="en-US" altLang="en-US" sz="2800" b="1" dirty="0"/>
              <a:t> 20 </a:t>
            </a:r>
            <a:r>
              <a:rPr lang="en-US" altLang="en-US" sz="2800" b="1" dirty="0" err="1"/>
              <a:t>phút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còn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đến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muộn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mất</a:t>
            </a:r>
            <a:r>
              <a:rPr lang="en-US" altLang="en-US" sz="2800" b="1" dirty="0"/>
              <a:t> 15 </a:t>
            </a:r>
            <a:r>
              <a:rPr lang="en-US" altLang="en-US" sz="2800" b="1" dirty="0" err="1"/>
              <a:t>phút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Hỏi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phải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đợi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nhiêu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lâu</a:t>
            </a:r>
            <a:r>
              <a:rPr lang="en-US" altLang="en-US" sz="2800" b="1" dirty="0"/>
              <a:t>?</a:t>
            </a: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2800" b="1" dirty="0"/>
              <a:t>20 </a:t>
            </a:r>
            <a:r>
              <a:rPr lang="en-US" altLang="en-US" sz="2800" b="1" dirty="0" err="1"/>
              <a:t>phút</a:t>
            </a:r>
            <a:r>
              <a:rPr lang="en-US" altLang="en-US" sz="2800" b="1" dirty="0"/>
              <a:t>        B.  35 </a:t>
            </a:r>
            <a:r>
              <a:rPr lang="en-US" altLang="en-US" sz="2800" b="1" dirty="0" err="1"/>
              <a:t>phút</a:t>
            </a:r>
            <a:r>
              <a:rPr lang="en-US" altLang="en-US" sz="2800" b="1" dirty="0"/>
              <a:t> 	  C.  55 </a:t>
            </a:r>
            <a:r>
              <a:rPr lang="en-US" altLang="en-US" sz="2800" b="1" dirty="0" err="1" smtClean="0"/>
              <a:t>phút</a:t>
            </a:r>
            <a:r>
              <a:rPr lang="en-US" altLang="en-US" sz="2800" b="1" dirty="0" smtClean="0"/>
              <a:t>      </a:t>
            </a:r>
            <a:r>
              <a:rPr lang="en-US" altLang="en-US" sz="2800" b="1" dirty="0"/>
              <a:t>D.  1 </a:t>
            </a:r>
            <a:r>
              <a:rPr lang="en-US" altLang="en-US" sz="2800" b="1" dirty="0" err="1"/>
              <a:t>giờ</a:t>
            </a:r>
            <a:r>
              <a:rPr lang="en-US" altLang="en-US" sz="2800" b="1" dirty="0"/>
              <a:t> 20 </a:t>
            </a:r>
            <a:r>
              <a:rPr lang="en-US" altLang="en-US" sz="2800" b="1" dirty="0" err="1"/>
              <a:t>phút</a:t>
            </a:r>
            <a:endParaRPr lang="en-US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166071" y="3186624"/>
            <a:ext cx="181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Tóm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tắt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2996495" y="4548044"/>
            <a:ext cx="6629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060"/>
              </a:solidFill>
              <a:cs typeface="Arial"/>
            </a:endParaRP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5837903" y="4319444"/>
            <a:ext cx="762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2060"/>
              </a:solidFill>
              <a:cs typeface="Arial"/>
            </a:endParaRP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4009103" y="4319444"/>
            <a:ext cx="762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2060"/>
              </a:solidFill>
              <a:cs typeface="Arial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7285703" y="4319444"/>
            <a:ext cx="762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2060"/>
              </a:solidFill>
              <a:cs typeface="Arial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4999703" y="4548044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cs typeface="Arial"/>
              </a:rPr>
              <a:t>10 </a:t>
            </a:r>
            <a:r>
              <a:rPr lang="en-US" altLang="en-US" sz="2000" b="1" dirty="0" err="1">
                <a:cs typeface="Arial"/>
              </a:rPr>
              <a:t>giờ</a:t>
            </a:r>
            <a:r>
              <a:rPr lang="en-US" altLang="en-US" sz="2000" b="1" dirty="0">
                <a:cs typeface="Arial"/>
              </a:rPr>
              <a:t> 40 </a:t>
            </a:r>
            <a:r>
              <a:rPr lang="en-US" altLang="en-US" sz="2000" b="1" dirty="0" err="1">
                <a:cs typeface="Arial"/>
              </a:rPr>
              <a:t>phút</a:t>
            </a:r>
            <a:endParaRPr lang="en-US" altLang="en-US" sz="2000" b="1" dirty="0">
              <a:cs typeface="Arial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2964632" y="4541656"/>
            <a:ext cx="2286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cs typeface="Arial"/>
              </a:rPr>
              <a:t>10 </a:t>
            </a:r>
            <a:r>
              <a:rPr lang="en-US" altLang="en-US" sz="2000" b="1" dirty="0" err="1">
                <a:cs typeface="Arial"/>
              </a:rPr>
              <a:t>giờ</a:t>
            </a:r>
            <a:r>
              <a:rPr lang="en-US" altLang="en-US" sz="2000" b="1" dirty="0">
                <a:cs typeface="Arial"/>
              </a:rPr>
              <a:t> 20 </a:t>
            </a:r>
            <a:r>
              <a:rPr lang="en-US" altLang="en-US" sz="2000" b="1" dirty="0" err="1" smtClean="0">
                <a:cs typeface="Arial"/>
              </a:rPr>
              <a:t>phút</a:t>
            </a:r>
            <a:r>
              <a:rPr lang="en-US" altLang="en-US" sz="2000" b="1" dirty="0">
                <a:cs typeface="Arial"/>
              </a:rPr>
              <a:t> </a:t>
            </a:r>
            <a:r>
              <a:rPr lang="en-US" altLang="en-US" sz="2000" b="1" dirty="0" smtClean="0">
                <a:cs typeface="Arial"/>
              </a:rPr>
              <a:t>(</a:t>
            </a:r>
            <a:r>
              <a:rPr lang="en-US" altLang="en-US" sz="2000" b="1" dirty="0" err="1" smtClean="0">
                <a:cs typeface="Arial"/>
              </a:rPr>
              <a:t>Hương</a:t>
            </a:r>
            <a:r>
              <a:rPr lang="en-US" altLang="en-US" sz="2000" b="1" dirty="0" smtClean="0">
                <a:cs typeface="Arial"/>
              </a:rPr>
              <a:t>)</a:t>
            </a:r>
            <a:endParaRPr lang="en-US" altLang="en-US" sz="2000" b="1" dirty="0">
              <a:cs typeface="Arial"/>
            </a:endParaRPr>
          </a:p>
        </p:txBody>
      </p:sp>
      <p:sp>
        <p:nvSpPr>
          <p:cNvPr id="56" name="AutoShape 18"/>
          <p:cNvSpPr>
            <a:spLocks/>
          </p:cNvSpPr>
          <p:nvPr/>
        </p:nvSpPr>
        <p:spPr bwMode="auto">
          <a:xfrm rot="16200000">
            <a:off x="4842541" y="3409807"/>
            <a:ext cx="314325" cy="1676400"/>
          </a:xfrm>
          <a:prstGeom prst="rightBrace">
            <a:avLst>
              <a:gd name="adj1" fmla="val 41728"/>
              <a:gd name="adj2" fmla="val 50000"/>
            </a:avLst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7" name="AutoShape 23"/>
          <p:cNvSpPr>
            <a:spLocks/>
          </p:cNvSpPr>
          <p:nvPr/>
        </p:nvSpPr>
        <p:spPr bwMode="auto">
          <a:xfrm rot="16200000">
            <a:off x="5356444" y="2364091"/>
            <a:ext cx="685799" cy="3224905"/>
          </a:xfrm>
          <a:prstGeom prst="rightBrace">
            <a:avLst>
              <a:gd name="adj1" fmla="val 52353"/>
              <a:gd name="adj2" fmla="val 49111"/>
            </a:avLst>
          </a:prstGeom>
          <a:noFill/>
          <a:ln w="3810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2060"/>
              </a:solidFill>
              <a:cs typeface="Arial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6949755" y="4737927"/>
            <a:ext cx="162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cs typeface="Arial"/>
              </a:rPr>
              <a:t>(</a:t>
            </a:r>
            <a:r>
              <a:rPr lang="en-US" altLang="en-US" sz="2000" b="1" dirty="0" err="1" smtClean="0">
                <a:cs typeface="Arial"/>
              </a:rPr>
              <a:t>Hồng</a:t>
            </a:r>
            <a:r>
              <a:rPr lang="en-US" altLang="en-US" sz="2000" b="1" dirty="0" smtClean="0">
                <a:cs typeface="Arial"/>
              </a:rPr>
              <a:t>)</a:t>
            </a:r>
            <a:endParaRPr lang="en-US" altLang="en-US" sz="2000" b="1" dirty="0">
              <a:cs typeface="Arial"/>
            </a:endParaRPr>
          </a:p>
        </p:txBody>
      </p:sp>
      <p:sp>
        <p:nvSpPr>
          <p:cNvPr id="59" name="Text Box 25"/>
          <p:cNvSpPr txBox="1"/>
          <p:nvPr/>
        </p:nvSpPr>
        <p:spPr>
          <a:xfrm>
            <a:off x="5074498" y="3226967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b="1" noProof="1">
                <a:solidFill>
                  <a:srgbClr val="FF0000"/>
                </a:solidFill>
                <a:cs typeface="Arial"/>
              </a:rPr>
              <a:t> </a:t>
            </a:r>
            <a:r>
              <a:rPr lang="en-US" sz="2400" b="1" noProof="1" smtClean="0">
                <a:solidFill>
                  <a:srgbClr val="FF0000"/>
                </a:solidFill>
                <a:cs typeface="Arial"/>
              </a:rPr>
              <a:t>….</a:t>
            </a:r>
            <a:r>
              <a:rPr sz="2400" b="1" noProof="1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sz="2400" b="1" noProof="1" smtClean="0">
                <a:solidFill>
                  <a:srgbClr val="FF0000"/>
                </a:solidFill>
                <a:cs typeface="Arial"/>
              </a:rPr>
              <a:t>P</a:t>
            </a:r>
            <a:r>
              <a:rPr sz="2400" b="1" noProof="1" smtClean="0">
                <a:solidFill>
                  <a:srgbClr val="FF0000"/>
                </a:solidFill>
                <a:cs typeface="Arial"/>
              </a:rPr>
              <a:t>h</a:t>
            </a:r>
            <a:r>
              <a:rPr lang="en-US" sz="2400" b="1" noProof="1">
                <a:solidFill>
                  <a:srgbClr val="FF0000"/>
                </a:solidFill>
                <a:cs typeface="Arial"/>
              </a:rPr>
              <a:t>ú</a:t>
            </a:r>
            <a:r>
              <a:rPr sz="2400" b="1" noProof="1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b="1" noProof="1" smtClean="0">
                <a:solidFill>
                  <a:srgbClr val="FF0000"/>
                </a:solidFill>
                <a:cs typeface="Arial"/>
              </a:rPr>
              <a:t> ?</a:t>
            </a:r>
            <a:endParaRPr sz="2400" b="1" noProof="1">
              <a:solidFill>
                <a:srgbClr val="FF0000"/>
              </a:solidFill>
              <a:cs typeface="Arial"/>
            </a:endParaRPr>
          </a:p>
        </p:txBody>
      </p:sp>
      <p:sp>
        <p:nvSpPr>
          <p:cNvPr id="60" name="AutoShape 18"/>
          <p:cNvSpPr>
            <a:spLocks/>
          </p:cNvSpPr>
          <p:nvPr/>
        </p:nvSpPr>
        <p:spPr bwMode="auto">
          <a:xfrm rot="16200000">
            <a:off x="6435151" y="3518997"/>
            <a:ext cx="330199" cy="1423094"/>
          </a:xfrm>
          <a:prstGeom prst="rightBrace">
            <a:avLst>
              <a:gd name="adj1" fmla="val 41728"/>
              <a:gd name="adj2" fmla="val 50000"/>
            </a:avLst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4783568" y="4092768"/>
            <a:ext cx="32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2060"/>
                </a:solidFill>
                <a:ea typeface="SimSun" panose="02010600030101010101" pitchFamily="2" charset="-122"/>
                <a:cs typeface="Arial"/>
              </a:rPr>
              <a:t>?</a:t>
            </a: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6115512" y="4132239"/>
            <a:ext cx="162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cs typeface="Arial"/>
              </a:rPr>
              <a:t>15 </a:t>
            </a:r>
            <a:r>
              <a:rPr lang="en-US" altLang="en-US" sz="2000" b="1" dirty="0" err="1">
                <a:cs typeface="Arial"/>
              </a:rPr>
              <a:t>phút</a:t>
            </a:r>
            <a:endParaRPr lang="en-US" altLang="en-US" sz="2000" b="1" dirty="0">
              <a:cs typeface="Arial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363582" y="2584133"/>
            <a:ext cx="586390" cy="6024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51" grpId="0" bldLvl="0" animBg="1"/>
      <p:bldP spid="52" grpId="0" bldLvl="0" animBg="1"/>
      <p:bldP spid="53" grpId="0" bldLvl="0" animBg="1"/>
      <p:bldP spid="54" grpId="0"/>
      <p:bldP spid="55" grpId="0"/>
      <p:bldP spid="56" grpId="0" animBg="1"/>
      <p:bldP spid="56" grpId="1" animBg="1"/>
      <p:bldP spid="57" grpId="0" animBg="1"/>
      <p:bldP spid="58" grpId="0"/>
      <p:bldP spid="59" grpId="0"/>
      <p:bldP spid="60" grpId="0" bldLvl="0" animBg="1"/>
      <p:bldP spid="61" grpId="0"/>
      <p:bldP spid="61" grpId="1"/>
      <p:bldP spid="65" grpId="0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148013" y="995364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6" y="63501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4" tIns="60957" rIns="121914" bIns="60957" anchor="ctr"/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1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2468564" y="1447801"/>
            <a:ext cx="4535487" cy="79375"/>
            <a:chOff x="468" y="3088"/>
            <a:chExt cx="2956" cy="50"/>
          </a:xfrm>
        </p:grpSpPr>
        <p:sp>
          <p:nvSpPr>
            <p:cNvPr id="24620" name="Line 61"/>
            <p:cNvSpPr>
              <a:spLocks noChangeShapeType="1"/>
            </p:cNvSpPr>
            <p:nvPr/>
          </p:nvSpPr>
          <p:spPr bwMode="auto">
            <a:xfrm>
              <a:off x="480" y="3120"/>
              <a:ext cx="292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21" name="Oval 63"/>
            <p:cNvSpPr>
              <a:spLocks noChangeArrowheads="1"/>
            </p:cNvSpPr>
            <p:nvPr/>
          </p:nvSpPr>
          <p:spPr bwMode="auto">
            <a:xfrm>
              <a:off x="468" y="3090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622" name="Oval 64"/>
            <p:cNvSpPr>
              <a:spLocks noChangeArrowheads="1"/>
            </p:cNvSpPr>
            <p:nvPr/>
          </p:nvSpPr>
          <p:spPr bwMode="auto">
            <a:xfrm>
              <a:off x="3376" y="3088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1811338" y="990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Hà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Nội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6507163" y="838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Hải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Phòng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3916363" y="685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     </a:t>
            </a:r>
            <a:r>
              <a:rPr lang="en-US" altLang="en-US" sz="2400" b="1" dirty="0">
                <a:solidFill>
                  <a:srgbClr val="000000"/>
                </a:solidFill>
              </a:rPr>
              <a:t>t = ?</a:t>
            </a:r>
          </a:p>
        </p:txBody>
      </p:sp>
      <p:sp>
        <p:nvSpPr>
          <p:cNvPr id="6255" name="Oval 111"/>
          <p:cNvSpPr>
            <a:spLocks noChangeArrowheads="1"/>
          </p:cNvSpPr>
          <p:nvPr/>
        </p:nvSpPr>
        <p:spPr bwMode="auto">
          <a:xfrm>
            <a:off x="1752600" y="12954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59" name="Text Box 107"/>
          <p:cNvSpPr txBox="1">
            <a:spLocks noChangeArrowheads="1"/>
          </p:cNvSpPr>
          <p:nvPr/>
        </p:nvSpPr>
        <p:spPr bwMode="auto">
          <a:xfrm>
            <a:off x="1630363" y="1524001"/>
            <a:ext cx="251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6 </a:t>
            </a:r>
            <a:r>
              <a:rPr lang="en-US" altLang="en-US" sz="2400" b="1" dirty="0" err="1">
                <a:solidFill>
                  <a:srgbClr val="FF0000"/>
                </a:solidFill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</a:rPr>
              <a:t> 05 </a:t>
            </a:r>
            <a:r>
              <a:rPr lang="en-US" altLang="en-US" sz="2400" b="1" dirty="0" err="1">
                <a:solidFill>
                  <a:srgbClr val="FF0000"/>
                </a:solidFill>
              </a:rPr>
              <a:t>phút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60" name="Text Box 108"/>
          <p:cNvSpPr txBox="1">
            <a:spLocks noChangeArrowheads="1"/>
          </p:cNvSpPr>
          <p:nvPr/>
        </p:nvSpPr>
        <p:spPr bwMode="auto">
          <a:xfrm>
            <a:off x="6202363" y="1600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8 </a:t>
            </a:r>
            <a:r>
              <a:rPr lang="en-US" altLang="en-US" sz="2400" b="1" dirty="0" err="1">
                <a:solidFill>
                  <a:srgbClr val="FF0000"/>
                </a:solidFill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</a:rPr>
              <a:t> 10 </a:t>
            </a:r>
            <a:r>
              <a:rPr lang="en-US" altLang="en-US" sz="2400" b="1" dirty="0" err="1">
                <a:solidFill>
                  <a:srgbClr val="FF0000"/>
                </a:solidFill>
              </a:rPr>
              <a:t>phút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457451" y="5635566"/>
            <a:ext cx="5451475" cy="79375"/>
            <a:chOff x="468" y="3088"/>
            <a:chExt cx="2956" cy="50"/>
          </a:xfrm>
        </p:grpSpPr>
        <p:sp>
          <p:nvSpPr>
            <p:cNvPr id="24617" name="Line 61"/>
            <p:cNvSpPr>
              <a:spLocks noChangeShapeType="1"/>
            </p:cNvSpPr>
            <p:nvPr/>
          </p:nvSpPr>
          <p:spPr bwMode="auto">
            <a:xfrm>
              <a:off x="480" y="3120"/>
              <a:ext cx="292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18" name="Oval 63"/>
            <p:cNvSpPr>
              <a:spLocks noChangeArrowheads="1"/>
            </p:cNvSpPr>
            <p:nvPr/>
          </p:nvSpPr>
          <p:spPr bwMode="auto">
            <a:xfrm>
              <a:off x="468" y="3090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619" name="Oval 64"/>
            <p:cNvSpPr>
              <a:spLocks noChangeArrowheads="1"/>
            </p:cNvSpPr>
            <p:nvPr/>
          </p:nvSpPr>
          <p:spPr bwMode="auto">
            <a:xfrm>
              <a:off x="3376" y="3088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1811338" y="2362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Hà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Nội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8839128" y="2286001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Lào</a:t>
            </a: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Cai</a:t>
            </a:r>
            <a:endParaRPr lang="en-US" altLang="zh-CN" sz="24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42" name="Text Box 73"/>
          <p:cNvSpPr txBox="1">
            <a:spLocks noChangeArrowheads="1"/>
          </p:cNvSpPr>
          <p:nvPr/>
        </p:nvSpPr>
        <p:spPr bwMode="auto">
          <a:xfrm>
            <a:off x="3916363" y="2057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     </a:t>
            </a:r>
            <a:r>
              <a:rPr lang="en-US" altLang="en-US" sz="2400" b="1" dirty="0">
                <a:solidFill>
                  <a:srgbClr val="000000"/>
                </a:solidFill>
              </a:rPr>
              <a:t>t = ?</a:t>
            </a:r>
          </a:p>
        </p:txBody>
      </p:sp>
      <p:sp>
        <p:nvSpPr>
          <p:cNvPr id="43" name="Oval 111"/>
          <p:cNvSpPr>
            <a:spLocks noChangeArrowheads="1"/>
          </p:cNvSpPr>
          <p:nvPr/>
        </p:nvSpPr>
        <p:spPr bwMode="auto">
          <a:xfrm>
            <a:off x="1752600" y="26670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44" name="Text Box 107"/>
          <p:cNvSpPr txBox="1">
            <a:spLocks noChangeArrowheads="1"/>
          </p:cNvSpPr>
          <p:nvPr/>
        </p:nvSpPr>
        <p:spPr bwMode="auto">
          <a:xfrm>
            <a:off x="1679576" y="3048001"/>
            <a:ext cx="1368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ea typeface="SimSun" panose="02010600030101010101" pitchFamily="2" charset="-122"/>
              </a:rPr>
              <a:t>22 </a:t>
            </a:r>
            <a:r>
              <a:rPr lang="en-US" altLang="en-US" sz="2400" b="1" dirty="0" err="1">
                <a:solidFill>
                  <a:srgbClr val="FF0000"/>
                </a:solidFill>
                <a:ea typeface="SimSun" panose="02010600030101010101" pitchFamily="2" charset="-122"/>
              </a:rPr>
              <a:t>giờ</a:t>
            </a:r>
            <a:endParaRPr lang="en-US" altLang="en-US" sz="24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9221919" y="3013754"/>
            <a:ext cx="97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SimSun" panose="02010600030101010101" pitchFamily="2" charset="-122"/>
              </a:rPr>
              <a:t>6 </a:t>
            </a:r>
            <a:r>
              <a:rPr lang="en-US" altLang="en-US" sz="2400" b="1" dirty="0" err="1">
                <a:solidFill>
                  <a:srgbClr val="FF0000"/>
                </a:solidFill>
                <a:ea typeface="SimSun" panose="02010600030101010101" pitchFamily="2" charset="-122"/>
              </a:rPr>
              <a:t>giờ</a:t>
            </a:r>
            <a:endParaRPr lang="en-US" altLang="en-US" sz="24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2438400" y="4438651"/>
            <a:ext cx="6248400" cy="79375"/>
            <a:chOff x="468" y="3088"/>
            <a:chExt cx="2956" cy="50"/>
          </a:xfrm>
        </p:grpSpPr>
        <p:sp>
          <p:nvSpPr>
            <p:cNvPr id="24614" name="Line 61"/>
            <p:cNvSpPr>
              <a:spLocks noChangeShapeType="1"/>
            </p:cNvSpPr>
            <p:nvPr/>
          </p:nvSpPr>
          <p:spPr bwMode="auto">
            <a:xfrm>
              <a:off x="480" y="3120"/>
              <a:ext cx="292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15" name="Oval 63"/>
            <p:cNvSpPr>
              <a:spLocks noChangeArrowheads="1"/>
            </p:cNvSpPr>
            <p:nvPr/>
          </p:nvSpPr>
          <p:spPr bwMode="auto">
            <a:xfrm>
              <a:off x="468" y="3090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616" name="Oval 64"/>
            <p:cNvSpPr>
              <a:spLocks noChangeArrowheads="1"/>
            </p:cNvSpPr>
            <p:nvPr/>
          </p:nvSpPr>
          <p:spPr bwMode="auto">
            <a:xfrm>
              <a:off x="3376" y="3088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1781175" y="39814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Hà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Nội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51" name="Text Box 68"/>
          <p:cNvSpPr txBox="1">
            <a:spLocks noChangeArrowheads="1"/>
          </p:cNvSpPr>
          <p:nvPr/>
        </p:nvSpPr>
        <p:spPr bwMode="auto">
          <a:xfrm>
            <a:off x="7010322" y="5025972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Đăng</a:t>
            </a:r>
            <a:endParaRPr lang="en-US" altLang="zh-CN" sz="24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52" name="Text Box 73"/>
          <p:cNvSpPr txBox="1">
            <a:spLocks noChangeArrowheads="1"/>
          </p:cNvSpPr>
          <p:nvPr/>
        </p:nvSpPr>
        <p:spPr bwMode="auto">
          <a:xfrm>
            <a:off x="3905250" y="36766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     </a:t>
            </a:r>
            <a:r>
              <a:rPr lang="en-US" altLang="en-US" sz="2400" b="1" dirty="0">
                <a:solidFill>
                  <a:srgbClr val="000000"/>
                </a:solidFill>
              </a:rPr>
              <a:t>t = ?</a:t>
            </a:r>
          </a:p>
        </p:txBody>
      </p:sp>
      <p:sp>
        <p:nvSpPr>
          <p:cNvPr id="53" name="Oval 111"/>
          <p:cNvSpPr>
            <a:spLocks noChangeArrowheads="1"/>
          </p:cNvSpPr>
          <p:nvPr/>
        </p:nvSpPr>
        <p:spPr bwMode="auto">
          <a:xfrm>
            <a:off x="1752600" y="428625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54" name="Text Box 107"/>
          <p:cNvSpPr txBox="1">
            <a:spLocks noChangeArrowheads="1"/>
          </p:cNvSpPr>
          <p:nvPr/>
        </p:nvSpPr>
        <p:spPr bwMode="auto">
          <a:xfrm>
            <a:off x="1541463" y="4657726"/>
            <a:ext cx="251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SimSun" panose="02010600030101010101" pitchFamily="2" charset="-122"/>
              </a:rPr>
              <a:t>14</a:t>
            </a:r>
            <a:r>
              <a:rPr lang="en-US" altLang="en-US" sz="24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SimSun" panose="02010600030101010101" pitchFamily="2" charset="-122"/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  <a:ea typeface="SimSun" panose="02010600030101010101" pitchFamily="2" charset="-122"/>
              </a:rPr>
              <a:t> 20</a:t>
            </a:r>
            <a:r>
              <a:rPr lang="en-US" altLang="zh-CN" sz="24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SimSun" panose="02010600030101010101" pitchFamily="2" charset="-122"/>
              </a:rPr>
              <a:t>phút</a:t>
            </a:r>
            <a:endParaRPr lang="en-US" altLang="en-US" sz="24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55" name="Text Box 107"/>
          <p:cNvSpPr txBox="1">
            <a:spLocks noChangeArrowheads="1"/>
          </p:cNvSpPr>
          <p:nvPr/>
        </p:nvSpPr>
        <p:spPr bwMode="auto">
          <a:xfrm>
            <a:off x="7772400" y="4573589"/>
            <a:ext cx="251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SimSun" panose="02010600030101010101" pitchFamily="2" charset="-122"/>
              </a:rPr>
              <a:t>17</a:t>
            </a:r>
            <a:r>
              <a:rPr lang="en-US" altLang="en-US" sz="24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SimSun" panose="02010600030101010101" pitchFamily="2" charset="-122"/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a typeface="SimSun" panose="02010600030101010101" pitchFamily="2" charset="-122"/>
              </a:rPr>
              <a:t>25 </a:t>
            </a:r>
            <a:r>
              <a:rPr lang="en-US" altLang="en-US" sz="2400" b="1" dirty="0" err="1">
                <a:solidFill>
                  <a:srgbClr val="FF0000"/>
                </a:solidFill>
                <a:ea typeface="SimSun" panose="02010600030101010101" pitchFamily="2" charset="-122"/>
              </a:rPr>
              <a:t>phút</a:t>
            </a:r>
            <a:endParaRPr lang="en-US" altLang="en-US" sz="24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316064" y="2878129"/>
            <a:ext cx="7513638" cy="79375"/>
            <a:chOff x="468" y="3088"/>
            <a:chExt cx="2956" cy="50"/>
          </a:xfrm>
        </p:grpSpPr>
        <p:sp>
          <p:nvSpPr>
            <p:cNvPr id="24611" name="Line 61"/>
            <p:cNvSpPr>
              <a:spLocks noChangeShapeType="1"/>
            </p:cNvSpPr>
            <p:nvPr/>
          </p:nvSpPr>
          <p:spPr bwMode="auto">
            <a:xfrm>
              <a:off x="480" y="3120"/>
              <a:ext cx="292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12" name="Oval 63"/>
            <p:cNvSpPr>
              <a:spLocks noChangeArrowheads="1"/>
            </p:cNvSpPr>
            <p:nvPr/>
          </p:nvSpPr>
          <p:spPr bwMode="auto">
            <a:xfrm>
              <a:off x="468" y="3090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613" name="Oval 64"/>
            <p:cNvSpPr>
              <a:spLocks noChangeArrowheads="1"/>
            </p:cNvSpPr>
            <p:nvPr/>
          </p:nvSpPr>
          <p:spPr bwMode="auto">
            <a:xfrm>
              <a:off x="3376" y="3088"/>
              <a:ext cx="48" cy="48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1857375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Hà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Nội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7924752" y="3962387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Quán</a:t>
            </a: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Triều</a:t>
            </a:r>
            <a:endParaRPr lang="en-US" altLang="zh-CN" sz="24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3962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     </a:t>
            </a:r>
            <a:r>
              <a:rPr lang="en-US" altLang="en-US" sz="2400" b="1" dirty="0">
                <a:solidFill>
                  <a:srgbClr val="000000"/>
                </a:solidFill>
              </a:rPr>
              <a:t>t = ?</a:t>
            </a:r>
          </a:p>
        </p:txBody>
      </p:sp>
      <p:sp>
        <p:nvSpPr>
          <p:cNvPr id="63" name="Oval 111"/>
          <p:cNvSpPr>
            <a:spLocks noChangeArrowheads="1"/>
          </p:cNvSpPr>
          <p:nvPr/>
        </p:nvSpPr>
        <p:spPr bwMode="auto">
          <a:xfrm>
            <a:off x="1752600" y="54864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8261" name="Text Box 58"/>
          <p:cNvSpPr txBox="1">
            <a:spLocks noChangeArrowheads="1"/>
          </p:cNvSpPr>
          <p:nvPr/>
        </p:nvSpPr>
        <p:spPr bwMode="auto">
          <a:xfrm>
            <a:off x="8305686" y="3413116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>
                <a:solidFill>
                  <a:srgbClr val="996600"/>
                </a:solidFill>
              </a:rPr>
              <a:t>(</a:t>
            </a:r>
            <a:r>
              <a:rPr lang="en-US" altLang="en-US" sz="2000" b="1" dirty="0" err="1">
                <a:solidFill>
                  <a:srgbClr val="996600"/>
                </a:solidFill>
              </a:rPr>
              <a:t>sáng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hôm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sau</a:t>
            </a:r>
            <a:r>
              <a:rPr lang="en-US" altLang="en-US" sz="2000" b="1" dirty="0">
                <a:solidFill>
                  <a:srgbClr val="996600"/>
                </a:solidFill>
              </a:rPr>
              <a:t>)</a:t>
            </a:r>
          </a:p>
        </p:txBody>
      </p:sp>
      <p:sp>
        <p:nvSpPr>
          <p:cNvPr id="8262" name="Text Box 108"/>
          <p:cNvSpPr txBox="1">
            <a:spLocks noChangeArrowheads="1"/>
          </p:cNvSpPr>
          <p:nvPr/>
        </p:nvSpPr>
        <p:spPr bwMode="auto">
          <a:xfrm>
            <a:off x="3733800" y="3200406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24 </a:t>
            </a:r>
            <a:r>
              <a:rPr lang="en-US" altLang="en-US" sz="2400" b="1" dirty="0" err="1">
                <a:solidFill>
                  <a:srgbClr val="FF0000"/>
                </a:solidFill>
              </a:rPr>
              <a:t>giờ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63" name="Text Box 46"/>
          <p:cNvSpPr txBox="1">
            <a:spLocks noChangeArrowheads="1"/>
          </p:cNvSpPr>
          <p:nvPr/>
        </p:nvSpPr>
        <p:spPr bwMode="auto">
          <a:xfrm>
            <a:off x="1524000" y="342900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996600"/>
                </a:solidFill>
              </a:rPr>
              <a:t>(</a:t>
            </a:r>
            <a:r>
              <a:rPr lang="en-US" altLang="en-US" sz="2000" b="1" dirty="0" err="1">
                <a:solidFill>
                  <a:srgbClr val="996600"/>
                </a:solidFill>
              </a:rPr>
              <a:t>đêm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hôm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trước</a:t>
            </a:r>
            <a:r>
              <a:rPr lang="en-US" altLang="en-US" sz="2000" dirty="0">
                <a:solidFill>
                  <a:srgbClr val="996600"/>
                </a:solidFill>
              </a:rPr>
              <a:t>)</a:t>
            </a:r>
          </a:p>
        </p:txBody>
      </p:sp>
      <p:sp>
        <p:nvSpPr>
          <p:cNvPr id="8264" name="Text Box 109"/>
          <p:cNvSpPr txBox="1">
            <a:spLocks noChangeArrowheads="1"/>
          </p:cNvSpPr>
          <p:nvPr/>
        </p:nvSpPr>
        <p:spPr bwMode="auto">
          <a:xfrm>
            <a:off x="2316065" y="5930878"/>
            <a:ext cx="221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5 </a:t>
            </a:r>
            <a:r>
              <a:rPr lang="en-US" altLang="en-US" sz="2400" b="1" dirty="0" err="1">
                <a:solidFill>
                  <a:srgbClr val="FF0000"/>
                </a:solidFill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</a:rPr>
              <a:t> 45 </a:t>
            </a:r>
            <a:r>
              <a:rPr lang="en-US" altLang="en-US" sz="2400" b="1" dirty="0" err="1">
                <a:solidFill>
                  <a:srgbClr val="FF0000"/>
                </a:solidFill>
              </a:rPr>
              <a:t>phút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7115042" y="5983283"/>
            <a:ext cx="2381288" cy="461963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11 </a:t>
            </a:r>
            <a:r>
              <a:rPr lang="en-US" altLang="en-US" sz="2400" b="1" dirty="0" err="1">
                <a:solidFill>
                  <a:srgbClr val="FF0000"/>
                </a:solidFill>
              </a:rPr>
              <a:t>giờ</a:t>
            </a:r>
            <a:r>
              <a:rPr lang="en-US" altLang="en-US" sz="2400" b="1" dirty="0">
                <a:solidFill>
                  <a:srgbClr val="FF0000"/>
                </a:solidFill>
              </a:rPr>
              <a:t> 30 </a:t>
            </a:r>
            <a:r>
              <a:rPr lang="en-US" altLang="en-US" sz="2400" b="1" dirty="0" err="1">
                <a:solidFill>
                  <a:srgbClr val="FF0000"/>
                </a:solidFill>
              </a:rPr>
              <a:t>phút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69" name="Minus 68"/>
          <p:cNvSpPr>
            <a:spLocks noChangeArrowheads="1"/>
          </p:cNvSpPr>
          <p:nvPr/>
        </p:nvSpPr>
        <p:spPr bwMode="auto">
          <a:xfrm rot="5400000">
            <a:off x="3925888" y="2782895"/>
            <a:ext cx="422275" cy="412750"/>
          </a:xfrm>
          <a:custGeom>
            <a:avLst/>
            <a:gdLst>
              <a:gd name="T0" fmla="*/ 56565 w 421640"/>
              <a:gd name="T1" fmla="*/ 156146 h 413385"/>
              <a:gd name="T2" fmla="*/ 370181 w 421640"/>
              <a:gd name="T3" fmla="*/ 156146 h 413385"/>
              <a:gd name="T4" fmla="*/ 370181 w 421640"/>
              <a:gd name="T5" fmla="*/ 252185 h 413385"/>
              <a:gd name="T6" fmla="*/ 56565 w 421640"/>
              <a:gd name="T7" fmla="*/ 252185 h 413385"/>
              <a:gd name="T8" fmla="*/ 0 60000 65536"/>
              <a:gd name="T9" fmla="*/ 0 60000 65536"/>
              <a:gd name="T10" fmla="*/ 0 60000 65536"/>
              <a:gd name="T11" fmla="*/ 0 60000 65536"/>
              <a:gd name="T12" fmla="*/ 0 w 421640"/>
              <a:gd name="T13" fmla="*/ 0 h 413385"/>
              <a:gd name="T14" fmla="*/ 421640 w 421640"/>
              <a:gd name="T15" fmla="*/ 413385 h 413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640" h="413385">
                <a:moveTo>
                  <a:pt x="55888" y="158078"/>
                </a:moveTo>
                <a:lnTo>
                  <a:pt x="365751" y="158078"/>
                </a:lnTo>
                <a:lnTo>
                  <a:pt x="365751" y="255306"/>
                </a:lnTo>
                <a:lnTo>
                  <a:pt x="55888" y="255306"/>
                </a:lnTo>
                <a:lnTo>
                  <a:pt x="55888" y="15807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10" name="Text Box 1"/>
          <p:cNvSpPr txBox="1">
            <a:spLocks noChangeArrowheads="1"/>
          </p:cNvSpPr>
          <p:nvPr/>
        </p:nvSpPr>
        <p:spPr bwMode="auto">
          <a:xfrm>
            <a:off x="4695825" y="136525"/>
            <a:ext cx="2084388" cy="520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TÓM TẮT: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136525"/>
            <a:ext cx="1763332" cy="6000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942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1" grpId="0"/>
      <p:bldP spid="6212" grpId="0"/>
      <p:bldP spid="6217" grpId="0"/>
      <p:bldP spid="6255" grpId="0" animBg="1"/>
      <p:bldP spid="8259" grpId="1"/>
      <p:bldP spid="8259" grpId="2"/>
      <p:bldP spid="8260" grpId="1"/>
      <p:bldP spid="8260" grpId="2"/>
      <p:bldP spid="40" grpId="0"/>
      <p:bldP spid="41" grpId="0"/>
      <p:bldP spid="42" grpId="0"/>
      <p:bldP spid="43" grpId="0" animBg="1"/>
      <p:bldP spid="44" grpId="1"/>
      <p:bldP spid="44" grpId="2"/>
      <p:bldP spid="45" grpId="1"/>
      <p:bldP spid="45" grpId="2"/>
      <p:bldP spid="50" grpId="0"/>
      <p:bldP spid="51" grpId="0"/>
      <p:bldP spid="52" grpId="0"/>
      <p:bldP spid="53" grpId="0" bldLvl="0" animBg="1"/>
      <p:bldP spid="54" grpId="0"/>
      <p:bldP spid="54" grpId="1"/>
      <p:bldP spid="55" grpId="0"/>
      <p:bldP spid="55" grpId="1"/>
      <p:bldP spid="60" grpId="0"/>
      <p:bldP spid="61" grpId="0"/>
      <p:bldP spid="62" grpId="0"/>
      <p:bldP spid="63" grpId="0" bldLvl="0" animBg="1"/>
      <p:bldP spid="8261" grpId="1"/>
      <p:bldP spid="8261" grpId="2"/>
      <p:bldP spid="8262" grpId="1"/>
      <p:bldP spid="8262" grpId="2"/>
      <p:bldP spid="8263" grpId="1"/>
      <p:bldP spid="8263" grpId="2"/>
      <p:bldP spid="8264" grpId="0"/>
      <p:bldP spid="8264" grpId="1"/>
      <p:bldP spid="20564" grpId="0" bldLvl="0" animBg="1"/>
      <p:bldP spid="20564" grpId="1" animBg="1"/>
      <p:bldP spid="69" grpId="0" bldLvl="0" animBg="1"/>
      <p:bldP spid="69" grpId="1" animBg="1"/>
      <p:bldP spid="24610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13500000">
            <a:schemeClr val="bg2"/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13500000">
            <a:schemeClr val="bg2"/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</TotalTime>
  <Words>328</Words>
  <Application>Microsoft Office PowerPoint</Application>
  <PresentationFormat>Widescreen</PresentationFormat>
  <Paragraphs>69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宋体</vt:lpstr>
      <vt:lpstr>Arial</vt:lpstr>
      <vt:lpstr>Calibri</vt:lpstr>
      <vt:lpstr>Century Gothic</vt:lpstr>
      <vt:lpstr>iCiel Cadena</vt:lpstr>
      <vt:lpstr>Tahoma</vt:lpstr>
      <vt:lpstr>Times New Roman</vt:lpstr>
      <vt:lpstr>Wingdings 3</vt:lpstr>
      <vt:lpstr>字魂59号-创粗黑</vt:lpstr>
      <vt:lpstr>Ion</vt:lpstr>
      <vt:lpstr>14_Default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35</cp:revision>
  <dcterms:created xsi:type="dcterms:W3CDTF">2022-03-23T02:42:54Z</dcterms:created>
  <dcterms:modified xsi:type="dcterms:W3CDTF">2023-03-16T01:11:47Z</dcterms:modified>
</cp:coreProperties>
</file>