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1"/>
  </p:sldMasterIdLst>
  <p:sldIdLst>
    <p:sldId id="3961" r:id="rId2"/>
    <p:sldId id="3966" r:id="rId3"/>
    <p:sldId id="3967" r:id="rId4"/>
    <p:sldId id="3965" r:id="rId5"/>
    <p:sldId id="3968" r:id="rId6"/>
    <p:sldId id="3958" r:id="rId7"/>
    <p:sldId id="3962" r:id="rId8"/>
    <p:sldId id="3963" r:id="rId9"/>
    <p:sldId id="3964" r:id="rId10"/>
    <p:sldId id="405" r:id="rId11"/>
    <p:sldId id="400" r:id="rId12"/>
    <p:sldId id="3969" r:id="rId13"/>
    <p:sldId id="3970" r:id="rId14"/>
    <p:sldId id="3971" r:id="rId15"/>
    <p:sldId id="3972" r:id="rId16"/>
    <p:sldId id="3976" r:id="rId17"/>
    <p:sldId id="3975" r:id="rId18"/>
    <p:sldId id="3979" r:id="rId19"/>
    <p:sldId id="278" r:id="rId20"/>
    <p:sldId id="3980" r:id="rId21"/>
    <p:sldId id="3977" r:id="rId22"/>
  </p:sldIdLst>
  <p:sldSz cx="12192000" cy="6858000"/>
  <p:notesSz cx="6858000" cy="9144000"/>
  <p:embeddedFontLst>
    <p:embeddedFont>
      <p:font typeface="等线" panose="02010600030101010101" pitchFamily="2" charset="-122"/>
      <p:regular r:id="rId23"/>
      <p:bold r:id="rId24"/>
    </p:embeddedFont>
    <p:embeddedFont>
      <p:font typeface="等线 Light" panose="02010600030101010101" pitchFamily="2" charset="-122"/>
      <p:regular r:id="rId25"/>
    </p:embeddedFont>
    <p:embeddedFont>
      <p:font typeface=".VnTime" panose="020BE200000000000000" pitchFamily="34"/>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Verdana" panose="020B0604030504040204" pitchFamily="34"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0927" autoAdjust="0"/>
  </p:normalViewPr>
  <p:slideViewPr>
    <p:cSldViewPr showGuides="1">
      <p:cViewPr>
        <p:scale>
          <a:sx n="62" d="100"/>
          <a:sy n="62" d="100"/>
        </p:scale>
        <p:origin x="2536" y="1296"/>
      </p:cViewPr>
      <p:guideLst>
        <p:guide orient="horz" pos="2160"/>
        <p:guide pos="3840"/>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70580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Tree>
    <p:extLst>
      <p:ext uri="{BB962C8B-B14F-4D97-AF65-F5344CB8AC3E}">
        <p14:creationId xmlns:p14="http://schemas.microsoft.com/office/powerpoint/2010/main" val="22573860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337548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89913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0424565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25405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382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7392298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44212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3257361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016549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5512430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Tree>
    <p:extLst>
      <p:ext uri="{BB962C8B-B14F-4D97-AF65-F5344CB8AC3E}">
        <p14:creationId xmlns:p14="http://schemas.microsoft.com/office/powerpoint/2010/main" val="417359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Tree>
    <p:extLst>
      <p:ext uri="{BB962C8B-B14F-4D97-AF65-F5344CB8AC3E}">
        <p14:creationId xmlns:p14="http://schemas.microsoft.com/office/powerpoint/2010/main" val="272417293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t>2023/3/30</a:t>
            </a:fld>
            <a:endParaRPr lang="zh-CN" altLang="en-US"/>
          </a:p>
        </p:txBody>
      </p:sp>
    </p:spTree>
    <p:extLst>
      <p:ext uri="{BB962C8B-B14F-4D97-AF65-F5344CB8AC3E}">
        <p14:creationId xmlns:p14="http://schemas.microsoft.com/office/powerpoint/2010/main" val="29633556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B85A138F-ABA7-40EE-B139-AC9175A280F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图片 7">
            <a:extLst>
              <a:ext uri="{FF2B5EF4-FFF2-40B4-BE49-F238E27FC236}">
                <a16:creationId xmlns:a16="http://schemas.microsoft.com/office/drawing/2014/main" id="{A2EE5880-8C4C-41FF-867A-31F1A54973E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20763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73" r:id="rId8"/>
    <p:sldLayoutId id="2147483672" r:id="rId9"/>
    <p:sldLayoutId id="2147483671" r:id="rId10"/>
    <p:sldLayoutId id="2147483666" r:id="rId11"/>
    <p:sldLayoutId id="2147483667" r:id="rId12"/>
    <p:sldLayoutId id="2147483668" r:id="rId13"/>
    <p:sldLayoutId id="2147483669" r:id="rId14"/>
    <p:sldLayoutId id="2147483670" r:id="rId15"/>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707886"/>
          </a:xfrm>
          <a:prstGeom prst="rect">
            <a:avLst/>
          </a:prstGeom>
          <a:noFill/>
        </p:spPr>
        <p:txBody>
          <a:bodyPr wrap="square" rtlCol="0">
            <a:spAutoFit/>
          </a:bodyPr>
          <a:lstStyle/>
          <a:p>
            <a:pPr lvl="0" defTabSz="685800">
              <a:defRPr/>
            </a:pPr>
            <a:r>
              <a:rPr kumimoji="0" lang="en-US" sz="4000" b="1" i="0" u="sng" strike="noStrike" kern="1200" cap="none" spc="0" normalizeH="0" baseline="0" noProof="0" dirty="0" err="1">
                <a:ln>
                  <a:noFill/>
                </a:ln>
                <a:solidFill>
                  <a:srgbClr val="FE622A"/>
                </a:solidFill>
                <a:effectLst/>
                <a:uLnTx/>
                <a:uFillTx/>
                <a:latin typeface="UTM Isadora" panose="02040603050506020204" pitchFamily="18" charset="0"/>
                <a:ea typeface="+mn-ea"/>
                <a:cs typeface="+mn-cs"/>
              </a:rPr>
              <a:t>Câu</a:t>
            </a:r>
            <a:r>
              <a:rPr kumimoji="0" lang="en-US" sz="4000" b="1" i="0" u="sng" strike="noStrike" kern="1200" cap="none" spc="0" normalizeH="0" baseline="0" noProof="0" dirty="0">
                <a:ln>
                  <a:noFill/>
                </a:ln>
                <a:solidFill>
                  <a:srgbClr val="FE622A"/>
                </a:solidFill>
                <a:effectLst/>
                <a:uLnTx/>
                <a:uFillTx/>
                <a:latin typeface="UTM Isadora" panose="02040603050506020204" pitchFamily="18" charset="0"/>
                <a:ea typeface="+mn-ea"/>
                <a:cs typeface="+mn-cs"/>
              </a:rPr>
              <a:t> </a:t>
            </a:r>
            <a:r>
              <a:rPr lang="en-US" sz="4000" b="1" u="sng" noProof="0" dirty="0">
                <a:solidFill>
                  <a:srgbClr val="FE622A"/>
                </a:solidFill>
                <a:latin typeface="UTM Isadora" panose="02040603050506020204" pitchFamily="18" charset="0"/>
              </a:rPr>
              <a:t>1</a:t>
            </a:r>
            <a:r>
              <a:rPr kumimoji="0" lang="en-US" sz="4000" b="1" i="0" u="none" strike="noStrike" kern="1200" cap="none" spc="0" normalizeH="0" baseline="0" noProof="0" dirty="0">
                <a:ln>
                  <a:noFill/>
                </a:ln>
                <a:solidFill>
                  <a:srgbClr val="FE622A"/>
                </a:solidFill>
                <a:effectLst/>
                <a:uLnTx/>
                <a:uFillTx/>
                <a:latin typeface="UTM Isadora" panose="02040603050506020204" pitchFamily="18" charset="0"/>
                <a:ea typeface="+mn-ea"/>
                <a:cs typeface="+mn-cs"/>
              </a:rPr>
              <a:t>: </a:t>
            </a:r>
            <a:r>
              <a:rPr lang="en-US" sz="4000" b="1" dirty="0" err="1">
                <a:solidFill>
                  <a:srgbClr val="FE622A"/>
                </a:solidFill>
                <a:latin typeface="UTM Isadora" panose="02040603050506020204" pitchFamily="18" charset="0"/>
              </a:rPr>
              <a:t>Trứng</a:t>
            </a:r>
            <a:r>
              <a:rPr lang="en-US" sz="4000" b="1" dirty="0">
                <a:solidFill>
                  <a:srgbClr val="FE622A"/>
                </a:solidFill>
                <a:latin typeface="UTM Isadora" panose="02040603050506020204" pitchFamily="18" charset="0"/>
              </a:rPr>
              <a:t> </a:t>
            </a:r>
            <a:r>
              <a:rPr lang="en-US" sz="4000" b="1" dirty="0" err="1">
                <a:solidFill>
                  <a:srgbClr val="FE622A"/>
                </a:solidFill>
                <a:latin typeface="UTM Isadora" panose="02040603050506020204" pitchFamily="18" charset="0"/>
              </a:rPr>
              <a:t>chim</a:t>
            </a:r>
            <a:r>
              <a:rPr lang="en-US" sz="4000" b="1" dirty="0">
                <a:solidFill>
                  <a:srgbClr val="FE622A"/>
                </a:solidFill>
                <a:latin typeface="UTM Isadora" panose="02040603050506020204" pitchFamily="18" charset="0"/>
              </a:rPr>
              <a:t> </a:t>
            </a:r>
            <a:r>
              <a:rPr lang="en-US" sz="4000" b="1" dirty="0" err="1">
                <a:solidFill>
                  <a:srgbClr val="FE622A"/>
                </a:solidFill>
                <a:latin typeface="UTM Isadora" panose="02040603050506020204" pitchFamily="18" charset="0"/>
              </a:rPr>
              <a:t>sẽ</a:t>
            </a:r>
            <a:r>
              <a:rPr lang="en-US" sz="4000" b="1" dirty="0">
                <a:solidFill>
                  <a:srgbClr val="FE622A"/>
                </a:solidFill>
                <a:latin typeface="UTM Isadora" panose="02040603050506020204" pitchFamily="18" charset="0"/>
              </a:rPr>
              <a:t> </a:t>
            </a:r>
            <a:r>
              <a:rPr lang="en-US" sz="4000" b="1" dirty="0" err="1">
                <a:solidFill>
                  <a:srgbClr val="FE622A"/>
                </a:solidFill>
                <a:latin typeface="UTM Isadora" panose="02040603050506020204" pitchFamily="18" charset="0"/>
              </a:rPr>
              <a:t>nở</a:t>
            </a:r>
            <a:r>
              <a:rPr lang="en-US" sz="4000" b="1" dirty="0">
                <a:solidFill>
                  <a:srgbClr val="FE622A"/>
                </a:solidFill>
                <a:latin typeface="UTM Isadora" panose="02040603050506020204" pitchFamily="18" charset="0"/>
              </a:rPr>
              <a:t> </a:t>
            </a:r>
            <a:r>
              <a:rPr lang="en-US" sz="4000" b="1" dirty="0" err="1">
                <a:solidFill>
                  <a:srgbClr val="FE622A"/>
                </a:solidFill>
                <a:latin typeface="UTM Isadora" panose="02040603050506020204" pitchFamily="18" charset="0"/>
              </a:rPr>
              <a:t>thành</a:t>
            </a:r>
            <a:r>
              <a:rPr lang="en-US" sz="4000" b="1" dirty="0">
                <a:solidFill>
                  <a:srgbClr val="FE622A"/>
                </a:solidFill>
                <a:latin typeface="UTM Isadora" panose="02040603050506020204" pitchFamily="18" charset="0"/>
              </a:rPr>
              <a:t> </a:t>
            </a:r>
            <a:r>
              <a:rPr lang="en-US" sz="4000" b="1" dirty="0" err="1">
                <a:solidFill>
                  <a:srgbClr val="FE622A"/>
                </a:solidFill>
                <a:latin typeface="UTM Isadora" panose="02040603050506020204" pitchFamily="18" charset="0"/>
              </a:rPr>
              <a:t>gì</a:t>
            </a:r>
            <a:r>
              <a:rPr lang="en-US" sz="4000" b="1" dirty="0">
                <a:solidFill>
                  <a:srgbClr val="FE622A"/>
                </a:solidFill>
                <a:latin typeface="UTM Isadora" panose="02040603050506020204" pitchFamily="18" charset="0"/>
              </a:rPr>
              <a:t>?</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3352696" y="2604380"/>
            <a:ext cx="6172289"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Ấu trùng</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3352696" y="3612435"/>
            <a:ext cx="556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Chim non</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6348931" y="3421622"/>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088358" y="4653280"/>
            <a:ext cx="2997759" cy="226680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52869936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6AF39AA1-D9A3-49DC-BDA0-026C5E6DB4EE}"/>
              </a:ext>
            </a:extLst>
          </p:cNvPr>
          <p:cNvSpPr txBox="1">
            <a:spLocks noChangeArrowheads="1"/>
          </p:cNvSpPr>
          <p:nvPr/>
        </p:nvSpPr>
        <p:spPr bwMode="auto">
          <a:xfrm>
            <a:off x="4139688" y="987423"/>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b="1">
              <a:solidFill>
                <a:srgbClr val="002060"/>
              </a:solidFill>
              <a:latin typeface="Times New Roman" panose="02020603050405020304" pitchFamily="18" charset="0"/>
            </a:endParaRPr>
          </a:p>
        </p:txBody>
      </p:sp>
      <p:sp>
        <p:nvSpPr>
          <p:cNvPr id="25603" name="Text Box 3">
            <a:extLst>
              <a:ext uri="{FF2B5EF4-FFF2-40B4-BE49-F238E27FC236}">
                <a16:creationId xmlns:a16="http://schemas.microsoft.com/office/drawing/2014/main" id="{99913A93-EE19-47C6-AC7B-AD5A6CFB73B6}"/>
              </a:ext>
            </a:extLst>
          </p:cNvPr>
          <p:cNvSpPr txBox="1">
            <a:spLocks noChangeArrowheads="1"/>
          </p:cNvSpPr>
          <p:nvPr/>
        </p:nvSpPr>
        <p:spPr bwMode="auto">
          <a:xfrm>
            <a:off x="4722301" y="1174748"/>
            <a:ext cx="184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b="1">
              <a:solidFill>
                <a:srgbClr val="002060"/>
              </a:solidFill>
              <a:latin typeface="Times New Roman" panose="02020603050405020304" pitchFamily="18" charset="0"/>
            </a:endParaRPr>
          </a:p>
        </p:txBody>
      </p:sp>
      <p:pic>
        <p:nvPicPr>
          <p:cNvPr id="25604" name="Picture 4" descr="120">
            <a:extLst>
              <a:ext uri="{FF2B5EF4-FFF2-40B4-BE49-F238E27FC236}">
                <a16:creationId xmlns:a16="http://schemas.microsoft.com/office/drawing/2014/main" id="{B64001E5-4EBC-4F9B-97E1-E3A6C83C03E0}"/>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t="55792" r="61029" b="354"/>
          <a:stretch>
            <a:fillRect/>
          </a:stretch>
        </p:blipFill>
        <p:spPr>
          <a:xfrm>
            <a:off x="3375024" y="1447800"/>
            <a:ext cx="5159375" cy="3852333"/>
          </a:xfrm>
          <a:noFill/>
        </p:spPr>
      </p:pic>
      <p:sp>
        <p:nvSpPr>
          <p:cNvPr id="25605" name="Text Box 5">
            <a:extLst>
              <a:ext uri="{FF2B5EF4-FFF2-40B4-BE49-F238E27FC236}">
                <a16:creationId xmlns:a16="http://schemas.microsoft.com/office/drawing/2014/main" id="{2D7E43E6-1E01-41B2-BEFD-A564B526548D}"/>
              </a:ext>
            </a:extLst>
          </p:cNvPr>
          <p:cNvSpPr txBox="1">
            <a:spLocks noChangeArrowheads="1"/>
          </p:cNvSpPr>
          <p:nvPr/>
        </p:nvSpPr>
        <p:spPr bwMode="auto">
          <a:xfrm>
            <a:off x="8763001" y="3124200"/>
            <a:ext cx="735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2060"/>
                </a:solidFill>
                <a:latin typeface="Times New Roman" panose="02020603050405020304" pitchFamily="18" charset="0"/>
              </a:rPr>
              <a:t>h.1a</a:t>
            </a:r>
          </a:p>
        </p:txBody>
      </p:sp>
      <p:sp>
        <p:nvSpPr>
          <p:cNvPr id="25606" name="Text Box 6">
            <a:extLst>
              <a:ext uri="{FF2B5EF4-FFF2-40B4-BE49-F238E27FC236}">
                <a16:creationId xmlns:a16="http://schemas.microsoft.com/office/drawing/2014/main" id="{019DB60B-D6DD-4942-AE0C-FBC9B1B0F05C}"/>
              </a:ext>
            </a:extLst>
          </p:cNvPr>
          <p:cNvSpPr txBox="1">
            <a:spLocks noChangeArrowheads="1"/>
          </p:cNvSpPr>
          <p:nvPr/>
        </p:nvSpPr>
        <p:spPr bwMode="auto">
          <a:xfrm>
            <a:off x="3714238" y="779462"/>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b="1">
              <a:solidFill>
                <a:srgbClr val="002060"/>
              </a:solidFill>
            </a:endParaRPr>
          </a:p>
        </p:txBody>
      </p:sp>
      <p:sp>
        <p:nvSpPr>
          <p:cNvPr id="11271" name="Text Box 7">
            <a:extLst>
              <a:ext uri="{FF2B5EF4-FFF2-40B4-BE49-F238E27FC236}">
                <a16:creationId xmlns:a16="http://schemas.microsoft.com/office/drawing/2014/main" id="{935241A7-34AC-4186-82F5-CA8015A7934D}"/>
              </a:ext>
            </a:extLst>
          </p:cNvPr>
          <p:cNvSpPr txBox="1">
            <a:spLocks noChangeArrowheads="1"/>
          </p:cNvSpPr>
          <p:nvPr/>
        </p:nvSpPr>
        <p:spPr bwMode="auto">
          <a:xfrm>
            <a:off x="1787014" y="457198"/>
            <a:ext cx="8874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FF0000"/>
                </a:solidFill>
                <a:latin typeface="Times New Roman" panose="02020603050405020304" pitchFamily="18" charset="0"/>
              </a:rPr>
              <a:t>  - Bào thai của thú được nuôi dưỡng ở đâu?</a:t>
            </a:r>
          </a:p>
        </p:txBody>
      </p:sp>
      <p:sp>
        <p:nvSpPr>
          <p:cNvPr id="11272" name="Text Box 8">
            <a:extLst>
              <a:ext uri="{FF2B5EF4-FFF2-40B4-BE49-F238E27FC236}">
                <a16:creationId xmlns:a16="http://schemas.microsoft.com/office/drawing/2014/main" id="{DB7EAE34-BD88-4527-982E-5A3662C3D43E}"/>
              </a:ext>
            </a:extLst>
          </p:cNvPr>
          <p:cNvSpPr txBox="1">
            <a:spLocks noChangeArrowheads="1"/>
          </p:cNvSpPr>
          <p:nvPr/>
        </p:nvSpPr>
        <p:spPr bwMode="auto">
          <a:xfrm>
            <a:off x="1863213" y="990598"/>
            <a:ext cx="952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dirty="0">
                <a:solidFill>
                  <a:srgbClr val="FF0000"/>
                </a:solidFill>
                <a:latin typeface="Times New Roman" panose="02020603050405020304" pitchFamily="18" charset="0"/>
              </a:rPr>
              <a:t> - </a:t>
            </a:r>
            <a:r>
              <a:rPr lang="en-US" altLang="en-US" sz="2400" b="1" dirty="0" err="1">
                <a:solidFill>
                  <a:srgbClr val="FF0000"/>
                </a:solidFill>
                <a:latin typeface="Times New Roman" panose="02020603050405020304" pitchFamily="18" charset="0"/>
              </a:rPr>
              <a:t>Kể</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tên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một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số</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bộ</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phận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của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thai</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mà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em</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có</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thể</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nhìn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thấy</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trong</a:t>
            </a:r>
            <a:r>
              <a:rPr lang="en-US" altLang="en-US" sz="2400" b="1" dirty="0">
                <a:solidFill>
                  <a:srgbClr val="FF0000"/>
                </a:solidFill>
                <a:latin typeface="Times New Roman" panose="02020603050405020304" pitchFamily="18" charset="0"/>
              </a:rPr>
              <a:t> H1a?</a:t>
            </a:r>
          </a:p>
        </p:txBody>
      </p:sp>
      <p:sp>
        <p:nvSpPr>
          <p:cNvPr id="11273" name="Text Box 9">
            <a:extLst>
              <a:ext uri="{FF2B5EF4-FFF2-40B4-BE49-F238E27FC236}">
                <a16:creationId xmlns:a16="http://schemas.microsoft.com/office/drawing/2014/main" id="{1D8AD74F-E34A-40E8-A8AE-E5045D9688CD}"/>
              </a:ext>
            </a:extLst>
          </p:cNvPr>
          <p:cNvSpPr txBox="1">
            <a:spLocks noChangeArrowheads="1"/>
          </p:cNvSpPr>
          <p:nvPr/>
        </p:nvSpPr>
        <p:spPr bwMode="auto">
          <a:xfrm>
            <a:off x="1828801" y="5867400"/>
            <a:ext cx="81327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2400" b="1">
                <a:solidFill>
                  <a:srgbClr val="002060"/>
                </a:solidFill>
                <a:latin typeface="Times New Roman" panose="02020603050405020304" pitchFamily="18" charset="0"/>
              </a:rPr>
              <a:t>-Ta có thể nhìn thấy được đầu, mình, chân, đuôi của thú con.</a:t>
            </a:r>
          </a:p>
        </p:txBody>
      </p:sp>
      <p:sp>
        <p:nvSpPr>
          <p:cNvPr id="25610" name="Text Box 10">
            <a:extLst>
              <a:ext uri="{FF2B5EF4-FFF2-40B4-BE49-F238E27FC236}">
                <a16:creationId xmlns:a16="http://schemas.microsoft.com/office/drawing/2014/main" id="{61216552-91CF-4917-85F5-49430FF291C7}"/>
              </a:ext>
            </a:extLst>
          </p:cNvPr>
          <p:cNvSpPr txBox="1">
            <a:spLocks noChangeArrowheads="1"/>
          </p:cNvSpPr>
          <p:nvPr/>
        </p:nvSpPr>
        <p:spPr bwMode="auto">
          <a:xfrm>
            <a:off x="7756525" y="2322514"/>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600">
              <a:solidFill>
                <a:srgbClr val="002060"/>
              </a:solidFill>
            </a:endParaRPr>
          </a:p>
        </p:txBody>
      </p:sp>
      <p:sp>
        <p:nvSpPr>
          <p:cNvPr id="11275" name="Text Box 11">
            <a:extLst>
              <a:ext uri="{FF2B5EF4-FFF2-40B4-BE49-F238E27FC236}">
                <a16:creationId xmlns:a16="http://schemas.microsoft.com/office/drawing/2014/main" id="{571E01BA-F99F-4F7D-8FFC-0713F8898410}"/>
              </a:ext>
            </a:extLst>
          </p:cNvPr>
          <p:cNvSpPr txBox="1">
            <a:spLocks noChangeArrowheads="1"/>
          </p:cNvSpPr>
          <p:nvPr/>
        </p:nvSpPr>
        <p:spPr bwMode="auto">
          <a:xfrm>
            <a:off x="1752601" y="5334000"/>
            <a:ext cx="6875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2400" b="1">
                <a:solidFill>
                  <a:srgbClr val="002060"/>
                </a:solidFill>
                <a:latin typeface="Times New Roman" panose="02020603050405020304" pitchFamily="18" charset="0"/>
              </a:rPr>
              <a:t>- Bào thai của thú được nuôi dưỡng trong bụng mẹ.</a:t>
            </a:r>
            <a:endParaRPr lang="en-US" altLang="en-US" sz="2400">
              <a:solidFill>
                <a:srgbClr val="002060"/>
              </a:solidFill>
              <a:latin typeface="Times New Roman" panose="02020603050405020304" pitchFamily="18" charset="0"/>
            </a:endParaRPr>
          </a:p>
        </p:txBody>
      </p:sp>
    </p:spTree>
  </p:cSld>
  <p:clrMapOvr>
    <a:masterClrMapping/>
  </p:clrMapOvr>
  <p:transition spd="med">
    <p:wheel spokes="3"/>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271"/>
                                        </p:tgtEl>
                                        <p:attrNameLst>
                                          <p:attrName>style.visibility</p:attrName>
                                        </p:attrNameLst>
                                      </p:cBhvr>
                                      <p:to>
                                        <p:strVal val="visible"/>
                                      </p:to>
                                    </p:set>
                                    <p:animEffect transition="in" filter="box(in)">
                                      <p:cBhvr>
                                        <p:cTn id="7" dur="500"/>
                                        <p:tgtEl>
                                          <p:spTgt spid="112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271"/>
                                        </p:tgtEl>
                                      </p:cBhvr>
                                    </p:animEffect>
                                    <p:set>
                                      <p:cBhvr>
                                        <p:cTn id="12" dur="1" fill="hold">
                                          <p:stCondLst>
                                            <p:cond delay="499"/>
                                          </p:stCondLst>
                                        </p:cTn>
                                        <p:tgtEl>
                                          <p:spTgt spid="11271"/>
                                        </p:tgtEl>
                                        <p:attrNameLst>
                                          <p:attrName>style.visibility</p:attrName>
                                        </p:attrNameLst>
                                      </p:cBhvr>
                                      <p:to>
                                        <p:strVal val="hidden"/>
                                      </p:to>
                                    </p:set>
                                  </p:childTnLst>
                                </p:cTn>
                              </p:par>
                              <p:par>
                                <p:cTn id="13" presetID="4" presetClass="entr" presetSubtype="16" fill="hold" grpId="0" nodeType="withEffect">
                                  <p:stCondLst>
                                    <p:cond delay="0"/>
                                  </p:stCondLst>
                                  <p:childTnLst>
                                    <p:set>
                                      <p:cBhvr>
                                        <p:cTn id="14" dur="1" fill="hold">
                                          <p:stCondLst>
                                            <p:cond delay="0"/>
                                          </p:stCondLst>
                                        </p:cTn>
                                        <p:tgtEl>
                                          <p:spTgt spid="11275"/>
                                        </p:tgtEl>
                                        <p:attrNameLst>
                                          <p:attrName>style.visibility</p:attrName>
                                        </p:attrNameLst>
                                      </p:cBhvr>
                                      <p:to>
                                        <p:strVal val="visible"/>
                                      </p:to>
                                    </p:set>
                                    <p:animEffect transition="in" filter="box(in)">
                                      <p:cBhvr>
                                        <p:cTn id="15" dur="500"/>
                                        <p:tgtEl>
                                          <p:spTgt spid="112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16" fill="hold" nodeType="clickEffect">
                                  <p:stCondLst>
                                    <p:cond delay="0"/>
                                  </p:stCondLst>
                                  <p:childTnLst>
                                    <p:set>
                                      <p:cBhvr>
                                        <p:cTn id="19" dur="1" fill="hold">
                                          <p:stCondLst>
                                            <p:cond delay="0"/>
                                          </p:stCondLst>
                                        </p:cTn>
                                        <p:tgtEl>
                                          <p:spTgt spid="11272">
                                            <p:txEl>
                                              <p:pRg st="0" end="0"/>
                                            </p:txEl>
                                          </p:spTgt>
                                        </p:tgtEl>
                                        <p:attrNameLst>
                                          <p:attrName>style.visibility</p:attrName>
                                        </p:attrNameLst>
                                      </p:cBhvr>
                                      <p:to>
                                        <p:strVal val="visible"/>
                                      </p:to>
                                    </p:set>
                                    <p:animEffect transition="in" filter="box(in)">
                                      <p:cBhvr>
                                        <p:cTn id="20" dur="500"/>
                                        <p:tgtEl>
                                          <p:spTgt spid="11272">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xit" presetSubtype="16" fill="hold" nodeType="clickEffect">
                                  <p:stCondLst>
                                    <p:cond delay="0"/>
                                  </p:stCondLst>
                                  <p:childTnLst>
                                    <p:animEffect transition="out" filter="box(in)">
                                      <p:cBhvr>
                                        <p:cTn id="24" dur="500"/>
                                        <p:tgtEl>
                                          <p:spTgt spid="11272">
                                            <p:txEl>
                                              <p:pRg st="0" end="0"/>
                                            </p:txEl>
                                          </p:spTgt>
                                        </p:tgtEl>
                                      </p:cBhvr>
                                    </p:animEffect>
                                    <p:set>
                                      <p:cBhvr>
                                        <p:cTn id="25" dur="1" fill="hold">
                                          <p:stCondLst>
                                            <p:cond delay="499"/>
                                          </p:stCondLst>
                                        </p:cTn>
                                        <p:tgtEl>
                                          <p:spTgt spid="11272">
                                            <p:txEl>
                                              <p:pRg st="0" end="0"/>
                                            </p:txEl>
                                          </p:spTgt>
                                        </p:tgtEl>
                                        <p:attrNameLst>
                                          <p:attrName>style.visibility</p:attrName>
                                        </p:attrNameLst>
                                      </p:cBhvr>
                                      <p:to>
                                        <p:strVal val="hidden"/>
                                      </p:to>
                                    </p:set>
                                  </p:childTnLst>
                                </p:cTn>
                              </p:par>
                              <p:par>
                                <p:cTn id="26" presetID="8" presetClass="entr" presetSubtype="16" fill="hold" grpId="0" nodeType="withEffect">
                                  <p:stCondLst>
                                    <p:cond delay="0"/>
                                  </p:stCondLst>
                                  <p:childTnLst>
                                    <p:set>
                                      <p:cBhvr>
                                        <p:cTn id="27" dur="1" fill="hold">
                                          <p:stCondLst>
                                            <p:cond delay="0"/>
                                          </p:stCondLst>
                                        </p:cTn>
                                        <p:tgtEl>
                                          <p:spTgt spid="11273"/>
                                        </p:tgtEl>
                                        <p:attrNameLst>
                                          <p:attrName>style.visibility</p:attrName>
                                        </p:attrNameLst>
                                      </p:cBhvr>
                                      <p:to>
                                        <p:strVal val="visible"/>
                                      </p:to>
                                    </p:set>
                                    <p:animEffect transition="in" filter="diamond(in)">
                                      <p:cBhvr>
                                        <p:cTn id="28" dur="2000"/>
                                        <p:tgtEl>
                                          <p:spTgt spid="112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p:bldP spid="11271" grpId="1"/>
      <p:bldP spid="11273" grpId="0"/>
      <p:bldP spid="112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FDEFF21F-78F8-40D6-A7FF-65745269B14B}"/>
              </a:ext>
            </a:extLst>
          </p:cNvPr>
          <p:cNvSpPr txBox="1">
            <a:spLocks noChangeArrowheads="1"/>
          </p:cNvSpPr>
          <p:nvPr/>
        </p:nvSpPr>
        <p:spPr bwMode="auto">
          <a:xfrm>
            <a:off x="2133600" y="381001"/>
            <a:ext cx="6248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1800">
              <a:latin typeface="Times New Roman" panose="02020603050405020304" pitchFamily="18" charset="0"/>
              <a:cs typeface="Times New Roman" panose="02020603050405020304" pitchFamily="18" charset="0"/>
            </a:endParaRPr>
          </a:p>
        </p:txBody>
      </p:sp>
      <p:sp>
        <p:nvSpPr>
          <p:cNvPr id="27651" name="Text Box 3">
            <a:extLst>
              <a:ext uri="{FF2B5EF4-FFF2-40B4-BE49-F238E27FC236}">
                <a16:creationId xmlns:a16="http://schemas.microsoft.com/office/drawing/2014/main" id="{85E1CC3D-C9A3-4DF3-812B-C8337A26CBD8}"/>
              </a:ext>
            </a:extLst>
          </p:cNvPr>
          <p:cNvSpPr txBox="1">
            <a:spLocks noChangeArrowheads="1"/>
          </p:cNvSpPr>
          <p:nvPr/>
        </p:nvSpPr>
        <p:spPr bwMode="auto">
          <a:xfrm>
            <a:off x="2422525" y="5805489"/>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000">
              <a:latin typeface="Times New Roman" panose="02020603050405020304" pitchFamily="18" charset="0"/>
              <a:cs typeface="Times New Roman" panose="02020603050405020304" pitchFamily="18" charset="0"/>
            </a:endParaRPr>
          </a:p>
        </p:txBody>
      </p:sp>
      <p:sp>
        <p:nvSpPr>
          <p:cNvPr id="153611" name="Text Box 11">
            <a:extLst>
              <a:ext uri="{FF2B5EF4-FFF2-40B4-BE49-F238E27FC236}">
                <a16:creationId xmlns:a16="http://schemas.microsoft.com/office/drawing/2014/main" id="{F4EF3378-38D1-4BC7-B155-41314F9F6A36}"/>
              </a:ext>
            </a:extLst>
          </p:cNvPr>
          <p:cNvSpPr txBox="1">
            <a:spLocks noChangeArrowheads="1"/>
          </p:cNvSpPr>
          <p:nvPr/>
        </p:nvSpPr>
        <p:spPr bwMode="auto">
          <a:xfrm>
            <a:off x="6172200" y="2362200"/>
            <a:ext cx="419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a:latin typeface="Times New Roman" panose="02020603050405020304" pitchFamily="18" charset="0"/>
                <a:cs typeface="Times New Roman" panose="02020603050405020304" pitchFamily="18" charset="0"/>
              </a:rPr>
              <a:t>    </a:t>
            </a:r>
            <a:r>
              <a:rPr lang="en-US" altLang="en-US">
                <a:solidFill>
                  <a:srgbClr val="002060"/>
                </a:solidFill>
                <a:latin typeface="Times New Roman" panose="02020603050405020304" pitchFamily="18" charset="0"/>
                <a:cs typeface="Times New Roman" panose="02020603050405020304" pitchFamily="18" charset="0"/>
              </a:rPr>
              <a:t>Em hãy vẽ sơ đồ chu trình sinh sản của thú ?</a:t>
            </a:r>
          </a:p>
        </p:txBody>
      </p:sp>
      <p:sp>
        <p:nvSpPr>
          <p:cNvPr id="153612" name="AutoShape 12">
            <a:extLst>
              <a:ext uri="{FF2B5EF4-FFF2-40B4-BE49-F238E27FC236}">
                <a16:creationId xmlns:a16="http://schemas.microsoft.com/office/drawing/2014/main" id="{FEBF4C09-814D-4D4C-AC9F-260AAC43FD47}"/>
              </a:ext>
            </a:extLst>
          </p:cNvPr>
          <p:cNvSpPr>
            <a:spLocks noChangeArrowheads="1"/>
          </p:cNvSpPr>
          <p:nvPr/>
        </p:nvSpPr>
        <p:spPr bwMode="auto">
          <a:xfrm rot="19024009">
            <a:off x="2133600" y="2667000"/>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3" name="Oval 13">
            <a:extLst>
              <a:ext uri="{FF2B5EF4-FFF2-40B4-BE49-F238E27FC236}">
                <a16:creationId xmlns:a16="http://schemas.microsoft.com/office/drawing/2014/main" id="{FC4C46BA-6454-46E8-B0E7-6F22439220F5}"/>
              </a:ext>
            </a:extLst>
          </p:cNvPr>
          <p:cNvSpPr>
            <a:spLocks noChangeArrowheads="1"/>
          </p:cNvSpPr>
          <p:nvPr/>
        </p:nvSpPr>
        <p:spPr bwMode="auto">
          <a:xfrm>
            <a:off x="3733800" y="1524000"/>
            <a:ext cx="762000" cy="9906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4" name="Oval 14">
            <a:extLst>
              <a:ext uri="{FF2B5EF4-FFF2-40B4-BE49-F238E27FC236}">
                <a16:creationId xmlns:a16="http://schemas.microsoft.com/office/drawing/2014/main" id="{FC0CF6A4-013B-4A55-B06C-041E77D08247}"/>
              </a:ext>
            </a:extLst>
          </p:cNvPr>
          <p:cNvSpPr>
            <a:spLocks noChangeArrowheads="1"/>
          </p:cNvSpPr>
          <p:nvPr/>
        </p:nvSpPr>
        <p:spPr bwMode="auto">
          <a:xfrm>
            <a:off x="4572000" y="2819400"/>
            <a:ext cx="1371600" cy="762000"/>
          </a:xfrm>
          <a:prstGeom prst="ellipse">
            <a:avLst/>
          </a:prstGeom>
          <a:solidFill>
            <a:srgbClr val="FF00FF"/>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5" name="AutoShape 15">
            <a:extLst>
              <a:ext uri="{FF2B5EF4-FFF2-40B4-BE49-F238E27FC236}">
                <a16:creationId xmlns:a16="http://schemas.microsoft.com/office/drawing/2014/main" id="{ACB60CB2-0AB8-4CF6-A8EA-405CFAC801A0}"/>
              </a:ext>
            </a:extLst>
          </p:cNvPr>
          <p:cNvSpPr>
            <a:spLocks noChangeArrowheads="1"/>
          </p:cNvSpPr>
          <p:nvPr/>
        </p:nvSpPr>
        <p:spPr bwMode="auto">
          <a:xfrm rot="20886681">
            <a:off x="3281363" y="2057400"/>
            <a:ext cx="457200" cy="152400"/>
          </a:xfrm>
          <a:prstGeom prst="rightArrow">
            <a:avLst>
              <a:gd name="adj1" fmla="val 50000"/>
              <a:gd name="adj2" fmla="val 750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27659" name="Text Box 16">
            <a:extLst>
              <a:ext uri="{FF2B5EF4-FFF2-40B4-BE49-F238E27FC236}">
                <a16:creationId xmlns:a16="http://schemas.microsoft.com/office/drawing/2014/main" id="{2B481874-07EE-4004-8B66-B83C5EB2F91B}"/>
              </a:ext>
            </a:extLst>
          </p:cNvPr>
          <p:cNvSpPr txBox="1">
            <a:spLocks noChangeArrowheads="1"/>
          </p:cNvSpPr>
          <p:nvPr/>
        </p:nvSpPr>
        <p:spPr bwMode="auto">
          <a:xfrm>
            <a:off x="3886200" y="1905000"/>
            <a:ext cx="60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7" name="Text Box 17">
            <a:extLst>
              <a:ext uri="{FF2B5EF4-FFF2-40B4-BE49-F238E27FC236}">
                <a16:creationId xmlns:a16="http://schemas.microsoft.com/office/drawing/2014/main" id="{91634A83-4EE7-499C-85F3-2D198263510C}"/>
              </a:ext>
            </a:extLst>
          </p:cNvPr>
          <p:cNvSpPr txBox="1">
            <a:spLocks noChangeArrowheads="1"/>
          </p:cNvSpPr>
          <p:nvPr/>
        </p:nvSpPr>
        <p:spPr bwMode="auto">
          <a:xfrm>
            <a:off x="3748088" y="1828801"/>
            <a:ext cx="76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Phôi </a:t>
            </a:r>
          </a:p>
        </p:txBody>
      </p:sp>
      <p:sp>
        <p:nvSpPr>
          <p:cNvPr id="153618" name="AutoShape 18">
            <a:extLst>
              <a:ext uri="{FF2B5EF4-FFF2-40B4-BE49-F238E27FC236}">
                <a16:creationId xmlns:a16="http://schemas.microsoft.com/office/drawing/2014/main" id="{0C332157-83FC-4894-9D5A-4D69AF6DE93B}"/>
              </a:ext>
            </a:extLst>
          </p:cNvPr>
          <p:cNvSpPr>
            <a:spLocks noChangeArrowheads="1"/>
          </p:cNvSpPr>
          <p:nvPr/>
        </p:nvSpPr>
        <p:spPr bwMode="auto">
          <a:xfrm>
            <a:off x="4495800" y="1981200"/>
            <a:ext cx="533400" cy="152400"/>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19" name="AutoShape 19">
            <a:extLst>
              <a:ext uri="{FF2B5EF4-FFF2-40B4-BE49-F238E27FC236}">
                <a16:creationId xmlns:a16="http://schemas.microsoft.com/office/drawing/2014/main" id="{F699D83C-A269-4258-B635-82E868B256E3}"/>
              </a:ext>
            </a:extLst>
          </p:cNvPr>
          <p:cNvSpPr>
            <a:spLocks noChangeArrowheads="1"/>
          </p:cNvSpPr>
          <p:nvPr/>
        </p:nvSpPr>
        <p:spPr bwMode="auto">
          <a:xfrm rot="7342332">
            <a:off x="5441951" y="2314576"/>
            <a:ext cx="654050" cy="403225"/>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153620" name="Text Box 20">
            <a:extLst>
              <a:ext uri="{FF2B5EF4-FFF2-40B4-BE49-F238E27FC236}">
                <a16:creationId xmlns:a16="http://schemas.microsoft.com/office/drawing/2014/main" id="{8C4E7155-03F8-416C-B9F8-9A4BD7BC3CF6}"/>
              </a:ext>
            </a:extLst>
          </p:cNvPr>
          <p:cNvSpPr txBox="1">
            <a:spLocks noChangeArrowheads="1"/>
          </p:cNvSpPr>
          <p:nvPr/>
        </p:nvSpPr>
        <p:spPr bwMode="auto">
          <a:xfrm>
            <a:off x="4724400" y="2895600"/>
            <a:ext cx="1066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Thú con ra đời</a:t>
            </a:r>
          </a:p>
        </p:txBody>
      </p:sp>
      <p:sp>
        <p:nvSpPr>
          <p:cNvPr id="153621" name="Oval 21">
            <a:extLst>
              <a:ext uri="{FF2B5EF4-FFF2-40B4-BE49-F238E27FC236}">
                <a16:creationId xmlns:a16="http://schemas.microsoft.com/office/drawing/2014/main" id="{9FD3106B-108A-4839-B0D0-245B928632D5}"/>
              </a:ext>
            </a:extLst>
          </p:cNvPr>
          <p:cNvSpPr>
            <a:spLocks noChangeArrowheads="1"/>
          </p:cNvSpPr>
          <p:nvPr/>
        </p:nvSpPr>
        <p:spPr bwMode="auto">
          <a:xfrm>
            <a:off x="1524000" y="2895600"/>
            <a:ext cx="914400" cy="914400"/>
          </a:xfrm>
          <a:prstGeom prst="ellipse">
            <a:avLst/>
          </a:prstGeom>
          <a:solidFill>
            <a:srgbClr val="FF7C80"/>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2" name="Text Box 22">
            <a:extLst>
              <a:ext uri="{FF2B5EF4-FFF2-40B4-BE49-F238E27FC236}">
                <a16:creationId xmlns:a16="http://schemas.microsoft.com/office/drawing/2014/main" id="{716D05C5-5D60-43C5-AD05-156D13DE9468}"/>
              </a:ext>
            </a:extLst>
          </p:cNvPr>
          <p:cNvSpPr txBox="1">
            <a:spLocks noChangeArrowheads="1"/>
          </p:cNvSpPr>
          <p:nvPr/>
        </p:nvSpPr>
        <p:spPr bwMode="auto">
          <a:xfrm>
            <a:off x="1524000" y="3019425"/>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Trứng thụ tinh</a:t>
            </a:r>
          </a:p>
        </p:txBody>
      </p:sp>
      <p:sp>
        <p:nvSpPr>
          <p:cNvPr id="153623" name="Oval 23">
            <a:extLst>
              <a:ext uri="{FF2B5EF4-FFF2-40B4-BE49-F238E27FC236}">
                <a16:creationId xmlns:a16="http://schemas.microsoft.com/office/drawing/2014/main" id="{E566FC27-4F90-4A1D-BD2E-ECED610291B0}"/>
              </a:ext>
            </a:extLst>
          </p:cNvPr>
          <p:cNvSpPr>
            <a:spLocks noChangeArrowheads="1"/>
          </p:cNvSpPr>
          <p:nvPr/>
        </p:nvSpPr>
        <p:spPr bwMode="auto">
          <a:xfrm>
            <a:off x="2514600" y="1905000"/>
            <a:ext cx="762000" cy="914400"/>
          </a:xfrm>
          <a:prstGeom prst="ellipse">
            <a:avLst/>
          </a:prstGeom>
          <a:solidFill>
            <a:schemeClr val="folHlink"/>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4" name="Text Box 24">
            <a:extLst>
              <a:ext uri="{FF2B5EF4-FFF2-40B4-BE49-F238E27FC236}">
                <a16:creationId xmlns:a16="http://schemas.microsoft.com/office/drawing/2014/main" id="{735922D8-AC08-40EE-858D-E94F1B2599D9}"/>
              </a:ext>
            </a:extLst>
          </p:cNvPr>
          <p:cNvSpPr txBox="1">
            <a:spLocks noChangeArrowheads="1"/>
          </p:cNvSpPr>
          <p:nvPr/>
        </p:nvSpPr>
        <p:spPr bwMode="auto">
          <a:xfrm>
            <a:off x="2600325" y="2057400"/>
            <a:ext cx="685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dirty="0" err="1">
                <a:latin typeface="Times New Roman" panose="02020603050405020304" pitchFamily="18" charset="0"/>
                <a:cs typeface="Times New Roman" panose="02020603050405020304" pitchFamily="18" charset="0"/>
              </a:rPr>
              <a:t>Hợp</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tử</a:t>
            </a:r>
            <a:r>
              <a:rPr lang="en-US" altLang="en-US" sz="1600" dirty="0">
                <a:latin typeface="Times New Roman" panose="02020603050405020304" pitchFamily="18" charset="0"/>
                <a:cs typeface="Times New Roman" panose="02020603050405020304" pitchFamily="18" charset="0"/>
              </a:rPr>
              <a:t> </a:t>
            </a:r>
          </a:p>
        </p:txBody>
      </p:sp>
      <p:sp>
        <p:nvSpPr>
          <p:cNvPr id="153625" name="Oval 25">
            <a:extLst>
              <a:ext uri="{FF2B5EF4-FFF2-40B4-BE49-F238E27FC236}">
                <a16:creationId xmlns:a16="http://schemas.microsoft.com/office/drawing/2014/main" id="{AD416F32-843E-4FFA-95B1-D22AB83DE420}"/>
              </a:ext>
            </a:extLst>
          </p:cNvPr>
          <p:cNvSpPr>
            <a:spLocks noChangeArrowheads="1"/>
          </p:cNvSpPr>
          <p:nvPr/>
        </p:nvSpPr>
        <p:spPr bwMode="auto">
          <a:xfrm>
            <a:off x="5029200" y="1600200"/>
            <a:ext cx="685800" cy="9144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600">
              <a:latin typeface="Times New Roman" panose="02020603050405020304" pitchFamily="18" charset="0"/>
              <a:cs typeface="Times New Roman" panose="02020603050405020304" pitchFamily="18" charset="0"/>
            </a:endParaRPr>
          </a:p>
        </p:txBody>
      </p:sp>
      <p:sp>
        <p:nvSpPr>
          <p:cNvPr id="153626" name="Text Box 26">
            <a:extLst>
              <a:ext uri="{FF2B5EF4-FFF2-40B4-BE49-F238E27FC236}">
                <a16:creationId xmlns:a16="http://schemas.microsoft.com/office/drawing/2014/main" id="{36169657-9D1D-4CD6-8280-3092AA44D92F}"/>
              </a:ext>
            </a:extLst>
          </p:cNvPr>
          <p:cNvSpPr txBox="1">
            <a:spLocks noChangeArrowheads="1"/>
          </p:cNvSpPr>
          <p:nvPr/>
        </p:nvSpPr>
        <p:spPr bwMode="auto">
          <a:xfrm>
            <a:off x="5029200" y="1862138"/>
            <a:ext cx="762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a:latin typeface="Times New Roman" panose="02020603050405020304" pitchFamily="18" charset="0"/>
                <a:cs typeface="Times New Roman" panose="02020603050405020304" pitchFamily="18" charset="0"/>
              </a:rPr>
              <a:t>Thai </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3611">
                                            <p:txEl>
                                              <p:pRg st="0" end="0"/>
                                            </p:txEl>
                                          </p:spTgt>
                                        </p:tgtEl>
                                        <p:attrNameLst>
                                          <p:attrName>style.visibility</p:attrName>
                                        </p:attrNameLst>
                                      </p:cBhvr>
                                      <p:to>
                                        <p:strVal val="visible"/>
                                      </p:to>
                                    </p:set>
                                    <p:animEffect transition="in" filter="blinds(horizontal)">
                                      <p:cBhvr>
                                        <p:cTn id="7" dur="500"/>
                                        <p:tgtEl>
                                          <p:spTgt spid="1536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3621"/>
                                        </p:tgtEl>
                                        <p:attrNameLst>
                                          <p:attrName>style.visibility</p:attrName>
                                        </p:attrNameLst>
                                      </p:cBhvr>
                                      <p:to>
                                        <p:strVal val="visible"/>
                                      </p:to>
                                    </p:set>
                                    <p:animEffect transition="in" filter="blinds(horizontal)">
                                      <p:cBhvr>
                                        <p:cTn id="12" dur="500"/>
                                        <p:tgtEl>
                                          <p:spTgt spid="15362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53622"/>
                                        </p:tgtEl>
                                        <p:attrNameLst>
                                          <p:attrName>style.visibility</p:attrName>
                                        </p:attrNameLst>
                                      </p:cBhvr>
                                      <p:to>
                                        <p:strVal val="visible"/>
                                      </p:to>
                                    </p:set>
                                    <p:animEffect transition="in" filter="blinds(horizontal)">
                                      <p:cBhvr>
                                        <p:cTn id="15" dur="500"/>
                                        <p:tgtEl>
                                          <p:spTgt spid="1536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53612"/>
                                        </p:tgtEl>
                                        <p:attrNameLst>
                                          <p:attrName>style.visibility</p:attrName>
                                        </p:attrNameLst>
                                      </p:cBhvr>
                                      <p:to>
                                        <p:strVal val="visible"/>
                                      </p:to>
                                    </p:set>
                                    <p:animEffect transition="in" filter="blinds(horizontal)">
                                      <p:cBhvr>
                                        <p:cTn id="20" dur="500"/>
                                        <p:tgtEl>
                                          <p:spTgt spid="15361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3623"/>
                                        </p:tgtEl>
                                        <p:attrNameLst>
                                          <p:attrName>style.visibility</p:attrName>
                                        </p:attrNameLst>
                                      </p:cBhvr>
                                      <p:to>
                                        <p:strVal val="visible"/>
                                      </p:to>
                                    </p:set>
                                    <p:animEffect transition="in" filter="blinds(horizontal)">
                                      <p:cBhvr>
                                        <p:cTn id="25" dur="500"/>
                                        <p:tgtEl>
                                          <p:spTgt spid="15362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3624"/>
                                        </p:tgtEl>
                                        <p:attrNameLst>
                                          <p:attrName>style.visibility</p:attrName>
                                        </p:attrNameLst>
                                      </p:cBhvr>
                                      <p:to>
                                        <p:strVal val="visible"/>
                                      </p:to>
                                    </p:set>
                                    <p:animEffect transition="in" filter="blinds(horizontal)">
                                      <p:cBhvr>
                                        <p:cTn id="28" dur="500"/>
                                        <p:tgtEl>
                                          <p:spTgt spid="15362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3615"/>
                                        </p:tgtEl>
                                        <p:attrNameLst>
                                          <p:attrName>style.visibility</p:attrName>
                                        </p:attrNameLst>
                                      </p:cBhvr>
                                      <p:to>
                                        <p:strVal val="visible"/>
                                      </p:to>
                                    </p:set>
                                    <p:animEffect transition="in" filter="blinds(horizontal)">
                                      <p:cBhvr>
                                        <p:cTn id="33" dur="500"/>
                                        <p:tgtEl>
                                          <p:spTgt spid="1536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53617"/>
                                        </p:tgtEl>
                                        <p:attrNameLst>
                                          <p:attrName>style.visibility</p:attrName>
                                        </p:attrNameLst>
                                      </p:cBhvr>
                                      <p:to>
                                        <p:strVal val="visible"/>
                                      </p:to>
                                    </p:set>
                                    <p:animEffect transition="in" filter="blinds(horizontal)">
                                      <p:cBhvr>
                                        <p:cTn id="38" dur="500"/>
                                        <p:tgtEl>
                                          <p:spTgt spid="153617"/>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53613"/>
                                        </p:tgtEl>
                                        <p:attrNameLst>
                                          <p:attrName>style.visibility</p:attrName>
                                        </p:attrNameLst>
                                      </p:cBhvr>
                                      <p:to>
                                        <p:strVal val="visible"/>
                                      </p:to>
                                    </p:set>
                                    <p:animEffect transition="in" filter="blinds(horizontal)">
                                      <p:cBhvr>
                                        <p:cTn id="41" dur="500"/>
                                        <p:tgtEl>
                                          <p:spTgt spid="15361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53618"/>
                                        </p:tgtEl>
                                        <p:attrNameLst>
                                          <p:attrName>style.visibility</p:attrName>
                                        </p:attrNameLst>
                                      </p:cBhvr>
                                      <p:to>
                                        <p:strVal val="visible"/>
                                      </p:to>
                                    </p:set>
                                    <p:animEffect transition="in" filter="blinds(horizontal)">
                                      <p:cBhvr>
                                        <p:cTn id="46" dur="500"/>
                                        <p:tgtEl>
                                          <p:spTgt spid="153618"/>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153626"/>
                                        </p:tgtEl>
                                        <p:attrNameLst>
                                          <p:attrName>style.visibility</p:attrName>
                                        </p:attrNameLst>
                                      </p:cBhvr>
                                      <p:to>
                                        <p:strVal val="visible"/>
                                      </p:to>
                                    </p:set>
                                    <p:animEffect transition="in" filter="blinds(horizontal)">
                                      <p:cBhvr>
                                        <p:cTn id="51" dur="500"/>
                                        <p:tgtEl>
                                          <p:spTgt spid="15362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53625"/>
                                        </p:tgtEl>
                                        <p:attrNameLst>
                                          <p:attrName>style.visibility</p:attrName>
                                        </p:attrNameLst>
                                      </p:cBhvr>
                                      <p:to>
                                        <p:strVal val="visible"/>
                                      </p:to>
                                    </p:set>
                                    <p:animEffect transition="in" filter="blinds(horizontal)">
                                      <p:cBhvr>
                                        <p:cTn id="54" dur="500"/>
                                        <p:tgtEl>
                                          <p:spTgt spid="15362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ntr" presetSubtype="10" fill="hold" nodeType="clickEffect">
                                  <p:stCondLst>
                                    <p:cond delay="0"/>
                                  </p:stCondLst>
                                  <p:childTnLst>
                                    <p:set>
                                      <p:cBhvr>
                                        <p:cTn id="58" dur="1" fill="hold">
                                          <p:stCondLst>
                                            <p:cond delay="0"/>
                                          </p:stCondLst>
                                        </p:cTn>
                                        <p:tgtEl>
                                          <p:spTgt spid="153619"/>
                                        </p:tgtEl>
                                        <p:attrNameLst>
                                          <p:attrName>style.visibility</p:attrName>
                                        </p:attrNameLst>
                                      </p:cBhvr>
                                      <p:to>
                                        <p:strVal val="visible"/>
                                      </p:to>
                                    </p:set>
                                    <p:animEffect transition="in" filter="blinds(horizontal)">
                                      <p:cBhvr>
                                        <p:cTn id="59" dur="500"/>
                                        <p:tgtEl>
                                          <p:spTgt spid="153619"/>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153614"/>
                                        </p:tgtEl>
                                        <p:attrNameLst>
                                          <p:attrName>style.visibility</p:attrName>
                                        </p:attrNameLst>
                                      </p:cBhvr>
                                      <p:to>
                                        <p:strVal val="visible"/>
                                      </p:to>
                                    </p:set>
                                    <p:animEffect transition="in" filter="blinds(horizontal)">
                                      <p:cBhvr>
                                        <p:cTn id="64" dur="500"/>
                                        <p:tgtEl>
                                          <p:spTgt spid="153614"/>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153620"/>
                                        </p:tgtEl>
                                        <p:attrNameLst>
                                          <p:attrName>style.visibility</p:attrName>
                                        </p:attrNameLst>
                                      </p:cBhvr>
                                      <p:to>
                                        <p:strVal val="visible"/>
                                      </p:to>
                                    </p:set>
                                    <p:animEffect transition="in" filter="blinds(horizontal)">
                                      <p:cBhvr>
                                        <p:cTn id="67" dur="500"/>
                                        <p:tgtEl>
                                          <p:spTgt spid="153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12" grpId="0" animBg="1"/>
      <p:bldP spid="153613" grpId="0" animBg="1"/>
      <p:bldP spid="153614" grpId="0" animBg="1"/>
      <p:bldP spid="153615" grpId="0" animBg="1"/>
      <p:bldP spid="153617" grpId="0"/>
      <p:bldP spid="153618" grpId="0" animBg="1"/>
      <p:bldP spid="153620" grpId="0"/>
      <p:bldP spid="153621" grpId="0" animBg="1"/>
      <p:bldP spid="153622" grpId="0"/>
      <p:bldP spid="153623" grpId="0" animBg="1"/>
      <p:bldP spid="153624" grpId="0"/>
      <p:bldP spid="153625" grpId="0" animBg="1"/>
      <p:bldP spid="1536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rot="10800000" flipV="1">
            <a:off x="335756" y="5090432"/>
            <a:ext cx="11349038" cy="1200329"/>
          </a:xfrm>
          <a:prstGeom prst="rect">
            <a:avLst/>
          </a:prstGeom>
          <a:no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3600">
                <a:latin typeface="Times New Roman" panose="02020603050405020304" pitchFamily="18" charset="0"/>
                <a:cs typeface="Times New Roman" panose="02020603050405020304" pitchFamily="18" charset="0"/>
              </a:rPr>
              <a:t>Quan sát H2 và cho biết thú con mới sinh ra đã có hình dạn</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 </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iốn</a:t>
            </a:r>
            <a:r>
              <a:rPr lang="en-US" altLang="vi-VN">
                <a:latin typeface="Times New Roman" panose="02020603050405020304" pitchFamily="18" charset="0"/>
                <a:cs typeface="Times New Roman" panose="02020603050405020304" pitchFamily="18" charset="0"/>
              </a:rPr>
              <a:t>g</a:t>
            </a:r>
            <a:r>
              <a:rPr lang="en-US" altLang="vi-VN" sz="3600">
                <a:latin typeface="Times New Roman" panose="02020603050405020304" pitchFamily="18" charset="0"/>
                <a:cs typeface="Times New Roman" panose="02020603050405020304" pitchFamily="18" charset="0"/>
              </a:rPr>
              <a:t> thú mẹ chưa?</a:t>
            </a:r>
          </a:p>
        </p:txBody>
      </p:sp>
      <p:pic>
        <p:nvPicPr>
          <p:cNvPr id="4" name="Picture 5" descr="120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955346"/>
            <a:ext cx="1905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noChangeArrowheads="1"/>
          </p:cNvSpPr>
          <p:nvPr/>
        </p:nvSpPr>
        <p:spPr bwMode="auto">
          <a:xfrm>
            <a:off x="638175" y="4875098"/>
            <a:ext cx="10744200" cy="1143000"/>
          </a:xfrm>
          <a:prstGeom prst="rect">
            <a:avLst/>
          </a:prstGeom>
          <a:noFill/>
          <a:ln w="9525">
            <a:no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vi-VN" sz="4000">
                <a:solidFill>
                  <a:schemeClr val="accent1">
                    <a:lumMod val="75000"/>
                  </a:schemeClr>
                </a:solidFill>
                <a:latin typeface="Times New Roman" panose="02020603050405020304" pitchFamily="18" charset="0"/>
                <a:cs typeface="Times New Roman" panose="02020603050405020304" pitchFamily="18" charset="0"/>
              </a:rPr>
              <a:t>  Thú con mới sinh ra đã có hình dạng giống thú mẹ</a:t>
            </a:r>
          </a:p>
        </p:txBody>
      </p:sp>
      <p:sp>
        <p:nvSpPr>
          <p:cNvPr id="6" name="Text Box 8"/>
          <p:cNvSpPr txBox="1">
            <a:spLocks noChangeArrowheads="1"/>
          </p:cNvSpPr>
          <p:nvPr/>
        </p:nvSpPr>
        <p:spPr bwMode="auto">
          <a:xfrm>
            <a:off x="2057400" y="4328432"/>
            <a:ext cx="114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endParaRPr lang="vi-VN" altLang="vi-VN" sz="4400">
              <a:latin typeface="Times New Roman" panose="02020603050405020304" pitchFamily="18" charset="0"/>
            </a:endParaRPr>
          </a:p>
        </p:txBody>
      </p:sp>
      <p:pic>
        <p:nvPicPr>
          <p:cNvPr id="7" name="Picture 22" descr="image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579" y="1966232"/>
            <a:ext cx="2057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3"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1966232"/>
            <a:ext cx="2000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descr="images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4571" y="1977117"/>
            <a:ext cx="1981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5" descr="images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7285" y="1977117"/>
            <a:ext cx="220707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6"/>
          <p:cNvSpPr>
            <a:spLocks noChangeArrowheads="1"/>
          </p:cNvSpPr>
          <p:nvPr/>
        </p:nvSpPr>
        <p:spPr bwMode="auto">
          <a:xfrm>
            <a:off x="5334000" y="4683918"/>
            <a:ext cx="167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u="sng">
                <a:solidFill>
                  <a:srgbClr val="0000FF"/>
                </a:solidFill>
                <a:latin typeface="Times New Roman" panose="02020603050405020304" pitchFamily="18" charset="0"/>
                <a:cs typeface="Arial" panose="020B0604020202020204" pitchFamily="34" charset="0"/>
              </a:rPr>
              <a:t>Hình 2</a:t>
            </a:r>
            <a:r>
              <a:rPr lang="en-US" altLang="vi-VN" sz="2800">
                <a:solidFill>
                  <a:srgbClr val="0000FF"/>
                </a:solidFill>
                <a:latin typeface="Times New Roman" panose="02020603050405020304" pitchFamily="18" charset="0"/>
                <a:cs typeface="Arial" panose="020B0604020202020204" pitchFamily="34" charset="0"/>
              </a:rPr>
              <a:t> </a:t>
            </a:r>
          </a:p>
        </p:txBody>
      </p:sp>
      <p:sp>
        <p:nvSpPr>
          <p:cNvPr id="13"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330481124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ox(i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ox(i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ox(i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ox(in)">
                                      <p:cBhvr>
                                        <p:cTn id="29" dur="500"/>
                                        <p:tgtEl>
                                          <p:spTgt spid="11"/>
                                        </p:tgtEl>
                                      </p:cBhvr>
                                    </p:animEffect>
                                  </p:childTnLst>
                                </p:cTn>
                              </p:par>
                            </p:childTnLst>
                          </p:cTn>
                        </p:par>
                        <p:par>
                          <p:cTn id="30" fill="hold">
                            <p:stCondLst>
                              <p:cond delay="500"/>
                            </p:stCondLst>
                            <p:childTnLst>
                              <p:par>
                                <p:cTn id="31" presetID="4" presetClass="entr" presetSubtype="16"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ox(i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ox(i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4" presetClass="entr" presetSubtype="16"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box(in)">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4" descr="121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09255" y="4681483"/>
            <a:ext cx="3706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12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007" y="2278061"/>
            <a:ext cx="3886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121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577" y="2276584"/>
            <a:ext cx="4191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1690121" y="1400859"/>
            <a:ext cx="9372600" cy="646331"/>
          </a:xfrm>
          <a:prstGeom prst="rect">
            <a:avLst/>
          </a:prstGeom>
          <a:noFill/>
          <a:ln w="9525">
            <a:noFill/>
            <a:miter lim="800000"/>
            <a:headEnd/>
            <a:tailEnd/>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a:solidFill>
                  <a:srgbClr val="FF0066"/>
                </a:solidFill>
                <a:latin typeface="Times New Roman" panose="02020603050405020304" pitchFamily="18" charset="0"/>
              </a:rPr>
              <a:t>Thú con mới sinh ra được thú mẹ nuôi bằn</a:t>
            </a:r>
            <a:r>
              <a:rPr lang="en-US" altLang="vi-VN" sz="2800">
                <a:solidFill>
                  <a:srgbClr val="FF0066"/>
                </a:solidFill>
              </a:rPr>
              <a:t>g</a:t>
            </a:r>
            <a:r>
              <a:rPr lang="en-US" altLang="vi-VN" sz="3600">
                <a:solidFill>
                  <a:srgbClr val="FF0066"/>
                </a:solidFill>
                <a:latin typeface="Times New Roman" panose="02020603050405020304" pitchFamily="18" charset="0"/>
              </a:rPr>
              <a:t> gì?</a:t>
            </a:r>
          </a:p>
        </p:txBody>
      </p:sp>
      <p:sp>
        <p:nvSpPr>
          <p:cNvPr id="7" name="Oval 14"/>
          <p:cNvSpPr>
            <a:spLocks noChangeArrowheads="1"/>
          </p:cNvSpPr>
          <p:nvPr/>
        </p:nvSpPr>
        <p:spPr bwMode="auto">
          <a:xfrm>
            <a:off x="1690121" y="3810000"/>
            <a:ext cx="609600" cy="533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3</a:t>
            </a:r>
          </a:p>
        </p:txBody>
      </p:sp>
      <p:sp>
        <p:nvSpPr>
          <p:cNvPr id="9" name="Oval 16"/>
          <p:cNvSpPr>
            <a:spLocks noChangeArrowheads="1"/>
          </p:cNvSpPr>
          <p:nvPr/>
        </p:nvSpPr>
        <p:spPr bwMode="auto">
          <a:xfrm>
            <a:off x="6229463" y="3700354"/>
            <a:ext cx="609600" cy="538271"/>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4</a:t>
            </a:r>
          </a:p>
        </p:txBody>
      </p:sp>
      <p:sp>
        <p:nvSpPr>
          <p:cNvPr id="10" name="Oval 18"/>
          <p:cNvSpPr>
            <a:spLocks noChangeArrowheads="1"/>
          </p:cNvSpPr>
          <p:nvPr/>
        </p:nvSpPr>
        <p:spPr bwMode="auto">
          <a:xfrm>
            <a:off x="4209255" y="6012629"/>
            <a:ext cx="533400" cy="457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5</a:t>
            </a:r>
          </a:p>
        </p:txBody>
      </p:sp>
      <p:sp>
        <p:nvSpPr>
          <p:cNvPr id="11" name="Text Box 25"/>
          <p:cNvSpPr txBox="1">
            <a:spLocks noChangeArrowheads="1"/>
          </p:cNvSpPr>
          <p:nvPr/>
        </p:nvSpPr>
        <p:spPr bwMode="auto">
          <a:xfrm>
            <a:off x="1690121" y="1385366"/>
            <a:ext cx="9372600" cy="646331"/>
          </a:xfrm>
          <a:prstGeom prst="rect">
            <a:avLst/>
          </a:prstGeom>
          <a:no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3600">
                <a:solidFill>
                  <a:srgbClr val="0000FF"/>
                </a:solidFill>
                <a:latin typeface="Times New Roman" panose="02020603050405020304" pitchFamily="18" charset="0"/>
              </a:rPr>
              <a:t>Thú con mới sinh ra được thú mẹ nuôi bằn</a:t>
            </a:r>
            <a:r>
              <a:rPr lang="en-US" altLang="vi-VN" sz="2800">
                <a:solidFill>
                  <a:srgbClr val="0000FF"/>
                </a:solidFill>
              </a:rPr>
              <a:t>g</a:t>
            </a:r>
            <a:r>
              <a:rPr lang="en-US" altLang="vi-VN" sz="3600">
                <a:solidFill>
                  <a:srgbClr val="0000FF"/>
                </a:solidFill>
                <a:latin typeface="Times New Roman" panose="02020603050405020304" pitchFamily="18" charset="0"/>
              </a:rPr>
              <a:t> sữa.</a:t>
            </a:r>
          </a:p>
        </p:txBody>
      </p:sp>
      <p:sp>
        <p:nvSpPr>
          <p:cNvPr id="12"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101335269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ox(in)">
                                      <p:cBhvr>
                                        <p:cTn id="10" dur="500"/>
                                        <p:tgtEl>
                                          <p:spTgt spid="7"/>
                                        </p:tgtEl>
                                      </p:cBhvr>
                                    </p:animEffect>
                                  </p:childTnLst>
                                </p:cTn>
                              </p:par>
                              <p:par>
                                <p:cTn id="11" presetID="4"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ox(in)">
                                      <p:cBhvr>
                                        <p:cTn id="13" dur="500"/>
                                        <p:tgtEl>
                                          <p:spTgt spid="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ox(in)">
                                      <p:cBhvr>
                                        <p:cTn id="16" dur="500"/>
                                        <p:tgtEl>
                                          <p:spTgt spid="9"/>
                                        </p:tgtEl>
                                      </p:cBhvr>
                                    </p:animEffect>
                                  </p:childTnLst>
                                </p:cTn>
                              </p:par>
                              <p:par>
                                <p:cTn id="17" presetID="4"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500"/>
                                        <p:tgtEl>
                                          <p:spTgt spid="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xit" presetSubtype="16" fill="hold" grpId="1" nodeType="clickEffect">
                                  <p:stCondLst>
                                    <p:cond delay="0"/>
                                  </p:stCondLst>
                                  <p:childTnLst>
                                    <p:animEffect transition="out" filter="box(in)">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9" grpId="0" animBg="1"/>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046353" y="1295400"/>
            <a:ext cx="5181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4000" b="1" i="1">
                <a:latin typeface="Times New Roman" panose="02020603050405020304" pitchFamily="18" charset="0"/>
              </a:rPr>
              <a:t>Kết luận </a:t>
            </a:r>
          </a:p>
        </p:txBody>
      </p:sp>
      <p:sp>
        <p:nvSpPr>
          <p:cNvPr id="4" name="AutoShape 5"/>
          <p:cNvSpPr>
            <a:spLocks noChangeArrowheads="1"/>
          </p:cNvSpPr>
          <p:nvPr/>
        </p:nvSpPr>
        <p:spPr bwMode="auto">
          <a:xfrm>
            <a:off x="2752169" y="1438094"/>
            <a:ext cx="7620000" cy="3200400"/>
          </a:xfrm>
          <a:prstGeom prst="horizontalScroll">
            <a:avLst>
              <a:gd name="adj" fmla="val 12500"/>
            </a:avLst>
          </a:prstGeom>
          <a:noFill/>
          <a:ln w="9525">
            <a:noFill/>
            <a:round/>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6000">
                <a:solidFill>
                  <a:schemeClr val="accent1">
                    <a:lumMod val="75000"/>
                  </a:schemeClr>
                </a:solidFill>
                <a:latin typeface="Times New Roman" panose="02020603050405020304" pitchFamily="18" charset="0"/>
              </a:rPr>
              <a:t>Thú là động vật đẻ con và </a:t>
            </a:r>
          </a:p>
          <a:p>
            <a:pPr algn="ctr">
              <a:spcBef>
                <a:spcPct val="0"/>
              </a:spcBef>
              <a:buFontTx/>
              <a:buNone/>
            </a:pPr>
            <a:r>
              <a:rPr lang="en-US" altLang="vi-VN" sz="6000">
                <a:solidFill>
                  <a:schemeClr val="accent1">
                    <a:lumMod val="75000"/>
                  </a:schemeClr>
                </a:solidFill>
                <a:latin typeface="Times New Roman" panose="02020603050405020304" pitchFamily="18" charset="0"/>
              </a:rPr>
              <a:t>nuôi con bằng sữa</a:t>
            </a:r>
          </a:p>
        </p:txBody>
      </p:sp>
      <p:sp>
        <p:nvSpPr>
          <p:cNvPr id="5"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6" name="Picture 6"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7124318" y="4437822"/>
            <a:ext cx="3103738" cy="2607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te Safari Animal Vectors &amp;amp; Clipart | Creative Daddy"/>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9588354" y="4977460"/>
            <a:ext cx="1908542" cy="2184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66353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itle 1">
            <a:extLst>
              <a:ext uri="{FF2B5EF4-FFF2-40B4-BE49-F238E27FC236}">
                <a16:creationId xmlns:a16="http://schemas.microsoft.com/office/drawing/2014/main" id="{188E87BF-FE7A-4A46-9363-0C99ECB46743}"/>
              </a:ext>
            </a:extLst>
          </p:cNvPr>
          <p:cNvSpPr txBox="1">
            <a:spLocks/>
          </p:cNvSpPr>
          <p:nvPr/>
        </p:nvSpPr>
        <p:spPr>
          <a:xfrm>
            <a:off x="0" y="609600"/>
            <a:ext cx="1249680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sz="36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2: Số lượng con trong mỗi lần sinh của thú</a:t>
            </a:r>
            <a:endPar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4" name="Text Box 7"/>
          <p:cNvSpPr txBox="1">
            <a:spLocks noChangeArrowheads="1"/>
          </p:cNvSpPr>
          <p:nvPr/>
        </p:nvSpPr>
        <p:spPr bwMode="auto">
          <a:xfrm>
            <a:off x="2517775" y="471963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vi-VN" altLang="vi-VN" sz="2000">
              <a:latin typeface=".VnTime" panose="020B7200000000000000" pitchFamily="34" charset="0"/>
            </a:endParaRPr>
          </a:p>
        </p:txBody>
      </p:sp>
      <p:sp>
        <p:nvSpPr>
          <p:cNvPr id="5" name="Text Box 8"/>
          <p:cNvSpPr txBox="1">
            <a:spLocks noChangeArrowheads="1"/>
          </p:cNvSpPr>
          <p:nvPr/>
        </p:nvSpPr>
        <p:spPr bwMode="auto">
          <a:xfrm>
            <a:off x="2762250" y="4781550"/>
            <a:ext cx="6705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endParaRPr lang="vi-VN" altLang="vi-VN" sz="2000">
              <a:latin typeface=".VnTime" panose="020B7200000000000000" pitchFamily="34" charset="0"/>
            </a:endParaRPr>
          </a:p>
        </p:txBody>
      </p:sp>
      <p:sp>
        <p:nvSpPr>
          <p:cNvPr id="7" name="Rectangle 11"/>
          <p:cNvSpPr>
            <a:spLocks noChangeArrowheads="1"/>
          </p:cNvSpPr>
          <p:nvPr/>
        </p:nvSpPr>
        <p:spPr bwMode="auto">
          <a:xfrm>
            <a:off x="6267450" y="3409950"/>
            <a:ext cx="39624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vi-VN" altLang="vi-VN" sz="1800">
              <a:latin typeface="Times New Roman" panose="02020603050405020304" pitchFamily="18" charset="0"/>
            </a:endParaRPr>
          </a:p>
        </p:txBody>
      </p:sp>
      <p:sp>
        <p:nvSpPr>
          <p:cNvPr id="9" name="Rectangle 12"/>
          <p:cNvSpPr>
            <a:spLocks noChangeArrowheads="1"/>
          </p:cNvSpPr>
          <p:nvPr/>
        </p:nvSpPr>
        <p:spPr bwMode="auto">
          <a:xfrm>
            <a:off x="6267450" y="4095750"/>
            <a:ext cx="3962400" cy="5334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vi-VN" altLang="vi-VN" sz="1800">
              <a:latin typeface="Times New Roman" panose="02020603050405020304" pitchFamily="18" charset="0"/>
            </a:endParaRPr>
          </a:p>
        </p:txBody>
      </p:sp>
      <p:graphicFrame>
        <p:nvGraphicFramePr>
          <p:cNvPr id="10" name="Group 13"/>
          <p:cNvGraphicFramePr>
            <a:graphicFrameLocks noGrp="1"/>
          </p:cNvGraphicFramePr>
          <p:nvPr>
            <p:extLst>
              <p:ext uri="{D42A27DB-BD31-4B8C-83A1-F6EECF244321}">
                <p14:modId xmlns:p14="http://schemas.microsoft.com/office/powerpoint/2010/main" val="968238033"/>
              </p:ext>
            </p:extLst>
          </p:nvPr>
        </p:nvGraphicFramePr>
        <p:xfrm>
          <a:off x="1905000" y="1988594"/>
          <a:ext cx="9105900" cy="3296920"/>
        </p:xfrm>
        <a:graphic>
          <a:graphicData uri="http://schemas.openxmlformats.org/drawingml/2006/table">
            <a:tbl>
              <a:tblPr/>
              <a:tblGrid>
                <a:gridCol w="4840073">
                  <a:extLst>
                    <a:ext uri="{9D8B030D-6E8A-4147-A177-3AD203B41FA5}">
                      <a16:colId xmlns:a16="http://schemas.microsoft.com/office/drawing/2014/main" val="20000"/>
                    </a:ext>
                  </a:extLst>
                </a:gridCol>
                <a:gridCol w="4265827">
                  <a:extLst>
                    <a:ext uri="{9D8B030D-6E8A-4147-A177-3AD203B41FA5}">
                      <a16:colId xmlns:a16="http://schemas.microsoft.com/office/drawing/2014/main" val="20001"/>
                    </a:ext>
                  </a:extLst>
                </a:gridCol>
              </a:tblGrid>
              <a:tr h="558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accent1">
                              <a:lumMod val="75000"/>
                            </a:schemeClr>
                          </a:solidFill>
                          <a:effectLst/>
                          <a:latin typeface="Times New Roman" pitchFamily="18" charset="0"/>
                          <a:cs typeface="Times New Roman" pitchFamily="18" charset="0"/>
                        </a:rPr>
                        <a:t>  Số con trong một lứa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accent1">
                              <a:lumMod val="75000"/>
                            </a:schemeClr>
                          </a:solidFill>
                          <a:effectLst/>
                          <a:latin typeface="Times New Roman" pitchFamily="18" charset="0"/>
                          <a:cs typeface="Times New Roman" pitchFamily="18" charset="0"/>
                        </a:rPr>
                        <a:t>Tên động vật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208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rgbClr val="FF0066"/>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96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rgbClr val="FF0066"/>
                        </a:solidFill>
                        <a:effectLst/>
                        <a:latin typeface="Times New Roman"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1" name="Text Box 27"/>
          <p:cNvSpPr txBox="1">
            <a:spLocks noChangeArrowheads="1"/>
          </p:cNvSpPr>
          <p:nvPr/>
        </p:nvSpPr>
        <p:spPr bwMode="auto">
          <a:xfrm>
            <a:off x="4095750" y="1282700"/>
            <a:ext cx="434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3600" b="1" i="1">
                <a:latin typeface="Times New Roman" panose="02020603050405020304" pitchFamily="18" charset="0"/>
              </a:rPr>
              <a:t>     </a:t>
            </a:r>
            <a:r>
              <a:rPr lang="en-US" altLang="vi-VN" sz="3600" b="1">
                <a:latin typeface="Times New Roman" panose="02020603050405020304" pitchFamily="18" charset="0"/>
              </a:rPr>
              <a:t>Thảo luận nhóm 4</a:t>
            </a:r>
          </a:p>
        </p:txBody>
      </p:sp>
      <p:sp>
        <p:nvSpPr>
          <p:cNvPr id="12" name="Rectangle 28"/>
          <p:cNvSpPr>
            <a:spLocks noChangeArrowheads="1"/>
          </p:cNvSpPr>
          <p:nvPr/>
        </p:nvSpPr>
        <p:spPr bwMode="auto">
          <a:xfrm>
            <a:off x="2125436" y="2610546"/>
            <a:ext cx="46291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en-US" altLang="vi-VN" sz="2800" b="1">
                <a:latin typeface="Times New Roman" panose="02020603050405020304" pitchFamily="18" charset="0"/>
                <a:cs typeface="Times New Roman" panose="02020603050405020304" pitchFamily="18" charset="0"/>
              </a:rPr>
              <a:t>Động vật thường đẻ 1 con (không kể trường hợp đặc biệt)</a:t>
            </a:r>
          </a:p>
        </p:txBody>
      </p:sp>
      <p:sp>
        <p:nvSpPr>
          <p:cNvPr id="13" name="Rectangle 29"/>
          <p:cNvSpPr>
            <a:spLocks noChangeArrowheads="1"/>
          </p:cNvSpPr>
          <p:nvPr/>
        </p:nvSpPr>
        <p:spPr bwMode="auto">
          <a:xfrm rot="10800000" flipV="1">
            <a:off x="2136322" y="4321636"/>
            <a:ext cx="47815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r>
              <a:rPr lang="en-US" altLang="vi-VN" sz="2800" b="1">
                <a:latin typeface="Times New Roman" panose="02020603050405020304" pitchFamily="18" charset="0"/>
                <a:cs typeface="Times New Roman" panose="02020603050405020304" pitchFamily="18" charset="0"/>
              </a:rPr>
              <a:t>Động vật đẻ 2 con trở lên</a:t>
            </a:r>
          </a:p>
        </p:txBody>
      </p:sp>
      <p:sp>
        <p:nvSpPr>
          <p:cNvPr id="14" name="Rectangle 30"/>
          <p:cNvSpPr>
            <a:spLocks noChangeArrowheads="1"/>
          </p:cNvSpPr>
          <p:nvPr/>
        </p:nvSpPr>
        <p:spPr bwMode="auto">
          <a:xfrm>
            <a:off x="6975022" y="2778221"/>
            <a:ext cx="3962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b="1">
                <a:latin typeface="Times New Roman" panose="02020603050405020304" pitchFamily="18" charset="0"/>
                <a:cs typeface="Times New Roman" panose="02020603050405020304" pitchFamily="18" charset="0"/>
              </a:rPr>
              <a:t>Trâu, bò, voi, nai, hươu, ngựa, hoẵng, vượn, khỉ...</a:t>
            </a:r>
          </a:p>
        </p:txBody>
      </p:sp>
      <p:sp>
        <p:nvSpPr>
          <p:cNvPr id="15" name="Text Box 31"/>
          <p:cNvSpPr txBox="1">
            <a:spLocks noChangeArrowheads="1"/>
          </p:cNvSpPr>
          <p:nvPr/>
        </p:nvSpPr>
        <p:spPr bwMode="auto">
          <a:xfrm>
            <a:off x="6917872" y="4176732"/>
            <a:ext cx="38100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b="1">
                <a:latin typeface="Times New Roman" panose="02020603050405020304" pitchFamily="18" charset="0"/>
                <a:cs typeface="Times New Roman" panose="02020603050405020304" pitchFamily="18" charset="0"/>
              </a:rPr>
              <a:t>Lợn, chuột, sư tử, mèo, chó, hổ.....</a:t>
            </a:r>
          </a:p>
        </p:txBody>
      </p:sp>
    </p:spTree>
    <p:extLst>
      <p:ext uri="{BB962C8B-B14F-4D97-AF65-F5344CB8AC3E}">
        <p14:creationId xmlns:p14="http://schemas.microsoft.com/office/powerpoint/2010/main" val="349290298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xit" presetSubtype="0" fill="hold" grpId="0" nodeType="clickEffect">
                                  <p:stCondLst>
                                    <p:cond delay="0"/>
                                  </p:stCondLst>
                                  <p:childTnLst>
                                    <p:anim to="" calcmode="lin" valueType="num">
                                      <p:cBhvr>
                                        <p:cTn id="12" dur="1"/>
                                        <p:tgtEl>
                                          <p:spTgt spid="7"/>
                                        </p:tgtEl>
                                        <p:attrNameLst>
                                          <p:attrName/>
                                        </p:attrNameLst>
                                      </p:cBhvr>
                                    </p:anim>
                                    <p:set>
                                      <p:cBhvr>
                                        <p:cTn id="13" dur="1" fill="hold">
                                          <p:stCondLst>
                                            <p:cond delay="0"/>
                                          </p:stCondLst>
                                        </p:cTn>
                                        <p:tgtEl>
                                          <p:spTgt spid="7"/>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24" presetClass="exit" presetSubtype="0" fill="hold" grpId="0" nodeType="clickEffect">
                                  <p:stCondLst>
                                    <p:cond delay="0"/>
                                  </p:stCondLst>
                                  <p:childTnLst>
                                    <p:anim to="" calcmode="lin" valueType="num">
                                      <p:cBhvr>
                                        <p:cTn id="25" dur="1"/>
                                        <p:tgtEl>
                                          <p:spTgt spid="9"/>
                                        </p:tgtEl>
                                        <p:attrNameLst>
                                          <p:attrName/>
                                        </p:attrNameLst>
                                      </p:cBhvr>
                                    </p:anim>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ox(in)">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ox(in)">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checkerboard(across)">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ox(in)">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9" grpId="0" animBg="1"/>
      <p:bldP spid="11" grpId="0" autoUpdateAnimBg="0"/>
      <p:bldP spid="12" grpId="0" autoUpdateAnimBg="0"/>
      <p:bldP spid="13" grpId="0" autoUpdateAnimBg="0"/>
      <p:bldP spid="14" grpId="0" autoUpdateAnimBg="0"/>
      <p:bldP spid="15"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981200" y="406854"/>
            <a:ext cx="83058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chemeClr val="accent1">
                    <a:lumMod val="50000"/>
                  </a:schemeClr>
                </a:solidFill>
                <a:latin typeface="Times New Roman" panose="02020603050405020304" pitchFamily="18" charset="0"/>
              </a:rPr>
              <a:t>   </a:t>
            </a:r>
            <a:r>
              <a:rPr lang="en-US" altLang="vi-VN" sz="2800" b="1">
                <a:solidFill>
                  <a:schemeClr val="accent1">
                    <a:lumMod val="50000"/>
                  </a:schemeClr>
                </a:solidFill>
                <a:latin typeface="Times New Roman" panose="02020603050405020304" pitchFamily="18" charset="0"/>
              </a:rPr>
              <a:t>Thú thườn</a:t>
            </a:r>
            <a:r>
              <a:rPr lang="en-US" altLang="vi-VN" sz="2400" b="1">
                <a:solidFill>
                  <a:schemeClr val="accent1">
                    <a:lumMod val="50000"/>
                  </a:schemeClr>
                </a:solidFill>
              </a:rPr>
              <a:t>g</a:t>
            </a:r>
            <a:r>
              <a:rPr lang="en-US" altLang="vi-VN" sz="2000" b="1">
                <a:solidFill>
                  <a:schemeClr val="accent1">
                    <a:lumMod val="50000"/>
                  </a:schemeClr>
                </a:solidFill>
              </a:rPr>
              <a:t> </a:t>
            </a:r>
            <a:r>
              <a:rPr lang="en-US" altLang="vi-VN" sz="2800" b="1">
                <a:solidFill>
                  <a:schemeClr val="accent1">
                    <a:lumMod val="50000"/>
                  </a:schemeClr>
                </a:solidFill>
                <a:latin typeface="Times New Roman" panose="02020603050405020304" pitchFamily="18" charset="0"/>
              </a:rPr>
              <a:t>đẻ 1 con (trừ trường hợp đặc biệt)</a:t>
            </a:r>
          </a:p>
        </p:txBody>
      </p:sp>
      <p:sp>
        <p:nvSpPr>
          <p:cNvPr id="4" name="Text Box 10"/>
          <p:cNvSpPr txBox="1">
            <a:spLocks noChangeArrowheads="1"/>
          </p:cNvSpPr>
          <p:nvPr/>
        </p:nvSpPr>
        <p:spPr bwMode="auto">
          <a:xfrm>
            <a:off x="7239000" y="3242129"/>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a:solidFill>
                  <a:srgbClr val="CC0000"/>
                </a:solidFill>
                <a:latin typeface="Times New Roman" panose="02020603050405020304" pitchFamily="18" charset="0"/>
              </a:rPr>
              <a:t>Bò</a:t>
            </a:r>
          </a:p>
        </p:txBody>
      </p:sp>
      <p:pic>
        <p:nvPicPr>
          <p:cNvPr id="5" name="Picture 11" descr="23292_poster2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699329"/>
            <a:ext cx="373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2"/>
          <p:cNvSpPr txBox="1">
            <a:spLocks noChangeArrowheads="1"/>
          </p:cNvSpPr>
          <p:nvPr/>
        </p:nvSpPr>
        <p:spPr bwMode="auto">
          <a:xfrm>
            <a:off x="2438400" y="5680529"/>
            <a:ext cx="3048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400">
                <a:solidFill>
                  <a:srgbClr val="CC0000"/>
                </a:solidFill>
              </a:rPr>
              <a:t>Ng</a:t>
            </a:r>
            <a:r>
              <a:rPr lang="en-US" altLang="vi-VN" sz="2800">
                <a:solidFill>
                  <a:srgbClr val="CC0000"/>
                </a:solidFill>
                <a:latin typeface="Times New Roman" panose="02020603050405020304" pitchFamily="18" charset="0"/>
              </a:rPr>
              <a:t>ựa</a:t>
            </a:r>
          </a:p>
        </p:txBody>
      </p:sp>
      <p:pic>
        <p:nvPicPr>
          <p:cNvPr id="7" name="Picture 13" descr="animals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699329"/>
            <a:ext cx="3657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4"/>
          <p:cNvSpPr txBox="1">
            <a:spLocks noChangeArrowheads="1"/>
          </p:cNvSpPr>
          <p:nvPr/>
        </p:nvSpPr>
        <p:spPr bwMode="auto">
          <a:xfrm>
            <a:off x="5715000" y="5694817"/>
            <a:ext cx="5410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b="1">
                <a:solidFill>
                  <a:srgbClr val="CC0000"/>
                </a:solidFill>
                <a:latin typeface="Times New Roman" panose="02020603050405020304" pitchFamily="18" charset="0"/>
                <a:cs typeface="Times New Roman" panose="02020603050405020304" pitchFamily="18" charset="0"/>
              </a:rPr>
              <a:t>Tê </a:t>
            </a:r>
            <a:r>
              <a:rPr lang="en-US" altLang="vi-VN" sz="2400" b="1">
                <a:solidFill>
                  <a:srgbClr val="CC0000"/>
                </a:solidFill>
                <a:latin typeface="Times New Roman" panose="02020603050405020304" pitchFamily="18" charset="0"/>
                <a:cs typeface="Times New Roman" panose="02020603050405020304" pitchFamily="18" charset="0"/>
              </a:rPr>
              <a:t>gi</a:t>
            </a:r>
            <a:r>
              <a:rPr lang="en-US" altLang="vi-VN" sz="2800" b="1">
                <a:solidFill>
                  <a:srgbClr val="CC0000"/>
                </a:solidFill>
                <a:latin typeface="Times New Roman" panose="02020603050405020304" pitchFamily="18" charset="0"/>
                <a:cs typeface="Times New Roman" panose="02020603050405020304" pitchFamily="18" charset="0"/>
              </a:rPr>
              <a:t>ác</a:t>
            </a:r>
          </a:p>
        </p:txBody>
      </p:sp>
      <p:pic>
        <p:nvPicPr>
          <p:cNvPr id="10" name="Picture 16" descr="Elephant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032329"/>
            <a:ext cx="3581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2070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956129"/>
            <a:ext cx="3733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8"/>
          <p:cNvSpPr txBox="1">
            <a:spLocks noChangeArrowheads="1"/>
          </p:cNvSpPr>
          <p:nvPr/>
        </p:nvSpPr>
        <p:spPr bwMode="auto">
          <a:xfrm>
            <a:off x="3124200" y="3242129"/>
            <a:ext cx="129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CC0000"/>
                </a:solidFill>
                <a:latin typeface="Times New Roman" panose="02020603050405020304" pitchFamily="18" charset="0"/>
              </a:rPr>
              <a:t>   Voi</a:t>
            </a:r>
          </a:p>
        </p:txBody>
      </p:sp>
    </p:spTree>
    <p:extLst>
      <p:ext uri="{BB962C8B-B14F-4D97-AF65-F5344CB8AC3E}">
        <p14:creationId xmlns:p14="http://schemas.microsoft.com/office/powerpoint/2010/main" val="153781446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heckerboard(across)">
                                      <p:cBhvr>
                                        <p:cTn id="20" dur="500"/>
                                        <p:tgtEl>
                                          <p:spTgt spid="11"/>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amond(in)">
                                      <p:cBhvr>
                                        <p:cTn id="28" dur="2000"/>
                                        <p:tgtEl>
                                          <p:spTgt spid="7"/>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amond(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amond(in)">
                                      <p:cBhvr>
                                        <p:cTn id="36" dur="2000"/>
                                        <p:tgtEl>
                                          <p:spTgt spid="6"/>
                                        </p:tgtEl>
                                      </p:cBhvr>
                                    </p:animEffect>
                                  </p:childTnLst>
                                </p:cTn>
                              </p:par>
                              <p:par>
                                <p:cTn id="37" presetID="8" presetClass="entr" presetSubtype="16"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amond(in)">
                                      <p:cBhvr>
                                        <p:cTn id="3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2933700" y="430212"/>
            <a:ext cx="72390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sz="2800" b="1">
                <a:solidFill>
                  <a:schemeClr val="accent1">
                    <a:lumMod val="50000"/>
                  </a:schemeClr>
                </a:solidFill>
                <a:latin typeface="Times New Roman" panose="02020603050405020304" pitchFamily="18" charset="0"/>
              </a:rPr>
              <a:t>Thú đẻ từ 2 con trở lên</a:t>
            </a:r>
          </a:p>
        </p:txBody>
      </p:sp>
      <p:pic>
        <p:nvPicPr>
          <p:cNvPr id="4" name="Picture 8" descr="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066800"/>
            <a:ext cx="3962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animals_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657600"/>
            <a:ext cx="4114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dog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657600"/>
            <a:ext cx="396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cat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066800"/>
            <a:ext cx="4048125"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6"/>
          <p:cNvSpPr txBox="1">
            <a:spLocks noChangeArrowheads="1"/>
          </p:cNvSpPr>
          <p:nvPr/>
        </p:nvSpPr>
        <p:spPr bwMode="auto">
          <a:xfrm>
            <a:off x="5705475" y="5513387"/>
            <a:ext cx="3352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a:solidFill>
                  <a:srgbClr val="CC0000"/>
                </a:solidFill>
                <a:latin typeface="Times New Roman" panose="02020603050405020304" pitchFamily="18" charset="0"/>
              </a:rPr>
              <a:t>               </a:t>
            </a:r>
            <a:r>
              <a:rPr lang="en-US" altLang="vi-VN" b="1">
                <a:solidFill>
                  <a:srgbClr val="CC0000"/>
                </a:solidFill>
                <a:latin typeface="Times New Roman" panose="02020603050405020304" pitchFamily="18" charset="0"/>
              </a:rPr>
              <a:t>Chó</a:t>
            </a:r>
          </a:p>
        </p:txBody>
      </p:sp>
      <p:sp>
        <p:nvSpPr>
          <p:cNvPr id="10" name="Text Box 14"/>
          <p:cNvSpPr txBox="1">
            <a:spLocks noChangeArrowheads="1"/>
          </p:cNvSpPr>
          <p:nvPr/>
        </p:nvSpPr>
        <p:spPr bwMode="auto">
          <a:xfrm>
            <a:off x="1524000" y="5440362"/>
            <a:ext cx="5029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b="1">
                <a:solidFill>
                  <a:srgbClr val="FFFF00"/>
                </a:solidFill>
                <a:latin typeface="Times New Roman" panose="02020603050405020304" pitchFamily="18" charset="0"/>
              </a:rPr>
              <a:t>Cáo</a:t>
            </a:r>
          </a:p>
        </p:txBody>
      </p:sp>
      <p:sp>
        <p:nvSpPr>
          <p:cNvPr id="11" name="Text Box 6"/>
          <p:cNvSpPr txBox="1">
            <a:spLocks noChangeArrowheads="1"/>
          </p:cNvSpPr>
          <p:nvPr/>
        </p:nvSpPr>
        <p:spPr bwMode="auto">
          <a:xfrm>
            <a:off x="2362200" y="2870200"/>
            <a:ext cx="33528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50000"/>
              </a:spcBef>
              <a:buFontTx/>
              <a:buNone/>
            </a:pPr>
            <a:r>
              <a:rPr lang="en-US" altLang="vi-VN" b="1">
                <a:solidFill>
                  <a:schemeClr val="bg1"/>
                </a:solidFill>
                <a:latin typeface="Times New Roman" panose="02020603050405020304" pitchFamily="18" charset="0"/>
              </a:rPr>
              <a:t>Mèo</a:t>
            </a:r>
          </a:p>
        </p:txBody>
      </p:sp>
      <p:sp>
        <p:nvSpPr>
          <p:cNvPr id="12" name="Text Box 9"/>
          <p:cNvSpPr txBox="1">
            <a:spLocks noChangeArrowheads="1"/>
          </p:cNvSpPr>
          <p:nvPr/>
        </p:nvSpPr>
        <p:spPr bwMode="auto">
          <a:xfrm>
            <a:off x="7924800" y="2906712"/>
            <a:ext cx="106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a:solidFill>
                  <a:srgbClr val="FFFF00"/>
                </a:solidFill>
                <a:latin typeface="Times New Roman" panose="02020603050405020304" pitchFamily="18" charset="0"/>
              </a:rPr>
              <a:t>Hổ</a:t>
            </a:r>
          </a:p>
        </p:txBody>
      </p:sp>
    </p:spTree>
    <p:extLst>
      <p:ext uri="{BB962C8B-B14F-4D97-AF65-F5344CB8AC3E}">
        <p14:creationId xmlns:p14="http://schemas.microsoft.com/office/powerpoint/2010/main" val="364498180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strVal val="#ppt_w*0.70"/>
                                          </p:val>
                                        </p:tav>
                                        <p:tav tm="100000">
                                          <p:val>
                                            <p:strVal val="#ppt_w"/>
                                          </p:val>
                                        </p:tav>
                                      </p:tavLst>
                                    </p:anim>
                                    <p:anim calcmode="lin" valueType="num">
                                      <p:cBhvr>
                                        <p:cTn id="25" dur="1000" fill="hold"/>
                                        <p:tgtEl>
                                          <p:spTgt spid="4"/>
                                        </p:tgtEl>
                                        <p:attrNameLst>
                                          <p:attrName>ppt_h</p:attrName>
                                        </p:attrNameLst>
                                      </p:cBhvr>
                                      <p:tavLst>
                                        <p:tav tm="0">
                                          <p:val>
                                            <p:strVal val="#ppt_h"/>
                                          </p:val>
                                        </p:tav>
                                        <p:tav tm="100000">
                                          <p:val>
                                            <p:strVal val="#ppt_h"/>
                                          </p:val>
                                        </p:tav>
                                      </p:tavLst>
                                    </p:anim>
                                    <p:animEffect transition="in" filter="fade">
                                      <p:cBhvr>
                                        <p:cTn id="26" dur="1000"/>
                                        <p:tgtEl>
                                          <p:spTgt spid="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strVal val="#ppt_w*0.70"/>
                                          </p:val>
                                        </p:tav>
                                        <p:tav tm="100000">
                                          <p:val>
                                            <p:strVal val="#ppt_w"/>
                                          </p:val>
                                        </p:tav>
                                      </p:tavLst>
                                    </p:anim>
                                    <p:anim calcmode="lin" valueType="num">
                                      <p:cBhvr>
                                        <p:cTn id="30" dur="1000" fill="hold"/>
                                        <p:tgtEl>
                                          <p:spTgt spid="12"/>
                                        </p:tgtEl>
                                        <p:attrNameLst>
                                          <p:attrName>ppt_h</p:attrName>
                                        </p:attrNameLst>
                                      </p:cBhvr>
                                      <p:tavLst>
                                        <p:tav tm="0">
                                          <p:val>
                                            <p:strVal val="#ppt_h"/>
                                          </p:val>
                                        </p:tav>
                                        <p:tav tm="100000">
                                          <p:val>
                                            <p:strVal val="#ppt_h"/>
                                          </p:val>
                                        </p:tav>
                                      </p:tavLst>
                                    </p:anim>
                                    <p:animEffect transition="in" filter="fade">
                                      <p:cBhvr>
                                        <p:cTn id="31" dur="1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heckerboard(across)">
                                      <p:cBhvr>
                                        <p:cTn id="36" dur="500"/>
                                        <p:tgtEl>
                                          <p:spTgt spid="5"/>
                                        </p:tgtEl>
                                      </p:cBhvr>
                                    </p:animEffect>
                                  </p:childTnLst>
                                </p:cTn>
                              </p:par>
                              <p:par>
                                <p:cTn id="37" presetID="5"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heckerboard(across)">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strVal val="#ppt_w*0.70"/>
                                          </p:val>
                                        </p:tav>
                                        <p:tav tm="100000">
                                          <p:val>
                                            <p:strVal val="#ppt_w"/>
                                          </p:val>
                                        </p:tav>
                                      </p:tavLst>
                                    </p:anim>
                                    <p:anim calcmode="lin" valueType="num">
                                      <p:cBhvr>
                                        <p:cTn id="45" dur="1000" fill="hold"/>
                                        <p:tgtEl>
                                          <p:spTgt spid="6"/>
                                        </p:tgtEl>
                                        <p:attrNameLst>
                                          <p:attrName>ppt_h</p:attrName>
                                        </p:attrNameLst>
                                      </p:cBhvr>
                                      <p:tavLst>
                                        <p:tav tm="0">
                                          <p:val>
                                            <p:strVal val="#ppt_h"/>
                                          </p:val>
                                        </p:tav>
                                        <p:tav tm="100000">
                                          <p:val>
                                            <p:strVal val="#ppt_h"/>
                                          </p:val>
                                        </p:tav>
                                      </p:tavLst>
                                    </p:anim>
                                    <p:animEffect transition="in" filter="fade">
                                      <p:cBhvr>
                                        <p:cTn id="46" dur="1000"/>
                                        <p:tgtEl>
                                          <p:spTgt spid="6"/>
                                        </p:tgtEl>
                                      </p:cBhvr>
                                    </p:animEffect>
                                  </p:childTnLst>
                                </p:cTn>
                              </p:par>
                              <p:par>
                                <p:cTn id="47" presetID="55"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p:cTn id="49" dur="1000" fill="hold"/>
                                        <p:tgtEl>
                                          <p:spTgt spid="9"/>
                                        </p:tgtEl>
                                        <p:attrNameLst>
                                          <p:attrName>ppt_w</p:attrName>
                                        </p:attrNameLst>
                                      </p:cBhvr>
                                      <p:tavLst>
                                        <p:tav tm="0">
                                          <p:val>
                                            <p:strVal val="#ppt_w*0.70"/>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Effect transition="in" filter="fade">
                                      <p:cBhvr>
                                        <p:cTn id="5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 Box 4"/>
          <p:cNvSpPr txBox="1">
            <a:spLocks noChangeArrowheads="1"/>
          </p:cNvSpPr>
          <p:nvPr/>
        </p:nvSpPr>
        <p:spPr bwMode="auto">
          <a:xfrm>
            <a:off x="1046353" y="1295400"/>
            <a:ext cx="518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i="1">
                <a:latin typeface="Times New Roman" panose="02020603050405020304" pitchFamily="18" charset="0"/>
              </a:rPr>
              <a:t>Kết luận </a:t>
            </a:r>
          </a:p>
        </p:txBody>
      </p:sp>
      <p:pic>
        <p:nvPicPr>
          <p:cNvPr id="6" name="Picture 6"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7124318" y="4437822"/>
            <a:ext cx="3103738" cy="2607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te Safari Animal Vectors &amp;amp; Clipart | Creative Daddy"/>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9588354" y="4977460"/>
            <a:ext cx="1908542" cy="218466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188E87BF-FE7A-4A46-9363-0C99ECB46743}"/>
              </a:ext>
            </a:extLst>
          </p:cNvPr>
          <p:cNvSpPr txBox="1">
            <a:spLocks/>
          </p:cNvSpPr>
          <p:nvPr/>
        </p:nvSpPr>
        <p:spPr>
          <a:xfrm>
            <a:off x="0" y="609600"/>
            <a:ext cx="12496800"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sz="36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2: Số lượng con trong mỗi lần sinh của thú</a:t>
            </a:r>
            <a:endParaRPr kumimoji="0" lang="en-US" sz="36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11" name="TextBox 10"/>
          <p:cNvSpPr txBox="1"/>
          <p:nvPr/>
        </p:nvSpPr>
        <p:spPr>
          <a:xfrm>
            <a:off x="1292111" y="1980143"/>
            <a:ext cx="9261400" cy="2554545"/>
          </a:xfrm>
          <a:prstGeom prst="rect">
            <a:avLst/>
          </a:prstGeom>
          <a:noFill/>
        </p:spPr>
        <p:txBody>
          <a:bodyPr wrap="square">
            <a:spAutoFit/>
          </a:bodyPr>
          <a:lstStyle/>
          <a:p>
            <a:pPr algn="just">
              <a:defRPr/>
            </a:pPr>
            <a:r>
              <a:rPr lang="en-US" sz="3200" b="1">
                <a:solidFill>
                  <a:schemeClr val="accent1">
                    <a:lumMod val="50000"/>
                  </a:schemeClr>
                </a:solidFill>
                <a:latin typeface="Times New Roman" panose="02020603050405020304" pitchFamily="18" charset="0"/>
                <a:cs typeface="Times New Roman" panose="02020603050405020304" pitchFamily="18" charset="0"/>
              </a:rPr>
              <a:t>Ở các loài thú, trứng </a:t>
            </a:r>
            <a:r>
              <a:rPr lang="vi-VN" sz="3200" b="1">
                <a:solidFill>
                  <a:schemeClr val="accent1">
                    <a:lumMod val="50000"/>
                  </a:schemeClr>
                </a:solidFill>
                <a:latin typeface="Times New Roman" panose="02020603050405020304" pitchFamily="18" charset="0"/>
                <a:cs typeface="Times New Roman" panose="02020603050405020304" pitchFamily="18" charset="0"/>
              </a:rPr>
              <a:t>được thụ tinh thành hợp tử  sẽ phát triển thành phôi rồi thành thai trong cơ thể thú mẹ cho đến khi ra đời. Thú con mới sinh ra đã có hình dạng giống thú trưởng thành và được thú mẹ nuôi bằng sữa cho đến khi có thể tự đi kiếm ăn.</a:t>
            </a:r>
            <a:endParaRPr lang="en-US" sz="3200">
              <a:solidFill>
                <a:schemeClr val="accent1">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765320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0" y="228601"/>
            <a:ext cx="8991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lnSpc>
                <a:spcPct val="150000"/>
              </a:lnSpc>
              <a:spcBef>
                <a:spcPct val="0"/>
              </a:spcBef>
              <a:buFontTx/>
              <a:buNone/>
              <a:defRPr/>
            </a:pPr>
            <a:r>
              <a:rPr lang="en-US" altLang="en-US" sz="2800" b="1" dirty="0" err="1"/>
              <a:t>Khoa</a:t>
            </a:r>
            <a:r>
              <a:rPr lang="en-US" altLang="en-US" sz="2800" b="1" dirty="0"/>
              <a:t> </a:t>
            </a:r>
            <a:r>
              <a:rPr lang="en-US" altLang="en-US" sz="2800" b="1" dirty="0" err="1"/>
              <a:t>học</a:t>
            </a:r>
            <a:endParaRPr lang="en-US" altLang="en-US" sz="2800" b="1" dirty="0"/>
          </a:p>
          <a:p>
            <a:pPr algn="ctr">
              <a:lnSpc>
                <a:spcPct val="150000"/>
              </a:lnSpc>
              <a:spcBef>
                <a:spcPct val="0"/>
              </a:spcBef>
              <a:buFontTx/>
              <a:buNone/>
              <a:defRPr/>
            </a:pPr>
            <a:r>
              <a:rPr lang="en-US" altLang="en-US" sz="2800" b="1" dirty="0" err="1"/>
              <a:t>Sự</a:t>
            </a:r>
            <a:r>
              <a:rPr lang="en-US" altLang="en-US" sz="2800" b="1" dirty="0"/>
              <a:t> </a:t>
            </a:r>
            <a:r>
              <a:rPr lang="en-US" altLang="en-US" sz="2800" b="1" dirty="0" err="1"/>
              <a:t>sinh</a:t>
            </a:r>
            <a:r>
              <a:rPr lang="en-US" altLang="en-US" sz="2800" b="1" dirty="0"/>
              <a:t> </a:t>
            </a:r>
            <a:r>
              <a:rPr lang="en-US" altLang="en-US" sz="2800" b="1" dirty="0" err="1"/>
              <a:t>sản</a:t>
            </a:r>
            <a:r>
              <a:rPr lang="en-US" altLang="en-US" sz="2800" b="1" dirty="0"/>
              <a:t> </a:t>
            </a:r>
            <a:r>
              <a:rPr lang="en-US" altLang="en-US" sz="2800" b="1" dirty="0" err="1"/>
              <a:t>của</a:t>
            </a:r>
            <a:r>
              <a:rPr lang="en-US" altLang="en-US" sz="2800" b="1" dirty="0"/>
              <a:t> </a:t>
            </a:r>
            <a:r>
              <a:rPr lang="en-US" altLang="en-US" sz="2800" b="1" dirty="0" err="1"/>
              <a:t>thú</a:t>
            </a:r>
            <a:endParaRPr lang="en-US" altLang="en-US" sz="2800" b="1" dirty="0"/>
          </a:p>
          <a:p>
            <a:pPr marL="342900" indent="-342900">
              <a:lnSpc>
                <a:spcPct val="150000"/>
              </a:lnSpc>
              <a:spcBef>
                <a:spcPct val="0"/>
              </a:spcBef>
              <a:buFontTx/>
              <a:buChar char="-"/>
              <a:defRPr/>
            </a:pPr>
            <a:r>
              <a:rPr lang="en-US" altLang="en-US" sz="2800" b="1" dirty="0"/>
              <a:t>Ở </a:t>
            </a:r>
            <a:r>
              <a:rPr lang="en-US" altLang="en-US" sz="2800" b="1" dirty="0" err="1"/>
              <a:t>các</a:t>
            </a:r>
            <a:r>
              <a:rPr lang="en-US" altLang="en-US" sz="2800" b="1" dirty="0"/>
              <a:t> </a:t>
            </a:r>
            <a:r>
              <a:rPr lang="en-US" altLang="en-US" sz="2800" b="1" dirty="0" err="1"/>
              <a:t>loài</a:t>
            </a:r>
            <a:r>
              <a:rPr lang="en-US" altLang="en-US" sz="2800" b="1" dirty="0"/>
              <a:t> </a:t>
            </a:r>
            <a:r>
              <a:rPr lang="en-US" altLang="en-US" sz="2800" b="1" dirty="0" err="1"/>
              <a:t>thú</a:t>
            </a:r>
            <a:r>
              <a:rPr lang="en-US" altLang="en-US" sz="2800" b="1" dirty="0"/>
              <a:t>, </a:t>
            </a:r>
            <a:r>
              <a:rPr lang="en-US" altLang="en-US" sz="2800" b="1" dirty="0" err="1"/>
              <a:t>trứng</a:t>
            </a:r>
            <a:r>
              <a:rPr lang="en-US" altLang="en-US" sz="2800" b="1" dirty="0"/>
              <a:t> </a:t>
            </a:r>
            <a:r>
              <a:rPr lang="en-US" altLang="en-US" sz="2800" b="1" dirty="0" err="1"/>
              <a:t>được</a:t>
            </a:r>
            <a:r>
              <a:rPr lang="en-US" altLang="en-US" sz="2800" b="1" dirty="0"/>
              <a:t> </a:t>
            </a:r>
            <a:r>
              <a:rPr lang="en-US" altLang="en-US" sz="2800" b="1" dirty="0" err="1"/>
              <a:t>thụ</a:t>
            </a:r>
            <a:r>
              <a:rPr lang="en-US" altLang="en-US" sz="2800" b="1" dirty="0"/>
              <a:t> </a:t>
            </a:r>
            <a:r>
              <a:rPr lang="en-US" altLang="en-US" sz="2800" b="1" dirty="0" err="1"/>
              <a:t>tinh</a:t>
            </a:r>
            <a:r>
              <a:rPr lang="en-US" altLang="en-US" sz="2800" b="1" dirty="0"/>
              <a:t> </a:t>
            </a:r>
            <a:r>
              <a:rPr lang="en-US" altLang="en-US" sz="2800" b="1" dirty="0" err="1"/>
              <a:t>thành</a:t>
            </a:r>
            <a:r>
              <a:rPr lang="en-US" altLang="en-US" sz="2800" b="1" dirty="0"/>
              <a:t> </a:t>
            </a:r>
            <a:r>
              <a:rPr lang="en-US" altLang="en-US" sz="2800" b="1" dirty="0" err="1"/>
              <a:t>hợp</a:t>
            </a:r>
            <a:r>
              <a:rPr lang="en-US" altLang="en-US" sz="2800" b="1" dirty="0"/>
              <a:t> </a:t>
            </a:r>
            <a:r>
              <a:rPr lang="en-US" altLang="en-US" sz="2800" b="1" dirty="0" err="1"/>
              <a:t>tử</a:t>
            </a:r>
            <a:r>
              <a:rPr lang="en-US" altLang="en-US" sz="2800" b="1" dirty="0"/>
              <a:t> </a:t>
            </a:r>
            <a:r>
              <a:rPr lang="en-US" altLang="en-US" sz="2800" b="1" dirty="0" err="1"/>
              <a:t>sẽ</a:t>
            </a:r>
            <a:r>
              <a:rPr lang="en-US" altLang="en-US" sz="2800" b="1" dirty="0"/>
              <a:t> </a:t>
            </a:r>
            <a:r>
              <a:rPr lang="en-US" altLang="en-US" sz="2800" b="1" dirty="0" err="1"/>
              <a:t>phát</a:t>
            </a:r>
            <a:r>
              <a:rPr lang="en-US" altLang="en-US" sz="2800" b="1" dirty="0"/>
              <a:t> </a:t>
            </a:r>
            <a:r>
              <a:rPr lang="en-US" altLang="en-US" sz="2800" b="1" dirty="0" err="1"/>
              <a:t>triển</a:t>
            </a:r>
            <a:r>
              <a:rPr lang="en-US" altLang="en-US" sz="2800" b="1" dirty="0"/>
              <a:t> </a:t>
            </a:r>
            <a:r>
              <a:rPr lang="en-US" altLang="en-US" sz="2800" b="1" dirty="0" err="1"/>
              <a:t>thành</a:t>
            </a:r>
            <a:r>
              <a:rPr lang="en-US" altLang="en-US" sz="2800" b="1" dirty="0"/>
              <a:t> </a:t>
            </a:r>
            <a:r>
              <a:rPr lang="en-US" altLang="en-US" sz="2800" b="1" dirty="0" err="1"/>
              <a:t>phôi</a:t>
            </a:r>
            <a:r>
              <a:rPr lang="en-US" altLang="en-US" sz="2800" b="1" dirty="0"/>
              <a:t> </a:t>
            </a:r>
            <a:r>
              <a:rPr lang="en-US" altLang="en-US" sz="2800" b="1" dirty="0" err="1"/>
              <a:t>rồi</a:t>
            </a:r>
            <a:r>
              <a:rPr lang="en-US" altLang="en-US" sz="2800" b="1" dirty="0"/>
              <a:t> </a:t>
            </a:r>
            <a:r>
              <a:rPr lang="en-US" altLang="en-US" sz="2800" b="1" dirty="0" err="1"/>
              <a:t>thành</a:t>
            </a:r>
            <a:r>
              <a:rPr lang="en-US" altLang="en-US" sz="2800" b="1" dirty="0"/>
              <a:t> </a:t>
            </a:r>
            <a:r>
              <a:rPr lang="en-US" altLang="en-US" sz="2800" b="1" dirty="0" err="1"/>
              <a:t>bào</a:t>
            </a:r>
            <a:r>
              <a:rPr lang="en-US" altLang="en-US" sz="2800" b="1" dirty="0"/>
              <a:t> </a:t>
            </a:r>
            <a:r>
              <a:rPr lang="en-US" altLang="en-US" sz="2800" b="1" dirty="0" err="1"/>
              <a:t>thai</a:t>
            </a:r>
            <a:r>
              <a:rPr lang="en-US" altLang="en-US" sz="2800" b="1" dirty="0"/>
              <a:t> </a:t>
            </a:r>
            <a:r>
              <a:rPr lang="en-US" altLang="en-US" sz="2800" b="1" dirty="0" err="1"/>
              <a:t>trong</a:t>
            </a:r>
            <a:r>
              <a:rPr lang="en-US" altLang="en-US" sz="2800" b="1" dirty="0"/>
              <a:t> </a:t>
            </a:r>
            <a:r>
              <a:rPr lang="en-US" altLang="en-US" sz="2800" b="1" dirty="0" err="1"/>
              <a:t>cơ</a:t>
            </a:r>
            <a:r>
              <a:rPr lang="en-US" altLang="en-US" sz="2800" b="1" dirty="0"/>
              <a:t> </a:t>
            </a:r>
            <a:r>
              <a:rPr lang="en-US" altLang="en-US" sz="2800" b="1" dirty="0" err="1"/>
              <a:t>thể</a:t>
            </a:r>
            <a:r>
              <a:rPr lang="en-US" altLang="en-US" sz="2800" b="1" dirty="0"/>
              <a:t> </a:t>
            </a:r>
            <a:r>
              <a:rPr lang="en-US" altLang="en-US" sz="2800" b="1" dirty="0" err="1"/>
              <a:t>mẹ</a:t>
            </a:r>
            <a:r>
              <a:rPr lang="en-US" altLang="en-US" sz="2800" b="1" dirty="0"/>
              <a:t> </a:t>
            </a:r>
            <a:r>
              <a:rPr lang="en-US" altLang="en-US" sz="2800" b="1" dirty="0" err="1"/>
              <a:t>cho</a:t>
            </a:r>
            <a:r>
              <a:rPr lang="en-US" altLang="en-US" sz="2800" b="1" dirty="0"/>
              <a:t> </a:t>
            </a:r>
            <a:r>
              <a:rPr lang="en-US" altLang="en-US" sz="2800" b="1" dirty="0" err="1"/>
              <a:t>đến</a:t>
            </a:r>
            <a:r>
              <a:rPr lang="en-US" altLang="en-US" sz="2800" b="1" dirty="0"/>
              <a:t> </a:t>
            </a:r>
            <a:r>
              <a:rPr lang="en-US" altLang="en-US" sz="2800" b="1" dirty="0" err="1"/>
              <a:t>khi</a:t>
            </a:r>
            <a:r>
              <a:rPr lang="en-US" altLang="en-US" sz="2800" b="1" dirty="0"/>
              <a:t> </a:t>
            </a:r>
            <a:r>
              <a:rPr lang="en-US" altLang="en-US" sz="2800" b="1" dirty="0" err="1"/>
              <a:t>ra</a:t>
            </a:r>
            <a:r>
              <a:rPr lang="en-US" altLang="en-US" sz="2800" b="1" dirty="0"/>
              <a:t> </a:t>
            </a:r>
            <a:r>
              <a:rPr lang="en-US" altLang="en-US" sz="2800" b="1" dirty="0" err="1"/>
              <a:t>đời</a:t>
            </a:r>
            <a:endParaRPr lang="en-US" altLang="en-US" sz="2800" b="1" dirty="0"/>
          </a:p>
          <a:p>
            <a:pPr marL="342900" indent="-342900">
              <a:lnSpc>
                <a:spcPct val="150000"/>
              </a:lnSpc>
              <a:spcBef>
                <a:spcPct val="0"/>
              </a:spcBef>
              <a:buFontTx/>
              <a:buChar char="-"/>
              <a:defRPr/>
            </a:pPr>
            <a:r>
              <a:rPr lang="en-US" altLang="en-US" sz="2800" b="1" dirty="0" err="1"/>
              <a:t>Thú</a:t>
            </a:r>
            <a:r>
              <a:rPr lang="en-US" altLang="en-US" sz="2800" b="1" dirty="0"/>
              <a:t> con </a:t>
            </a:r>
            <a:r>
              <a:rPr lang="en-US" altLang="en-US" sz="2800" b="1" dirty="0" err="1"/>
              <a:t>mới</a:t>
            </a:r>
            <a:r>
              <a:rPr lang="en-US" altLang="en-US" sz="2800" b="1" dirty="0"/>
              <a:t> </a:t>
            </a:r>
            <a:r>
              <a:rPr lang="en-US" altLang="en-US" sz="2800" b="1" dirty="0" err="1"/>
              <a:t>sinh</a:t>
            </a:r>
            <a:r>
              <a:rPr lang="en-US" altLang="en-US" sz="2800" b="1" dirty="0"/>
              <a:t> </a:t>
            </a:r>
            <a:r>
              <a:rPr lang="en-US" altLang="en-US" sz="2800" b="1" dirty="0" err="1"/>
              <a:t>ra</a:t>
            </a:r>
            <a:r>
              <a:rPr lang="en-US" altLang="en-US" sz="2800" b="1" dirty="0"/>
              <a:t> </a:t>
            </a:r>
            <a:r>
              <a:rPr lang="en-US" altLang="en-US" sz="2800" b="1" dirty="0" err="1"/>
              <a:t>đã</a:t>
            </a:r>
            <a:r>
              <a:rPr lang="en-US" altLang="en-US" sz="2800" b="1" dirty="0"/>
              <a:t> </a:t>
            </a:r>
            <a:r>
              <a:rPr lang="en-US" altLang="en-US" sz="2800" b="1" dirty="0" err="1"/>
              <a:t>có</a:t>
            </a:r>
            <a:r>
              <a:rPr lang="en-US" altLang="en-US" sz="2800" b="1" dirty="0"/>
              <a:t> </a:t>
            </a:r>
            <a:r>
              <a:rPr lang="en-US" altLang="en-US" sz="2800" b="1" dirty="0" err="1"/>
              <a:t>hình</a:t>
            </a:r>
            <a:r>
              <a:rPr lang="en-US" altLang="en-US" sz="2800" b="1" dirty="0"/>
              <a:t> </a:t>
            </a:r>
            <a:r>
              <a:rPr lang="en-US" altLang="en-US" sz="2800" b="1" dirty="0" err="1"/>
              <a:t>dạng</a:t>
            </a:r>
            <a:r>
              <a:rPr lang="en-US" altLang="en-US" sz="2800" b="1" dirty="0"/>
              <a:t> </a:t>
            </a:r>
            <a:r>
              <a:rPr lang="en-US" altLang="en-US" sz="2800" b="1" dirty="0" err="1"/>
              <a:t>giống</a:t>
            </a:r>
            <a:r>
              <a:rPr lang="en-US" altLang="en-US" sz="2800" b="1" dirty="0"/>
              <a:t> </a:t>
            </a:r>
            <a:r>
              <a:rPr lang="en-US" altLang="en-US" sz="2800" b="1" dirty="0" err="1"/>
              <a:t>như</a:t>
            </a:r>
            <a:r>
              <a:rPr lang="en-US" altLang="en-US" sz="2800" b="1" dirty="0"/>
              <a:t> </a:t>
            </a:r>
            <a:r>
              <a:rPr lang="en-US" altLang="en-US" sz="2800" b="1" dirty="0" err="1"/>
              <a:t>thú</a:t>
            </a:r>
            <a:r>
              <a:rPr lang="en-US" altLang="en-US" sz="2800" b="1" dirty="0"/>
              <a:t> </a:t>
            </a:r>
            <a:r>
              <a:rPr lang="en-US" altLang="en-US" sz="2800" b="1" dirty="0" err="1"/>
              <a:t>trưởng</a:t>
            </a:r>
            <a:r>
              <a:rPr lang="en-US" altLang="en-US" sz="2800" b="1" dirty="0"/>
              <a:t> </a:t>
            </a:r>
            <a:r>
              <a:rPr lang="en-US" altLang="en-US" sz="2800" b="1" dirty="0" err="1"/>
              <a:t>thành</a:t>
            </a:r>
            <a:r>
              <a:rPr lang="en-US" altLang="en-US" sz="2800" b="1" dirty="0"/>
              <a:t> </a:t>
            </a:r>
            <a:r>
              <a:rPr lang="en-US" altLang="en-US" sz="2800" b="1" dirty="0" err="1"/>
              <a:t>và</a:t>
            </a:r>
            <a:r>
              <a:rPr lang="en-US" altLang="en-US" sz="2800" b="1" dirty="0"/>
              <a:t> </a:t>
            </a:r>
            <a:r>
              <a:rPr lang="en-US" altLang="en-US" sz="2800" b="1" dirty="0" err="1"/>
              <a:t>được</a:t>
            </a:r>
            <a:r>
              <a:rPr lang="en-US" altLang="en-US" sz="2800" b="1" dirty="0"/>
              <a:t> </a:t>
            </a:r>
            <a:r>
              <a:rPr lang="en-US" altLang="en-US" sz="2800" b="1" dirty="0" err="1"/>
              <a:t>thú</a:t>
            </a:r>
            <a:r>
              <a:rPr lang="en-US" altLang="en-US" sz="2800" b="1" dirty="0"/>
              <a:t> </a:t>
            </a:r>
            <a:r>
              <a:rPr lang="en-US" altLang="en-US" sz="2800" b="1" dirty="0" err="1"/>
              <a:t>mẹ</a:t>
            </a:r>
            <a:r>
              <a:rPr lang="en-US" altLang="en-US" sz="2800" b="1" dirty="0"/>
              <a:t> </a:t>
            </a:r>
            <a:r>
              <a:rPr lang="en-US" altLang="en-US" sz="2800" b="1" dirty="0" err="1"/>
              <a:t>nuôi</a:t>
            </a:r>
            <a:r>
              <a:rPr lang="en-US" altLang="en-US" sz="2800" b="1" dirty="0"/>
              <a:t> </a:t>
            </a:r>
            <a:r>
              <a:rPr lang="en-US" altLang="en-US" sz="2800" b="1" dirty="0" err="1"/>
              <a:t>bằng</a:t>
            </a:r>
            <a:r>
              <a:rPr lang="en-US" altLang="en-US" sz="2800" b="1" dirty="0"/>
              <a:t> </a:t>
            </a:r>
            <a:r>
              <a:rPr lang="en-US" altLang="en-US" sz="2800" b="1" dirty="0" err="1"/>
              <a:t>sữa</a:t>
            </a:r>
            <a:r>
              <a:rPr lang="en-US" altLang="en-US" sz="2800" b="1" dirty="0"/>
              <a:t> </a:t>
            </a:r>
            <a:r>
              <a:rPr lang="en-US" altLang="en-US" sz="2800" b="1" dirty="0" err="1"/>
              <a:t>cho</a:t>
            </a:r>
            <a:r>
              <a:rPr lang="en-US" altLang="en-US" sz="2800" b="1" dirty="0"/>
              <a:t> </a:t>
            </a:r>
            <a:r>
              <a:rPr lang="en-US" altLang="en-US" sz="2800" b="1" dirty="0" err="1"/>
              <a:t>đến</a:t>
            </a:r>
            <a:r>
              <a:rPr lang="en-US" altLang="en-US" sz="2800" b="1" dirty="0"/>
              <a:t> </a:t>
            </a:r>
            <a:r>
              <a:rPr lang="en-US" altLang="en-US" sz="2800" b="1" dirty="0" err="1"/>
              <a:t>khi</a:t>
            </a:r>
            <a:r>
              <a:rPr lang="en-US" altLang="en-US" sz="2800" b="1" dirty="0"/>
              <a:t> </a:t>
            </a:r>
            <a:r>
              <a:rPr lang="en-US" altLang="en-US" sz="2800" b="1" dirty="0" err="1"/>
              <a:t>có</a:t>
            </a:r>
            <a:r>
              <a:rPr lang="en-US" altLang="en-US" sz="2800" b="1" dirty="0"/>
              <a:t> </a:t>
            </a:r>
            <a:r>
              <a:rPr lang="en-US" altLang="en-US" sz="2800" b="1" dirty="0" err="1"/>
              <a:t>thể</a:t>
            </a:r>
            <a:r>
              <a:rPr lang="en-US" altLang="en-US" sz="2800" b="1" dirty="0"/>
              <a:t> </a:t>
            </a:r>
            <a:r>
              <a:rPr lang="en-US" altLang="en-US" sz="2800" b="1" dirty="0" err="1"/>
              <a:t>tự</a:t>
            </a:r>
            <a:r>
              <a:rPr lang="en-US" altLang="en-US" sz="2800" b="1" dirty="0"/>
              <a:t> </a:t>
            </a:r>
            <a:r>
              <a:rPr lang="en-US" altLang="en-US" sz="2800" b="1" dirty="0" err="1"/>
              <a:t>đi</a:t>
            </a:r>
            <a:r>
              <a:rPr lang="en-US" altLang="en-US" sz="2800" b="1" dirty="0"/>
              <a:t> </a:t>
            </a:r>
            <a:r>
              <a:rPr lang="en-US" altLang="en-US" sz="2800" b="1" dirty="0" err="1"/>
              <a:t>kiếm</a:t>
            </a:r>
            <a:r>
              <a:rPr lang="en-US" altLang="en-US" sz="2800" b="1" dirty="0"/>
              <a:t> </a:t>
            </a:r>
            <a:r>
              <a:rPr lang="en-US" altLang="en-US" sz="2800" b="1" dirty="0" err="1"/>
              <a:t>ăn</a:t>
            </a:r>
            <a:r>
              <a:rPr lang="en-US" altLang="en-US" sz="2800" b="1" dirty="0"/>
              <a:t>.</a:t>
            </a:r>
          </a:p>
        </p:txBody>
      </p:sp>
    </p:spTree>
    <p:extLst>
      <p:ext uri="{BB962C8B-B14F-4D97-AF65-F5344CB8AC3E}">
        <p14:creationId xmlns:p14="http://schemas.microsoft.com/office/powerpoint/2010/main" val="2167617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1323439"/>
          </a:xfrm>
          <a:prstGeom prst="rect">
            <a:avLst/>
          </a:prstGeom>
          <a:noFill/>
        </p:spPr>
        <p:txBody>
          <a:bodyPr wrap="square" rtlCol="0">
            <a:spAutoFit/>
          </a:bodyPr>
          <a:lstStyle/>
          <a:p>
            <a:pPr lvl="0" defTabSz="685800">
              <a:defRPr/>
            </a:pPr>
            <a:r>
              <a:rPr kumimoji="0" lang="en-US" sz="4000" b="1" i="0" u="sng" strike="noStrike" kern="1200" cap="none" spc="0" normalizeH="0" baseline="0" noProof="0">
                <a:ln>
                  <a:noFill/>
                </a:ln>
                <a:solidFill>
                  <a:srgbClr val="FE622A"/>
                </a:solidFill>
                <a:effectLst/>
                <a:uLnTx/>
                <a:uFillTx/>
                <a:latin typeface="UTM Isadora" panose="02040603050506020204" pitchFamily="18" charset="0"/>
                <a:ea typeface="+mn-ea"/>
                <a:cs typeface="+mn-cs"/>
              </a:rPr>
              <a:t>Câu </a:t>
            </a:r>
            <a:r>
              <a:rPr lang="en-US" sz="4000" b="1" u="sng">
                <a:solidFill>
                  <a:srgbClr val="FE622A"/>
                </a:solidFill>
                <a:latin typeface="UTM Isadora" panose="02040603050506020204" pitchFamily="18" charset="0"/>
              </a:rPr>
              <a:t>2</a:t>
            </a:r>
            <a:r>
              <a:rPr kumimoji="0" lang="en-US" sz="4000" b="1" i="0" u="none" strike="noStrike" kern="1200" cap="none" spc="0" normalizeH="0" baseline="0" noProof="0">
                <a:ln>
                  <a:noFill/>
                </a:ln>
                <a:solidFill>
                  <a:srgbClr val="FE622A"/>
                </a:solidFill>
                <a:effectLst/>
                <a:uLnTx/>
                <a:uFillTx/>
                <a:latin typeface="UTM Isadora" panose="02040603050506020204" pitchFamily="18" charset="0"/>
                <a:ea typeface="+mn-ea"/>
                <a:cs typeface="+mn-cs"/>
              </a:rPr>
              <a:t>: </a:t>
            </a:r>
            <a:r>
              <a:rPr lang="en-US" sz="4000" b="1">
                <a:solidFill>
                  <a:srgbClr val="FE622A"/>
                </a:solidFill>
                <a:latin typeface="UTM Isadora" panose="02040603050506020204" pitchFamily="18" charset="0"/>
              </a:rPr>
              <a:t>Hầu hết chim non mới nở tự đi kiếm mồi được chưa?</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2133600" y="2991335"/>
            <a:ext cx="91440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Có thể tự đi kiếm mồi ngay</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2133600" y="3999390"/>
            <a:ext cx="937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Chưa thể tự đi kiếm mồi ngay</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3784477"/>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435327" y="4880322"/>
            <a:ext cx="2657191" cy="200927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389642881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5"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3: Củng cố</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7" name="Picture 8"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10219677" y="3122137"/>
            <a:ext cx="2219973" cy="3805669"/>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6"/>
          <p:cNvSpPr txBox="1">
            <a:spLocks noChangeArrowheads="1"/>
          </p:cNvSpPr>
          <p:nvPr/>
        </p:nvSpPr>
        <p:spPr bwMode="auto">
          <a:xfrm>
            <a:off x="762000" y="1096055"/>
            <a:ext cx="807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solidFill>
                  <a:schemeClr val="accent1">
                    <a:lumMod val="50000"/>
                  </a:schemeClr>
                </a:solidFill>
                <a:latin typeface="Times New Roman" panose="02020603050405020304" pitchFamily="18" charset="0"/>
              </a:rPr>
              <a:t>Chọn câu trả lời đúng</a:t>
            </a:r>
            <a:endParaRPr lang="en-US" altLang="vi-VN" sz="2800" b="1">
              <a:solidFill>
                <a:schemeClr val="accent1">
                  <a:lumMod val="50000"/>
                </a:schemeClr>
              </a:solidFill>
            </a:endParaRPr>
          </a:p>
        </p:txBody>
      </p:sp>
      <p:sp>
        <p:nvSpPr>
          <p:cNvPr id="11" name="Text Box 27"/>
          <p:cNvSpPr txBox="1">
            <a:spLocks noChangeArrowheads="1"/>
          </p:cNvSpPr>
          <p:nvPr/>
        </p:nvSpPr>
        <p:spPr bwMode="auto">
          <a:xfrm>
            <a:off x="1132114" y="1687286"/>
            <a:ext cx="8229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latin typeface="Times New Roman" panose="02020603050405020304" pitchFamily="18" charset="0"/>
              </a:rPr>
              <a:t>1. </a:t>
            </a:r>
            <a:r>
              <a:rPr lang="en-US" altLang="vi-VN" b="1">
                <a:latin typeface="Times New Roman" panose="02020603050405020304" pitchFamily="18" charset="0"/>
              </a:rPr>
              <a:t>Thú là loại độn</a:t>
            </a:r>
            <a:r>
              <a:rPr lang="en-US" altLang="vi-VN" sz="2800" b="1"/>
              <a:t>g</a:t>
            </a:r>
            <a:r>
              <a:rPr lang="en-US" altLang="vi-VN" b="1">
                <a:latin typeface="Times New Roman" panose="02020603050405020304" pitchFamily="18" charset="0"/>
              </a:rPr>
              <a:t> vật ?</a:t>
            </a:r>
          </a:p>
        </p:txBody>
      </p:sp>
      <p:sp>
        <p:nvSpPr>
          <p:cNvPr id="12" name="Text Box 28"/>
          <p:cNvSpPr txBox="1">
            <a:spLocks noChangeArrowheads="1"/>
          </p:cNvSpPr>
          <p:nvPr/>
        </p:nvSpPr>
        <p:spPr bwMode="auto">
          <a:xfrm>
            <a:off x="2209800" y="2285093"/>
            <a:ext cx="23622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A. Đẻ con</a:t>
            </a:r>
          </a:p>
        </p:txBody>
      </p:sp>
      <p:sp>
        <p:nvSpPr>
          <p:cNvPr id="13" name="Text Box 29"/>
          <p:cNvSpPr txBox="1">
            <a:spLocks noChangeArrowheads="1"/>
          </p:cNvSpPr>
          <p:nvPr/>
        </p:nvSpPr>
        <p:spPr bwMode="auto">
          <a:xfrm>
            <a:off x="6486525" y="2276475"/>
            <a:ext cx="25146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B. Đẻ trứn</a:t>
            </a:r>
            <a:r>
              <a:rPr lang="en-US" altLang="vi-VN" sz="2800" b="1">
                <a:solidFill>
                  <a:srgbClr val="FF0066"/>
                </a:solidFill>
              </a:rPr>
              <a:t>g</a:t>
            </a:r>
          </a:p>
        </p:txBody>
      </p:sp>
      <p:sp>
        <p:nvSpPr>
          <p:cNvPr id="14" name="Text Box 30"/>
          <p:cNvSpPr txBox="1">
            <a:spLocks noChangeArrowheads="1"/>
          </p:cNvSpPr>
          <p:nvPr/>
        </p:nvSpPr>
        <p:spPr bwMode="auto">
          <a:xfrm>
            <a:off x="1132114" y="2912616"/>
            <a:ext cx="991688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latin typeface="Times New Roman" panose="02020603050405020304" pitchFamily="18" charset="0"/>
                <a:cs typeface="Times New Roman" panose="02020603050405020304" pitchFamily="18" charset="0"/>
              </a:rPr>
              <a:t>2. Trong các động vật dưới đây động vật nào đẻ nhiều con trong một lứa?</a:t>
            </a:r>
          </a:p>
        </p:txBody>
      </p:sp>
      <p:sp>
        <p:nvSpPr>
          <p:cNvPr id="15" name="Text Box 31"/>
          <p:cNvSpPr txBox="1">
            <a:spLocks noChangeArrowheads="1"/>
          </p:cNvSpPr>
          <p:nvPr/>
        </p:nvSpPr>
        <p:spPr bwMode="auto">
          <a:xfrm>
            <a:off x="2253343" y="4058667"/>
            <a:ext cx="1600200" cy="64135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CC00FF"/>
                </a:solidFill>
                <a:latin typeface="Times New Roman" panose="02020603050405020304" pitchFamily="18" charset="0"/>
              </a:rPr>
              <a:t>A. Bò</a:t>
            </a:r>
          </a:p>
        </p:txBody>
      </p:sp>
      <p:sp>
        <p:nvSpPr>
          <p:cNvPr id="16" name="Text Box 32"/>
          <p:cNvSpPr txBox="1">
            <a:spLocks noChangeArrowheads="1"/>
          </p:cNvSpPr>
          <p:nvPr/>
        </p:nvSpPr>
        <p:spPr bwMode="auto">
          <a:xfrm>
            <a:off x="4453262" y="4061498"/>
            <a:ext cx="18288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B. Trâu</a:t>
            </a:r>
          </a:p>
        </p:txBody>
      </p:sp>
      <p:sp>
        <p:nvSpPr>
          <p:cNvPr id="17" name="Text Box 33"/>
          <p:cNvSpPr txBox="1">
            <a:spLocks noChangeArrowheads="1"/>
          </p:cNvSpPr>
          <p:nvPr/>
        </p:nvSpPr>
        <p:spPr bwMode="auto">
          <a:xfrm>
            <a:off x="6900539" y="4058667"/>
            <a:ext cx="1600200" cy="64135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0000FF"/>
                </a:solidFill>
                <a:latin typeface="Times New Roman" panose="02020603050405020304" pitchFamily="18" charset="0"/>
              </a:rPr>
              <a:t>C.Khỉ</a:t>
            </a:r>
            <a:r>
              <a:rPr lang="en-US" altLang="vi-VN" sz="1800" b="1">
                <a:latin typeface="Times New Roman" panose="02020603050405020304" pitchFamily="18" charset="0"/>
              </a:rPr>
              <a:t> </a:t>
            </a:r>
          </a:p>
        </p:txBody>
      </p:sp>
      <p:sp>
        <p:nvSpPr>
          <p:cNvPr id="18" name="Text Box 34"/>
          <p:cNvSpPr txBox="1">
            <a:spLocks noChangeArrowheads="1"/>
          </p:cNvSpPr>
          <p:nvPr/>
        </p:nvSpPr>
        <p:spPr bwMode="auto">
          <a:xfrm>
            <a:off x="8955930" y="4058667"/>
            <a:ext cx="1676400" cy="641350"/>
          </a:xfrm>
          <a:prstGeom prst="rect">
            <a:avLst/>
          </a:prstGeom>
          <a:solidFill>
            <a:srgbClr val="66FF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chemeClr val="tx2"/>
                </a:solidFill>
                <a:latin typeface="Times New Roman" panose="02020603050405020304" pitchFamily="18" charset="0"/>
              </a:rPr>
              <a:t>D. Lợn</a:t>
            </a:r>
          </a:p>
        </p:txBody>
      </p:sp>
      <p:sp>
        <p:nvSpPr>
          <p:cNvPr id="19" name="Text Box 35"/>
          <p:cNvSpPr txBox="1">
            <a:spLocks noChangeArrowheads="1"/>
          </p:cNvSpPr>
          <p:nvPr/>
        </p:nvSpPr>
        <p:spPr bwMode="auto">
          <a:xfrm>
            <a:off x="1132114" y="4742763"/>
            <a:ext cx="7467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b="1">
                <a:latin typeface="Times New Roman" panose="02020603050405020304" pitchFamily="18" charset="0"/>
                <a:cs typeface="Times New Roman" panose="02020603050405020304" pitchFamily="18" charset="0"/>
              </a:rPr>
              <a:t>3. Loài thú nuôi con bằng cách nào?</a:t>
            </a:r>
          </a:p>
        </p:txBody>
      </p:sp>
      <p:sp>
        <p:nvSpPr>
          <p:cNvPr id="20" name="Text Box 36"/>
          <p:cNvSpPr txBox="1">
            <a:spLocks noChangeArrowheads="1"/>
          </p:cNvSpPr>
          <p:nvPr/>
        </p:nvSpPr>
        <p:spPr bwMode="auto">
          <a:xfrm>
            <a:off x="2253343" y="5439117"/>
            <a:ext cx="3276600" cy="641350"/>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FF0066"/>
                </a:solidFill>
                <a:latin typeface="Times New Roman" panose="02020603050405020304" pitchFamily="18" charset="0"/>
              </a:rPr>
              <a:t>A. Cho con bú</a:t>
            </a:r>
          </a:p>
        </p:txBody>
      </p:sp>
      <p:sp>
        <p:nvSpPr>
          <p:cNvPr id="21" name="Text Box 37"/>
          <p:cNvSpPr txBox="1">
            <a:spLocks noChangeArrowheads="1"/>
          </p:cNvSpPr>
          <p:nvPr/>
        </p:nvSpPr>
        <p:spPr bwMode="auto">
          <a:xfrm>
            <a:off x="5780314" y="5445579"/>
            <a:ext cx="5638800" cy="646331"/>
          </a:xfrm>
          <a:prstGeom prst="rect">
            <a:avLst/>
          </a:prstGeom>
          <a:solidFill>
            <a:schemeClr val="accent1">
              <a:lumMod val="60000"/>
              <a:lumOff val="40000"/>
            </a:schemeClr>
          </a:solidFill>
          <a:ln>
            <a:noFill/>
          </a:ln>
          <a:effec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3600" b="1">
                <a:solidFill>
                  <a:srgbClr val="0000FF"/>
                </a:solidFill>
                <a:latin typeface="Times New Roman" panose="02020603050405020304" pitchFamily="18" charset="0"/>
              </a:rPr>
              <a:t>B. Kiếm mồi mớm cho con </a:t>
            </a:r>
          </a:p>
        </p:txBody>
      </p:sp>
      <p:sp>
        <p:nvSpPr>
          <p:cNvPr id="22" name="Text Box 38"/>
          <p:cNvSpPr txBox="1">
            <a:spLocks noChangeArrowheads="1"/>
          </p:cNvSpPr>
          <p:nvPr/>
        </p:nvSpPr>
        <p:spPr bwMode="auto">
          <a:xfrm>
            <a:off x="2895600" y="2286000"/>
            <a:ext cx="38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endParaRPr lang="vi-VN" altLang="vi-VN" sz="1800">
              <a:latin typeface="Times New Roman" panose="02020603050405020304" pitchFamily="18" charset="0"/>
            </a:endParaRPr>
          </a:p>
        </p:txBody>
      </p:sp>
      <p:sp>
        <p:nvSpPr>
          <p:cNvPr id="23" name="Oval 39"/>
          <p:cNvSpPr>
            <a:spLocks noChangeArrowheads="1"/>
          </p:cNvSpPr>
          <p:nvPr/>
        </p:nvSpPr>
        <p:spPr bwMode="auto">
          <a:xfrm>
            <a:off x="2253343" y="2384425"/>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
        <p:nvSpPr>
          <p:cNvPr id="24" name="Oval 40"/>
          <p:cNvSpPr>
            <a:spLocks noChangeArrowheads="1"/>
          </p:cNvSpPr>
          <p:nvPr/>
        </p:nvSpPr>
        <p:spPr bwMode="auto">
          <a:xfrm>
            <a:off x="8955930" y="4159250"/>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
        <p:nvSpPr>
          <p:cNvPr id="25" name="Oval 41"/>
          <p:cNvSpPr>
            <a:spLocks noChangeArrowheads="1"/>
          </p:cNvSpPr>
          <p:nvPr/>
        </p:nvSpPr>
        <p:spPr bwMode="auto">
          <a:xfrm>
            <a:off x="2247900" y="5541623"/>
            <a:ext cx="533400" cy="533400"/>
          </a:xfrm>
          <a:prstGeom prst="ellipse">
            <a:avLst/>
          </a:prstGeom>
          <a:noFill/>
          <a:ln w="57150">
            <a:solidFill>
              <a:srgbClr val="CC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endParaRPr lang="vi-VN" altLang="vi-VN" sz="1800">
              <a:solidFill>
                <a:srgbClr val="66FF66"/>
              </a:solidFill>
              <a:latin typeface="Times New Roman" panose="02020603050405020304" pitchFamily="18" charset="0"/>
            </a:endParaRPr>
          </a:p>
        </p:txBody>
      </p:sp>
    </p:spTree>
    <p:extLst>
      <p:ext uri="{BB962C8B-B14F-4D97-AF65-F5344CB8AC3E}">
        <p14:creationId xmlns:p14="http://schemas.microsoft.com/office/powerpoint/2010/main" val="1176367329"/>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strVal val="#ppt_w*0.70"/>
                                          </p:val>
                                        </p:tav>
                                        <p:tav tm="100000">
                                          <p:val>
                                            <p:strVal val="#ppt_w"/>
                                          </p:val>
                                        </p:tav>
                                      </p:tavLst>
                                    </p:anim>
                                    <p:anim calcmode="lin" valueType="num">
                                      <p:cBhvr>
                                        <p:cTn id="27" dur="1000" fill="hold"/>
                                        <p:tgtEl>
                                          <p:spTgt spid="13"/>
                                        </p:tgtEl>
                                        <p:attrNameLst>
                                          <p:attrName>ppt_h</p:attrName>
                                        </p:attrNameLst>
                                      </p:cBhvr>
                                      <p:tavLst>
                                        <p:tav tm="0">
                                          <p:val>
                                            <p:strVal val="#ppt_h"/>
                                          </p:val>
                                        </p:tav>
                                        <p:tav tm="100000">
                                          <p:val>
                                            <p:strVal val="#ppt_h"/>
                                          </p:val>
                                        </p:tav>
                                      </p:tavLst>
                                    </p:anim>
                                    <p:animEffect transition="in" filter="fade">
                                      <p:cBhvr>
                                        <p:cTn id="28" dur="10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ox(in)">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1000" fill="hold"/>
                                        <p:tgtEl>
                                          <p:spTgt spid="14"/>
                                        </p:tgtEl>
                                        <p:attrNameLst>
                                          <p:attrName>ppt_w</p:attrName>
                                        </p:attrNameLst>
                                      </p:cBhvr>
                                      <p:tavLst>
                                        <p:tav tm="0">
                                          <p:val>
                                            <p:strVal val="#ppt_w*0.70"/>
                                          </p:val>
                                        </p:tav>
                                        <p:tav tm="100000">
                                          <p:val>
                                            <p:strVal val="#ppt_w"/>
                                          </p:val>
                                        </p:tav>
                                      </p:tavLst>
                                    </p:anim>
                                    <p:anim calcmode="lin" valueType="num">
                                      <p:cBhvr>
                                        <p:cTn id="39" dur="1000" fill="hold"/>
                                        <p:tgtEl>
                                          <p:spTgt spid="14"/>
                                        </p:tgtEl>
                                        <p:attrNameLst>
                                          <p:attrName>ppt_h</p:attrName>
                                        </p:attrNameLst>
                                      </p:cBhvr>
                                      <p:tavLst>
                                        <p:tav tm="0">
                                          <p:val>
                                            <p:strVal val="#ppt_h"/>
                                          </p:val>
                                        </p:tav>
                                        <p:tav tm="100000">
                                          <p:val>
                                            <p:strVal val="#ppt_h"/>
                                          </p:val>
                                        </p:tav>
                                      </p:tavLst>
                                    </p:anim>
                                    <p:animEffect transition="in" filter="fade">
                                      <p:cBhvr>
                                        <p:cTn id="40" dur="1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1000" fill="hold"/>
                                        <p:tgtEl>
                                          <p:spTgt spid="15"/>
                                        </p:tgtEl>
                                        <p:attrNameLst>
                                          <p:attrName>ppt_w</p:attrName>
                                        </p:attrNameLst>
                                      </p:cBhvr>
                                      <p:tavLst>
                                        <p:tav tm="0">
                                          <p:val>
                                            <p:strVal val="#ppt_w*0.70"/>
                                          </p:val>
                                        </p:tav>
                                        <p:tav tm="100000">
                                          <p:val>
                                            <p:strVal val="#ppt_w"/>
                                          </p:val>
                                        </p:tav>
                                      </p:tavLst>
                                    </p:anim>
                                    <p:anim calcmode="lin" valueType="num">
                                      <p:cBhvr>
                                        <p:cTn id="46" dur="1000" fill="hold"/>
                                        <p:tgtEl>
                                          <p:spTgt spid="15"/>
                                        </p:tgtEl>
                                        <p:attrNameLst>
                                          <p:attrName>ppt_h</p:attrName>
                                        </p:attrNameLst>
                                      </p:cBhvr>
                                      <p:tavLst>
                                        <p:tav tm="0">
                                          <p:val>
                                            <p:strVal val="#ppt_h"/>
                                          </p:val>
                                        </p:tav>
                                        <p:tav tm="100000">
                                          <p:val>
                                            <p:strVal val="#ppt_h"/>
                                          </p:val>
                                        </p:tav>
                                      </p:tavLst>
                                    </p:anim>
                                    <p:animEffect transition="in" filter="fade">
                                      <p:cBhvr>
                                        <p:cTn id="47" dur="1000"/>
                                        <p:tgtEl>
                                          <p:spTgt spid="15"/>
                                        </p:tgtEl>
                                      </p:cBhvr>
                                    </p:animEffect>
                                  </p:childTnLst>
                                </p:cTn>
                              </p:par>
                              <p:par>
                                <p:cTn id="48" presetID="55"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1000" fill="hold"/>
                                        <p:tgtEl>
                                          <p:spTgt spid="16"/>
                                        </p:tgtEl>
                                        <p:attrNameLst>
                                          <p:attrName>ppt_w</p:attrName>
                                        </p:attrNameLst>
                                      </p:cBhvr>
                                      <p:tavLst>
                                        <p:tav tm="0">
                                          <p:val>
                                            <p:strVal val="#ppt_w*0.70"/>
                                          </p:val>
                                        </p:tav>
                                        <p:tav tm="100000">
                                          <p:val>
                                            <p:strVal val="#ppt_w"/>
                                          </p:val>
                                        </p:tav>
                                      </p:tavLst>
                                    </p:anim>
                                    <p:anim calcmode="lin" valueType="num">
                                      <p:cBhvr>
                                        <p:cTn id="51" dur="1000" fill="hold"/>
                                        <p:tgtEl>
                                          <p:spTgt spid="16"/>
                                        </p:tgtEl>
                                        <p:attrNameLst>
                                          <p:attrName>ppt_h</p:attrName>
                                        </p:attrNameLst>
                                      </p:cBhvr>
                                      <p:tavLst>
                                        <p:tav tm="0">
                                          <p:val>
                                            <p:strVal val="#ppt_h"/>
                                          </p:val>
                                        </p:tav>
                                        <p:tav tm="100000">
                                          <p:val>
                                            <p:strVal val="#ppt_h"/>
                                          </p:val>
                                        </p:tav>
                                      </p:tavLst>
                                    </p:anim>
                                    <p:animEffect transition="in" filter="fade">
                                      <p:cBhvr>
                                        <p:cTn id="52" dur="1000"/>
                                        <p:tgtEl>
                                          <p:spTgt spid="16"/>
                                        </p:tgtEl>
                                      </p:cBhvr>
                                    </p:animEffect>
                                  </p:childTnLst>
                                </p:cTn>
                              </p:par>
                              <p:par>
                                <p:cTn id="53" presetID="55"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1000" fill="hold"/>
                                        <p:tgtEl>
                                          <p:spTgt spid="17"/>
                                        </p:tgtEl>
                                        <p:attrNameLst>
                                          <p:attrName>ppt_w</p:attrName>
                                        </p:attrNameLst>
                                      </p:cBhvr>
                                      <p:tavLst>
                                        <p:tav tm="0">
                                          <p:val>
                                            <p:strVal val="#ppt_w*0.70"/>
                                          </p:val>
                                        </p:tav>
                                        <p:tav tm="100000">
                                          <p:val>
                                            <p:strVal val="#ppt_w"/>
                                          </p:val>
                                        </p:tav>
                                      </p:tavLst>
                                    </p:anim>
                                    <p:anim calcmode="lin" valueType="num">
                                      <p:cBhvr>
                                        <p:cTn id="56" dur="1000" fill="hold"/>
                                        <p:tgtEl>
                                          <p:spTgt spid="17"/>
                                        </p:tgtEl>
                                        <p:attrNameLst>
                                          <p:attrName>ppt_h</p:attrName>
                                        </p:attrNameLst>
                                      </p:cBhvr>
                                      <p:tavLst>
                                        <p:tav tm="0">
                                          <p:val>
                                            <p:strVal val="#ppt_h"/>
                                          </p:val>
                                        </p:tav>
                                        <p:tav tm="100000">
                                          <p:val>
                                            <p:strVal val="#ppt_h"/>
                                          </p:val>
                                        </p:tav>
                                      </p:tavLst>
                                    </p:anim>
                                    <p:animEffect transition="in" filter="fade">
                                      <p:cBhvr>
                                        <p:cTn id="57" dur="1000"/>
                                        <p:tgtEl>
                                          <p:spTgt spid="17"/>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strVal val="#ppt_w*0.70"/>
                                          </p:val>
                                        </p:tav>
                                        <p:tav tm="100000">
                                          <p:val>
                                            <p:strVal val="#ppt_w"/>
                                          </p:val>
                                        </p:tav>
                                      </p:tavLst>
                                    </p:anim>
                                    <p:anim calcmode="lin" valueType="num">
                                      <p:cBhvr>
                                        <p:cTn id="61" dur="1000" fill="hold"/>
                                        <p:tgtEl>
                                          <p:spTgt spid="18"/>
                                        </p:tgtEl>
                                        <p:attrNameLst>
                                          <p:attrName>ppt_h</p:attrName>
                                        </p:attrNameLst>
                                      </p:cBhvr>
                                      <p:tavLst>
                                        <p:tav tm="0">
                                          <p:val>
                                            <p:strVal val="#ppt_h"/>
                                          </p:val>
                                        </p:tav>
                                        <p:tav tm="100000">
                                          <p:val>
                                            <p:strVal val="#ppt_h"/>
                                          </p:val>
                                        </p:tav>
                                      </p:tavLst>
                                    </p:anim>
                                    <p:animEffect transition="in" filter="fade">
                                      <p:cBhvr>
                                        <p:cTn id="62" dur="10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box(in)">
                                      <p:cBhvr>
                                        <p:cTn id="67" dur="500"/>
                                        <p:tgtEl>
                                          <p:spTgt spid="24"/>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1000" fill="hold"/>
                                        <p:tgtEl>
                                          <p:spTgt spid="19"/>
                                        </p:tgtEl>
                                        <p:attrNameLst>
                                          <p:attrName>ppt_w</p:attrName>
                                        </p:attrNameLst>
                                      </p:cBhvr>
                                      <p:tavLst>
                                        <p:tav tm="0">
                                          <p:val>
                                            <p:strVal val="#ppt_w*0.70"/>
                                          </p:val>
                                        </p:tav>
                                        <p:tav tm="100000">
                                          <p:val>
                                            <p:strVal val="#ppt_w"/>
                                          </p:val>
                                        </p:tav>
                                      </p:tavLst>
                                    </p:anim>
                                    <p:anim calcmode="lin" valueType="num">
                                      <p:cBhvr>
                                        <p:cTn id="73" dur="1000" fill="hold"/>
                                        <p:tgtEl>
                                          <p:spTgt spid="19"/>
                                        </p:tgtEl>
                                        <p:attrNameLst>
                                          <p:attrName>ppt_h</p:attrName>
                                        </p:attrNameLst>
                                      </p:cBhvr>
                                      <p:tavLst>
                                        <p:tav tm="0">
                                          <p:val>
                                            <p:strVal val="#ppt_h"/>
                                          </p:val>
                                        </p:tav>
                                        <p:tav tm="100000">
                                          <p:val>
                                            <p:strVal val="#ppt_h"/>
                                          </p:val>
                                        </p:tav>
                                      </p:tavLst>
                                    </p:anim>
                                    <p:animEffect transition="in" filter="fade">
                                      <p:cBhvr>
                                        <p:cTn id="74" dur="1000"/>
                                        <p:tgtEl>
                                          <p:spTgt spid="19"/>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p:cTn id="79" dur="1000" fill="hold"/>
                                        <p:tgtEl>
                                          <p:spTgt spid="20"/>
                                        </p:tgtEl>
                                        <p:attrNameLst>
                                          <p:attrName>ppt_w</p:attrName>
                                        </p:attrNameLst>
                                      </p:cBhvr>
                                      <p:tavLst>
                                        <p:tav tm="0">
                                          <p:val>
                                            <p:strVal val="#ppt_w*0.70"/>
                                          </p:val>
                                        </p:tav>
                                        <p:tav tm="100000">
                                          <p:val>
                                            <p:strVal val="#ppt_w"/>
                                          </p:val>
                                        </p:tav>
                                      </p:tavLst>
                                    </p:anim>
                                    <p:anim calcmode="lin" valueType="num">
                                      <p:cBhvr>
                                        <p:cTn id="80" dur="1000" fill="hold"/>
                                        <p:tgtEl>
                                          <p:spTgt spid="20"/>
                                        </p:tgtEl>
                                        <p:attrNameLst>
                                          <p:attrName>ppt_h</p:attrName>
                                        </p:attrNameLst>
                                      </p:cBhvr>
                                      <p:tavLst>
                                        <p:tav tm="0">
                                          <p:val>
                                            <p:strVal val="#ppt_h"/>
                                          </p:val>
                                        </p:tav>
                                        <p:tav tm="100000">
                                          <p:val>
                                            <p:strVal val="#ppt_h"/>
                                          </p:val>
                                        </p:tav>
                                      </p:tavLst>
                                    </p:anim>
                                    <p:animEffect transition="in" filter="fade">
                                      <p:cBhvr>
                                        <p:cTn id="81" dur="1000"/>
                                        <p:tgtEl>
                                          <p:spTgt spid="20"/>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 calcmode="lin" valueType="num">
                                      <p:cBhvr>
                                        <p:cTn id="84" dur="1000" fill="hold"/>
                                        <p:tgtEl>
                                          <p:spTgt spid="21"/>
                                        </p:tgtEl>
                                        <p:attrNameLst>
                                          <p:attrName>ppt_w</p:attrName>
                                        </p:attrNameLst>
                                      </p:cBhvr>
                                      <p:tavLst>
                                        <p:tav tm="0">
                                          <p:val>
                                            <p:strVal val="#ppt_w*0.70"/>
                                          </p:val>
                                        </p:tav>
                                        <p:tav tm="100000">
                                          <p:val>
                                            <p:strVal val="#ppt_w"/>
                                          </p:val>
                                        </p:tav>
                                      </p:tavLst>
                                    </p:anim>
                                    <p:anim calcmode="lin" valueType="num">
                                      <p:cBhvr>
                                        <p:cTn id="85" dur="1000" fill="hold"/>
                                        <p:tgtEl>
                                          <p:spTgt spid="21"/>
                                        </p:tgtEl>
                                        <p:attrNameLst>
                                          <p:attrName>ppt_h</p:attrName>
                                        </p:attrNameLst>
                                      </p:cBhvr>
                                      <p:tavLst>
                                        <p:tav tm="0">
                                          <p:val>
                                            <p:strVal val="#ppt_h"/>
                                          </p:val>
                                        </p:tav>
                                        <p:tav tm="100000">
                                          <p:val>
                                            <p:strVal val="#ppt_h"/>
                                          </p:val>
                                        </p:tav>
                                      </p:tavLst>
                                    </p:anim>
                                    <p:animEffect transition="in" filter="fade">
                                      <p:cBhvr>
                                        <p:cTn id="86" dur="10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Effect transition="in" filter="box(in)">
                                      <p:cBhvr>
                                        <p:cTn id="9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p:bldP spid="15" grpId="0" animBg="1"/>
      <p:bldP spid="16" grpId="0" animBg="1"/>
      <p:bldP spid="17" grpId="0" animBg="1"/>
      <p:bldP spid="18" grpId="0" animBg="1"/>
      <p:bldP spid="19" grpId="0"/>
      <p:bldP spid="20" grpId="0" animBg="1"/>
      <p:bldP spid="21" grpId="0" animBg="1"/>
      <p:bldP spid="23" grpId="0" animBg="1"/>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95275" y="428625"/>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7"/>
          <p:cNvSpPr txBox="1">
            <a:spLocks noChangeArrowheads="1"/>
          </p:cNvSpPr>
          <p:nvPr/>
        </p:nvSpPr>
        <p:spPr>
          <a:xfrm>
            <a:off x="1066800" y="505279"/>
            <a:ext cx="8229600"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b="1" u="sng">
                <a:solidFill>
                  <a:srgbClr val="0000FF"/>
                </a:solidFill>
                <a:latin typeface="Times New Roman" pitchFamily="18" charset="0"/>
              </a:rPr>
              <a:t>Bảo vệ loài thú</a:t>
            </a:r>
          </a:p>
        </p:txBody>
      </p:sp>
      <p:sp>
        <p:nvSpPr>
          <p:cNvPr id="9" name="Text Box 3"/>
          <p:cNvSpPr txBox="1">
            <a:spLocks noChangeArrowheads="1"/>
          </p:cNvSpPr>
          <p:nvPr/>
        </p:nvSpPr>
        <p:spPr bwMode="auto">
          <a:xfrm>
            <a:off x="1143000" y="1401286"/>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FF3399"/>
                </a:solidFill>
                <a:latin typeface="Times New Roman" panose="02020603050405020304" pitchFamily="18" charset="0"/>
                <a:cs typeface="Times New Roman" panose="02020603050405020304" pitchFamily="18" charset="0"/>
              </a:rPr>
              <a:t>- Chúng ta cần bảo vệ các loài thú thuộc động vật hoang dã, tuyệt đối không săn bắt, mua bán … các loại thú quý.</a:t>
            </a:r>
          </a:p>
        </p:txBody>
      </p:sp>
      <p:sp>
        <p:nvSpPr>
          <p:cNvPr id="10" name="Text Box 3"/>
          <p:cNvSpPr txBox="1">
            <a:spLocks noChangeArrowheads="1"/>
          </p:cNvSpPr>
          <p:nvPr/>
        </p:nvSpPr>
        <p:spPr bwMode="auto">
          <a:xfrm>
            <a:off x="1143000" y="2474893"/>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chemeClr val="accent1">
                    <a:lumMod val="75000"/>
                  </a:schemeClr>
                </a:solidFill>
                <a:latin typeface="Times New Roman" panose="02020603050405020304" pitchFamily="18" charset="0"/>
                <a:cs typeface="Times New Roman" panose="02020603050405020304" pitchFamily="18" charset="0"/>
              </a:rPr>
              <a:t>- Không đốt phá rừng, giữ môi trường sống trong sạch cho các loài thú.</a:t>
            </a:r>
          </a:p>
        </p:txBody>
      </p:sp>
      <p:sp>
        <p:nvSpPr>
          <p:cNvPr id="11" name="Text Box 3"/>
          <p:cNvSpPr txBox="1">
            <a:spLocks noChangeArrowheads="1"/>
          </p:cNvSpPr>
          <p:nvPr/>
        </p:nvSpPr>
        <p:spPr bwMode="auto">
          <a:xfrm>
            <a:off x="1143000" y="3518045"/>
            <a:ext cx="92964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0070C0"/>
                </a:solidFill>
                <a:latin typeface="Times New Roman" panose="02020603050405020304" pitchFamily="18" charset="0"/>
                <a:cs typeface="Times New Roman" panose="02020603050405020304" pitchFamily="18" charset="0"/>
              </a:rPr>
              <a:t>- Yêu quý các loài động vật có ích, có tinh thần và hành động vảo vệ các loài động vật, đặc biệt là các loài động vật quý hiếm.</a:t>
            </a:r>
          </a:p>
        </p:txBody>
      </p:sp>
      <p:sp>
        <p:nvSpPr>
          <p:cNvPr id="12" name="Text Box 3"/>
          <p:cNvSpPr txBox="1">
            <a:spLocks noChangeArrowheads="1"/>
          </p:cNvSpPr>
          <p:nvPr/>
        </p:nvSpPr>
        <p:spPr bwMode="auto">
          <a:xfrm>
            <a:off x="1143000" y="5005222"/>
            <a:ext cx="9296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just" eaLnBrk="1" hangingPunct="1">
              <a:spcBef>
                <a:spcPct val="50000"/>
              </a:spcBef>
              <a:buFontTx/>
              <a:buNone/>
            </a:pPr>
            <a:r>
              <a:rPr lang="en-US" altLang="vi-VN" sz="2800" b="1">
                <a:solidFill>
                  <a:srgbClr val="00B050"/>
                </a:solidFill>
                <a:latin typeface="Times New Roman" panose="02020603050405020304" pitchFamily="18" charset="0"/>
                <a:cs typeface="Times New Roman" panose="02020603050405020304" pitchFamily="18" charset="0"/>
              </a:rPr>
              <a:t>- Tuyên truyền mọi người năng cao ý thức bảo vệ các loài thú.</a:t>
            </a:r>
          </a:p>
        </p:txBody>
      </p:sp>
    </p:spTree>
    <p:extLst>
      <p:ext uri="{BB962C8B-B14F-4D97-AF65-F5344CB8AC3E}">
        <p14:creationId xmlns:p14="http://schemas.microsoft.com/office/powerpoint/2010/main" val="691342733"/>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strips(down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strips(down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 name="TextBox 3">
            <a:extLst>
              <a:ext uri="{FF2B5EF4-FFF2-40B4-BE49-F238E27FC236}">
                <a16:creationId xmlns:a16="http://schemas.microsoft.com/office/drawing/2014/main" id="{D0B10E94-8AD1-4749-B03F-F907FED4120D}"/>
              </a:ext>
            </a:extLst>
          </p:cNvPr>
          <p:cNvSpPr txBox="1"/>
          <p:nvPr/>
        </p:nvSpPr>
        <p:spPr>
          <a:xfrm>
            <a:off x="1999669" y="1700553"/>
            <a:ext cx="9807924" cy="707886"/>
          </a:xfrm>
          <a:prstGeom prst="rect">
            <a:avLst/>
          </a:prstGeom>
          <a:noFill/>
        </p:spPr>
        <p:txBody>
          <a:bodyPr wrap="square" rtlCol="0">
            <a:spAutoFit/>
          </a:bodyPr>
          <a:lstStyle/>
          <a:p>
            <a:pPr lvl="0" defTabSz="685800">
              <a:defRPr/>
            </a:pPr>
            <a:r>
              <a:rPr kumimoji="0" lang="en-US" sz="4000" b="1" i="0" u="sng" strike="noStrike" kern="1200" cap="none" spc="0" normalizeH="0" baseline="0" noProof="0">
                <a:ln>
                  <a:noFill/>
                </a:ln>
                <a:solidFill>
                  <a:srgbClr val="FE622A"/>
                </a:solidFill>
                <a:effectLst/>
                <a:uLnTx/>
                <a:uFillTx/>
                <a:latin typeface="UTM Isadora" panose="02040603050506020204" pitchFamily="18" charset="0"/>
                <a:ea typeface="+mn-ea"/>
                <a:cs typeface="+mn-cs"/>
              </a:rPr>
              <a:t>Câu </a:t>
            </a:r>
            <a:r>
              <a:rPr lang="en-US" sz="4000" b="1" u="sng" noProof="0">
                <a:solidFill>
                  <a:srgbClr val="FE622A"/>
                </a:solidFill>
                <a:latin typeface="UTM Isadora" panose="02040603050506020204" pitchFamily="18" charset="0"/>
              </a:rPr>
              <a:t>3</a:t>
            </a:r>
            <a:r>
              <a:rPr kumimoji="0" lang="en-US" sz="4000" b="1" i="0" u="none" strike="noStrike" kern="1200" cap="none" spc="0" normalizeH="0" baseline="0" noProof="0">
                <a:ln>
                  <a:noFill/>
                </a:ln>
                <a:solidFill>
                  <a:srgbClr val="FE622A"/>
                </a:solidFill>
                <a:effectLst/>
                <a:uLnTx/>
                <a:uFillTx/>
                <a:latin typeface="UTM Isadora" panose="02040603050506020204" pitchFamily="18" charset="0"/>
                <a:ea typeface="+mn-ea"/>
                <a:cs typeface="+mn-cs"/>
              </a:rPr>
              <a:t>: </a:t>
            </a:r>
            <a:r>
              <a:rPr lang="en-US" sz="4000" b="1">
                <a:solidFill>
                  <a:srgbClr val="FE622A"/>
                </a:solidFill>
                <a:latin typeface="UTM Isadora" panose="02040603050506020204" pitchFamily="18" charset="0"/>
              </a:rPr>
              <a:t>Loài chim nuôi con bằng cách nào?</a:t>
            </a:r>
            <a:endParaRPr kumimoji="0" lang="en-US" sz="4000" b="1" i="0" u="none"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5" name="TextBox 4">
            <a:extLst>
              <a:ext uri="{FF2B5EF4-FFF2-40B4-BE49-F238E27FC236}">
                <a16:creationId xmlns:a16="http://schemas.microsoft.com/office/drawing/2014/main" id="{D30CD5C1-92A8-4B8A-9F0D-88AE67F4973D}"/>
              </a:ext>
            </a:extLst>
          </p:cNvPr>
          <p:cNvSpPr txBox="1"/>
          <p:nvPr/>
        </p:nvSpPr>
        <p:spPr>
          <a:xfrm>
            <a:off x="2055506" y="2531175"/>
            <a:ext cx="91440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A</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noProof="0">
                <a:solidFill>
                  <a:sysClr val="windowText" lastClr="000000"/>
                </a:solidFill>
                <a:latin typeface="UTM Isadora" panose="02040603050506020204" pitchFamily="18" charset="0"/>
              </a:rPr>
              <a:t>Kiếm mồi mớm cho con</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sp>
        <p:nvSpPr>
          <p:cNvPr id="6" name="TextBox 5">
            <a:extLst>
              <a:ext uri="{FF2B5EF4-FFF2-40B4-BE49-F238E27FC236}">
                <a16:creationId xmlns:a16="http://schemas.microsoft.com/office/drawing/2014/main" id="{32696EDF-4412-49A7-9266-971CA9651F8C}"/>
              </a:ext>
            </a:extLst>
          </p:cNvPr>
          <p:cNvSpPr txBox="1"/>
          <p:nvPr/>
        </p:nvSpPr>
        <p:spPr>
          <a:xfrm>
            <a:off x="2055506" y="3392778"/>
            <a:ext cx="9372600" cy="892552"/>
          </a:xfrm>
          <a:prstGeom prst="rect">
            <a:avLst/>
          </a:prstGeom>
          <a:noFill/>
        </p:spPr>
        <p:txBody>
          <a:bodyPr wrap="square" rtlCol="0">
            <a:spAutoFit/>
          </a:bodyPr>
          <a:lstStyle/>
          <a:p>
            <a:pPr marL="0" marR="0" lvl="0" indent="0" algn="just" defTabSz="914378" rtl="0" eaLnBrk="1" fontAlgn="auto" latinLnBrk="0" hangingPunct="1">
              <a:lnSpc>
                <a:spcPct val="130000"/>
              </a:lnSpc>
              <a:spcBef>
                <a:spcPts val="0"/>
              </a:spcBef>
              <a:spcAft>
                <a:spcPts val="0"/>
              </a:spcAft>
              <a:buClrTx/>
              <a:buSzTx/>
              <a:buFontTx/>
              <a:buNone/>
              <a:tabLst/>
              <a:defRPr/>
            </a:pPr>
            <a:r>
              <a:rPr kumimoji="0" lang="en-US" sz="4000" b="1" i="0" u="none" strike="noStrike" kern="1200" cap="none" spc="0" normalizeH="0" baseline="0" noProof="0" dirty="0">
                <a:ln>
                  <a:noFill/>
                </a:ln>
                <a:solidFill>
                  <a:sysClr val="windowText" lastClr="000000"/>
                </a:solidFill>
                <a:effectLst/>
                <a:uLnTx/>
                <a:uFillTx/>
                <a:latin typeface="UTM Isadora" panose="02040603050506020204" pitchFamily="18" charset="0"/>
                <a:ea typeface="+mn-ea"/>
                <a:cs typeface="+mn-cs"/>
              </a:rPr>
              <a:t>B</a:t>
            </a:r>
            <a:r>
              <a:rPr kumimoji="0" lang="en-US" sz="4000" b="1" i="0" u="none" strike="noStrike" kern="1200" cap="none" spc="0" normalizeH="0" baseline="0" noProof="0">
                <a:ln>
                  <a:noFill/>
                </a:ln>
                <a:solidFill>
                  <a:sysClr val="windowText" lastClr="000000"/>
                </a:solidFill>
                <a:effectLst/>
                <a:uLnTx/>
                <a:uFillTx/>
                <a:latin typeface="UTM Isadora" panose="02040603050506020204" pitchFamily="18" charset="0"/>
                <a:ea typeface="+mn-ea"/>
                <a:cs typeface="+mn-cs"/>
              </a:rPr>
              <a:t>. </a:t>
            </a:r>
            <a:r>
              <a:rPr lang="en-US" sz="4000" b="1">
                <a:solidFill>
                  <a:sysClr val="windowText" lastClr="000000"/>
                </a:solidFill>
                <a:latin typeface="UTM Isadora" panose="02040603050506020204" pitchFamily="18" charset="0"/>
              </a:rPr>
              <a:t>Cho con bú</a:t>
            </a:r>
            <a:endParaRPr kumimoji="0" lang="en-US" sz="4000" b="0" i="0" u="none" strike="noStrike" kern="1200" cap="none" spc="0" normalizeH="0" baseline="0" noProof="0" dirty="0">
              <a:ln>
                <a:noFill/>
              </a:ln>
              <a:solidFill>
                <a:sysClr val="windowText" lastClr="000000"/>
              </a:solidFill>
              <a:effectLst/>
              <a:uLnTx/>
              <a:uFillTx/>
              <a:latin typeface="UTM Cooper Black" pitchFamily="18" charset="0"/>
              <a:ea typeface="+mn-ea"/>
              <a:cs typeface="+mn-cs"/>
            </a:endParaRPr>
          </a:p>
        </p:txBody>
      </p:sp>
      <p:grpSp>
        <p:nvGrpSpPr>
          <p:cNvPr id="12" name="Group 11">
            <a:extLst>
              <a:ext uri="{FF2B5EF4-FFF2-40B4-BE49-F238E27FC236}">
                <a16:creationId xmlns:a16="http://schemas.microsoft.com/office/drawing/2014/main" id="{924BCAE1-9FFC-4633-AB10-AF04EF185246}"/>
              </a:ext>
            </a:extLst>
          </p:cNvPr>
          <p:cNvGrpSpPr/>
          <p:nvPr/>
        </p:nvGrpSpPr>
        <p:grpSpPr>
          <a:xfrm rot="7904754">
            <a:off x="263413" y="69825"/>
            <a:ext cx="1598569" cy="2239125"/>
            <a:chOff x="9412611" y="-101887"/>
            <a:chExt cx="2520791" cy="3530887"/>
          </a:xfrm>
        </p:grpSpPr>
        <p:pic>
          <p:nvPicPr>
            <p:cNvPr id="15" name="Picture 7">
              <a:extLst>
                <a:ext uri="{FF2B5EF4-FFF2-40B4-BE49-F238E27FC236}">
                  <a16:creationId xmlns:a16="http://schemas.microsoft.com/office/drawing/2014/main" id="{1E657DC7-0C71-495A-BDFC-7DA2E22506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2611" y="1303269"/>
              <a:ext cx="2125731" cy="2125731"/>
            </a:xfrm>
            <a:prstGeom prst="rect">
              <a:avLst/>
            </a:prstGeom>
          </p:spPr>
        </p:pic>
        <p:pic>
          <p:nvPicPr>
            <p:cNvPr id="19" name="Picture 8">
              <a:extLst>
                <a:ext uri="{FF2B5EF4-FFF2-40B4-BE49-F238E27FC236}">
                  <a16:creationId xmlns:a16="http://schemas.microsoft.com/office/drawing/2014/main" id="{83A6F8A8-9E4A-4367-9EA2-65D8473BC18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455872" y="-101887"/>
              <a:ext cx="1477530" cy="1403653"/>
            </a:xfrm>
            <a:prstGeom prst="rect">
              <a:avLst/>
            </a:prstGeom>
          </p:spPr>
        </p:pic>
      </p:grpSp>
      <p:pic>
        <p:nvPicPr>
          <p:cNvPr id="20" name="Picture 6" descr="Facebook Like Png - Facebook Like Clipart, Transparent Png - 2000x1713  (#81060) - PinPng">
            <a:extLst>
              <a:ext uri="{FF2B5EF4-FFF2-40B4-BE49-F238E27FC236}">
                <a16:creationId xmlns:a16="http://schemas.microsoft.com/office/drawing/2014/main" id="{CA005C34-41F6-4A7E-BCDA-A2D46BD6188C}"/>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188" b="99375" l="0" r="100000">
                        <a14:foregroundMark x1="8438" y1="44375" x2="81875" y2="66250"/>
                        <a14:foregroundMark x1="55937" y1="29688" x2="35938" y2="76563"/>
                        <a14:foregroundMark x1="26563" y1="77500" x2="26563" y2="74375"/>
                        <a14:foregroundMark x1="40938" y1="61250" x2="84688" y2="77500"/>
                        <a14:foregroundMark x1="56250" y1="42188" x2="89063" y2="69688"/>
                        <a14:foregroundMark x1="63438" y1="53438" x2="88125" y2="54375"/>
                        <a14:foregroundMark x1="36250" y1="76563" x2="75938" y2="79688"/>
                      </a14:backgroundRemoval>
                    </a14:imgEffect>
                  </a14:imgLayer>
                </a14:imgProps>
              </a:ext>
              <a:ext uri="{28A0092B-C50C-407E-A947-70E740481C1C}">
                <a14:useLocalDpi xmlns:a14="http://schemas.microsoft.com/office/drawing/2010/main" val="0"/>
              </a:ext>
            </a:extLst>
          </a:blip>
          <a:srcRect/>
          <a:stretch>
            <a:fillRect/>
          </a:stretch>
        </p:blipFill>
        <p:spPr bwMode="auto">
          <a:xfrm>
            <a:off x="7924800" y="2314327"/>
            <a:ext cx="1109400" cy="1109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boy like thumb Royalty Free Vector Image">
            <a:extLst>
              <a:ext uri="{FF2B5EF4-FFF2-40B4-BE49-F238E27FC236}">
                <a16:creationId xmlns:a16="http://schemas.microsoft.com/office/drawing/2014/main" id="{94851936-6A25-40BB-8FAF-6555DE0BC562}"/>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87544" l="0" r="100000">
                        <a14:foregroundMark x1="80000" y1="39265" x2="62200" y2="61803"/>
                        <a14:foregroundMark x1="72600" y1="27639" x2="86300" y2="58482"/>
                        <a14:foregroundMark x1="74300" y1="16133" x2="74200" y2="63820"/>
                        <a14:foregroundMark x1="54100" y1="60617" x2="94100" y2="63345"/>
                        <a14:foregroundMark x1="51700" y1="55279" x2="96000" y2="55753"/>
                        <a14:foregroundMark x1="52600" y1="48399" x2="97100" y2="48636"/>
                        <a14:foregroundMark x1="60400" y1="41163" x2="96300" y2="40095"/>
                        <a14:foregroundMark x1="77800" y1="30249" x2="95500" y2="42705"/>
                        <a14:foregroundMark x1="73900" y1="11388" x2="67000" y2="48280"/>
                      </a14:backgroundRemoval>
                    </a14:imgEffect>
                  </a14:imgLayer>
                </a14:imgProps>
              </a:ext>
              <a:ext uri="{28A0092B-C50C-407E-A947-70E740481C1C}">
                <a14:useLocalDpi xmlns:a14="http://schemas.microsoft.com/office/drawing/2010/main" val="0"/>
              </a:ext>
            </a:extLst>
          </a:blip>
          <a:srcRect b="10293"/>
          <a:stretch/>
        </p:blipFill>
        <p:spPr bwMode="auto">
          <a:xfrm>
            <a:off x="9435327" y="4880322"/>
            <a:ext cx="2657191" cy="2009278"/>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Kiểm tra bài</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cũ</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86593821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8E87BF-FE7A-4A46-9363-0C99ECB46743}"/>
              </a:ext>
            </a:extLst>
          </p:cNvPr>
          <p:cNvSpPr txBox="1">
            <a:spLocks/>
          </p:cNvSpPr>
          <p:nvPr/>
        </p:nvSpPr>
        <p:spPr>
          <a:xfrm>
            <a:off x="1602828" y="1272137"/>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a:ln w="76200">
                  <a:noFill/>
                </a:ln>
                <a:solidFill>
                  <a:srgbClr val="002060"/>
                </a:solidFill>
                <a:effectLst/>
                <a:uLnTx/>
                <a:uFillTx/>
                <a:latin typeface="iCiel Cadena" panose="02000503000000020004" pitchFamily="2" charset="0"/>
                <a:ea typeface="+mj-ea"/>
                <a:cs typeface="+mj-cs"/>
              </a:rPr>
              <a:t>Khoa học</a:t>
            </a:r>
          </a:p>
        </p:txBody>
      </p:sp>
      <p:pic>
        <p:nvPicPr>
          <p:cNvPr id="5" name="图片 20">
            <a:extLst>
              <a:ext uri="{FF2B5EF4-FFF2-40B4-BE49-F238E27FC236}">
                <a16:creationId xmlns:a16="http://schemas.microsoft.com/office/drawing/2014/main" id="{C72FFDAD-3558-49B2-B4EC-31AD230F24F0}"/>
              </a:ext>
            </a:extLst>
          </p:cNvPr>
          <p:cNvPicPr>
            <a:picLocks noChangeAspect="1"/>
          </p:cNvPicPr>
          <p:nvPr/>
        </p:nvPicPr>
        <p:blipFill rotWithShape="1">
          <a:blip r:embed="rId2">
            <a:extLst>
              <a:ext uri="{28A0092B-C50C-407E-A947-70E740481C1C}">
                <a14:useLocalDpi xmlns:a14="http://schemas.microsoft.com/office/drawing/2010/main" val="0"/>
              </a:ext>
            </a:extLst>
          </a:blip>
          <a:srcRect l="79109" t="32510" r="3721" b="39496"/>
          <a:stretch/>
        </p:blipFill>
        <p:spPr>
          <a:xfrm>
            <a:off x="213215" y="340146"/>
            <a:ext cx="3482485" cy="2036037"/>
          </a:xfrm>
          <a:prstGeom prst="rect">
            <a:avLst/>
          </a:prstGeom>
        </p:spPr>
      </p:pic>
      <p:pic>
        <p:nvPicPr>
          <p:cNvPr id="6" name="图片 16">
            <a:extLst>
              <a:ext uri="{FF2B5EF4-FFF2-40B4-BE49-F238E27FC236}">
                <a16:creationId xmlns:a16="http://schemas.microsoft.com/office/drawing/2014/main" id="{ABBC1EC6-4DF9-4D4C-B48F-0FD6F676AC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121" t="290" r="3721" b="39496"/>
          <a:stretch/>
        </p:blipFill>
        <p:spPr>
          <a:xfrm>
            <a:off x="8330499" y="106149"/>
            <a:ext cx="3861501" cy="2514600"/>
          </a:xfrm>
          <a:prstGeom prst="rect">
            <a:avLst/>
          </a:prstGeom>
        </p:spPr>
      </p:pic>
      <p:sp>
        <p:nvSpPr>
          <p:cNvPr id="7" name="Title 1">
            <a:extLst>
              <a:ext uri="{FF2B5EF4-FFF2-40B4-BE49-F238E27FC236}">
                <a16:creationId xmlns:a16="http://schemas.microsoft.com/office/drawing/2014/main" id="{188E87BF-FE7A-4A46-9363-0C99ECB46743}"/>
              </a:ext>
            </a:extLst>
          </p:cNvPr>
          <p:cNvSpPr txBox="1">
            <a:spLocks/>
          </p:cNvSpPr>
          <p:nvPr/>
        </p:nvSpPr>
        <p:spPr>
          <a:xfrm>
            <a:off x="1600200" y="2607611"/>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w="76200">
                  <a:noFill/>
                </a:ln>
                <a:solidFill>
                  <a:schemeClr val="accent3">
                    <a:lumMod val="75000"/>
                  </a:schemeClr>
                </a:solidFill>
                <a:effectLst/>
                <a:uLnTx/>
                <a:uFillTx/>
                <a:latin typeface="iCiel Cadena" panose="02000503000000020004" pitchFamily="2" charset="0"/>
                <a:ea typeface="+mj-ea"/>
                <a:cs typeface="+mj-cs"/>
              </a:rPr>
              <a:t>SỰ</a:t>
            </a:r>
            <a:r>
              <a:rPr kumimoji="0" lang="en-US" sz="7200" b="0" i="0" u="none" strike="noStrike" kern="1200" cap="none" spc="0" normalizeH="0" noProof="0" dirty="0">
                <a:ln w="76200">
                  <a:noFill/>
                </a:ln>
                <a:solidFill>
                  <a:schemeClr val="accent3">
                    <a:lumMod val="75000"/>
                  </a:schemeClr>
                </a:solidFill>
                <a:effectLst/>
                <a:uLnTx/>
                <a:uFillTx/>
                <a:latin typeface="iCiel Cadena" panose="02000503000000020004" pitchFamily="2" charset="0"/>
                <a:ea typeface="+mj-ea"/>
                <a:cs typeface="+mj-cs"/>
              </a:rPr>
              <a:t> SINH SẢN CỦA THÚ</a:t>
            </a:r>
            <a:endParaRPr kumimoji="0" lang="en-US" sz="7200" b="0" i="0" u="none" strike="noStrike" kern="1200" cap="none" spc="0" normalizeH="0" baseline="0" noProof="0" dirty="0">
              <a:ln w="76200">
                <a:noFill/>
              </a:ln>
              <a:solidFill>
                <a:schemeClr val="accent3">
                  <a:lumMod val="75000"/>
                </a:schemeClr>
              </a:solidFill>
              <a:effectLst/>
              <a:uLnTx/>
              <a:uFillTx/>
              <a:latin typeface="iCiel Cadena" panose="02000503000000020004" pitchFamily="2" charset="0"/>
              <a:ea typeface="+mj-ea"/>
              <a:cs typeface="+mj-cs"/>
            </a:endParaRPr>
          </a:p>
        </p:txBody>
      </p:sp>
      <p:pic>
        <p:nvPicPr>
          <p:cNvPr id="1030" name="Picture 6" descr="Cute Safari Animal Vectors &amp;amp; Clipart | Creative Daddy"/>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591" b="89896" l="10000" r="90000">
                        <a14:foregroundMark x1="40000" y1="2591" x2="40000" y2="2591"/>
                        <a14:foregroundMark x1="49569" y1="41321" x2="49569" y2="41321"/>
                        <a14:foregroundMark x1="35776" y1="39896" x2="35776" y2="39896"/>
                        <a14:foregroundMark x1="36379" y1="39119" x2="36379" y2="39119"/>
                        <a14:foregroundMark x1="37155" y1="40155" x2="37155" y2="40155"/>
                        <a14:foregroundMark x1="49483" y1="40285" x2="49483" y2="40285"/>
                        <a14:foregroundMark x1="48190" y1="40933" x2="48190" y2="40933"/>
                        <a14:foregroundMark x1="30431" y1="22927" x2="30431" y2="22927"/>
                        <a14:foregroundMark x1="30776" y1="24482" x2="30776" y2="24482"/>
                      </a14:backgroundRemoval>
                    </a14:imgEffect>
                  </a14:imgLayer>
                </a14:imgProps>
              </a:ext>
              <a:ext uri="{28A0092B-C50C-407E-A947-70E740481C1C}">
                <a14:useLocalDpi xmlns:a14="http://schemas.microsoft.com/office/drawing/2010/main" val="0"/>
              </a:ext>
            </a:extLst>
          </a:blip>
          <a:srcRect l="28918" r="36599" b="56477"/>
          <a:stretch/>
        </p:blipFill>
        <p:spPr bwMode="auto">
          <a:xfrm>
            <a:off x="2412513" y="3775640"/>
            <a:ext cx="3853970" cy="32373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te Safari Animal Vectors &amp;amp; Clipart | Creative Daddy"/>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6781800" y="3254582"/>
            <a:ext cx="2200720" cy="377266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te Safari Animal Vectors &amp;amp; Clipart | Creative Daddy"/>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60233" b="98187" l="29138" r="49138">
                        <a14:foregroundMark x1="43362" y1="96373" x2="43362" y2="96373"/>
                        <a14:foregroundMark x1="31810" y1="98316" x2="31810" y2="98316"/>
                        <a14:foregroundMark x1="43879" y1="94819" x2="43879" y2="94819"/>
                        <a14:foregroundMark x1="43448" y1="95984" x2="43448" y2="95984"/>
                        <a14:foregroundMark x1="38707" y1="78238" x2="38707" y2="78238"/>
                        <a14:foregroundMark x1="41810" y1="75907" x2="41810" y2="75907"/>
                        <a14:foregroundMark x1="35948" y1="76295" x2="35948" y2="76295"/>
                        <a14:foregroundMark x1="33966" y1="60233" x2="33966" y2="60233"/>
                      </a14:backgroundRemoval>
                    </a14:imgEffect>
                  </a14:imgLayer>
                </a14:imgProps>
              </a:ext>
              <a:ext uri="{28A0092B-C50C-407E-A947-70E740481C1C}">
                <a14:useLocalDpi xmlns:a14="http://schemas.microsoft.com/office/drawing/2010/main" val="0"/>
              </a:ext>
            </a:extLst>
          </a:blip>
          <a:srcRect l="26868" t="57297" r="48304"/>
          <a:stretch/>
        </p:blipFill>
        <p:spPr bwMode="auto">
          <a:xfrm>
            <a:off x="5410200" y="4452555"/>
            <a:ext cx="2369873" cy="27127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95700" y="533400"/>
            <a:ext cx="4634799" cy="523220"/>
          </a:xfrm>
          <a:prstGeom prst="rect">
            <a:avLst/>
          </a:prstGeom>
          <a:noFill/>
        </p:spPr>
        <p:txBody>
          <a:bodyPr wrap="square" rtlCol="0">
            <a:spAutoFit/>
          </a:bodyPr>
          <a:lstStyle/>
          <a:p>
            <a:r>
              <a:rPr lang="en-US" sz="2800" dirty="0" err="1">
                <a:latin typeface="Calibri" panose="020F0502020204030204" pitchFamily="34" charset="0"/>
                <a:ea typeface="Calibri" panose="020F0502020204030204" pitchFamily="34" charset="0"/>
                <a:cs typeface="Calibri" panose="020F0502020204030204" pitchFamily="34" charset="0"/>
              </a:rPr>
              <a:t>Thực</a:t>
            </a:r>
            <a:r>
              <a:rPr lang="en-US" sz="2800" dirty="0">
                <a:latin typeface="Calibri" panose="020F0502020204030204" pitchFamily="34" charset="0"/>
                <a:ea typeface="Calibri" panose="020F0502020204030204" pitchFamily="34" charset="0"/>
                <a:cs typeface="Calibri" panose="020F0502020204030204" pitchFamily="34" charset="0"/>
              </a:rPr>
              <a:t> </a:t>
            </a:r>
            <a:r>
              <a:rPr lang="en-US" sz="2800" dirty="0" err="1">
                <a:latin typeface="Calibri" panose="020F0502020204030204" pitchFamily="34" charset="0"/>
                <a:ea typeface="Calibri" panose="020F0502020204030204" pitchFamily="34" charset="0"/>
                <a:cs typeface="Calibri" panose="020F0502020204030204" pitchFamily="34" charset="0"/>
              </a:rPr>
              <a:t>hiện</a:t>
            </a:r>
            <a:r>
              <a:rPr lang="en-US" sz="2800" dirty="0">
                <a:latin typeface="Calibri" panose="020F0502020204030204" pitchFamily="34" charset="0"/>
                <a:ea typeface="Calibri" panose="020F0502020204030204" pitchFamily="34" charset="0"/>
                <a:cs typeface="Calibri" panose="020F0502020204030204" pitchFamily="34" charset="0"/>
              </a:rPr>
              <a:t>: Nguyễn Thanh </a:t>
            </a:r>
            <a:r>
              <a:rPr lang="en-US" sz="2800" dirty="0" err="1">
                <a:latin typeface="Calibri" panose="020F0502020204030204" pitchFamily="34" charset="0"/>
                <a:ea typeface="Calibri" panose="020F0502020204030204" pitchFamily="34" charset="0"/>
                <a:cs typeface="Calibri" panose="020F0502020204030204" pitchFamily="34" charset="0"/>
              </a:rPr>
              <a:t>Hà</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5137380"/>
      </p:ext>
    </p:extLst>
  </p:cSld>
  <p:clrMapOvr>
    <a:masterClrMapping/>
  </p:clrMapOvr>
  <mc:AlternateContent xmlns:mc="http://schemas.openxmlformats.org/markup-compatibility/2006" xmlns:p14="http://schemas.microsoft.com/office/powerpoint/2010/main">
    <mc:Choice Requires="p14">
      <p:transition spd="slow" p14:dur="1600" advClick="0">
        <p:blinds dir="vert"/>
      </p:transition>
    </mc:Choice>
    <mc:Fallback xmlns="">
      <p:transition spd="slow" advClick="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264935" y="496557"/>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itle 1">
            <a:extLst>
              <a:ext uri="{FF2B5EF4-FFF2-40B4-BE49-F238E27FC236}">
                <a16:creationId xmlns:a16="http://schemas.microsoft.com/office/drawing/2014/main" id="{188E87BF-FE7A-4A46-9363-0C99ECB46743}"/>
              </a:ext>
            </a:extLst>
          </p:cNvPr>
          <p:cNvSpPr txBox="1">
            <a:spLocks/>
          </p:cNvSpPr>
          <p:nvPr/>
        </p:nvSpPr>
        <p:spPr>
          <a:xfrm>
            <a:off x="1535488" y="601670"/>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Mục</a:t>
            </a:r>
            <a:r>
              <a:rPr kumimoji="0" lang="en-US" sz="6000"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tiêu:</a:t>
            </a:r>
            <a:endParaRPr kumimoji="0" lang="en-US" sz="6000"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18" name="TextBox 17">
            <a:extLst>
              <a:ext uri="{FF2B5EF4-FFF2-40B4-BE49-F238E27FC236}">
                <a16:creationId xmlns:a16="http://schemas.microsoft.com/office/drawing/2014/main" id="{D0B10E94-8AD1-4749-B03F-F907FED4120D}"/>
              </a:ext>
            </a:extLst>
          </p:cNvPr>
          <p:cNvSpPr txBox="1"/>
          <p:nvPr/>
        </p:nvSpPr>
        <p:spPr>
          <a:xfrm>
            <a:off x="819431" y="1706990"/>
            <a:ext cx="8172169" cy="1077218"/>
          </a:xfrm>
          <a:prstGeom prst="rect">
            <a:avLst/>
          </a:prstGeom>
          <a:noFill/>
        </p:spPr>
        <p:txBody>
          <a:bodyPr wrap="square" rtlCol="0">
            <a:spAutoFit/>
          </a:bodyPr>
          <a:lstStyle/>
          <a:p>
            <a:pPr lvl="0" defTabSz="685800">
              <a:defRPr/>
            </a:pPr>
            <a:r>
              <a:rPr kumimoji="0" lang="en-US" sz="3200" b="1" i="0" strike="noStrike" kern="1200" cap="none" spc="0" normalizeH="0" baseline="0" noProof="0">
                <a:ln>
                  <a:noFill/>
                </a:ln>
                <a:solidFill>
                  <a:srgbClr val="FE622A"/>
                </a:solidFill>
                <a:effectLst/>
                <a:uLnTx/>
                <a:uFillTx/>
                <a:latin typeface="UTM Isadora" panose="02040603050506020204" pitchFamily="18" charset="0"/>
                <a:ea typeface="+mn-ea"/>
                <a:cs typeface="+mn-cs"/>
              </a:rPr>
              <a:t>1. Biết</a:t>
            </a:r>
            <a:r>
              <a:rPr kumimoji="0" lang="en-US" sz="3200" b="1" i="0" strike="noStrike" kern="1200" cap="none" spc="0" normalizeH="0" noProof="0">
                <a:ln>
                  <a:noFill/>
                </a:ln>
                <a:solidFill>
                  <a:srgbClr val="FE622A"/>
                </a:solidFill>
                <a:effectLst/>
                <a:uLnTx/>
                <a:uFillTx/>
                <a:latin typeface="UTM Isadora" panose="02040603050506020204" pitchFamily="18" charset="0"/>
                <a:ea typeface="+mn-ea"/>
                <a:cs typeface="+mn-cs"/>
              </a:rPr>
              <a:t> thú là động vật đẻ con, bào thai của thú phát triển trong bụng mẹ. </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a typeface="+mn-ea"/>
              <a:cs typeface="+mn-cs"/>
            </a:endParaRPr>
          </a:p>
        </p:txBody>
      </p:sp>
      <p:sp>
        <p:nvSpPr>
          <p:cNvPr id="21" name="TextBox 20">
            <a:extLst>
              <a:ext uri="{FF2B5EF4-FFF2-40B4-BE49-F238E27FC236}">
                <a16:creationId xmlns:a16="http://schemas.microsoft.com/office/drawing/2014/main" id="{D0B10E94-8AD1-4749-B03F-F907FED4120D}"/>
              </a:ext>
            </a:extLst>
          </p:cNvPr>
          <p:cNvSpPr txBox="1"/>
          <p:nvPr/>
        </p:nvSpPr>
        <p:spPr>
          <a:xfrm>
            <a:off x="835761" y="3030429"/>
            <a:ext cx="8155840" cy="1077218"/>
          </a:xfrm>
          <a:prstGeom prst="rect">
            <a:avLst/>
          </a:prstGeom>
          <a:noFill/>
        </p:spPr>
        <p:txBody>
          <a:bodyPr wrap="square" rtlCol="0">
            <a:spAutoFit/>
          </a:bodyPr>
          <a:lstStyle/>
          <a:p>
            <a:pPr lvl="0" defTabSz="685800">
              <a:defRPr/>
            </a:pPr>
            <a:r>
              <a:rPr lang="en-US" sz="3200" b="1">
                <a:solidFill>
                  <a:srgbClr val="FE622A"/>
                </a:solidFill>
                <a:latin typeface="UTM Isadora" panose="02040603050506020204" pitchFamily="18" charset="0"/>
              </a:rPr>
              <a:t>2</a:t>
            </a:r>
            <a:r>
              <a:rPr kumimoji="0" lang="en-US" sz="3200" b="1" i="0" strike="noStrike" kern="1200" cap="none" spc="0" normalizeH="0" baseline="0" noProof="0">
                <a:ln>
                  <a:noFill/>
                </a:ln>
                <a:solidFill>
                  <a:srgbClr val="FE622A"/>
                </a:solidFill>
                <a:effectLst/>
                <a:uLnTx/>
                <a:uFillTx/>
                <a:latin typeface="UTM Isadora" panose="02040603050506020204" pitchFamily="18" charset="0"/>
              </a:rPr>
              <a:t>. Nêu</a:t>
            </a:r>
            <a:r>
              <a:rPr kumimoji="0" lang="en-US" sz="3200" b="1" i="0" strike="noStrike" kern="1200" cap="none" spc="0" normalizeH="0" noProof="0">
                <a:ln>
                  <a:noFill/>
                </a:ln>
                <a:solidFill>
                  <a:srgbClr val="FE622A"/>
                </a:solidFill>
                <a:effectLst/>
                <a:uLnTx/>
                <a:uFillTx/>
                <a:latin typeface="UTM Isadora" panose="02040603050506020204" pitchFamily="18" charset="0"/>
              </a:rPr>
              <a:t> được sự giống và khác nhau trong chu trình sinh sản của thú.</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ndParaRPr>
          </a:p>
        </p:txBody>
      </p:sp>
      <p:sp>
        <p:nvSpPr>
          <p:cNvPr id="22" name="TextBox 21">
            <a:extLst>
              <a:ext uri="{FF2B5EF4-FFF2-40B4-BE49-F238E27FC236}">
                <a16:creationId xmlns:a16="http://schemas.microsoft.com/office/drawing/2014/main" id="{D0B10E94-8AD1-4749-B03F-F907FED4120D}"/>
              </a:ext>
            </a:extLst>
          </p:cNvPr>
          <p:cNvSpPr txBox="1"/>
          <p:nvPr/>
        </p:nvSpPr>
        <p:spPr>
          <a:xfrm>
            <a:off x="835760" y="4353868"/>
            <a:ext cx="8308239" cy="1077218"/>
          </a:xfrm>
          <a:prstGeom prst="rect">
            <a:avLst/>
          </a:prstGeom>
          <a:noFill/>
        </p:spPr>
        <p:txBody>
          <a:bodyPr wrap="square" rtlCol="0">
            <a:spAutoFit/>
          </a:bodyPr>
          <a:lstStyle/>
          <a:p>
            <a:pPr lvl="0" defTabSz="685800">
              <a:defRPr/>
            </a:pPr>
            <a:r>
              <a:rPr lang="en-US" sz="3200" b="1" noProof="0" dirty="0">
                <a:solidFill>
                  <a:srgbClr val="FE622A"/>
                </a:solidFill>
                <a:latin typeface="UTM Isadora" panose="02040603050506020204" pitchFamily="18" charset="0"/>
              </a:rPr>
              <a:t>3</a:t>
            </a:r>
            <a:r>
              <a:rPr kumimoji="0" lang="en-US" sz="3200" b="1" i="0" strike="noStrike" kern="1200" cap="none" spc="0" normalizeH="0" baseline="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baseline="0" noProof="0" dirty="0" err="1">
                <a:ln>
                  <a:noFill/>
                </a:ln>
                <a:solidFill>
                  <a:srgbClr val="FE622A"/>
                </a:solidFill>
                <a:effectLst/>
                <a:uLnTx/>
                <a:uFillTx/>
                <a:latin typeface="UTM Isadora" panose="02040603050506020204" pitchFamily="18" charset="0"/>
              </a:rPr>
              <a:t>Kể</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tên</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số</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loài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thú</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thường</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đẻ</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mỗi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lứa</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con,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một</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số</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loài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thú</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đẻ</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mỗi</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lứa</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a:t>
            </a:r>
            <a:r>
              <a:rPr kumimoji="0" lang="en-US" sz="3200" b="1" i="0" strike="noStrike" kern="1200" cap="none" spc="0" normalizeH="0" noProof="0" dirty="0" err="1">
                <a:ln>
                  <a:noFill/>
                </a:ln>
                <a:solidFill>
                  <a:srgbClr val="FE622A"/>
                </a:solidFill>
                <a:effectLst/>
                <a:uLnTx/>
                <a:uFillTx/>
                <a:latin typeface="UTM Isadora" panose="02040603050506020204" pitchFamily="18" charset="0"/>
              </a:rPr>
              <a:t>nhiều</a:t>
            </a:r>
            <a:r>
              <a:rPr kumimoji="0" lang="en-US" sz="3200" b="1" i="0" strike="noStrike" kern="1200" cap="none" spc="0" normalizeH="0" noProof="0" dirty="0">
                <a:ln>
                  <a:noFill/>
                </a:ln>
                <a:solidFill>
                  <a:srgbClr val="FE622A"/>
                </a:solidFill>
                <a:effectLst/>
                <a:uLnTx/>
                <a:uFillTx/>
                <a:latin typeface="UTM Isadora" panose="02040603050506020204" pitchFamily="18" charset="0"/>
              </a:rPr>
              <a:t> con.</a:t>
            </a:r>
            <a:endParaRPr kumimoji="0" lang="en-US" sz="3200" b="1" i="0" strike="noStrike" kern="1200" cap="none" spc="0" normalizeH="0" baseline="0" noProof="0" dirty="0">
              <a:ln>
                <a:noFill/>
              </a:ln>
              <a:solidFill>
                <a:srgbClr val="00B050"/>
              </a:solidFill>
              <a:effectLst/>
              <a:uLnTx/>
              <a:uFillTx/>
              <a:latin typeface="UTM Isadora" panose="02040603050506020204" pitchFamily="18" charset="0"/>
            </a:endParaRPr>
          </a:p>
        </p:txBody>
      </p:sp>
      <p:pic>
        <p:nvPicPr>
          <p:cNvPr id="23" name="Picture 8" descr="Cute Safari Animal Vectors &amp;amp; Clipart | Creative Daddy"/>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8083" b="97539" l="45431" r="65345">
                        <a14:foregroundMark x1="55603" y1="96891" x2="55603" y2="96891"/>
                        <a14:foregroundMark x1="45603" y1="58031" x2="45603" y2="58031"/>
                        <a14:foregroundMark x1="52845" y1="38212" x2="52845" y2="38212"/>
                        <a14:foregroundMark x1="62672" y1="97539" x2="62672" y2="97539"/>
                      </a14:backgroundRemoval>
                    </a14:imgEffect>
                  </a14:imgLayer>
                </a14:imgProps>
              </a:ext>
              <a:ext uri="{28A0092B-C50C-407E-A947-70E740481C1C}">
                <a14:useLocalDpi xmlns:a14="http://schemas.microsoft.com/office/drawing/2010/main" val="0"/>
              </a:ext>
            </a:extLst>
          </a:blip>
          <a:srcRect l="43793" t="36350" r="32069" b="1473"/>
          <a:stretch/>
        </p:blipFill>
        <p:spPr bwMode="auto">
          <a:xfrm>
            <a:off x="8598176" y="949250"/>
            <a:ext cx="3327954" cy="5705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623622"/>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ên các con vật bằng tiếng Anh - Học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86"/>
            <a:ext cx="12192000" cy="7018757"/>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188E87BF-FE7A-4A46-9363-0C99ECB46743}"/>
              </a:ext>
            </a:extLst>
          </p:cNvPr>
          <p:cNvSpPr txBox="1">
            <a:spLocks/>
          </p:cNvSpPr>
          <p:nvPr/>
        </p:nvSpPr>
        <p:spPr>
          <a:xfrm>
            <a:off x="3886200" y="2727325"/>
            <a:ext cx="53422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err="1">
                <a:ln w="76200">
                  <a:noFill/>
                </a:ln>
                <a:solidFill>
                  <a:schemeClr val="tx2">
                    <a:lumMod val="50000"/>
                  </a:schemeClr>
                </a:solidFill>
                <a:effectLst/>
                <a:uLnTx/>
                <a:uFillTx/>
                <a:latin typeface="iCiel Cadena" panose="02000503000000020004" pitchFamily="2" charset="0"/>
                <a:ea typeface="+mj-ea"/>
                <a:cs typeface="+mj-cs"/>
              </a:rPr>
              <a:t>Kể</a:t>
            </a:r>
            <a:r>
              <a:rPr kumimoji="0" lang="en-US" sz="4800" b="0" i="0" u="none" strike="noStrike" kern="1200" cap="none" spc="0" normalizeH="0" baseline="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baseline="0" noProof="0" dirty="0" err="1">
                <a:ln w="76200">
                  <a:noFill/>
                </a:ln>
                <a:solidFill>
                  <a:schemeClr val="tx2">
                    <a:lumMod val="50000"/>
                  </a:schemeClr>
                </a:solidFill>
                <a:effectLst/>
                <a:uLnTx/>
                <a:uFillTx/>
                <a:latin typeface="iCiel Cadena" panose="02000503000000020004" pitchFamily="2" charset="0"/>
                <a:ea typeface="+mj-ea"/>
                <a:cs typeface="+mj-cs"/>
              </a:rPr>
              <a:t>tên</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một</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số</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loài</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thú</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mà</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em</a:t>
            </a:r>
            <a:r>
              <a:rPr kumimoji="0" lang="en-US" sz="4800" b="0" i="0" u="none" strike="noStrike" kern="1200" cap="none" spc="0" normalizeH="0" noProof="0" dirty="0">
                <a:ln w="76200">
                  <a:noFill/>
                </a:ln>
                <a:solidFill>
                  <a:schemeClr val="tx2">
                    <a:lumMod val="50000"/>
                  </a:schemeClr>
                </a:solidFill>
                <a:effectLst/>
                <a:uLnTx/>
                <a:uFillTx/>
                <a:latin typeface="iCiel Cadena" panose="02000503000000020004" pitchFamily="2" charset="0"/>
                <a:ea typeface="+mj-ea"/>
                <a:cs typeface="+mj-cs"/>
              </a:rPr>
              <a:t> </a:t>
            </a:r>
            <a:r>
              <a:rPr kumimoji="0" lang="en-US" sz="4800" b="0" i="0" u="none" strike="noStrike" kern="1200" cap="none" spc="0" normalizeH="0" noProof="0" dirty="0" err="1">
                <a:ln w="76200">
                  <a:noFill/>
                </a:ln>
                <a:solidFill>
                  <a:schemeClr val="tx2">
                    <a:lumMod val="50000"/>
                  </a:schemeClr>
                </a:solidFill>
                <a:effectLst/>
                <a:uLnTx/>
                <a:uFillTx/>
                <a:latin typeface="iCiel Cadena" panose="02000503000000020004" pitchFamily="2" charset="0"/>
                <a:ea typeface="+mj-ea"/>
                <a:cs typeface="+mj-cs"/>
              </a:rPr>
              <a:t>biết</a:t>
            </a:r>
            <a:endParaRPr kumimoji="0" lang="en-US" sz="4800" b="0" i="0" u="none" strike="noStrike" kern="1200" cap="none" spc="0" normalizeH="0" baseline="0" noProof="0" dirty="0">
              <a:ln w="76200">
                <a:noFill/>
              </a:ln>
              <a:solidFill>
                <a:schemeClr val="tx2">
                  <a:lumMod val="50000"/>
                </a:schemeClr>
              </a:solidFill>
              <a:effectLst/>
              <a:uLnTx/>
              <a:uFillTx/>
              <a:latin typeface="iCiel Cadena" panose="02000503000000020004" pitchFamily="2" charset="0"/>
              <a:ea typeface="+mj-ea"/>
              <a:cs typeface="+mj-cs"/>
            </a:endParaRPr>
          </a:p>
        </p:txBody>
      </p:sp>
    </p:spTree>
    <p:extLst>
      <p:ext uri="{BB962C8B-B14F-4D97-AF65-F5344CB8AC3E}">
        <p14:creationId xmlns:p14="http://schemas.microsoft.com/office/powerpoint/2010/main" val="156837754"/>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9"/>
          <p:cNvSpPr>
            <a:spLocks noChangeArrowheads="1"/>
          </p:cNvSpPr>
          <p:nvPr/>
        </p:nvSpPr>
        <p:spPr bwMode="auto">
          <a:xfrm>
            <a:off x="1548323" y="87087"/>
            <a:ext cx="85344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Một số hình ảnh thú nuôi tron</a:t>
            </a:r>
            <a:r>
              <a:rPr lang="en-US" altLang="vi-VN"/>
              <a:t>g</a:t>
            </a:r>
            <a:r>
              <a:rPr lang="en-US" altLang="vi-VN" sz="4000">
                <a:latin typeface="Times New Roman" panose="02020603050405020304" pitchFamily="18" charset="0"/>
              </a:rPr>
              <a:t> </a:t>
            </a:r>
            <a:r>
              <a:rPr lang="en-US" altLang="vi-VN"/>
              <a:t>g</a:t>
            </a:r>
            <a:r>
              <a:rPr lang="en-US" altLang="vi-VN" sz="4000">
                <a:latin typeface="Times New Roman" panose="02020603050405020304" pitchFamily="18" charset="0"/>
              </a:rPr>
              <a:t>ia đình.</a:t>
            </a:r>
          </a:p>
        </p:txBody>
      </p:sp>
      <p:pic>
        <p:nvPicPr>
          <p:cNvPr id="8194" name="Picture 2" descr="TOP 5 Giống chó cảnh đáng yêu nhất"/>
          <p:cNvPicPr>
            <a:picLocks noChangeAspect="1" noChangeArrowheads="1"/>
          </p:cNvPicPr>
          <p:nvPr/>
        </p:nvPicPr>
        <p:blipFill rotWithShape="1">
          <a:blip r:embed="rId2">
            <a:extLst>
              <a:ext uri="{28A0092B-C50C-407E-A947-70E740481C1C}">
                <a14:useLocalDpi xmlns:a14="http://schemas.microsoft.com/office/drawing/2010/main" val="0"/>
              </a:ext>
            </a:extLst>
          </a:blip>
          <a:srcRect t="3750" b="2712"/>
          <a:stretch/>
        </p:blipFill>
        <p:spPr bwMode="auto">
          <a:xfrm>
            <a:off x="1548323" y="895469"/>
            <a:ext cx="4765675"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Mèo có tới &amp;quot;7 tính cách riêng biệt&amp;quot; | Báo Dân trí"/>
          <p:cNvPicPr>
            <a:picLocks noChangeAspect="1" noChangeArrowheads="1"/>
          </p:cNvPicPr>
          <p:nvPr/>
        </p:nvPicPr>
        <p:blipFill rotWithShape="1">
          <a:blip r:embed="rId3">
            <a:extLst>
              <a:ext uri="{28A0092B-C50C-407E-A947-70E740481C1C}">
                <a14:useLocalDpi xmlns:a14="http://schemas.microsoft.com/office/drawing/2010/main" val="0"/>
              </a:ext>
            </a:extLst>
          </a:blip>
          <a:srcRect l="7284" r="9004"/>
          <a:stretch/>
        </p:blipFill>
        <p:spPr bwMode="auto">
          <a:xfrm>
            <a:off x="6553200" y="895469"/>
            <a:ext cx="4425638" cy="2971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hững lợi ích cho sức khỏe từ thịt trâu"/>
          <p:cNvPicPr>
            <a:picLocks noChangeAspect="1" noChangeArrowheads="1"/>
          </p:cNvPicPr>
          <p:nvPr/>
        </p:nvPicPr>
        <p:blipFill rotWithShape="1">
          <a:blip r:embed="rId4">
            <a:extLst>
              <a:ext uri="{28A0092B-C50C-407E-A947-70E740481C1C}">
                <a14:useLocalDpi xmlns:a14="http://schemas.microsoft.com/office/drawing/2010/main" val="0"/>
              </a:ext>
            </a:extLst>
          </a:blip>
          <a:srcRect l="8528" r="7473"/>
          <a:stretch/>
        </p:blipFill>
        <p:spPr bwMode="auto">
          <a:xfrm>
            <a:off x="1563517" y="3925759"/>
            <a:ext cx="4765675" cy="293743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ái Bống Là Cái Bống Bang, Con Bò | Nhạc Thiếu Nhi Cho Bé | Vietnamese  Children&amp;#39;s Music - YouTub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90"/>
          <a:stretch/>
        </p:blipFill>
        <p:spPr bwMode="auto">
          <a:xfrm>
            <a:off x="6553200" y="3936645"/>
            <a:ext cx="4419600" cy="2845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8212556"/>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barn(inVertical)">
                                      <p:cBhvr>
                                        <p:cTn id="12" dur="500"/>
                                        <p:tgtEl>
                                          <p:spTgt spid="8194"/>
                                        </p:tgtEl>
                                      </p:cBhvr>
                                    </p:animEffect>
                                  </p:childTnLst>
                                </p:cTn>
                              </p:par>
                              <p:par>
                                <p:cTn id="13" presetID="16" presetClass="entr" presetSubtype="21" fill="hold" nodeType="withEffect">
                                  <p:stCondLst>
                                    <p:cond delay="0"/>
                                  </p:stCondLst>
                                  <p:childTnLst>
                                    <p:set>
                                      <p:cBhvr>
                                        <p:cTn id="14" dur="1" fill="hold">
                                          <p:stCondLst>
                                            <p:cond delay="0"/>
                                          </p:stCondLst>
                                        </p:cTn>
                                        <p:tgtEl>
                                          <p:spTgt spid="8196"/>
                                        </p:tgtEl>
                                        <p:attrNameLst>
                                          <p:attrName>style.visibility</p:attrName>
                                        </p:attrNameLst>
                                      </p:cBhvr>
                                      <p:to>
                                        <p:strVal val="visible"/>
                                      </p:to>
                                    </p:set>
                                    <p:animEffect transition="in" filter="barn(inVertical)">
                                      <p:cBhvr>
                                        <p:cTn id="15" dur="500"/>
                                        <p:tgtEl>
                                          <p:spTgt spid="819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198"/>
                                        </p:tgtEl>
                                        <p:attrNameLst>
                                          <p:attrName>style.visibility</p:attrName>
                                        </p:attrNameLst>
                                      </p:cBhvr>
                                      <p:to>
                                        <p:strVal val="visible"/>
                                      </p:to>
                                    </p:set>
                                    <p:animEffect transition="in" filter="barn(inVertical)">
                                      <p:cBhvr>
                                        <p:cTn id="20" dur="500"/>
                                        <p:tgtEl>
                                          <p:spTgt spid="8198"/>
                                        </p:tgtEl>
                                      </p:cBhvr>
                                    </p:animEffect>
                                  </p:childTnLst>
                                </p:cTn>
                              </p:par>
                              <p:par>
                                <p:cTn id="21" presetID="16" presetClass="entr" presetSubtype="21" fill="hold" nodeType="withEffect">
                                  <p:stCondLst>
                                    <p:cond delay="0"/>
                                  </p:stCondLst>
                                  <p:childTnLst>
                                    <p:set>
                                      <p:cBhvr>
                                        <p:cTn id="22" dur="1" fill="hold">
                                          <p:stCondLst>
                                            <p:cond delay="0"/>
                                          </p:stCondLst>
                                        </p:cTn>
                                        <p:tgtEl>
                                          <p:spTgt spid="8200"/>
                                        </p:tgtEl>
                                        <p:attrNameLst>
                                          <p:attrName>style.visibility</p:attrName>
                                        </p:attrNameLst>
                                      </p:cBhvr>
                                      <p:to>
                                        <p:strVal val="visible"/>
                                      </p:to>
                                    </p:set>
                                    <p:animEffect transition="in" filter="barn(inVertical)">
                                      <p:cBhvr>
                                        <p:cTn id="23"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6CD3687-E9B3-4178-998B-2B3188120E10}"/>
              </a:ext>
            </a:extLst>
          </p:cNvPr>
          <p:cNvSpPr/>
          <p:nvPr/>
        </p:nvSpPr>
        <p:spPr>
          <a:xfrm>
            <a:off x="304800" y="381000"/>
            <a:ext cx="11534775" cy="6000750"/>
          </a:xfrm>
          <a:prstGeom prst="roundRect">
            <a:avLst>
              <a:gd name="adj" fmla="val 1793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Rectangle 19"/>
          <p:cNvSpPr>
            <a:spLocks noChangeArrowheads="1"/>
          </p:cNvSpPr>
          <p:nvPr/>
        </p:nvSpPr>
        <p:spPr bwMode="auto">
          <a:xfrm>
            <a:off x="1548323" y="87087"/>
            <a:ext cx="8534400" cy="685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ct val="0"/>
              </a:spcBef>
              <a:buFontTx/>
              <a:buNone/>
            </a:pPr>
            <a:r>
              <a:rPr lang="en-US" altLang="vi-VN" sz="4000">
                <a:latin typeface="Times New Roman" panose="02020603050405020304" pitchFamily="18" charset="0"/>
              </a:rPr>
              <a:t>Một số loài thú hoang dã</a:t>
            </a:r>
          </a:p>
        </p:txBody>
      </p:sp>
      <p:pic>
        <p:nvPicPr>
          <p:cNvPr id="9218" name="Picture 2" descr="Những điều thú vị ít biết về hổ - loài mãnh thú cô độc và khiêm tốn | VOV.VN"/>
          <p:cNvPicPr>
            <a:picLocks noChangeAspect="1" noChangeArrowheads="1"/>
          </p:cNvPicPr>
          <p:nvPr/>
        </p:nvPicPr>
        <p:blipFill rotWithShape="1">
          <a:blip r:embed="rId2">
            <a:extLst>
              <a:ext uri="{28A0092B-C50C-407E-A947-70E740481C1C}">
                <a14:useLocalDpi xmlns:a14="http://schemas.microsoft.com/office/drawing/2010/main" val="0"/>
              </a:ext>
            </a:extLst>
          </a:blip>
          <a:srcRect l="7394" r="19480"/>
          <a:stretch/>
        </p:blipFill>
        <p:spPr bwMode="auto">
          <a:xfrm>
            <a:off x="152400" y="936171"/>
            <a:ext cx="3810001"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ả con voi lớp 4 hay nhất - 3 bài văn miêu tả con voi trong sở thú"/>
          <p:cNvPicPr>
            <a:picLocks noChangeAspect="1" noChangeArrowheads="1"/>
          </p:cNvPicPr>
          <p:nvPr/>
        </p:nvPicPr>
        <p:blipFill rotWithShape="1">
          <a:blip r:embed="rId3">
            <a:extLst>
              <a:ext uri="{28A0092B-C50C-407E-A947-70E740481C1C}">
                <a14:useLocalDpi xmlns:a14="http://schemas.microsoft.com/office/drawing/2010/main" val="0"/>
              </a:ext>
            </a:extLst>
          </a:blip>
          <a:srcRect l="12439" t="4945" r="5816" b="3576"/>
          <a:stretch/>
        </p:blipFill>
        <p:spPr bwMode="auto">
          <a:xfrm>
            <a:off x="4257386" y="936171"/>
            <a:ext cx="3643602"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Chuyện tên của loài khỉ"/>
          <p:cNvPicPr>
            <a:picLocks noChangeAspect="1" noChangeArrowheads="1"/>
          </p:cNvPicPr>
          <p:nvPr/>
        </p:nvPicPr>
        <p:blipFill rotWithShape="1">
          <a:blip r:embed="rId4">
            <a:extLst>
              <a:ext uri="{28A0092B-C50C-407E-A947-70E740481C1C}">
                <a14:useLocalDpi xmlns:a14="http://schemas.microsoft.com/office/drawing/2010/main" val="0"/>
              </a:ext>
            </a:extLst>
          </a:blip>
          <a:srcRect l="10626" r="6094"/>
          <a:stretch/>
        </p:blipFill>
        <p:spPr bwMode="auto">
          <a:xfrm>
            <a:off x="8089279" y="936171"/>
            <a:ext cx="3891810" cy="293072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Khám phá gây sốc về loài sư tử ít ai ngờ đến - KhoaHoc.tv"/>
          <p:cNvPicPr>
            <a:picLocks noChangeAspect="1" noChangeArrowheads="1"/>
          </p:cNvPicPr>
          <p:nvPr/>
        </p:nvPicPr>
        <p:blipFill rotWithShape="1">
          <a:blip r:embed="rId5">
            <a:extLst>
              <a:ext uri="{28A0092B-C50C-407E-A947-70E740481C1C}">
                <a14:useLocalDpi xmlns:a14="http://schemas.microsoft.com/office/drawing/2010/main" val="0"/>
              </a:ext>
            </a:extLst>
          </a:blip>
          <a:srcRect l="7862" t="10280" r="9853" b="11182"/>
          <a:stretch/>
        </p:blipFill>
        <p:spPr bwMode="auto">
          <a:xfrm>
            <a:off x="152400" y="3956698"/>
            <a:ext cx="3810001" cy="2425052"/>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Nhung Hươu Là Gì? Công Dụng, Cách Dùng Và Lưu Ý Cụ Thể"/>
          <p:cNvPicPr>
            <a:picLocks noChangeAspect="1" noChangeArrowheads="1"/>
          </p:cNvPicPr>
          <p:nvPr/>
        </p:nvPicPr>
        <p:blipFill rotWithShape="1">
          <a:blip r:embed="rId6">
            <a:extLst>
              <a:ext uri="{28A0092B-C50C-407E-A947-70E740481C1C}">
                <a14:useLocalDpi xmlns:a14="http://schemas.microsoft.com/office/drawing/2010/main" val="0"/>
              </a:ext>
            </a:extLst>
          </a:blip>
          <a:srcRect l="23940" t="4320" r="33320" b="3972"/>
          <a:stretch/>
        </p:blipFill>
        <p:spPr bwMode="auto">
          <a:xfrm>
            <a:off x="4553848" y="3956698"/>
            <a:ext cx="2418751" cy="2914906"/>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Câu chuyện rùng rợn về báo hoa mai ăn thịt ngườ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64047" y="3926069"/>
            <a:ext cx="4427928" cy="2945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56214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barn(inVertical)">
                                      <p:cBhvr>
                                        <p:cTn id="15" dur="500"/>
                                        <p:tgtEl>
                                          <p:spTgt spid="9220"/>
                                        </p:tgtEl>
                                      </p:cBhvr>
                                    </p:animEffect>
                                  </p:childTnLst>
                                </p:cTn>
                              </p:par>
                              <p:par>
                                <p:cTn id="16" presetID="16" presetClass="entr" presetSubtype="21" fill="hold" nodeType="withEffect">
                                  <p:stCondLst>
                                    <p:cond delay="0"/>
                                  </p:stCondLst>
                                  <p:childTnLst>
                                    <p:set>
                                      <p:cBhvr>
                                        <p:cTn id="17" dur="1" fill="hold">
                                          <p:stCondLst>
                                            <p:cond delay="0"/>
                                          </p:stCondLst>
                                        </p:cTn>
                                        <p:tgtEl>
                                          <p:spTgt spid="9222"/>
                                        </p:tgtEl>
                                        <p:attrNameLst>
                                          <p:attrName>style.visibility</p:attrName>
                                        </p:attrNameLst>
                                      </p:cBhvr>
                                      <p:to>
                                        <p:strVal val="visible"/>
                                      </p:to>
                                    </p:set>
                                    <p:animEffect transition="in" filter="barn(inVertical)">
                                      <p:cBhvr>
                                        <p:cTn id="18" dur="500"/>
                                        <p:tgtEl>
                                          <p:spTgt spid="9222"/>
                                        </p:tgtEl>
                                      </p:cBhvr>
                                    </p:animEffect>
                                  </p:childTnLst>
                                </p:cTn>
                              </p:par>
                              <p:par>
                                <p:cTn id="19" presetID="16" presetClass="entr" presetSubtype="21" fill="hold" nodeType="withEffect">
                                  <p:stCondLst>
                                    <p:cond delay="0"/>
                                  </p:stCondLst>
                                  <p:childTnLst>
                                    <p:set>
                                      <p:cBhvr>
                                        <p:cTn id="20" dur="1" fill="hold">
                                          <p:stCondLst>
                                            <p:cond delay="0"/>
                                          </p:stCondLst>
                                        </p:cTn>
                                        <p:tgtEl>
                                          <p:spTgt spid="9224"/>
                                        </p:tgtEl>
                                        <p:attrNameLst>
                                          <p:attrName>style.visibility</p:attrName>
                                        </p:attrNameLst>
                                      </p:cBhvr>
                                      <p:to>
                                        <p:strVal val="visible"/>
                                      </p:to>
                                    </p:set>
                                    <p:animEffect transition="in" filter="barn(inVertical)">
                                      <p:cBhvr>
                                        <p:cTn id="21" dur="500"/>
                                        <p:tgtEl>
                                          <p:spTgt spid="9224"/>
                                        </p:tgtEl>
                                      </p:cBhvr>
                                    </p:animEffect>
                                  </p:childTnLst>
                                </p:cTn>
                              </p:par>
                              <p:par>
                                <p:cTn id="22" presetID="16" presetClass="entr" presetSubtype="21" fill="hold" nodeType="withEffect">
                                  <p:stCondLst>
                                    <p:cond delay="0"/>
                                  </p:stCondLst>
                                  <p:childTnLst>
                                    <p:set>
                                      <p:cBhvr>
                                        <p:cTn id="23" dur="1" fill="hold">
                                          <p:stCondLst>
                                            <p:cond delay="0"/>
                                          </p:stCondLst>
                                        </p:cTn>
                                        <p:tgtEl>
                                          <p:spTgt spid="9226"/>
                                        </p:tgtEl>
                                        <p:attrNameLst>
                                          <p:attrName>style.visibility</p:attrName>
                                        </p:attrNameLst>
                                      </p:cBhvr>
                                      <p:to>
                                        <p:strVal val="visible"/>
                                      </p:to>
                                    </p:set>
                                    <p:animEffect transition="in" filter="barn(inVertical)">
                                      <p:cBhvr>
                                        <p:cTn id="24" dur="500"/>
                                        <p:tgtEl>
                                          <p:spTgt spid="9226"/>
                                        </p:tgtEl>
                                      </p:cBhvr>
                                    </p:animEffect>
                                  </p:childTnLst>
                                </p:cTn>
                              </p:par>
                              <p:par>
                                <p:cTn id="25" presetID="16" presetClass="entr" presetSubtype="21" fill="hold" nodeType="withEffect">
                                  <p:stCondLst>
                                    <p:cond delay="0"/>
                                  </p:stCondLst>
                                  <p:childTnLst>
                                    <p:set>
                                      <p:cBhvr>
                                        <p:cTn id="26" dur="1" fill="hold">
                                          <p:stCondLst>
                                            <p:cond delay="0"/>
                                          </p:stCondLst>
                                        </p:cTn>
                                        <p:tgtEl>
                                          <p:spTgt spid="9228"/>
                                        </p:tgtEl>
                                        <p:attrNameLst>
                                          <p:attrName>style.visibility</p:attrName>
                                        </p:attrNameLst>
                                      </p:cBhvr>
                                      <p:to>
                                        <p:strVal val="visible"/>
                                      </p:to>
                                    </p:set>
                                    <p:animEffect transition="in" filter="barn(inVertical)">
                                      <p:cBhvr>
                                        <p:cTn id="27" dur="500"/>
                                        <p:tgtEl>
                                          <p:spTgt spid="9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88E87BF-FE7A-4A46-9363-0C99ECB46743}"/>
              </a:ext>
            </a:extLst>
          </p:cNvPr>
          <p:cNvSpPr txBox="1">
            <a:spLocks/>
          </p:cNvSpPr>
          <p:nvPr/>
        </p:nvSpPr>
        <p:spPr>
          <a:xfrm>
            <a:off x="1600200" y="428625"/>
            <a:ext cx="9228435" cy="23018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rPr>
              <a:t>Hoạt</a:t>
            </a:r>
            <a:r>
              <a:rPr kumimoji="0" lang="en-US" b="0" i="0" u="none" strike="noStrike" kern="1200" cap="none" spc="0" normalizeH="0" noProof="0">
                <a:ln w="76200">
                  <a:noFill/>
                </a:ln>
                <a:solidFill>
                  <a:schemeClr val="accent3">
                    <a:lumMod val="75000"/>
                  </a:schemeClr>
                </a:solidFill>
                <a:effectLst/>
                <a:uLnTx/>
                <a:uFillTx/>
                <a:latin typeface="iCiel Cadena" panose="02000503000000020004" pitchFamily="2" charset="0"/>
                <a:ea typeface="+mj-ea"/>
                <a:cs typeface="+mj-cs"/>
              </a:rPr>
              <a:t> động 1: Sự sinh sản của thú</a:t>
            </a:r>
            <a:endParaRPr kumimoji="0" lang="en-US" b="0" i="0" u="none" strike="noStrike" kern="1200" cap="none" spc="0" normalizeH="0" baseline="0" noProof="0">
              <a:ln w="76200">
                <a:noFill/>
              </a:ln>
              <a:solidFill>
                <a:schemeClr val="accent3">
                  <a:lumMod val="75000"/>
                </a:schemeClr>
              </a:solidFill>
              <a:effectLst/>
              <a:uLnTx/>
              <a:uFillTx/>
              <a:latin typeface="iCiel Cadena" panose="02000503000000020004" pitchFamily="2" charset="0"/>
              <a:ea typeface="+mj-ea"/>
              <a:cs typeface="+mj-cs"/>
            </a:endParaRPr>
          </a:p>
        </p:txBody>
      </p:sp>
      <p:sp>
        <p:nvSpPr>
          <p:cNvPr id="4" name="Text Box 2"/>
          <p:cNvSpPr txBox="1">
            <a:spLocks noChangeArrowheads="1"/>
          </p:cNvSpPr>
          <p:nvPr/>
        </p:nvSpPr>
        <p:spPr bwMode="auto">
          <a:xfrm>
            <a:off x="609600" y="-457200"/>
            <a:ext cx="6248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endParaRPr lang="vi-VN" altLang="vi-VN" sz="1800">
              <a:latin typeface=".VnTime" panose="020B7200000000000000" pitchFamily="34" charset="0"/>
            </a:endParaRPr>
          </a:p>
        </p:txBody>
      </p:sp>
      <p:sp>
        <p:nvSpPr>
          <p:cNvPr id="5" name="Text Box 7"/>
          <p:cNvSpPr txBox="1">
            <a:spLocks noChangeArrowheads="1"/>
          </p:cNvSpPr>
          <p:nvPr/>
        </p:nvSpPr>
        <p:spPr bwMode="auto">
          <a:xfrm>
            <a:off x="898525" y="49672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0"/>
              </a:spcBef>
              <a:buFontTx/>
              <a:buNone/>
            </a:pPr>
            <a:endParaRPr lang="vi-VN" altLang="vi-VN" sz="2000">
              <a:latin typeface=".VnTime" panose="020B7200000000000000" pitchFamily="34" charset="0"/>
            </a:endParaRPr>
          </a:p>
        </p:txBody>
      </p:sp>
      <p:sp>
        <p:nvSpPr>
          <p:cNvPr id="6" name="Text Box 8"/>
          <p:cNvSpPr txBox="1">
            <a:spLocks noChangeArrowheads="1"/>
          </p:cNvSpPr>
          <p:nvPr/>
        </p:nvSpPr>
        <p:spPr bwMode="auto">
          <a:xfrm>
            <a:off x="533400" y="3048000"/>
            <a:ext cx="8153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50000"/>
              </a:spcBef>
              <a:buFontTx/>
              <a:buNone/>
            </a:pPr>
            <a:r>
              <a:rPr lang="en-US" altLang="vi-VN" sz="2000">
                <a:solidFill>
                  <a:srgbClr val="996600"/>
                </a:solidFill>
                <a:latin typeface=".VnTime" panose="020B7200000000000000" pitchFamily="34" charset="0"/>
              </a:rPr>
              <a:t> </a:t>
            </a:r>
            <a:endParaRPr lang="en-US" altLang="vi-VN" sz="2800" b="1">
              <a:solidFill>
                <a:srgbClr val="996600"/>
              </a:solidFill>
              <a:latin typeface=".VnTime" panose="020B7200000000000000" pitchFamily="34" charset="0"/>
            </a:endParaRPr>
          </a:p>
        </p:txBody>
      </p:sp>
      <p:pic>
        <p:nvPicPr>
          <p:cNvPr id="7" name="Picture 10" descr="1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293" y="1477963"/>
            <a:ext cx="4191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120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6614" y="1479550"/>
            <a:ext cx="3657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1853293" y="4691063"/>
            <a:ext cx="82296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a:solidFill>
                  <a:srgbClr val="660033"/>
                </a:solidFill>
                <a:latin typeface="Times New Roman" panose="02020603050405020304" pitchFamily="18" charset="0"/>
              </a:rPr>
              <a:t>Hình nào chụp thú con đã được sinh ra, hình nào chụp thú con còn là bào thai trong bụng mẹ?</a:t>
            </a:r>
          </a:p>
        </p:txBody>
      </p:sp>
      <p:sp>
        <p:nvSpPr>
          <p:cNvPr id="11" name="Text Box 13"/>
          <p:cNvSpPr txBox="1">
            <a:spLocks noChangeArrowheads="1"/>
          </p:cNvSpPr>
          <p:nvPr/>
        </p:nvSpPr>
        <p:spPr bwMode="auto">
          <a:xfrm>
            <a:off x="2751364" y="4212999"/>
            <a:ext cx="22098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660033"/>
                </a:solidFill>
                <a:latin typeface="Times New Roman" panose="02020603050405020304" pitchFamily="18" charset="0"/>
              </a:rPr>
              <a:t>       H1a</a:t>
            </a:r>
          </a:p>
        </p:txBody>
      </p:sp>
      <p:sp>
        <p:nvSpPr>
          <p:cNvPr id="12" name="Text Box 14"/>
          <p:cNvSpPr txBox="1">
            <a:spLocks noChangeArrowheads="1"/>
          </p:cNvSpPr>
          <p:nvPr/>
        </p:nvSpPr>
        <p:spPr bwMode="auto">
          <a:xfrm>
            <a:off x="7806418" y="4181476"/>
            <a:ext cx="2895600" cy="52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50000"/>
              </a:spcBef>
              <a:buFontTx/>
              <a:buNone/>
            </a:pPr>
            <a:r>
              <a:rPr lang="en-US" altLang="vi-VN" sz="2800">
                <a:solidFill>
                  <a:srgbClr val="660033"/>
                </a:solidFill>
                <a:latin typeface="Times New Roman" panose="02020603050405020304" pitchFamily="18" charset="0"/>
              </a:rPr>
              <a:t>   H1b </a:t>
            </a:r>
          </a:p>
        </p:txBody>
      </p:sp>
      <p:sp>
        <p:nvSpPr>
          <p:cNvPr id="13" name="Rectangle 15"/>
          <p:cNvSpPr>
            <a:spLocks noChangeArrowheads="1"/>
          </p:cNvSpPr>
          <p:nvPr/>
        </p:nvSpPr>
        <p:spPr bwMode="auto">
          <a:xfrm>
            <a:off x="2272393" y="4702176"/>
            <a:ext cx="3352800" cy="1066800"/>
          </a:xfrm>
          <a:prstGeom prst="rect">
            <a:avLst/>
          </a:prstGeom>
          <a:solidFill>
            <a:schemeClr val="accent1">
              <a:lumMod val="20000"/>
              <a:lumOff val="80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a:solidFill>
                  <a:srgbClr val="FF0066"/>
                </a:solidFill>
              </a:rPr>
              <a:t>Thú con còn là </a:t>
            </a:r>
          </a:p>
          <a:p>
            <a:pPr algn="ctr" eaLnBrk="1" hangingPunct="1">
              <a:spcBef>
                <a:spcPct val="0"/>
              </a:spcBef>
              <a:buFontTx/>
              <a:buNone/>
            </a:pPr>
            <a:r>
              <a:rPr lang="en-US" altLang="vi-VN" sz="2800">
                <a:solidFill>
                  <a:srgbClr val="FF0066"/>
                </a:solidFill>
              </a:rPr>
              <a:t>bào thai</a:t>
            </a:r>
          </a:p>
        </p:txBody>
      </p:sp>
      <p:sp>
        <p:nvSpPr>
          <p:cNvPr id="14" name="Rectangle 16"/>
          <p:cNvSpPr>
            <a:spLocks noChangeArrowheads="1"/>
          </p:cNvSpPr>
          <p:nvPr/>
        </p:nvSpPr>
        <p:spPr bwMode="auto">
          <a:xfrm>
            <a:off x="7113814" y="4734372"/>
            <a:ext cx="3200400" cy="990600"/>
          </a:xfrm>
          <a:prstGeom prst="rect">
            <a:avLst/>
          </a:prstGeom>
          <a:solidFill>
            <a:schemeClr val="accent1">
              <a:lumMod val="20000"/>
              <a:lumOff val="80000"/>
            </a:schemeClr>
          </a:solidFill>
          <a:ln w="9525">
            <a:solidFill>
              <a:schemeClr val="accent1">
                <a:lumMod val="75000"/>
              </a:schemeClr>
            </a:solidFill>
            <a:miter lim="800000"/>
            <a:headEnd/>
            <a:tailEnd/>
          </a:ln>
          <a:effec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0"/>
              </a:spcBef>
              <a:buFontTx/>
              <a:buNone/>
            </a:pPr>
            <a:r>
              <a:rPr lang="en-US" altLang="vi-VN" sz="2800">
                <a:solidFill>
                  <a:srgbClr val="FF0066"/>
                </a:solidFill>
              </a:rPr>
              <a:t> Thú con đã được </a:t>
            </a:r>
          </a:p>
          <a:p>
            <a:pPr algn="ctr" eaLnBrk="1" hangingPunct="1">
              <a:spcBef>
                <a:spcPct val="0"/>
              </a:spcBef>
              <a:buFontTx/>
              <a:buNone/>
            </a:pPr>
            <a:r>
              <a:rPr lang="en-US" altLang="vi-VN" sz="2800">
                <a:solidFill>
                  <a:srgbClr val="FF0066"/>
                </a:solidFill>
              </a:rPr>
              <a:t>sinh ra</a:t>
            </a:r>
          </a:p>
        </p:txBody>
      </p:sp>
    </p:spTree>
    <p:extLst>
      <p:ext uri="{BB962C8B-B14F-4D97-AF65-F5344CB8AC3E}">
        <p14:creationId xmlns:p14="http://schemas.microsoft.com/office/powerpoint/2010/main" val="2114955178"/>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amond(in)">
                                      <p:cBhvr>
                                        <p:cTn id="12" dur="2000"/>
                                        <p:tgtEl>
                                          <p:spTgt spid="9"/>
                                        </p:tgtEl>
                                      </p:cBhvr>
                                    </p:animEffect>
                                  </p:childTnLst>
                                </p:cTn>
                              </p:par>
                              <p:par>
                                <p:cTn id="13" presetID="24"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par>
                                <p:cTn id="16" presetID="8"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diamond(in)">
                                      <p:cBhvr>
                                        <p:cTn id="18" dur="2000"/>
                                        <p:tgtEl>
                                          <p:spTgt spid="12"/>
                                        </p:tgtEl>
                                      </p:cBhvr>
                                    </p:animEffect>
                                  </p:childTnLst>
                                </p:cTn>
                              </p:par>
                              <p:par>
                                <p:cTn id="19" presetID="8"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amond(in)">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heckerboard(across)">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heckerboard(across)">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3"/>
                                        </p:tgtEl>
                                        <p:attrNameLst>
                                          <p:attrName>ppt_x</p:attrName>
                                        </p:attrNameLst>
                                      </p:cBhvr>
                                      <p:tavLst>
                                        <p:tav tm="0">
                                          <p:val>
                                            <p:strVal val="ppt_x"/>
                                          </p:val>
                                        </p:tav>
                                        <p:tav tm="100000">
                                          <p:val>
                                            <p:strVal val="ppt_x"/>
                                          </p:val>
                                        </p:tav>
                                      </p:tavLst>
                                    </p:anim>
                                    <p:anim calcmode="lin" valueType="num">
                                      <p:cBhvr additive="base">
                                        <p:cTn id="51" dur="500"/>
                                        <p:tgtEl>
                                          <p:spTgt spid="13"/>
                                        </p:tgtEl>
                                        <p:attrNameLst>
                                          <p:attrName>ppt_y</p:attrName>
                                        </p:attrNameLst>
                                      </p:cBhvr>
                                      <p:tavLst>
                                        <p:tav tm="0">
                                          <p:val>
                                            <p:strVal val="ppt_y"/>
                                          </p:val>
                                        </p:tav>
                                        <p:tav tm="100000">
                                          <p:val>
                                            <p:strVal val="1+ppt_h/2"/>
                                          </p:val>
                                        </p:tav>
                                      </p:tavLst>
                                    </p:anim>
                                    <p:set>
                                      <p:cBhvr>
                                        <p:cTn id="5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0" grpId="1"/>
      <p:bldP spid="11" grpId="0"/>
      <p:bldP spid="12" grpId="0"/>
      <p:bldP spid="13" grpId="0" animBg="1"/>
      <p:bldP spid="13" grpId="1" animBg="1"/>
      <p:bldP spid="14" grpId="0" animBg="1"/>
      <p:bldP spid="1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25256999"/>
</p:tagLst>
</file>

<file path=ppt/theme/theme1.xml><?xml version="1.0" encoding="utf-8"?>
<a:theme xmlns:a="http://schemas.openxmlformats.org/drawingml/2006/main" name="千图网海量PPT模板www.58pic.com ​​">
  <a:themeElements>
    <a:clrScheme name="自定义 58">
      <a:dk1>
        <a:sysClr val="windowText" lastClr="000000"/>
      </a:dk1>
      <a:lt1>
        <a:sysClr val="window" lastClr="FFFFFF"/>
      </a:lt1>
      <a:dk2>
        <a:srgbClr val="44546A"/>
      </a:dk2>
      <a:lt2>
        <a:srgbClr val="E7E6E6"/>
      </a:lt2>
      <a:accent1>
        <a:srgbClr val="D76B49"/>
      </a:accent1>
      <a:accent2>
        <a:srgbClr val="D76B49"/>
      </a:accent2>
      <a:accent3>
        <a:srgbClr val="D76B49"/>
      </a:accent3>
      <a:accent4>
        <a:srgbClr val="D76B49"/>
      </a:accent4>
      <a:accent5>
        <a:srgbClr val="D76B49"/>
      </a:accent5>
      <a:accent6>
        <a:srgbClr val="D76B49"/>
      </a:accent6>
      <a:hlink>
        <a:srgbClr val="D76B49"/>
      </a:hlink>
      <a:folHlink>
        <a:srgbClr val="D76B49"/>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194</TotalTime>
  <Words>861</Words>
  <Application>Microsoft Macintosh PowerPoint</Application>
  <PresentationFormat>Widescreen</PresentationFormat>
  <Paragraphs>99</Paragraphs>
  <Slides>21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iCiel Cadena</vt:lpstr>
      <vt:lpstr>Calibri</vt:lpstr>
      <vt:lpstr>等线 Light</vt:lpstr>
      <vt:lpstr>.VnTime</vt:lpstr>
      <vt:lpstr>Times New Roman</vt:lpstr>
      <vt:lpstr>Arial</vt:lpstr>
      <vt:lpstr>UTM Isadora</vt:lpstr>
      <vt:lpstr>Verdana</vt:lpstr>
      <vt:lpstr>UTM Cooper Black</vt:lpstr>
      <vt:lpstr>等线</vt:lpstr>
      <vt:lpstr>千图网海量PPT模板www.58pic.com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Microsoft Office User</cp:lastModifiedBy>
  <cp:revision>30</cp:revision>
  <dcterms:created xsi:type="dcterms:W3CDTF">2022-01-07T14:56:49Z</dcterms:created>
  <dcterms:modified xsi:type="dcterms:W3CDTF">2023-03-29T19:09:58Z</dcterms:modified>
  <cp:category>9Slide.vn</cp:category>
  <cp:contentStatus>9Slide</cp:contentStatus>
</cp:coreProperties>
</file>