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63" r:id="rId2"/>
    <p:sldId id="265" r:id="rId3"/>
    <p:sldId id="278" r:id="rId4"/>
    <p:sldId id="297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58" r:id="rId27"/>
    <p:sldId id="259" r:id="rId28"/>
    <p:sldId id="292" r:id="rId29"/>
    <p:sldId id="279" r:id="rId30"/>
    <p:sldId id="293" r:id="rId31"/>
    <p:sldId id="298" r:id="rId32"/>
    <p:sldId id="262" r:id="rId33"/>
  </p:sldIdLst>
  <p:sldSz cx="118872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FF"/>
    <a:srgbClr val="FF9900"/>
    <a:srgbClr val="CC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482" y="-78"/>
      </p:cViewPr>
      <p:guideLst>
        <p:guide orient="horz" pos="2160"/>
        <p:guide pos="374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1082C-8FCC-4433-AE4D-F6188A2081BF}" type="datetimeFigureOut">
              <a:rPr lang="vi-VN" smtClean="0"/>
              <a:t>27/03/2023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B211B-473B-49FE-93C3-BAE92BF732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458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6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E09B2-49FA-449E-9DFE-FD6632B391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4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E4671-F344-43F7-805F-E4CED2E526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3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DC743-A967-4E82-AF1D-25F3090C1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5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83B8A-2B75-4728-B9F4-6BCC3F3D71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54BDB-FCDD-4928-B301-C7B458A8D3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E3176-EF50-4405-94F3-88EAA6E524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4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CD0D8-29B3-4230-9D31-AEF323DD3C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8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A6EEE-8CBD-4A9D-956C-4EF3A7037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7B9B8-7CB8-41A5-8F17-D18FD8CD4B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1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BEC0F-328C-44A2-A398-BDB34DBDD7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5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93616-B95D-4E4E-A3C9-5D691DDD2F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0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94360" y="274638"/>
            <a:ext cx="106984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94360" y="1600201"/>
            <a:ext cx="1069848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1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1"/>
            <a:ext cx="277368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678C559-1764-4DD3-9B72-AC7FB80D60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NHAC%20TIENG\nhac%20Thieu%20nhi\KhucHatChimSonCa_TiengTrongDemTrang_VanAnh_05.mp3" TargetMode="External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5.xml"/><Relationship Id="rId18" Type="http://schemas.openxmlformats.org/officeDocument/2006/relationships/slide" Target="slide22.xml"/><Relationship Id="rId3" Type="http://schemas.openxmlformats.org/officeDocument/2006/relationships/slide" Target="slide9.xml"/><Relationship Id="rId21" Type="http://schemas.openxmlformats.org/officeDocument/2006/relationships/slide" Target="slide20.xml"/><Relationship Id="rId7" Type="http://schemas.openxmlformats.org/officeDocument/2006/relationships/slide" Target="slide6.xml"/><Relationship Id="rId12" Type="http://schemas.openxmlformats.org/officeDocument/2006/relationships/slide" Target="slide14.xml"/><Relationship Id="rId17" Type="http://schemas.openxmlformats.org/officeDocument/2006/relationships/slide" Target="slide24.xml"/><Relationship Id="rId2" Type="http://schemas.openxmlformats.org/officeDocument/2006/relationships/slide" Target="slide13.xml"/><Relationship Id="rId16" Type="http://schemas.openxmlformats.org/officeDocument/2006/relationships/slide" Target="slide19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1.xml"/><Relationship Id="rId11" Type="http://schemas.openxmlformats.org/officeDocument/2006/relationships/slide" Target="slide16.xml"/><Relationship Id="rId24" Type="http://schemas.openxmlformats.org/officeDocument/2006/relationships/image" Target="../media/image5.gif"/><Relationship Id="rId5" Type="http://schemas.openxmlformats.org/officeDocument/2006/relationships/slide" Target="slide8.xml"/><Relationship Id="rId15" Type="http://schemas.openxmlformats.org/officeDocument/2006/relationships/slide" Target="slide12.xml"/><Relationship Id="rId23" Type="http://schemas.openxmlformats.org/officeDocument/2006/relationships/image" Target="../media/image4.gif"/><Relationship Id="rId10" Type="http://schemas.openxmlformats.org/officeDocument/2006/relationships/slide" Target="slide17.xml"/><Relationship Id="rId19" Type="http://schemas.openxmlformats.org/officeDocument/2006/relationships/slide" Target="slide23.xml"/><Relationship Id="rId4" Type="http://schemas.openxmlformats.org/officeDocument/2006/relationships/slide" Target="slide7.xml"/><Relationship Id="rId9" Type="http://schemas.openxmlformats.org/officeDocument/2006/relationships/slide" Target="slide11.xml"/><Relationship Id="rId14" Type="http://schemas.openxmlformats.org/officeDocument/2006/relationships/slide" Target="slide18.xml"/><Relationship Id="rId22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069468" y="1219200"/>
            <a:ext cx="10087557" cy="7572586"/>
          </a:xfrm>
          <a:prstGeom prst="rect">
            <a:avLst/>
          </a:prstGeom>
          <a:noFill/>
        </p:spPr>
        <p:txBody>
          <a:bodyPr spcFirstLastPara="1" lIns="104760" tIns="52380" rIns="104760" bIns="52380" numCol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27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TIẾNG VIỆT 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5- </a:t>
            </a:r>
            <a:r>
              <a:rPr lang="en-US" sz="5227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TUẦN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28 - </a:t>
            </a:r>
            <a:r>
              <a:rPr lang="en-US" sz="5227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TIẾT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3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69732" y="127001"/>
            <a:ext cx="11729718" cy="80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78741" y="5923845"/>
            <a:ext cx="11729718" cy="80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2930016" y="3135758"/>
            <a:ext cx="6604000" cy="58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213217" y="3355891"/>
            <a:ext cx="6604000" cy="58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2849" y="5777089"/>
            <a:ext cx="2529220" cy="110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78062" y="5578359"/>
            <a:ext cx="145603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521449" y="146875"/>
            <a:ext cx="145603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458838" y="5389603"/>
            <a:ext cx="1094553" cy="1759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73267" y="-117551"/>
            <a:ext cx="1093023" cy="1759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Hộp_Văn_Bản 2"/>
          <p:cNvSpPr txBox="1">
            <a:spLocks noChangeArrowheads="1"/>
          </p:cNvSpPr>
          <p:nvPr/>
        </p:nvSpPr>
        <p:spPr bwMode="auto">
          <a:xfrm>
            <a:off x="97791" y="3074941"/>
            <a:ext cx="11729718" cy="133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48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Trí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>
                <a:solidFill>
                  <a:srgbClr val="FF0000"/>
                </a:solidFill>
              </a:rPr>
              <a:t>dũng</a:t>
            </a:r>
            <a:r>
              <a:rPr lang="en-US" sz="4800" b="1" dirty="0">
                <a:solidFill>
                  <a:srgbClr val="FF0000"/>
                </a:solidFill>
              </a:rPr>
              <a:t> song </a:t>
            </a:r>
            <a:r>
              <a:rPr lang="en-US" sz="4800" b="1" dirty="0" err="1">
                <a:solidFill>
                  <a:srgbClr val="FF0000"/>
                </a:solidFill>
              </a:rPr>
              <a:t>toàn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25.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95600"/>
            <a:ext cx="1082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endParaRPr lang="en-US" sz="48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4800" b="1" dirty="0" err="1">
                <a:solidFill>
                  <a:srgbClr val="FF0000"/>
                </a:solidFill>
              </a:rPr>
              <a:t>Sứ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Giang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Văn</a:t>
            </a:r>
            <a:r>
              <a:rPr lang="en-US" sz="4800" b="1" dirty="0">
                <a:solidFill>
                  <a:srgbClr val="FF0000"/>
                </a:solidFill>
              </a:rPr>
              <a:t> Minh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nào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để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vua</a:t>
            </a:r>
            <a:r>
              <a:rPr lang="en-US" sz="4800" b="1" dirty="0">
                <a:solidFill>
                  <a:srgbClr val="FF0000"/>
                </a:solidFill>
              </a:rPr>
              <a:t> Minh </a:t>
            </a:r>
            <a:r>
              <a:rPr lang="en-US" sz="4800" b="1" dirty="0" err="1">
                <a:solidFill>
                  <a:srgbClr val="FF0000"/>
                </a:solidFill>
              </a:rPr>
              <a:t>bãi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bỏ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lệ</a:t>
            </a:r>
            <a:r>
              <a:rPr lang="en-US" sz="4800" b="1" dirty="0">
                <a:solidFill>
                  <a:srgbClr val="FF0000"/>
                </a:solidFill>
              </a:rPr>
              <a:t> “</a:t>
            </a:r>
            <a:r>
              <a:rPr lang="en-US" sz="4800" b="1" dirty="0" err="1">
                <a:solidFill>
                  <a:srgbClr val="FF0000"/>
                </a:solidFill>
              </a:rPr>
              <a:t>góp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giỗ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Liễu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Thăng</a:t>
            </a:r>
            <a:r>
              <a:rPr lang="en-US" sz="4800" b="1" dirty="0">
                <a:solidFill>
                  <a:srgbClr val="FF0000"/>
                </a:solidFill>
              </a:rPr>
              <a:t>”?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5631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Trí</a:t>
            </a:r>
            <a:r>
              <a:rPr lang="en-US" sz="4800" b="1" dirty="0">
                <a:solidFill>
                  <a:srgbClr val="FF0000"/>
                </a:solidFill>
              </a:rPr>
              <a:t> dung song </a:t>
            </a:r>
            <a:r>
              <a:rPr lang="en-US" sz="4800" b="1" dirty="0" err="1">
                <a:solidFill>
                  <a:srgbClr val="FF0000"/>
                </a:solidFill>
              </a:rPr>
              <a:t>toàn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25, 26.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Giang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Văn</a:t>
            </a:r>
            <a:r>
              <a:rPr lang="en-US" sz="4800" b="1" dirty="0">
                <a:solidFill>
                  <a:srgbClr val="FF0000"/>
                </a:solidFill>
              </a:rPr>
              <a:t> Minh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đối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đáp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với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đại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nhà</a:t>
            </a:r>
            <a:r>
              <a:rPr lang="en-US" sz="4800" b="1" dirty="0">
                <a:solidFill>
                  <a:srgbClr val="FF0000"/>
                </a:solidFill>
              </a:rPr>
              <a:t> Minh </a:t>
            </a:r>
            <a:r>
              <a:rPr lang="en-US" sz="4800" b="1" dirty="0" err="1">
                <a:solidFill>
                  <a:srgbClr val="FF0000"/>
                </a:solidFill>
              </a:rPr>
              <a:t>như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thế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nào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682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1, 2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Tiếng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rao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đêm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30.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Đám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cháy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xảy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ra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vào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lúc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nào</a:t>
            </a:r>
            <a:r>
              <a:rPr lang="en-US" sz="4800" b="1" dirty="0">
                <a:solidFill>
                  <a:srgbClr val="FF0000"/>
                </a:solidFill>
              </a:rPr>
              <a:t>? Ai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báo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đám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cháy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390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Tiếng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rao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đêm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30, 31.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dũng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cảm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cứu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em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bé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ai</a:t>
            </a:r>
            <a:r>
              <a:rPr lang="en-US" sz="4800" b="1" dirty="0">
                <a:solidFill>
                  <a:srgbClr val="FF0000"/>
                </a:solidFill>
              </a:rPr>
              <a:t>? Con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hành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động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đặc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biệt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8163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1, 2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Lập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giữ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biển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Bố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Nhụ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bàn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với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nhau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việc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4484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3, 4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Lập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giữ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biển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Việc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lập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mới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ngoài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đảo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lợi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2426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thuộc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lòng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>
                <a:solidFill>
                  <a:srgbClr val="FF0000"/>
                </a:solidFill>
              </a:rPr>
              <a:t>Cao </a:t>
            </a:r>
            <a:r>
              <a:rPr lang="en-US" sz="4800" b="1" dirty="0" err="1">
                <a:solidFill>
                  <a:srgbClr val="FF0000"/>
                </a:solidFill>
              </a:rPr>
              <a:t>Bằng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41.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Bài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thơ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nói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lên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0226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thuộc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lòng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Cửa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74.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Bài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thơ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nói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lên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1670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thuộc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lòng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Đất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nước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94, 95.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Bài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thơ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nói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lên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2469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1,2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Tranh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Hồ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88.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Hãy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nêu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tên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một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số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bức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tranh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Hồ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lấy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đề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trong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cuộc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sống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hằng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ngày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quê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Việt</a:t>
            </a:r>
            <a:r>
              <a:rPr lang="en-US" sz="4800" b="1" dirty="0">
                <a:solidFill>
                  <a:srgbClr val="FF0000"/>
                </a:solidFill>
              </a:rPr>
              <a:t> Nam?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_Văn_Bản 2"/>
          <p:cNvSpPr txBox="1">
            <a:spLocks noChangeArrowheads="1"/>
          </p:cNvSpPr>
          <p:nvPr/>
        </p:nvSpPr>
        <p:spPr bwMode="auto">
          <a:xfrm>
            <a:off x="304800" y="2209800"/>
            <a:ext cx="11729718" cy="207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35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Tranh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Hồ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88, 89.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Kĩ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thuật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tạo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màu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tranh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Hồ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đặc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biệt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216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1,2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Hội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thổi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cơm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thi</a:t>
            </a:r>
            <a:r>
              <a:rPr lang="en-US" sz="4800" b="1" dirty="0">
                <a:solidFill>
                  <a:srgbClr val="FF0000"/>
                </a:solidFill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</a:rPr>
              <a:t>Đồng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Vân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83, 84.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Hãy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kể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lại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việc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lấy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lửa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trước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khi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nấu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cơm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7169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3,4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Hội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thổi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cơm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thi</a:t>
            </a:r>
            <a:r>
              <a:rPr lang="en-US" sz="4800" b="1" dirty="0">
                <a:solidFill>
                  <a:srgbClr val="FF0000"/>
                </a:solidFill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</a:rPr>
              <a:t>Đồng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Vân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Em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hãy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nêu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chính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văn</a:t>
            </a:r>
            <a:r>
              <a:rPr lang="en-US" sz="4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4340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1,2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Nghĩa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thầy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trò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79.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Tìm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những</a:t>
            </a:r>
            <a:r>
              <a:rPr lang="en-US" sz="4800" b="1" dirty="0">
                <a:solidFill>
                  <a:srgbClr val="FF0000"/>
                </a:solidFill>
              </a:rPr>
              <a:t> chi </a:t>
            </a:r>
            <a:r>
              <a:rPr lang="en-US" sz="4800" b="1" dirty="0" err="1">
                <a:solidFill>
                  <a:srgbClr val="FF0000"/>
                </a:solidFill>
              </a:rPr>
              <a:t>tiết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thấy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học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trò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rất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tôn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trọng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kính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yêu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cụ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giáo</a:t>
            </a:r>
            <a:r>
              <a:rPr lang="en-US" sz="4800" b="1" dirty="0">
                <a:solidFill>
                  <a:srgbClr val="FF0000"/>
                </a:solidFill>
              </a:rPr>
              <a:t> Chu.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50188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 </a:t>
            </a:r>
            <a:r>
              <a:rPr lang="en-US" sz="4800" b="1" dirty="0" err="1">
                <a:solidFill>
                  <a:srgbClr val="0000FF"/>
                </a:solidFill>
              </a:rPr>
              <a:t>trong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Nghĩa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thầy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trò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79, 80.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Bài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văn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nối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lên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nội</a:t>
            </a:r>
            <a:r>
              <a:rPr lang="en-US" sz="4800" b="1" dirty="0">
                <a:solidFill>
                  <a:srgbClr val="FF0000"/>
                </a:solidFill>
              </a:rPr>
              <a:t> dung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3468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70114"/>
            <a:ext cx="11277600" cy="4572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Đọc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endParaRPr lang="en-US" sz="4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3181" y="838200"/>
            <a:ext cx="11277600" cy="4876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khuất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hẳn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đăm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đắm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theo.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đóng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quân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coi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quyến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rũ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mãnh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liệt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day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dứt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cọc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cằn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899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11018520" cy="563880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mạc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tàn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Ở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giêng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đốt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bãi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tám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giậm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úp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đơm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tép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chin,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mười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móc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con da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sông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Ở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chợ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phiên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dì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mua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vài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rợm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đếm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gác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lẩy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Kiều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ngâm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xã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Tị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chèo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ngồi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Cún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kỉ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đẽ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ấu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             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8086" y="457200"/>
            <a:ext cx="10961914" cy="6400800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gắn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lặp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FontTx/>
              <a:buNone/>
            </a:pPr>
            <a:endParaRPr lang="en-US" sz="36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7048" y="76200"/>
            <a:ext cx="11277600" cy="1143000"/>
          </a:xfrm>
        </p:spPr>
        <p:txBody>
          <a:bodyPr rtlCol="0">
            <a:normAutofit fontScale="90000"/>
          </a:bodyPr>
          <a:lstStyle/>
          <a:p>
            <a:pPr marL="0" indent="0" algn="l" eaLnBrk="1" hangingPunct="1">
              <a:spcBef>
                <a:spcPts val="0"/>
              </a:spcBef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11277600" cy="4876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khuất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hẳn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đăm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đắm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theo.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quân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coi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quyến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rũ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mãnh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liệt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day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dứt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cọc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cằn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1129" y="2568714"/>
            <a:ext cx="48846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đăm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đắm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nhìn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theo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1115" y="4977080"/>
            <a:ext cx="110244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sức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quyến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rũ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thương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vẫn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không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mãnh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liệt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, day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dứt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mảnh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cọc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cằn</a:t>
            </a:r>
            <a:r>
              <a:rPr 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này</a:t>
            </a:r>
            <a:r>
              <a:rPr lang="en-US" sz="4000" b="1" dirty="0">
                <a:cs typeface="Arial" panose="020B0604020202020204" pitchFamily="34" charset="0"/>
              </a:rPr>
              <a:t>.</a:t>
            </a: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212474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" y="76200"/>
            <a:ext cx="11334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b)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đã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gắn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bó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tác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giả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với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quê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panose="020B0604020202020204" pitchFamily="34" charset="0"/>
              </a:rPr>
              <a:t>hương</a:t>
            </a:r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11201400" cy="990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     Những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kỉ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đẽ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ấu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                   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255814" y="2392740"/>
            <a:ext cx="112358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c)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các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ghép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trong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một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đoạn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văn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4800" b="1" i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11998" y="3946071"/>
            <a:ext cx="11201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      Tất cả các câu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ghép.                                    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25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2"/>
          <p:cNvSpPr txBox="1">
            <a:spLocks noChangeArrowheads="1"/>
          </p:cNvSpPr>
          <p:nvPr/>
        </p:nvSpPr>
        <p:spPr bwMode="auto">
          <a:xfrm>
            <a:off x="381000" y="1776714"/>
            <a:ext cx="11729718" cy="256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8259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" y="228600"/>
            <a:ext cx="118681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Các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câu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ghép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trong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một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đoạn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văn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3600" b="1" i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44260" y="874930"/>
            <a:ext cx="11523890" cy="5754469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err="1">
                <a:latin typeface="Arial" panose="020B0604020202020204" pitchFamily="34" charset="0"/>
                <a:cs typeface="Arial" panose="020B0604020202020204" pitchFamily="34" charset="0"/>
              </a:rPr>
              <a:t>khuất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hẳn /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vẫn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đăm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đắm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endParaRPr lang="en-US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, đóng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quân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chỗ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endParaRPr lang="en-US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dân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coi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như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endParaRPr lang="en-US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có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thiết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b="1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sao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quyến</a:t>
            </a:r>
            <a:r>
              <a:rPr lang="en-US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rũ</a:t>
            </a:r>
            <a:r>
              <a:rPr lang="en-US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r>
              <a:rPr lang="en-US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mãnh liệt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day dứt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endParaRPr lang="en-US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</a:pPr>
            <a:r>
              <a:rPr lang="en-US" b="1" u="sng">
                <a:latin typeface="Arial" panose="020B0604020202020204" pitchFamily="34" charset="0"/>
                <a:cs typeface="Arial" panose="020B0604020202020204" pitchFamily="34" charset="0"/>
              </a:rPr>
              <a:t> bằng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cọc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cằn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99FFBE6A-78BA-1796-2BAF-D1351961545E}"/>
              </a:ext>
            </a:extLst>
          </p:cNvPr>
          <p:cNvSpPr txBox="1"/>
          <p:nvPr/>
        </p:nvSpPr>
        <p:spPr>
          <a:xfrm>
            <a:off x="2317297" y="1371599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CN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="" id="{F6BAAE0E-4D9D-C569-DBEC-037C2265D6D4}"/>
              </a:ext>
            </a:extLst>
          </p:cNvPr>
          <p:cNvSpPr txBox="1"/>
          <p:nvPr/>
        </p:nvSpPr>
        <p:spPr>
          <a:xfrm>
            <a:off x="7815945" y="1371599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CN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EF835C78-D9C9-F45B-961D-50F75B6AEA9A}"/>
              </a:ext>
            </a:extLst>
          </p:cNvPr>
          <p:cNvSpPr txBox="1"/>
          <p:nvPr/>
        </p:nvSpPr>
        <p:spPr>
          <a:xfrm>
            <a:off x="2514600" y="233428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CN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C735C96A-6488-C40D-6361-FA821F3F9109}"/>
              </a:ext>
            </a:extLst>
          </p:cNvPr>
          <p:cNvSpPr txBox="1"/>
          <p:nvPr/>
        </p:nvSpPr>
        <p:spPr>
          <a:xfrm>
            <a:off x="3429000" y="5316651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CN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02B26AD4-A7AC-3D3D-0EBE-F45E34441E0D}"/>
              </a:ext>
            </a:extLst>
          </p:cNvPr>
          <p:cNvSpPr txBox="1"/>
          <p:nvPr/>
        </p:nvSpPr>
        <p:spPr>
          <a:xfrm>
            <a:off x="4343400" y="139337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C92BD25F-FD1E-4A29-3543-B0EA3187BB78}"/>
              </a:ext>
            </a:extLst>
          </p:cNvPr>
          <p:cNvSpPr txBox="1"/>
          <p:nvPr/>
        </p:nvSpPr>
        <p:spPr>
          <a:xfrm>
            <a:off x="9384847" y="139337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F4D2EA40-ABDB-9E94-470E-95A24D2265F6}"/>
              </a:ext>
            </a:extLst>
          </p:cNvPr>
          <p:cNvSpPr txBox="1"/>
          <p:nvPr/>
        </p:nvSpPr>
        <p:spPr>
          <a:xfrm>
            <a:off x="907595" y="233428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87168EFD-F4EA-374D-BA6E-4D943ABB5576}"/>
              </a:ext>
            </a:extLst>
          </p:cNvPr>
          <p:cNvSpPr txBox="1"/>
          <p:nvPr/>
        </p:nvSpPr>
        <p:spPr>
          <a:xfrm>
            <a:off x="6057899" y="233428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DA611A2C-1A2D-4C66-58E6-901E862D1E15}"/>
              </a:ext>
            </a:extLst>
          </p:cNvPr>
          <p:cNvSpPr txBox="1"/>
          <p:nvPr/>
        </p:nvSpPr>
        <p:spPr>
          <a:xfrm>
            <a:off x="4648200" y="336045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xmlns="" id="{C3839673-9C92-1353-4578-1FB49BA7CBC3}"/>
              </a:ext>
            </a:extLst>
          </p:cNvPr>
          <p:cNvSpPr txBox="1"/>
          <p:nvPr/>
        </p:nvSpPr>
        <p:spPr>
          <a:xfrm>
            <a:off x="4583565" y="4295081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02F30D74-6AB3-1101-4A1F-68B13CBF9785}"/>
              </a:ext>
            </a:extLst>
          </p:cNvPr>
          <p:cNvSpPr txBox="1"/>
          <p:nvPr/>
        </p:nvSpPr>
        <p:spPr>
          <a:xfrm>
            <a:off x="8470447" y="531665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63BAEB96-892B-37AA-6BE6-2D0EDAC81B83}"/>
              </a:ext>
            </a:extLst>
          </p:cNvPr>
          <p:cNvSpPr txBox="1"/>
          <p:nvPr/>
        </p:nvSpPr>
        <p:spPr>
          <a:xfrm>
            <a:off x="2667000" y="6257561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</a:rPr>
              <a:t>VN</a:t>
            </a: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xmlns="" id="{B81AF4BC-CBC0-7CE7-7C62-014901AE3883}"/>
              </a:ext>
            </a:extLst>
          </p:cNvPr>
          <p:cNvSpPr txBox="1"/>
          <p:nvPr/>
        </p:nvSpPr>
        <p:spPr>
          <a:xfrm>
            <a:off x="1118509" y="874929"/>
            <a:ext cx="29500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Làng quê tôi</a:t>
            </a: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/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xmlns="" id="{1343A575-FD69-92B7-BAE9-B2FBCBF322E4}"/>
              </a:ext>
            </a:extLst>
          </p:cNvPr>
          <p:cNvSpPr txBox="1"/>
          <p:nvPr/>
        </p:nvSpPr>
        <p:spPr>
          <a:xfrm>
            <a:off x="3782786" y="847204"/>
            <a:ext cx="29500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u="sng">
                <a:solidFill>
                  <a:srgbClr val="0033CC"/>
                </a:solidFill>
                <a:cs typeface="Arial" panose="020B0604020202020204" pitchFamily="34" charset="0"/>
              </a:rPr>
              <a:t>đã khuất hẳn</a:t>
            </a:r>
            <a:endParaRPr lang="en-US" sz="320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95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A31F292B-ACF8-C324-8E8A-7C983A02711B}"/>
              </a:ext>
            </a:extLst>
          </p:cNvPr>
          <p:cNvSpPr txBox="1"/>
          <p:nvPr/>
        </p:nvSpPr>
        <p:spPr>
          <a:xfrm>
            <a:off x="457200" y="414546"/>
            <a:ext cx="1096191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- Tìm các từ ngữ được lặp lại, được thay thế có tác dụng liên kết câu trong bài văn.</a:t>
            </a:r>
            <a:endParaRPr lang="en-US" sz="44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284A475F-024F-F49A-EE79-6DE45AA409AA}"/>
              </a:ext>
            </a:extLst>
          </p:cNvPr>
          <p:cNvSpPr txBox="1"/>
          <p:nvPr/>
        </p:nvSpPr>
        <p:spPr>
          <a:xfrm>
            <a:off x="468086" y="2580858"/>
            <a:ext cx="108966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+ mảnh đất cọc cằn thay cho làng quê tôi;</a:t>
            </a:r>
          </a:p>
          <a:p>
            <a:r>
              <a:rPr lang="fr-FR" sz="4400" b="1">
                <a:ea typeface="Times New Roman" panose="02020603050405020304" pitchFamily="18" charset="0"/>
                <a:cs typeface="Arial" panose="020B0604020202020204" pitchFamily="34" charset="0"/>
              </a:rPr>
              <a:t>    +</a:t>
            </a:r>
            <a:r>
              <a:rPr lang="fr-FR" sz="4400" b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mảnh đất quê hương thay cho mảnh đất cọc cằn;</a:t>
            </a:r>
          </a:p>
          <a:p>
            <a:r>
              <a:rPr lang="fr-FR" sz="4400" b="1">
                <a:ea typeface="Times New Roman" panose="02020603050405020304" pitchFamily="18" charset="0"/>
                <a:cs typeface="Arial" panose="020B0604020202020204" pitchFamily="34" charset="0"/>
              </a:rPr>
              <a:t>    + </a:t>
            </a:r>
            <a:r>
              <a:rPr lang="fr-FR" sz="4400" b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mảnh đất ấy thay cho mảnh đất quê hương.</a:t>
            </a:r>
            <a:endParaRPr lang="en-US" sz="4400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41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1279526" y="1"/>
            <a:ext cx="9236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>
              <a:cs typeface="Arial" panose="020B0604020202020204" pitchFamily="34" charset="0"/>
            </a:endParaRPr>
          </a:p>
        </p:txBody>
      </p:sp>
      <p:sp>
        <p:nvSpPr>
          <p:cNvPr id="6147" name="Text Box 18"/>
          <p:cNvSpPr txBox="1">
            <a:spLocks noChangeArrowheads="1"/>
          </p:cNvSpPr>
          <p:nvPr/>
        </p:nvSpPr>
        <p:spPr bwMode="auto">
          <a:xfrm>
            <a:off x="2438400" y="1447801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48" name="Text Box 20"/>
          <p:cNvSpPr txBox="1">
            <a:spLocks noChangeArrowheads="1"/>
          </p:cNvSpPr>
          <p:nvPr/>
        </p:nvSpPr>
        <p:spPr bwMode="auto">
          <a:xfrm>
            <a:off x="3657600" y="72390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49" name="Text Box 22"/>
          <p:cNvSpPr txBox="1">
            <a:spLocks noChangeArrowheads="1"/>
          </p:cNvSpPr>
          <p:nvPr/>
        </p:nvSpPr>
        <p:spPr bwMode="auto">
          <a:xfrm>
            <a:off x="4495800" y="7391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0" name="Text Box 23"/>
          <p:cNvSpPr txBox="1">
            <a:spLocks noChangeArrowheads="1"/>
          </p:cNvSpPr>
          <p:nvPr/>
        </p:nvSpPr>
        <p:spPr bwMode="auto">
          <a:xfrm>
            <a:off x="3505200" y="7696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1" name="Text Box 25"/>
          <p:cNvSpPr txBox="1">
            <a:spLocks noChangeArrowheads="1"/>
          </p:cNvSpPr>
          <p:nvPr/>
        </p:nvSpPr>
        <p:spPr bwMode="auto">
          <a:xfrm>
            <a:off x="3886200" y="71628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2" name="Text Box 26"/>
          <p:cNvSpPr txBox="1">
            <a:spLocks noChangeArrowheads="1"/>
          </p:cNvSpPr>
          <p:nvPr/>
        </p:nvSpPr>
        <p:spPr bwMode="auto">
          <a:xfrm>
            <a:off x="3962400" y="76962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3" name="Text Box 27"/>
          <p:cNvSpPr txBox="1">
            <a:spLocks noChangeArrowheads="1"/>
          </p:cNvSpPr>
          <p:nvPr/>
        </p:nvSpPr>
        <p:spPr bwMode="auto">
          <a:xfrm>
            <a:off x="4495800" y="74676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4" name="Text Box 28"/>
          <p:cNvSpPr txBox="1">
            <a:spLocks noChangeArrowheads="1"/>
          </p:cNvSpPr>
          <p:nvPr/>
        </p:nvSpPr>
        <p:spPr bwMode="auto">
          <a:xfrm>
            <a:off x="4572000" y="74676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5" name="Text Box 30"/>
          <p:cNvSpPr txBox="1">
            <a:spLocks noChangeArrowheads="1"/>
          </p:cNvSpPr>
          <p:nvPr/>
        </p:nvSpPr>
        <p:spPr bwMode="auto">
          <a:xfrm>
            <a:off x="3581400" y="7467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6" name="Text Box 31"/>
          <p:cNvSpPr txBox="1">
            <a:spLocks noChangeArrowheads="1"/>
          </p:cNvSpPr>
          <p:nvPr/>
        </p:nvSpPr>
        <p:spPr bwMode="auto">
          <a:xfrm>
            <a:off x="2819400" y="74676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7" name="Text Box 33"/>
          <p:cNvSpPr txBox="1">
            <a:spLocks noChangeArrowheads="1"/>
          </p:cNvSpPr>
          <p:nvPr/>
        </p:nvSpPr>
        <p:spPr bwMode="auto">
          <a:xfrm>
            <a:off x="3886200" y="7696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8" name="Text Box 34"/>
          <p:cNvSpPr txBox="1">
            <a:spLocks noChangeArrowheads="1"/>
          </p:cNvSpPr>
          <p:nvPr/>
        </p:nvSpPr>
        <p:spPr bwMode="auto">
          <a:xfrm>
            <a:off x="3048000" y="7543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59" name="Text Box 36"/>
          <p:cNvSpPr txBox="1">
            <a:spLocks noChangeArrowheads="1"/>
          </p:cNvSpPr>
          <p:nvPr/>
        </p:nvSpPr>
        <p:spPr bwMode="auto">
          <a:xfrm>
            <a:off x="3200400" y="7467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0" name="Text Box 38"/>
          <p:cNvSpPr txBox="1">
            <a:spLocks noChangeArrowheads="1"/>
          </p:cNvSpPr>
          <p:nvPr/>
        </p:nvSpPr>
        <p:spPr bwMode="auto">
          <a:xfrm>
            <a:off x="2895600" y="7315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1" name="Text Box 39"/>
          <p:cNvSpPr txBox="1">
            <a:spLocks noChangeArrowheads="1"/>
          </p:cNvSpPr>
          <p:nvPr/>
        </p:nvSpPr>
        <p:spPr bwMode="auto">
          <a:xfrm>
            <a:off x="2743200" y="76962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2" name="Text Box 40"/>
          <p:cNvSpPr txBox="1">
            <a:spLocks noChangeArrowheads="1"/>
          </p:cNvSpPr>
          <p:nvPr/>
        </p:nvSpPr>
        <p:spPr bwMode="auto">
          <a:xfrm>
            <a:off x="3048000" y="77724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sp>
        <p:nvSpPr>
          <p:cNvPr id="6163" name="Text Box 42"/>
          <p:cNvSpPr txBox="1">
            <a:spLocks noChangeArrowheads="1"/>
          </p:cNvSpPr>
          <p:nvPr/>
        </p:nvSpPr>
        <p:spPr bwMode="auto">
          <a:xfrm>
            <a:off x="3124200" y="72390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cs typeface="Arial" panose="020B0604020202020204" pitchFamily="34" charset="0"/>
            </a:endParaRPr>
          </a:p>
        </p:txBody>
      </p:sp>
      <p:pic>
        <p:nvPicPr>
          <p:cNvPr id="9236" name="Picture 20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048000" y="2362200"/>
            <a:ext cx="1119187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21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245269" y="1812132"/>
            <a:ext cx="128746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22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1905000" y="3048000"/>
            <a:ext cx="1119187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23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-1888331" y="211932"/>
            <a:ext cx="128746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0" name="Picture 24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22065">
            <a:off x="-1964531" y="1354932"/>
            <a:ext cx="128746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423988" y="3389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b="1">
              <a:cs typeface="Arial" panose="020B0604020202020204" pitchFamily="34" charset="0"/>
            </a:endParaRP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2268200" y="3052939"/>
            <a:ext cx="61264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800" b="1" dirty="0" err="1" smtClean="0">
                <a:solidFill>
                  <a:srgbClr val="FF3300"/>
                </a:solidFill>
                <a:cs typeface="Arial" panose="020B0604020202020204" pitchFamily="34" charset="0"/>
              </a:rPr>
              <a:t>Chúc</a:t>
            </a:r>
            <a:r>
              <a:rPr lang="en-US" sz="4800" b="1" dirty="0" smtClean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các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em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ngoan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học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giỏi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!           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Xin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chào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và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hẹn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gặp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3300"/>
                </a:solidFill>
                <a:cs typeface="Arial" panose="020B0604020202020204" pitchFamily="34" charset="0"/>
              </a:rPr>
              <a:t>lại</a:t>
            </a:r>
            <a:r>
              <a:rPr lang="en-US" sz="4800" b="1" dirty="0">
                <a:solidFill>
                  <a:srgbClr val="FF3300"/>
                </a:solidFill>
                <a:cs typeface="Arial" panose="020B0604020202020204" pitchFamily="34" charset="0"/>
              </a:rPr>
              <a:t>!</a:t>
            </a:r>
            <a:r>
              <a:rPr lang="en-US" sz="2800" b="1" dirty="0"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243" name="Picture 27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352800" y="914400"/>
            <a:ext cx="1119187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Picture 28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2286000" y="3962400"/>
            <a:ext cx="1119187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29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-3733800" y="1828800"/>
            <a:ext cx="1119187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6" name="Picture 30" descr="DOVE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2280">
            <a:off x="252412" y="3352800"/>
            <a:ext cx="1119188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7" name="KhucHatChimSonCa_TiengTrongDemTrang_VanAnh_05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8" name="Picture 32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9600" y="5402264"/>
            <a:ext cx="8667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9" name="Picture 33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393701"/>
            <a:ext cx="64135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0" name="Picture 34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3375" y="914401"/>
            <a:ext cx="568325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1" name="Picture 35" descr="birdTr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0975" y="1066801"/>
            <a:ext cx="568325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147" fill="hold"/>
                                        <p:tgtEl>
                                          <p:spTgt spid="92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89167 -0.0044 L -8.725 0.06219 " pathEditMode="relative" rAng="0" ptsTypes="AA">
                                      <p:cBhvr>
                                        <p:cTn id="8" dur="2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667" y="33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1111 -0.18081 L 0.30417 0.02404 C 0.3658 0.07052 0.45781 0.09664 0.55347 0.09664 C 0.66302 0.09664 0.75052 0.07052 0.81198 0.02404 L 1.10555 -0.18081 " pathEditMode="relative" rAng="0" ptsTypes="FffFF">
                                      <p:cBhvr>
                                        <p:cTn id="10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722" y="1387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15 0.09225 L 0.17448 -0.38058 C 0.24271 -0.4874 0.34444 -0.54706 0.45035 -0.54706 C 0.57153 -0.54706 0.66823 -0.4874 0.73646 -0.38058 L 1.06111 0.09225 " pathEditMode="relative" rAng="0" ptsTypes="FffFF">
                                      <p:cBhvr>
                                        <p:cTn id="12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6" y="-3197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111E-6 3.17919E-6 L 0.32674 -0.39723 C 0.39531 -0.48671 0.49792 -0.53596 0.60451 -0.53596 C 0.72656 -0.53596 0.82361 -0.48671 0.89253 -0.39723 L 1.21944 3.17919E-6 " pathEditMode="relative" rAng="0" ptsTypes="FffFF">
                                      <p:cBhvr>
                                        <p:cTn id="14" dur="20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972" y="-2679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556E-17 -4.91329E-6 L 0.32448 0.39353 C 0.39271 0.48301 0.49444 0.53272 0.60035 0.53272 C 0.72153 0.53272 0.81823 0.48301 0.88646 0.39353 L 1.21111 -4.91329E-6 " pathEditMode="relative" rAng="0" ptsTypes="FffFF">
                                      <p:cBhvr>
                                        <p:cTn id="16" dur="23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6" y="2663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3.98844E-6 L 0.37726 0.10521 C 0.4566 0.12925 0.57483 0.14428 0.69792 0.14428 C 0.83872 0.14428 0.95139 0.12925 1.03073 0.10521 L 1.40834 -3.98844E-6 " pathEditMode="relative" rAng="0" ptsTypes="FffFF">
                                      <p:cBhvr>
                                        <p:cTn id="18" dur="23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17" y="721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556E-17 -1.7341E-6 C -2.77556E-17 -0.13734 0.14444 -0.24254 0.32014 -0.24254 C 0.50139 -0.24254 0.64583 -0.13734 0.64583 -1.7341E-6 C 0.64583 0.13734 0.7901 0.24278 0.97135 0.24278 C 1.14722 0.24278 1.29167 0.13734 1.29167 -1.7341E-6 " pathEditMode="relative" rAng="0" ptsTypes="fffff">
                                      <p:cBhvr>
                                        <p:cTn id="20" dur="23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3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629 0.10752 C -0.03629 -0.08092 0.12135 -0.2252 0.31267 -0.2252 C 0.51024 -0.2252 0.66771 -0.08092 0.66771 0.10752 C 0.66771 0.29572 0.82517 0.4407 1.02274 0.4407 C 1.21441 0.4407 1.37205 0.29572 1.37205 0.10752 " pathEditMode="relative" rAng="0" ptsTypes="fffff">
                                      <p:cBhvr>
                                        <p:cTn id="22" dur="23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17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1962 0.0807 C -0.01962 -0.09225 0.13403 -0.2252 0.32083 -0.2252 C 0.51371 -0.2252 0.66753 -0.09225 0.66753 0.0807 C 0.66753 0.25388 0.82118 0.38729 1.01406 0.38729 C 1.20139 0.38729 1.35538 0.25388 1.35538 0.0807 " pathEditMode="relative" rAng="0" ptsTypes="fffff">
                                      <p:cBhvr>
                                        <p:cTn id="24" dur="23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9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0.07699 C -1.38889E-6 -0.16717 0.16667 -0.2363 0.36893 -0.2363 C 0.57778 -0.2363 0.74427 -0.16717 0.74427 -0.07699 C 0.74427 0.01318 0.91077 0.08254 1.11962 0.08254 C 1.32222 0.08254 1.48872 0.01318 1.48872 -0.07699 " pathEditMode="relative" rAng="0" ptsTypes="fffff">
                                      <p:cBhvr>
                                        <p:cTn id="26" dur="23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27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7" presetClass="path" presetSubtype="0" repeatCount="1000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778E-17 -4.81481E-6 L 0.36823 0.07084 C 0.4467 0.08866 0.55486 0.07639 0.66163 0.03588 C 0.78316 -0.0118 0.87569 -0.07638 0.93507 -0.14675 L 1.21944 -0.46967 " pathEditMode="relative" rAng="-964193" ptsTypes="FffFF">
                                      <p:cBhvr>
                                        <p:cTn id="28" dur="18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72" y="-1006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17083 0.15532 L 0.1849 -0.03889 C 0.26024 -0.0801 0.37396 -0.13149 0.49427 -0.17732 C 0.63177 -0.23102 0.74427 -0.26598 0.82431 -0.28542 L 1.20521 -0.37385 " pathEditMode="relative" rAng="-964193" ptsTypes="FffFF">
                                      <p:cBhvr>
                                        <p:cTn id="30" dur="30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21" y="-30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46945E-18 -4.44444E-6 L 0.35729 0.15996 C 0.43229 0.19607 0.54444 0.21644 0.66111 0.21644 C 0.79444 0.21644 0.90087 0.19607 0.97587 0.15996 L 1.33333 -4.44444E-6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67" y="1081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6337 0.43333 L 0.26858 0.14144 C 0.33854 0.07639 0.44913 0.01319 0.56753 -0.03611 C 0.70399 -0.08704 0.81858 -0.11042 0.90295 -0.10718 L 1.30278 -0.09907 " pathEditMode="relative" rAng="-964193" ptsTypes="FffFF">
                                      <p:cBhvr>
                                        <p:cTn id="34" dur="32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094" y="-36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7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6337 0.43333 L 0.26858 0.14144 C 0.33854 0.07639 0.44913 0.01319 0.56753 -0.03611 C 0.70399 -0.08704 0.81858 -0.11042 0.90295 -0.10718 L 1.30278 -0.09907 " pathEditMode="relative" rAng="-964193" ptsTypes="FffFF">
                                      <p:cBhvr>
                                        <p:cTn id="36" dur="32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094" y="-3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47"/>
                </p:tgtEl>
              </p:cMediaNode>
            </p:audio>
          </p:childTnLst>
        </p:cTn>
      </p:par>
    </p:tnLst>
    <p:bldLst>
      <p:bldP spid="9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xmlns="" id="{2216080E-F231-C168-2FB9-868F6AF8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78951"/>
            <a:ext cx="10287000" cy="6857999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9219" name="WordArt 14">
            <a:extLst>
              <a:ext uri="{FF2B5EF4-FFF2-40B4-BE49-F238E27FC236}">
                <a16:creationId xmlns:a16="http://schemas.microsoft.com/office/drawing/2014/main" xmlns="" id="{C9E0B3A7-3280-30A9-5468-B815E85F7B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22805" y="115732"/>
            <a:ext cx="7132320" cy="5486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 CHỌN CÂU SỐ</a:t>
            </a:r>
          </a:p>
        </p:txBody>
      </p:sp>
      <p:sp>
        <p:nvSpPr>
          <p:cNvPr id="2078" name="AutoShape 30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45E8B1-D96D-7832-A962-8871E3F17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06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079" name="AutoShape 31">
            <a:hlinkClick r:id="rId4" action="ppaction://hlinksldjump"/>
            <a:extLst>
              <a:ext uri="{FF2B5EF4-FFF2-40B4-BE49-F238E27FC236}">
                <a16:creationId xmlns:a16="http://schemas.microsoft.com/office/drawing/2014/main" xmlns="" id="{07C5E18D-E455-E46E-DC4E-DA616764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080" name="AutoShape 32">
            <a:hlinkClick r:id="rId5" action="ppaction://hlinksldjump"/>
            <a:extLst>
              <a:ext uri="{FF2B5EF4-FFF2-40B4-BE49-F238E27FC236}">
                <a16:creationId xmlns:a16="http://schemas.microsoft.com/office/drawing/2014/main" xmlns="" id="{696E26D8-F043-2D49-EBE7-A5B616F06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844551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2081" name="AutoShape 33">
            <a:hlinkClick r:id="rId6" action="ppaction://hlinksldjump"/>
            <a:extLst>
              <a:ext uri="{FF2B5EF4-FFF2-40B4-BE49-F238E27FC236}">
                <a16:creationId xmlns:a16="http://schemas.microsoft.com/office/drawing/2014/main" xmlns="" id="{46B6C56F-EBF7-1BB1-FB20-23425E085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75" y="844551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082" name="AutoShape 34">
            <a:hlinkClick r:id="rId7" action="ppaction://hlinksldjump"/>
            <a:extLst>
              <a:ext uri="{FF2B5EF4-FFF2-40B4-BE49-F238E27FC236}">
                <a16:creationId xmlns:a16="http://schemas.microsoft.com/office/drawing/2014/main" xmlns="" id="{68CB028C-B93E-2749-AEF7-12CFF6A76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83" name="AutoShape 35">
            <a:hlinkClick r:id="rId8" action="ppaction://hlinksldjump"/>
            <a:extLst>
              <a:ext uri="{FF2B5EF4-FFF2-40B4-BE49-F238E27FC236}">
                <a16:creationId xmlns:a16="http://schemas.microsoft.com/office/drawing/2014/main" xmlns="" id="{FD1C0EB3-11C3-E498-9AA0-4849C057A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081" y="801349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085" name="AutoShape 37">
            <a:hlinkClick r:id="rId9" action="ppaction://hlinksldjump"/>
            <a:extLst>
              <a:ext uri="{FF2B5EF4-FFF2-40B4-BE49-F238E27FC236}">
                <a16:creationId xmlns:a16="http://schemas.microsoft.com/office/drawing/2014/main" xmlns="" id="{5C040A29-D30B-BF82-D7B5-9C042FFA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9588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2086" name="AutoShape 38">
            <a:hlinkClick r:id="rId10" action="ppaction://hlinksldjump"/>
            <a:extLst>
              <a:ext uri="{FF2B5EF4-FFF2-40B4-BE49-F238E27FC236}">
                <a16:creationId xmlns:a16="http://schemas.microsoft.com/office/drawing/2014/main" xmlns="" id="{A44A93FD-BA32-A732-4026-DE4B552CF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14</a:t>
            </a:r>
          </a:p>
        </p:txBody>
      </p:sp>
      <p:sp>
        <p:nvSpPr>
          <p:cNvPr id="2087" name="AutoShape 39">
            <a:hlinkClick r:id="rId11" action="ppaction://hlinksldjump"/>
            <a:extLst>
              <a:ext uri="{FF2B5EF4-FFF2-40B4-BE49-F238E27FC236}">
                <a16:creationId xmlns:a16="http://schemas.microsoft.com/office/drawing/2014/main" xmlns="" id="{15785F04-B382-BE1A-F4D5-96F22FB15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088" name="AutoShape 40">
            <a:hlinkClick r:id="rId12" action="ppaction://hlinksldjump"/>
            <a:extLst>
              <a:ext uri="{FF2B5EF4-FFF2-40B4-BE49-F238E27FC236}">
                <a16:creationId xmlns:a16="http://schemas.microsoft.com/office/drawing/2014/main" xmlns="" id="{9BFD78F6-9789-F7BC-A229-3644BC27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89" name="AutoShape 41">
            <a:hlinkClick r:id="rId13" action="ppaction://hlinksldjump"/>
            <a:extLst>
              <a:ext uri="{FF2B5EF4-FFF2-40B4-BE49-F238E27FC236}">
                <a16:creationId xmlns:a16="http://schemas.microsoft.com/office/drawing/2014/main" xmlns="" id="{9029A806-6B65-D389-5B21-F6FA06E3E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2090" name="AutoShape 42">
            <a:hlinkClick r:id="rId14" action="ppaction://hlinksldjump"/>
            <a:extLst>
              <a:ext uri="{FF2B5EF4-FFF2-40B4-BE49-F238E27FC236}">
                <a16:creationId xmlns:a16="http://schemas.microsoft.com/office/drawing/2014/main" xmlns="" id="{A9F5645F-A4F9-7D69-03C5-4199F1843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088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091" name="AutoShape 43">
            <a:hlinkClick r:id="rId2" action="ppaction://hlinksldjump"/>
            <a:extLst>
              <a:ext uri="{FF2B5EF4-FFF2-40B4-BE49-F238E27FC236}">
                <a16:creationId xmlns:a16="http://schemas.microsoft.com/office/drawing/2014/main" xmlns="" id="{C71F5C34-5CBC-1FF4-5AE6-5B2A41760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2092" name="AutoShape 44">
            <a:hlinkClick r:id="rId15" action="ppaction://hlinksldjump"/>
            <a:extLst>
              <a:ext uri="{FF2B5EF4-FFF2-40B4-BE49-F238E27FC236}">
                <a16:creationId xmlns:a16="http://schemas.microsoft.com/office/drawing/2014/main" xmlns="" id="{E5A1FA5D-BECA-D35B-9BA4-AA3244E52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093" name="AutoShape 45">
            <a:hlinkClick r:id="rId16" action="ppaction://hlinksldjump"/>
            <a:extLst>
              <a:ext uri="{FF2B5EF4-FFF2-40B4-BE49-F238E27FC236}">
                <a16:creationId xmlns:a16="http://schemas.microsoft.com/office/drawing/2014/main" xmlns="" id="{C9EAD762-3057-319C-530D-6C69A64D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38" y="172720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2094" name="AutoShape 46">
            <a:hlinkClick r:id="rId8" action="ppaction://hlinksldjump"/>
            <a:extLst>
              <a:ext uri="{FF2B5EF4-FFF2-40B4-BE49-F238E27FC236}">
                <a16:creationId xmlns:a16="http://schemas.microsoft.com/office/drawing/2014/main" xmlns="" id="{03BE31AA-AEE6-385C-D744-1C7A6724C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588" y="27162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2095" name="AutoShape 47">
            <a:hlinkClick r:id="rId17" action="ppaction://hlinksldjump"/>
            <a:extLst>
              <a:ext uri="{FF2B5EF4-FFF2-40B4-BE49-F238E27FC236}">
                <a16:creationId xmlns:a16="http://schemas.microsoft.com/office/drawing/2014/main" xmlns="" id="{6EA8F906-0509-08E5-57FB-C3821C3B1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063" y="27162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096" name="AutoShape 48">
            <a:hlinkClick r:id="rId18" action="ppaction://hlinksldjump"/>
            <a:extLst>
              <a:ext uri="{FF2B5EF4-FFF2-40B4-BE49-F238E27FC236}">
                <a16:creationId xmlns:a16="http://schemas.microsoft.com/office/drawing/2014/main" xmlns="" id="{B6A14AFA-1C9E-F075-4EE3-9AFB5D9D7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2097" name="AutoShape 49">
            <a:hlinkClick r:id="rId19" action="ppaction://hlinksldjump"/>
            <a:extLst>
              <a:ext uri="{FF2B5EF4-FFF2-40B4-BE49-F238E27FC236}">
                <a16:creationId xmlns:a16="http://schemas.microsoft.com/office/drawing/2014/main" xmlns="" id="{7A824B5C-F65B-C202-A175-0CF2BF4E3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2098" name="AutoShape 50">
            <a:hlinkClick r:id="rId7" action="ppaction://hlinksldjump"/>
            <a:extLst>
              <a:ext uri="{FF2B5EF4-FFF2-40B4-BE49-F238E27FC236}">
                <a16:creationId xmlns:a16="http://schemas.microsoft.com/office/drawing/2014/main" xmlns="" id="{8A04881F-65B3-C9CB-E473-729C41EB0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7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099" name="AutoShape 51">
            <a:hlinkClick r:id="rId20" action="ppaction://hlinksldjump"/>
            <a:extLst>
              <a:ext uri="{FF2B5EF4-FFF2-40B4-BE49-F238E27FC236}">
                <a16:creationId xmlns:a16="http://schemas.microsoft.com/office/drawing/2014/main" xmlns="" id="{D2DD807D-87DA-5D33-50F9-299F73C51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18</a:t>
            </a:r>
          </a:p>
        </p:txBody>
      </p:sp>
      <p:sp>
        <p:nvSpPr>
          <p:cNvPr id="2100" name="AutoShape 52">
            <a:hlinkClick r:id="rId21" action="ppaction://hlinksldjump"/>
            <a:extLst>
              <a:ext uri="{FF2B5EF4-FFF2-40B4-BE49-F238E27FC236}">
                <a16:creationId xmlns:a16="http://schemas.microsoft.com/office/drawing/2014/main" xmlns="" id="{E63FDEDE-FC87-2A10-7BD0-021D0AB3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101" name="AutoShape 53">
            <a:hlinkClick r:id="rId4" action="ppaction://hlinksldjump"/>
            <a:extLst>
              <a:ext uri="{FF2B5EF4-FFF2-40B4-BE49-F238E27FC236}">
                <a16:creationId xmlns:a16="http://schemas.microsoft.com/office/drawing/2014/main" xmlns="" id="{671D02F9-DEDE-D7A2-CC0F-93B9F2532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117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24</a:t>
            </a:r>
          </a:p>
        </p:txBody>
      </p:sp>
      <p:sp>
        <p:nvSpPr>
          <p:cNvPr id="2102" name="AutoShape 54">
            <a:hlinkClick r:id="rId2" action="ppaction://hlinksldjump"/>
            <a:extLst>
              <a:ext uri="{FF2B5EF4-FFF2-40B4-BE49-F238E27FC236}">
                <a16:creationId xmlns:a16="http://schemas.microsoft.com/office/drawing/2014/main" xmlns="" id="{B7257FB5-F29E-CAC0-EE18-099292294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76872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30</a:t>
            </a:r>
          </a:p>
        </p:txBody>
      </p:sp>
      <p:sp>
        <p:nvSpPr>
          <p:cNvPr id="2103" name="AutoShape 55">
            <a:hlinkClick r:id="rId15" action="ppaction://hlinksldjump"/>
            <a:extLst>
              <a:ext uri="{FF2B5EF4-FFF2-40B4-BE49-F238E27FC236}">
                <a16:creationId xmlns:a16="http://schemas.microsoft.com/office/drawing/2014/main" xmlns="" id="{5616E50F-3C67-D038-637C-7EE162F9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376872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104" name="AutoShape 56">
            <a:hlinkClick r:id="rId6" action="ppaction://hlinksldjump"/>
            <a:extLst>
              <a:ext uri="{FF2B5EF4-FFF2-40B4-BE49-F238E27FC236}">
                <a16:creationId xmlns:a16="http://schemas.microsoft.com/office/drawing/2014/main" xmlns="" id="{6349ADEE-8992-7A16-369A-0E74309E0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105" name="AutoShape 57">
            <a:hlinkClick r:id="rId9" action="ppaction://hlinksldjump"/>
            <a:extLst>
              <a:ext uri="{FF2B5EF4-FFF2-40B4-BE49-F238E27FC236}">
                <a16:creationId xmlns:a16="http://schemas.microsoft.com/office/drawing/2014/main" xmlns="" id="{326B150B-AC52-8FE9-45E5-5FFFDB3FF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37957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2106" name="AutoShape 58">
            <a:hlinkClick r:id="rId12" action="ppaction://hlinksldjump"/>
            <a:extLst>
              <a:ext uri="{FF2B5EF4-FFF2-40B4-BE49-F238E27FC236}">
                <a16:creationId xmlns:a16="http://schemas.microsoft.com/office/drawing/2014/main" xmlns="" id="{DE83C2D7-61AA-FB2C-43DE-6DBE61F0F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08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2107" name="AutoShape 59">
            <a:hlinkClick r:id="rId22" action="ppaction://hlinksldjump"/>
            <a:extLst>
              <a:ext uri="{FF2B5EF4-FFF2-40B4-BE49-F238E27FC236}">
                <a16:creationId xmlns:a16="http://schemas.microsoft.com/office/drawing/2014/main" xmlns="" id="{813C282C-9A27-CE14-52BF-5D92A9045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2108" name="AutoShape 60">
            <a:hlinkClick r:id="rId3" action="ppaction://hlinksldjump"/>
            <a:extLst>
              <a:ext uri="{FF2B5EF4-FFF2-40B4-BE49-F238E27FC236}">
                <a16:creationId xmlns:a16="http://schemas.microsoft.com/office/drawing/2014/main" xmlns="" id="{9114EAF6-DE2F-3F59-1C0F-EF867598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3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109" name="AutoShape 61">
            <a:hlinkClick r:id="rId13" action="ppaction://hlinksldjump"/>
            <a:extLst>
              <a:ext uri="{FF2B5EF4-FFF2-40B4-BE49-F238E27FC236}">
                <a16:creationId xmlns:a16="http://schemas.microsoft.com/office/drawing/2014/main" xmlns="" id="{0719B2BC-5AC4-44E9-FADC-F7FC15DDE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958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32</a:t>
            </a:r>
          </a:p>
        </p:txBody>
      </p:sp>
      <p:sp>
        <p:nvSpPr>
          <p:cNvPr id="9251" name="AutoShape 62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xmlns="" id="{62BAACE4-F4CB-AAA6-7376-9ADCD31D9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9950" y="5453063"/>
            <a:ext cx="504825" cy="431800"/>
          </a:xfrm>
          <a:prstGeom prst="actionButtonMovi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grpSp>
        <p:nvGrpSpPr>
          <p:cNvPr id="9252" name="Group 63">
            <a:extLst>
              <a:ext uri="{FF2B5EF4-FFF2-40B4-BE49-F238E27FC236}">
                <a16:creationId xmlns:a16="http://schemas.microsoft.com/office/drawing/2014/main" xmlns="" id="{6AEBF6A7-DD2A-1F34-6C8E-21D6EC1B60DA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560217"/>
            <a:ext cx="7696200" cy="584995"/>
            <a:chOff x="0" y="3348"/>
            <a:chExt cx="5672" cy="972"/>
          </a:xfrm>
        </p:grpSpPr>
        <p:pic>
          <p:nvPicPr>
            <p:cNvPr id="9255" name="Picture 64">
              <a:extLst>
                <a:ext uri="{FF2B5EF4-FFF2-40B4-BE49-F238E27FC236}">
                  <a16:creationId xmlns:a16="http://schemas.microsoft.com/office/drawing/2014/main" xmlns="" id="{37359A20-6A48-924A-D89A-636ACDEC2B7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6" name="Picture 65">
              <a:extLst>
                <a:ext uri="{FF2B5EF4-FFF2-40B4-BE49-F238E27FC236}">
                  <a16:creationId xmlns:a16="http://schemas.microsoft.com/office/drawing/2014/main" xmlns="" id="{A7BFBE47-2045-5CDA-4738-17178F209AC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7" name="Picture 66">
              <a:extLst>
                <a:ext uri="{FF2B5EF4-FFF2-40B4-BE49-F238E27FC236}">
                  <a16:creationId xmlns:a16="http://schemas.microsoft.com/office/drawing/2014/main" xmlns="" id="{E73A1305-4A14-1519-C1B3-93D0D0332FC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8" name="Picture 67">
              <a:extLst>
                <a:ext uri="{FF2B5EF4-FFF2-40B4-BE49-F238E27FC236}">
                  <a16:creationId xmlns:a16="http://schemas.microsoft.com/office/drawing/2014/main" xmlns="" id="{5D58963F-A5C9-05E0-289E-0F452B3E604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9" name="Picture 68">
              <a:extLst>
                <a:ext uri="{FF2B5EF4-FFF2-40B4-BE49-F238E27FC236}">
                  <a16:creationId xmlns:a16="http://schemas.microsoft.com/office/drawing/2014/main" xmlns="" id="{A4285EE2-9892-D49D-4FC9-257E6C25425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60" name="Picture 69">
              <a:extLst>
                <a:ext uri="{FF2B5EF4-FFF2-40B4-BE49-F238E27FC236}">
                  <a16:creationId xmlns:a16="http://schemas.microsoft.com/office/drawing/2014/main" xmlns="" id="{1B3EE402-0DE8-88E1-B922-E61C2111BCE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53" name="Picture 15" descr="!c_lite2">
            <a:extLst>
              <a:ext uri="{FF2B5EF4-FFF2-40B4-BE49-F238E27FC236}">
                <a16:creationId xmlns:a16="http://schemas.microsoft.com/office/drawing/2014/main" xmlns="" id="{3E2C38ED-B8D1-27F4-9033-B088FAE791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3726317" y="548640"/>
            <a:ext cx="44640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30">
            <a:hlinkClick r:id="rId22" action="ppaction://hlinksldjump"/>
            <a:extLst>
              <a:ext uri="{FF2B5EF4-FFF2-40B4-BE49-F238E27FC236}">
                <a16:creationId xmlns:a16="http://schemas.microsoft.com/office/drawing/2014/main" xmlns="" id="{2AD1B4BD-25B8-3EC7-B604-98A1E0391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86677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3" name="AutoShape 61">
            <a:hlinkClick r:id="rId11" action="ppaction://hlinksldjump"/>
            <a:extLst>
              <a:ext uri="{FF2B5EF4-FFF2-40B4-BE49-F238E27FC236}">
                <a16:creationId xmlns:a16="http://schemas.microsoft.com/office/drawing/2014/main" xmlns="" id="{64AF9F31-2989-3B7F-1A2F-22502938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149" y="467785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4" name="AutoShape 61">
            <a:hlinkClick r:id="rId10" action="ppaction://hlinksldjump"/>
            <a:extLst>
              <a:ext uri="{FF2B5EF4-FFF2-40B4-BE49-F238E27FC236}">
                <a16:creationId xmlns:a16="http://schemas.microsoft.com/office/drawing/2014/main" xmlns="" id="{B5C3D323-E86B-4D86-BB28-9FAC30548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4697750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5" name="AutoShape 61">
            <a:hlinkClick r:id="rId14" action="ppaction://hlinksldjump"/>
            <a:extLst>
              <a:ext uri="{FF2B5EF4-FFF2-40B4-BE49-F238E27FC236}">
                <a16:creationId xmlns:a16="http://schemas.microsoft.com/office/drawing/2014/main" xmlns="" id="{9E8D19E0-3105-F541-3771-6F9F1670D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379" y="4697750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6" name="AutoShape 61">
            <a:hlinkClick r:id="rId16" action="ppaction://hlinksldjump"/>
            <a:extLst>
              <a:ext uri="{FF2B5EF4-FFF2-40B4-BE49-F238E27FC236}">
                <a16:creationId xmlns:a16="http://schemas.microsoft.com/office/drawing/2014/main" xmlns="" id="{29206FA0-70E9-3967-7256-A8400AA37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530" y="468472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36</a:t>
            </a:r>
          </a:p>
        </p:txBody>
      </p:sp>
      <p:sp>
        <p:nvSpPr>
          <p:cNvPr id="7" name="AutoShape 61">
            <a:hlinkClick r:id="rId21" action="ppaction://hlinksldjump"/>
            <a:extLst>
              <a:ext uri="{FF2B5EF4-FFF2-40B4-BE49-F238E27FC236}">
                <a16:creationId xmlns:a16="http://schemas.microsoft.com/office/drawing/2014/main" xmlns="" id="{D0BE2E6E-E46A-F803-F488-B25566672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2723" y="467406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8" name="AutoShape 61">
            <a:hlinkClick r:id="rId20" action="ppaction://hlinksldjump"/>
            <a:extLst>
              <a:ext uri="{FF2B5EF4-FFF2-40B4-BE49-F238E27FC236}">
                <a16:creationId xmlns:a16="http://schemas.microsoft.com/office/drawing/2014/main" xmlns="" id="{76801420-4B3F-C2E1-34BC-EC3B20AAD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5330" y="4691228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38</a:t>
            </a:r>
          </a:p>
        </p:txBody>
      </p:sp>
      <p:sp>
        <p:nvSpPr>
          <p:cNvPr id="9" name="AutoShape 61">
            <a:hlinkClick r:id="rId18" action="ppaction://hlinksldjump"/>
            <a:extLst>
              <a:ext uri="{FF2B5EF4-FFF2-40B4-BE49-F238E27FC236}">
                <a16:creationId xmlns:a16="http://schemas.microsoft.com/office/drawing/2014/main" xmlns="" id="{E37D784B-39DD-B1F1-9BB6-3B42AF66C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5911" y="465910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10" name="AutoShape 61">
            <a:hlinkClick r:id="rId19" action="ppaction://hlinksldjump"/>
            <a:extLst>
              <a:ext uri="{FF2B5EF4-FFF2-40B4-BE49-F238E27FC236}">
                <a16:creationId xmlns:a16="http://schemas.microsoft.com/office/drawing/2014/main" xmlns="" id="{54CF38CB-A438-8C8A-FB62-9F600F6B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6492" y="465910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25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0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0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0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0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3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 nodeType="clickPar">
                      <p:stCondLst>
                        <p:cond delay="0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9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0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7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0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 nodeType="clickPar">
                      <p:stCondLst>
                        <p:cond delay="0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2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 nodeType="clickPar">
                      <p:stCondLst>
                        <p:cond delay="0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9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2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 nodeType="clickPar">
                      <p:stCondLst>
                        <p:cond delay="0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0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7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438150" y="36195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Thái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sư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Thủ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Độ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15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689324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Khi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muốn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xin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chức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câu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đương</a:t>
            </a:r>
            <a:r>
              <a:rPr lang="en-US" sz="4800" b="1" dirty="0">
                <a:solidFill>
                  <a:srgbClr val="FF0000"/>
                </a:solidFill>
              </a:rPr>
              <a:t>, </a:t>
            </a:r>
            <a:r>
              <a:rPr lang="en-US" sz="4800" b="1" dirty="0" err="1">
                <a:solidFill>
                  <a:srgbClr val="FF0000"/>
                </a:solidFill>
              </a:rPr>
              <a:t>Trần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Thủ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Độ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533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685800" y="3810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2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Thái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sư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Thủ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Độ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15, 16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666750" y="314325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Trước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việc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làm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quân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hiệu</a:t>
            </a:r>
            <a:r>
              <a:rPr lang="en-US" sz="4800" b="1" dirty="0">
                <a:solidFill>
                  <a:srgbClr val="FF0000"/>
                </a:solidFill>
              </a:rPr>
              <a:t>, </a:t>
            </a:r>
            <a:r>
              <a:rPr lang="en-US" sz="4800" b="1" dirty="0" err="1">
                <a:solidFill>
                  <a:srgbClr val="FF0000"/>
                </a:solidFill>
              </a:rPr>
              <a:t>Trần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Thủ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Độ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xử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lí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ra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sao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908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685800" y="3810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1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đặc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biệt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mạng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689324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Trước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mạng</a:t>
            </a:r>
            <a:r>
              <a:rPr lang="en-US" sz="4800" b="1" dirty="0">
                <a:solidFill>
                  <a:srgbClr val="FF0000"/>
                </a:solidFill>
              </a:rPr>
              <a:t>, </a:t>
            </a:r>
            <a:r>
              <a:rPr lang="en-US" sz="4800" b="1" dirty="0" err="1">
                <a:solidFill>
                  <a:srgbClr val="FF0000"/>
                </a:solidFill>
              </a:rPr>
              <a:t>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Đỗ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Đình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Thiện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những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đóng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góp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Đảng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279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2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đặc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biệt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mạng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Khi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mạng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thành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công</a:t>
            </a:r>
            <a:r>
              <a:rPr lang="en-US" sz="4800" b="1" dirty="0">
                <a:solidFill>
                  <a:srgbClr val="FF0000"/>
                </a:solidFill>
              </a:rPr>
              <a:t>, </a:t>
            </a:r>
            <a:r>
              <a:rPr lang="en-US" sz="4800" b="1" dirty="0" err="1">
                <a:solidFill>
                  <a:srgbClr val="FF0000"/>
                </a:solidFill>
              </a:rPr>
              <a:t>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Đỗ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Đình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Thiện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những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đóng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góp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Chính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phủ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253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Đọc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đoạn</a:t>
            </a:r>
            <a:r>
              <a:rPr lang="en-US" sz="4800" b="1" dirty="0">
                <a:solidFill>
                  <a:srgbClr val="0000FF"/>
                </a:solidFill>
              </a:rPr>
              <a:t> 3 </a:t>
            </a:r>
            <a:r>
              <a:rPr lang="en-US" sz="4800" b="1" dirty="0" err="1">
                <a:solidFill>
                  <a:srgbClr val="0000FF"/>
                </a:solidFill>
              </a:rPr>
              <a:t>bài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Người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tài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đặc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biệt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của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Cách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mạng</a:t>
            </a:r>
            <a:r>
              <a:rPr lang="en-US" sz="4800" b="1" dirty="0">
                <a:solidFill>
                  <a:srgbClr val="0000FF"/>
                </a:solidFill>
              </a:rPr>
              <a:t>- </a:t>
            </a:r>
            <a:r>
              <a:rPr lang="en-US" sz="4800" b="1" dirty="0" err="1">
                <a:solidFill>
                  <a:srgbClr val="0000FF"/>
                </a:solidFill>
              </a:rPr>
              <a:t>Sách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Tiếng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Việt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lớp</a:t>
            </a:r>
            <a:r>
              <a:rPr lang="en-US" sz="4800" b="1" dirty="0">
                <a:solidFill>
                  <a:srgbClr val="0000FF"/>
                </a:solidFill>
              </a:rPr>
              <a:t> 5 - </a:t>
            </a:r>
            <a:r>
              <a:rPr lang="en-US" sz="4800" b="1" dirty="0" err="1">
                <a:solidFill>
                  <a:srgbClr val="0000FF"/>
                </a:solidFill>
              </a:rPr>
              <a:t>Tập</a:t>
            </a:r>
            <a:r>
              <a:rPr lang="en-US" sz="4800" b="1" dirty="0">
                <a:solidFill>
                  <a:srgbClr val="0000FF"/>
                </a:solidFill>
              </a:rPr>
              <a:t> 2 - </a:t>
            </a:r>
            <a:r>
              <a:rPr lang="en-US" sz="4800" b="1" dirty="0" err="1">
                <a:solidFill>
                  <a:srgbClr val="0000FF"/>
                </a:solidFill>
              </a:rPr>
              <a:t>Trang</a:t>
            </a:r>
            <a:r>
              <a:rPr lang="en-US" sz="48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>
                <a:solidFill>
                  <a:srgbClr val="0000FF"/>
                </a:solidFill>
              </a:rPr>
              <a:t>   </a:t>
            </a:r>
            <a:r>
              <a:rPr lang="en-US" sz="4800" b="1" dirty="0" err="1">
                <a:solidFill>
                  <a:srgbClr val="0000FF"/>
                </a:solidFill>
              </a:rPr>
              <a:t>Trả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lời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câu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hỏi</a:t>
            </a:r>
            <a:r>
              <a:rPr lang="en-US" sz="4800" b="1" dirty="0">
                <a:solidFill>
                  <a:srgbClr val="0000FF"/>
                </a:solidFill>
              </a:rPr>
              <a:t>: </a:t>
            </a:r>
            <a:r>
              <a:rPr lang="en-US" sz="4800" b="1" dirty="0" err="1">
                <a:solidFill>
                  <a:srgbClr val="FF0000"/>
                </a:solidFill>
              </a:rPr>
              <a:t>Trong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kháng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chiến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sau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khi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hòa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bình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lập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lại</a:t>
            </a:r>
            <a:r>
              <a:rPr lang="en-US" sz="4800" b="1" dirty="0">
                <a:solidFill>
                  <a:srgbClr val="FF0000"/>
                </a:solidFill>
              </a:rPr>
              <a:t>, </a:t>
            </a:r>
            <a:r>
              <a:rPr lang="en-US" sz="4800" b="1" dirty="0" err="1">
                <a:solidFill>
                  <a:srgbClr val="FF0000"/>
                </a:solidFill>
              </a:rPr>
              <a:t>ông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Đỗ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Đình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Thiện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đã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có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những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đóng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góp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gì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cho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Nhà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nước</a:t>
            </a:r>
            <a:r>
              <a:rPr lang="en-US" sz="48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578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1602</Words>
  <Application>Microsoft Office PowerPoint</Application>
  <PresentationFormat>Custom</PresentationFormat>
  <Paragraphs>136</Paragraphs>
  <Slides>32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Đọc bài văn sau và trả lời câu hỏi</vt:lpstr>
      <vt:lpstr>PowerPoint Presentation</vt:lpstr>
      <vt:lpstr>PowerPoint Presentation</vt:lpstr>
      <vt:lpstr>a) Tìm từ ngữ trong đoạn văn 1 thể hiện tình cảm của tác giả với quê hương.</vt:lpstr>
      <vt:lpstr>PowerPoint Presentation</vt:lpstr>
      <vt:lpstr>PowerPoint Presentation</vt:lpstr>
      <vt:lpstr>PowerPoint Presentation</vt:lpstr>
      <vt:lpstr>PowerPoint Presentation</vt:lpstr>
    </vt:vector>
  </TitlesOfParts>
  <Company>506 Quang Trung - Phu  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HungViet Computer</dc:creator>
  <cp:lastModifiedBy>Admin</cp:lastModifiedBy>
  <cp:revision>43</cp:revision>
  <dcterms:created xsi:type="dcterms:W3CDTF">2012-03-12T12:34:18Z</dcterms:created>
  <dcterms:modified xsi:type="dcterms:W3CDTF">2023-03-27T06:58:25Z</dcterms:modified>
</cp:coreProperties>
</file>