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7" r:id="rId2"/>
    <p:sldId id="264" r:id="rId3"/>
    <p:sldId id="258" r:id="rId4"/>
    <p:sldId id="259" r:id="rId5"/>
    <p:sldId id="260" r:id="rId6"/>
    <p:sldId id="256" r:id="rId7"/>
    <p:sldId id="257" r:id="rId8"/>
    <p:sldId id="262" r:id="rId9"/>
    <p:sldId id="305" r:id="rId10"/>
    <p:sldId id="271" r:id="rId11"/>
    <p:sldId id="263" r:id="rId12"/>
    <p:sldId id="267" r:id="rId13"/>
    <p:sldId id="268" r:id="rId14"/>
    <p:sldId id="269" r:id="rId15"/>
    <p:sldId id="304" r:id="rId16"/>
    <p:sldId id="270" r:id="rId17"/>
    <p:sldId id="274" r:id="rId18"/>
    <p:sldId id="282" r:id="rId19"/>
    <p:sldId id="284" r:id="rId20"/>
    <p:sldId id="310" r:id="rId21"/>
    <p:sldId id="285" r:id="rId22"/>
    <p:sldId id="311" r:id="rId23"/>
    <p:sldId id="286" r:id="rId24"/>
    <p:sldId id="312" r:id="rId25"/>
    <p:sldId id="287" r:id="rId26"/>
    <p:sldId id="302" r:id="rId27"/>
    <p:sldId id="283" r:id="rId28"/>
    <p:sldId id="288" r:id="rId29"/>
    <p:sldId id="289" r:id="rId30"/>
    <p:sldId id="314" r:id="rId31"/>
    <p:sldId id="292" r:id="rId32"/>
    <p:sldId id="293" r:id="rId33"/>
    <p:sldId id="294" r:id="rId34"/>
    <p:sldId id="295" r:id="rId35"/>
    <p:sldId id="309" r:id="rId36"/>
    <p:sldId id="315" r:id="rId37"/>
    <p:sldId id="290" r:id="rId38"/>
    <p:sldId id="306" r:id="rId39"/>
    <p:sldId id="308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E1FF"/>
    <a:srgbClr val="F19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6505" autoAdjust="0"/>
  </p:normalViewPr>
  <p:slideViewPr>
    <p:cSldViewPr snapToGrid="0">
      <p:cViewPr varScale="1">
        <p:scale>
          <a:sx n="95" d="100"/>
          <a:sy n="95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1AD4-B5F8-4A25-BD51-8B2D1F4916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587D1-2774-4E9C-88C8-3D2099CC6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SỐ ĐỂ RA CÂU HỎI</a:t>
            </a:r>
          </a:p>
          <a:p>
            <a:r>
              <a:rPr lang="vi-VN"/>
              <a:t>BẤM VÀO NGÔI SAO ĐỂ XUẤT HIỆN TRANH</a:t>
            </a:r>
          </a:p>
          <a:p>
            <a:r>
              <a:rPr lang="vi-VN"/>
              <a:t>BẤM VÀO TRANH ĐỂ ĐẾN SLIDE TỰA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587D1-2774-4E9C-88C8-3D2099CC6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1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7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7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5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9EC84-40DE-4099-A8DF-6F48E51218DE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243486-F53C-4719-85E2-AA02A32BDA24}"/>
              </a:ext>
            </a:extLst>
          </p:cNvPr>
          <p:cNvSpPr/>
          <p:nvPr userDrawn="1"/>
        </p:nvSpPr>
        <p:spPr>
          <a:xfrm>
            <a:off x="13662498" y="-1389321"/>
            <a:ext cx="661481" cy="622571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7F1A91-6ABB-4F15-9102-B155A1CD6E49}"/>
              </a:ext>
            </a:extLst>
          </p:cNvPr>
          <p:cNvSpPr/>
          <p:nvPr userDrawn="1"/>
        </p:nvSpPr>
        <p:spPr>
          <a:xfrm>
            <a:off x="-2563238" y="7774134"/>
            <a:ext cx="661481" cy="622571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D9F41-334C-40D9-B7EC-049B95D391AB}"/>
              </a:ext>
            </a:extLst>
          </p:cNvPr>
          <p:cNvSpPr/>
          <p:nvPr userDrawn="1"/>
        </p:nvSpPr>
        <p:spPr>
          <a:xfrm>
            <a:off x="2877811" y="7315978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4.jpe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4.jpeg"/><Relationship Id="rId4" Type="http://schemas.openxmlformats.org/officeDocument/2006/relationships/audio" Target="../media/audio5.wav"/><Relationship Id="rId9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6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4.jpe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audio" Target="../media/media1.mp3"/><Relationship Id="rId16" Type="http://schemas.openxmlformats.org/officeDocument/2006/relationships/image" Target="../media/image16.jp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1.jpg"/><Relationship Id="rId5" Type="http://schemas.openxmlformats.org/officeDocument/2006/relationships/image" Target="../media/image4.jpe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802559" y="304797"/>
            <a:ext cx="912028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115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KHỞI ĐỘNG</a:t>
            </a:r>
            <a:endParaRPr lang="en-US" sz="115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9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3044032"/>
            <a:ext cx="10890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TẬP ĐOÀN CỨ ĐIỂM ĐIỆN BIÊN PHỦ VÀ ÂM MƯU CỦA GIẶC PHÁP</a:t>
            </a:r>
          </a:p>
        </p:txBody>
      </p:sp>
    </p:spTree>
    <p:extLst>
      <p:ext uri="{BB962C8B-B14F-4D97-AF65-F5344CB8AC3E}">
        <p14:creationId xmlns:p14="http://schemas.microsoft.com/office/powerpoint/2010/main" val="8241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FD7C5CE-2D3E-4F43-95C9-2B62C187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7589520" cy="850392"/>
            <a:chOff x="118872" y="91440"/>
            <a:chExt cx="6136685" cy="850392"/>
          </a:xfrm>
        </p:grpSpPr>
        <p:grpSp>
          <p:nvGrpSpPr>
            <p:cNvPr id="6" name="Group 5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10" name="Arrow: Pentagon 9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Pentagon 10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16286" y="91440"/>
              <a:ext cx="932688" cy="850392"/>
              <a:chOff x="5143134" y="91440"/>
              <a:chExt cx="932688" cy="850392"/>
            </a:xfrm>
          </p:grpSpPr>
          <p:sp>
            <p:nvSpPr>
              <p:cNvPr id="8" name="Arrow: Chevron 7"/>
              <p:cNvSpPr/>
              <p:nvPr/>
            </p:nvSpPr>
            <p:spPr>
              <a:xfrm>
                <a:off x="5271150" y="137160"/>
                <a:ext cx="804672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Arrow: Chevron 8"/>
              <p:cNvSpPr/>
              <p:nvPr/>
            </p:nvSpPr>
            <p:spPr>
              <a:xfrm>
                <a:off x="5143134" y="91440"/>
                <a:ext cx="804672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-334515" y="998808"/>
            <a:ext cx="4952235" cy="1259760"/>
            <a:chOff x="2286509" y="1241236"/>
            <a:chExt cx="8211931" cy="24039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41211" y="1802708"/>
              <a:ext cx="7425076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ĐOÀN CỨ ĐIỂM: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140001" y="2258568"/>
            <a:ext cx="4084527" cy="4069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38658" y="2552795"/>
            <a:ext cx="3739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58" y="4867263"/>
            <a:ext cx="373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23185" y="1293035"/>
            <a:ext cx="7690104" cy="4915962"/>
            <a:chOff x="4423185" y="1293035"/>
            <a:chExt cx="7690104" cy="4915962"/>
          </a:xfrm>
        </p:grpSpPr>
        <p:grpSp>
          <p:nvGrpSpPr>
            <p:cNvPr id="21" name="Group 20"/>
            <p:cNvGrpSpPr/>
            <p:nvPr/>
          </p:nvGrpSpPr>
          <p:grpSpPr>
            <a:xfrm>
              <a:off x="4423185" y="1293035"/>
              <a:ext cx="7690104" cy="4915962"/>
              <a:chOff x="4398264" y="1585422"/>
              <a:chExt cx="7690104" cy="491596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398264" y="1585422"/>
                <a:ext cx="7690104" cy="4915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867"/>
              <a:stretch/>
            </p:blipFill>
            <p:spPr>
              <a:xfrm>
                <a:off x="4477719" y="1715847"/>
                <a:ext cx="7499393" cy="3920664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460" y="5361062"/>
              <a:ext cx="7153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228600" y="2359152"/>
            <a:ext cx="3895344" cy="386813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4375601-68E8-4338-AD99-0934CB9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57" y="92371"/>
            <a:ext cx="6172199" cy="6765629"/>
          </a:xfrm>
          <a:prstGeom prst="rect">
            <a:avLst/>
          </a:prstGeom>
        </p:spPr>
      </p:pic>
      <p:sp>
        <p:nvSpPr>
          <p:cNvPr id="5" name="Freeform 11"/>
          <p:cNvSpPr/>
          <p:nvPr/>
        </p:nvSpPr>
        <p:spPr>
          <a:xfrm rot="219702">
            <a:off x="5349208" y="1371894"/>
            <a:ext cx="685973" cy="639452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31441" y="193925"/>
            <a:ext cx="4084527" cy="2313432"/>
            <a:chOff x="204009" y="969264"/>
            <a:chExt cx="4084527" cy="231343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4009" y="969264"/>
              <a:ext cx="4084527" cy="23134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0497" y="1410602"/>
              <a:ext cx="37395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292608" y="1069849"/>
              <a:ext cx="3895344" cy="211226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717"/>
            <a:ext cx="3081528" cy="24612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4904" y="2734410"/>
            <a:ext cx="4084527" cy="1662307"/>
            <a:chOff x="204009" y="969264"/>
            <a:chExt cx="4084527" cy="231343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04009" y="969264"/>
              <a:ext cx="4084527" cy="23134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781" y="1336927"/>
              <a:ext cx="3739566" cy="167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292608" y="1069849"/>
              <a:ext cx="3895344" cy="211226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Arrow: Right 14"/>
          <p:cNvSpPr/>
          <p:nvPr/>
        </p:nvSpPr>
        <p:spPr>
          <a:xfrm rot="8449977">
            <a:off x="4156357" y="2148409"/>
            <a:ext cx="1860950" cy="19344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A9ADED4F-6C9D-4A70-96AB-D77BED43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2574" b="5281"/>
          <a:stretch/>
        </p:blipFill>
        <p:spPr>
          <a:xfrm rot="17958573">
            <a:off x="5506353" y="-996888"/>
            <a:ext cx="6334076" cy="6838770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335547" y="486028"/>
            <a:ext cx="4556584" cy="393852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FFC000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92" y="1756808"/>
            <a:ext cx="1276279" cy="87976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6502219" flipH="1" flipV="1">
            <a:off x="109998" y="4003205"/>
            <a:ext cx="3342843" cy="3339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3952" y="5061026"/>
            <a:ext cx="4181586" cy="1391936"/>
            <a:chOff x="2771921" y="3367234"/>
            <a:chExt cx="3694980" cy="1399263"/>
          </a:xfrm>
        </p:grpSpPr>
        <p:grpSp>
          <p:nvGrpSpPr>
            <p:cNvPr id="16" name="Group 15"/>
            <p:cNvGrpSpPr/>
            <p:nvPr/>
          </p:nvGrpSpPr>
          <p:grpSpPr>
            <a:xfrm>
              <a:off x="2771921" y="3367234"/>
              <a:ext cx="3694980" cy="1399263"/>
              <a:chOff x="2918890" y="3851759"/>
              <a:chExt cx="3694980" cy="1399263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3106645" y="4004113"/>
                <a:ext cx="3507225" cy="1246909"/>
              </a:xfrm>
              <a:prstGeom prst="roundRect">
                <a:avLst/>
              </a:prstGeom>
              <a:noFill/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 BIÊN PHỦ</a:t>
                </a:r>
              </a:p>
            </p:txBody>
          </p:sp>
        </p:grpSp>
        <p:sp>
          <p:nvSpPr>
            <p:cNvPr id="19" name="Rectangle: Rounded Corners 18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28775" y="847697"/>
            <a:ext cx="334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16200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7318" y="1493236"/>
            <a:ext cx="6863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+mj-lt"/>
              </a:rPr>
              <a:t> tiểu đoàn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bộ binh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3 tiểu đoàn pháo binh 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tiểu đoàn công binh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đại đội 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phi đội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147775" y="5138022"/>
            <a:ext cx="4612297" cy="1526303"/>
            <a:chOff x="2771921" y="3367234"/>
            <a:chExt cx="3694980" cy="1399263"/>
          </a:xfrm>
        </p:grpSpPr>
        <p:grpSp>
          <p:nvGrpSpPr>
            <p:cNvPr id="32" name="Group 31"/>
            <p:cNvGrpSpPr/>
            <p:nvPr/>
          </p:nvGrpSpPr>
          <p:grpSpPr>
            <a:xfrm>
              <a:off x="2771921" y="3367234"/>
              <a:ext cx="3694980" cy="1399263"/>
              <a:chOff x="2918890" y="3851759"/>
              <a:chExt cx="3694980" cy="1399263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3106645" y="4004113"/>
                <a:ext cx="3507225" cy="1246909"/>
              </a:xfrm>
              <a:prstGeom prst="roundRect">
                <a:avLst/>
              </a:prstGeom>
              <a:noFill/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PHÁO ĐÀI KHỔNG LỒ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THỂ CÔNG PHÁ</a:t>
                </a:r>
              </a:p>
            </p:txBody>
          </p:sp>
        </p:grpSp>
        <p:sp>
          <p:nvSpPr>
            <p:cNvPr id="33" name="Rectangle: Rounded Corners 32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Arrow: Right 37"/>
          <p:cNvSpPr/>
          <p:nvPr/>
        </p:nvSpPr>
        <p:spPr>
          <a:xfrm rot="16200000" flipH="1" flipV="1">
            <a:off x="7852346" y="4489674"/>
            <a:ext cx="936114" cy="25516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AF62639E-5283-4437-8729-51ADBD8C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2B2568-8A5A-4AFC-9962-C6F32D226359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03348" y="610945"/>
            <a:ext cx="8760637" cy="2466354"/>
            <a:chOff x="2771921" y="3367234"/>
            <a:chExt cx="3587997" cy="1398594"/>
          </a:xfrm>
        </p:grpSpPr>
        <p:grpSp>
          <p:nvGrpSpPr>
            <p:cNvPr id="16" name="Group 15"/>
            <p:cNvGrpSpPr/>
            <p:nvPr/>
          </p:nvGrpSpPr>
          <p:grpSpPr>
            <a:xfrm>
              <a:off x="2771921" y="3367234"/>
              <a:ext cx="3587997" cy="1398594"/>
              <a:chOff x="2918890" y="3851759"/>
              <a:chExt cx="3587997" cy="1398594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2999662" y="4003444"/>
                <a:ext cx="3507225" cy="1246909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vững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: Rounded Corners 18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3"/>
          <p:cNvSpPr/>
          <p:nvPr/>
        </p:nvSpPr>
        <p:spPr>
          <a:xfrm>
            <a:off x="748151" y="3163470"/>
            <a:ext cx="3464621" cy="2994673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FFC000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37" y="4101330"/>
            <a:ext cx="1276279" cy="8797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02332" y="3709255"/>
            <a:ext cx="7025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</p:txBody>
      </p:sp>
    </p:spTree>
    <p:extLst>
      <p:ext uri="{BB962C8B-B14F-4D97-AF65-F5344CB8AC3E}">
        <p14:creationId xmlns:p14="http://schemas.microsoft.com/office/powerpoint/2010/main" val="19752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3044032"/>
            <a:ext cx="10890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DỊCH ĐIỆN BIÊN PHỦ</a:t>
            </a:r>
          </a:p>
        </p:txBody>
      </p:sp>
    </p:spTree>
    <p:extLst>
      <p:ext uri="{BB962C8B-B14F-4D97-AF65-F5344CB8AC3E}">
        <p14:creationId xmlns:p14="http://schemas.microsoft.com/office/powerpoint/2010/main" val="12712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8CD3ED2-504E-4B04-8E78-E402BED5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7DC349-8D43-42F8-93AD-7A554912AA3A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109329" y="260426"/>
            <a:ext cx="6466835" cy="2369301"/>
            <a:chOff x="2771921" y="3367234"/>
            <a:chExt cx="3563535" cy="1343558"/>
          </a:xfrm>
        </p:grpSpPr>
        <p:grpSp>
          <p:nvGrpSpPr>
            <p:cNvPr id="10" name="Group 9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sp>
          <p:nvSpPr>
            <p:cNvPr id="11" name="Rectangle: Rounded Corners 10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98848" y="3422553"/>
            <a:ext cx="8733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Mùa đông 1953 , tại chiến khu Việt Bắc,</a:t>
            </a:r>
            <a:r>
              <a:rPr lang="en-US" sz="3200" b="1" dirty="0">
                <a:latin typeface="+mj-lt"/>
                <a:ea typeface="Tahoma" pitchFamily="34" charset="0"/>
                <a:cs typeface="Arial" pitchFamily="34" charset="0"/>
              </a:rPr>
              <a:t> </a:t>
            </a:r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Trung ương Đảng và Bác Hồ đã họp và nêu</a:t>
            </a:r>
            <a:r>
              <a:rPr lang="en-US" sz="3200" b="1" dirty="0">
                <a:latin typeface="+mj-lt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Điện Biên Phủ để kết thúc kháng chiến.</a:t>
            </a:r>
            <a:endParaRPr lang="en-US" sz="3200" dirty="0"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A20416A-30B6-4A20-8AE4-AAB2067C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5A153A-BA2D-46D3-B07B-740B03387208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109329" y="608397"/>
            <a:ext cx="6466835" cy="1608314"/>
            <a:chOff x="2771921" y="3367234"/>
            <a:chExt cx="3563535" cy="1343558"/>
          </a:xfrm>
        </p:grpSpPr>
        <p:grpSp>
          <p:nvGrpSpPr>
            <p:cNvPr id="10" name="Group 9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sp>
          <p:nvSpPr>
            <p:cNvPr id="11" name="Rectangle: Rounded Corners 10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33321" y="2817135"/>
            <a:ext cx="2740181" cy="755209"/>
            <a:chOff x="3002280" y="3171493"/>
            <a:chExt cx="2740181" cy="755209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02280" y="3171493"/>
              <a:ext cx="2740181" cy="75520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299215" y="3246881"/>
              <a:ext cx="21567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71347" y="2863625"/>
            <a:ext cx="2740181" cy="755209"/>
            <a:chOff x="7368062" y="3171493"/>
            <a:chExt cx="2740181" cy="75520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7368062" y="3171493"/>
              <a:ext cx="2740181" cy="75520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8025270" y="3215348"/>
              <a:ext cx="17623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Arrow Connector 3"/>
          <p:cNvCxnSpPr>
            <a:stCxn id="12" idx="2"/>
          </p:cNvCxnSpPr>
          <p:nvPr/>
        </p:nvCxnSpPr>
        <p:spPr>
          <a:xfrm flipH="1">
            <a:off x="3013343" y="2216711"/>
            <a:ext cx="3499766" cy="58333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2" idx="2"/>
          </p:cNvCxnSpPr>
          <p:nvPr/>
        </p:nvCxnSpPr>
        <p:spPr>
          <a:xfrm>
            <a:off x="6513109" y="2216711"/>
            <a:ext cx="2916476" cy="607673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23748" y="3696583"/>
            <a:ext cx="4955144" cy="2679156"/>
            <a:chOff x="2158392" y="3674639"/>
            <a:chExt cx="4686452" cy="3026344"/>
          </a:xfrm>
        </p:grpSpPr>
        <p:sp>
          <p:nvSpPr>
            <p:cNvPr id="24" name="Rectangle 23"/>
            <p:cNvSpPr/>
            <p:nvPr/>
          </p:nvSpPr>
          <p:spPr>
            <a:xfrm>
              <a:off x="2389166" y="3674834"/>
              <a:ext cx="432816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2158392" y="3674639"/>
              <a:ext cx="4686452" cy="302634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27255" y="3696582"/>
            <a:ext cx="4955143" cy="2679156"/>
            <a:chOff x="6847734" y="3463994"/>
            <a:chExt cx="4469719" cy="3236989"/>
          </a:xfrm>
        </p:grpSpPr>
        <p:sp>
          <p:nvSpPr>
            <p:cNvPr id="26" name="Rectangle 25"/>
            <p:cNvSpPr/>
            <p:nvPr/>
          </p:nvSpPr>
          <p:spPr>
            <a:xfrm>
              <a:off x="6938152" y="3743660"/>
              <a:ext cx="432816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6847734" y="3463994"/>
              <a:ext cx="4469719" cy="3236989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3D73D25D-8486-42DC-B666-127E7A14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5800" y="370679"/>
            <a:ext cx="10820400" cy="2802814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công?</a:t>
                </a:r>
                <a:endParaRPr lang="vi-VN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trận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đánh</a:t>
                </a:r>
                <a:endParaRPr lang="vi-V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3?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4CEF23-935B-4A7E-BCA5-5D4366999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7778" r="14445" b="17778"/>
          <a:stretch/>
        </p:blipFill>
        <p:spPr>
          <a:xfrm>
            <a:off x="8388980" y="3295188"/>
            <a:ext cx="3884623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50D00EA-E7F9-4B27-A71A-200DCF12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3"/>
          <p:cNvGrpSpPr>
            <a:grpSpLocks/>
          </p:cNvGrpSpPr>
          <p:nvPr/>
        </p:nvGrpSpPr>
        <p:grpSpPr bwMode="auto">
          <a:xfrm>
            <a:off x="6429777" y="133620"/>
            <a:ext cx="4779963" cy="6629400"/>
            <a:chOff x="1566" y="313"/>
            <a:chExt cx="2690" cy="3473"/>
          </a:xfrm>
        </p:grpSpPr>
        <p:sp>
          <p:nvSpPr>
            <p:cNvPr id="16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.VnTimeH" pitchFamily="34" charset="0"/>
              </a:endParaRPr>
            </a:p>
          </p:txBody>
        </p:sp>
        <p:grpSp>
          <p:nvGrpSpPr>
            <p:cNvPr id="164" name="Group 5"/>
            <p:cNvGrpSpPr>
              <a:grpSpLocks/>
            </p:cNvGrpSpPr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65" name="Freeform 6"/>
              <p:cNvSpPr>
                <a:spLocks/>
              </p:cNvSpPr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7"/>
              <p:cNvSpPr>
                <a:spLocks/>
              </p:cNvSpPr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"/>
              <p:cNvSpPr>
                <a:spLocks/>
              </p:cNvSpPr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9"/>
              <p:cNvSpPr>
                <a:spLocks/>
              </p:cNvSpPr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"/>
              <p:cNvSpPr>
                <a:spLocks/>
              </p:cNvSpPr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1"/>
              <p:cNvSpPr>
                <a:spLocks/>
              </p:cNvSpPr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"/>
              <p:cNvSpPr>
                <a:spLocks/>
              </p:cNvSpPr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"/>
              <p:cNvSpPr>
                <a:spLocks/>
              </p:cNvSpPr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4"/>
              <p:cNvSpPr>
                <a:spLocks/>
              </p:cNvSpPr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5"/>
              <p:cNvSpPr>
                <a:spLocks/>
              </p:cNvSpPr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"/>
              <p:cNvSpPr>
                <a:spLocks/>
              </p:cNvSpPr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17"/>
              <p:cNvGrpSpPr>
                <a:grpSpLocks/>
              </p:cNvGrpSpPr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0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vi-VN">
                  <a:latin typeface=".VnTimeH" pitchFamily="34" charset="0"/>
                </a:endParaRPr>
              </a:p>
            </p:txBody>
          </p:sp>
          <p:sp>
            <p:nvSpPr>
              <p:cNvPr id="17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" name="Group 25"/>
              <p:cNvGrpSpPr>
                <a:grpSpLocks/>
              </p:cNvGrpSpPr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19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3" name="Group 28"/>
              <p:cNvGrpSpPr>
                <a:grpSpLocks/>
              </p:cNvGrpSpPr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19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" name="Group 32"/>
              <p:cNvGrpSpPr>
                <a:grpSpLocks/>
              </p:cNvGrpSpPr>
              <p:nvPr/>
            </p:nvGrpSpPr>
            <p:grpSpPr bwMode="auto">
              <a:xfrm rot="-376791">
                <a:off x="2868" y="2977"/>
                <a:ext cx="173" cy="223"/>
                <a:chOff x="2415" y="12855"/>
                <a:chExt cx="555" cy="795"/>
              </a:xfrm>
            </p:grpSpPr>
            <p:sp>
              <p:nvSpPr>
                <p:cNvPr id="19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®éc lËp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him lam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B¶n kÐo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M­êng thanh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A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0" name="Text Box 41"/>
              <p:cNvSpPr txBox="1">
                <a:spLocks noChangeArrowheads="1"/>
              </p:cNvSpPr>
              <p:nvPr/>
            </p:nvSpPr>
            <p:spPr bwMode="auto">
              <a:xfrm>
                <a:off x="2925" y="3274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.VnTimeH" pitchFamily="34" charset="0"/>
                  </a:rPr>
                  <a:t>B¶n</a:t>
                </a:r>
              </a:p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hång cóm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c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415" y="2591"/>
                <a:ext cx="39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200" i="1">
                    <a:latin typeface=".VnTimeH" pitchFamily="34" charset="0"/>
                  </a:rPr>
                  <a:t>S. NËm Rèm</a:t>
                </a:r>
              </a:p>
            </p:txBody>
          </p:sp>
        </p:grpSp>
      </p:grpSp>
      <p:sp>
        <p:nvSpPr>
          <p:cNvPr id="218" name="Text Box 58"/>
          <p:cNvSpPr txBox="1">
            <a:spLocks noChangeArrowheads="1"/>
          </p:cNvSpPr>
          <p:nvPr/>
        </p:nvSpPr>
        <p:spPr bwMode="auto">
          <a:xfrm>
            <a:off x="7223760" y="6483990"/>
            <a:ext cx="3350420" cy="4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0" name="Group 84"/>
          <p:cNvGrpSpPr>
            <a:grpSpLocks/>
          </p:cNvGrpSpPr>
          <p:nvPr/>
        </p:nvGrpSpPr>
        <p:grpSpPr bwMode="auto">
          <a:xfrm>
            <a:off x="7187248" y="243528"/>
            <a:ext cx="3006726" cy="1555749"/>
            <a:chOff x="1942" y="163"/>
            <a:chExt cx="1894" cy="980"/>
          </a:xfrm>
        </p:grpSpPr>
        <p:sp>
          <p:nvSpPr>
            <p:cNvPr id="2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" name="Group 77"/>
          <p:cNvGrpSpPr>
            <a:grpSpLocks/>
          </p:cNvGrpSpPr>
          <p:nvPr/>
        </p:nvGrpSpPr>
        <p:grpSpPr bwMode="auto">
          <a:xfrm>
            <a:off x="8006397" y="1673865"/>
            <a:ext cx="2603500" cy="3833813"/>
            <a:chOff x="2458" y="1064"/>
            <a:chExt cx="1640" cy="2415"/>
          </a:xfrm>
        </p:grpSpPr>
        <p:sp>
          <p:nvSpPr>
            <p:cNvPr id="230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" name="Group 83"/>
          <p:cNvGrpSpPr>
            <a:grpSpLocks/>
          </p:cNvGrpSpPr>
          <p:nvPr/>
        </p:nvGrpSpPr>
        <p:grpSpPr bwMode="auto">
          <a:xfrm>
            <a:off x="7522212" y="2750189"/>
            <a:ext cx="2505076" cy="3430586"/>
            <a:chOff x="2153" y="1774"/>
            <a:chExt cx="1578" cy="2161"/>
          </a:xfrm>
        </p:grpSpPr>
        <p:sp>
          <p:nvSpPr>
            <p:cNvPr id="239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26447" y="1115852"/>
            <a:ext cx="5518063" cy="5188223"/>
            <a:chOff x="2771921" y="3381684"/>
            <a:chExt cx="3563535" cy="1266883"/>
          </a:xfrm>
        </p:grpSpPr>
        <p:grpSp>
          <p:nvGrpSpPr>
            <p:cNvPr id="79" name="Group 78"/>
            <p:cNvGrpSpPr/>
            <p:nvPr/>
          </p:nvGrpSpPr>
          <p:grpSpPr>
            <a:xfrm>
              <a:off x="2771921" y="3381684"/>
              <a:ext cx="3563535" cy="1266883"/>
              <a:chOff x="2918890" y="3866209"/>
              <a:chExt cx="3563535" cy="1266883"/>
            </a:xfrm>
          </p:grpSpPr>
          <p:sp>
            <p:nvSpPr>
              <p:cNvPr id="81" name="Rectangle: Rounded Corners 80"/>
              <p:cNvSpPr/>
              <p:nvPr/>
            </p:nvSpPr>
            <p:spPr>
              <a:xfrm>
                <a:off x="3106645" y="4004114"/>
                <a:ext cx="3375780" cy="1128978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: Rounded Corners 81"/>
              <p:cNvSpPr/>
              <p:nvPr/>
            </p:nvSpPr>
            <p:spPr>
              <a:xfrm>
                <a:off x="2918890" y="3866209"/>
                <a:ext cx="3482763" cy="12324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altLang="en-US" sz="28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8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Sở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Rectangle: Rounded Corners 79"/>
            <p:cNvSpPr/>
            <p:nvPr/>
          </p:nvSpPr>
          <p:spPr>
            <a:xfrm>
              <a:off x="2852693" y="3428810"/>
              <a:ext cx="3319507" cy="1152171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15"/>
          <p:cNvGrpSpPr>
            <a:grpSpLocks/>
          </p:cNvGrpSpPr>
          <p:nvPr/>
        </p:nvGrpSpPr>
        <p:grpSpPr bwMode="auto">
          <a:xfrm>
            <a:off x="745818" y="1652965"/>
            <a:ext cx="3882526" cy="3936993"/>
            <a:chOff x="233" y="2312"/>
            <a:chExt cx="1258" cy="1437"/>
          </a:xfrm>
        </p:grpSpPr>
        <p:sp>
          <p:nvSpPr>
            <p:cNvPr id="204" name="Text Box 44"/>
            <p:cNvSpPr txBox="1">
              <a:spLocks noChangeArrowheads="1"/>
            </p:cNvSpPr>
            <p:nvPr/>
          </p:nvSpPr>
          <p:spPr bwMode="auto">
            <a:xfrm>
              <a:off x="398" y="2312"/>
              <a:ext cx="10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vi-VN"/>
            </a:p>
          </p:txBody>
        </p:sp>
        <p:grpSp>
          <p:nvGrpSpPr>
            <p:cNvPr id="205" name="Group 212"/>
            <p:cNvGrpSpPr>
              <a:grpSpLocks/>
            </p:cNvGrpSpPr>
            <p:nvPr/>
          </p:nvGrpSpPr>
          <p:grpSpPr bwMode="auto">
            <a:xfrm>
              <a:off x="250" y="2506"/>
              <a:ext cx="120" cy="252"/>
              <a:chOff x="250" y="2506"/>
              <a:chExt cx="120" cy="252"/>
            </a:xfrm>
          </p:grpSpPr>
          <p:grpSp>
            <p:nvGrpSpPr>
              <p:cNvPr id="214" name="Group 47"/>
              <p:cNvGrpSpPr>
                <a:grpSpLocks/>
              </p:cNvGrpSpPr>
              <p:nvPr/>
            </p:nvGrpSpPr>
            <p:grpSpPr bwMode="auto">
              <a:xfrm>
                <a:off x="250" y="2506"/>
                <a:ext cx="120" cy="120"/>
                <a:chOff x="1803" y="13659"/>
                <a:chExt cx="300" cy="300"/>
              </a:xfrm>
            </p:grpSpPr>
            <p:sp>
              <p:nvSpPr>
                <p:cNvPr id="216" name="Oval 48"/>
                <p:cNvSpPr>
                  <a:spLocks noChangeArrowheads="1"/>
                </p:cNvSpPr>
                <p:nvPr/>
              </p:nvSpPr>
              <p:spPr bwMode="auto">
                <a:xfrm>
                  <a:off x="1803" y="13659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Oval 49"/>
                <p:cNvSpPr>
                  <a:spLocks noChangeArrowheads="1"/>
                </p:cNvSpPr>
                <p:nvPr/>
              </p:nvSpPr>
              <p:spPr bwMode="auto">
                <a:xfrm>
                  <a:off x="1863" y="13719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" name="Oval 50"/>
              <p:cNvSpPr>
                <a:spLocks noChangeArrowheads="1"/>
              </p:cNvSpPr>
              <p:nvPr/>
            </p:nvSpPr>
            <p:spPr bwMode="auto">
              <a:xfrm>
                <a:off x="285" y="270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51"/>
            <p:cNvGrpSpPr>
              <a:grpSpLocks/>
            </p:cNvGrpSpPr>
            <p:nvPr/>
          </p:nvGrpSpPr>
          <p:grpSpPr bwMode="auto">
            <a:xfrm rot="2632895">
              <a:off x="233" y="2946"/>
              <a:ext cx="119" cy="171"/>
              <a:chOff x="2762" y="13310"/>
              <a:chExt cx="559" cy="795"/>
            </a:xfrm>
          </p:grpSpPr>
          <p:sp>
            <p:nvSpPr>
              <p:cNvPr id="210" name="Rectangle 52"/>
              <p:cNvSpPr>
                <a:spLocks noChangeArrowheads="1"/>
              </p:cNvSpPr>
              <p:nvPr/>
            </p:nvSpPr>
            <p:spPr bwMode="auto">
              <a:xfrm>
                <a:off x="2879" y="13310"/>
                <a:ext cx="241" cy="7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AutoShape 53"/>
              <p:cNvSpPr>
                <a:spLocks noChangeArrowheads="1"/>
              </p:cNvSpPr>
              <p:nvPr/>
            </p:nvSpPr>
            <p:spPr bwMode="auto">
              <a:xfrm rot="10601523">
                <a:off x="2762" y="13490"/>
                <a:ext cx="559" cy="71"/>
              </a:xfrm>
              <a:custGeom>
                <a:avLst/>
                <a:gdLst>
                  <a:gd name="T0" fmla="*/ 12 w 21600"/>
                  <a:gd name="T1" fmla="*/ 0 h 21600"/>
                  <a:gd name="T2" fmla="*/ 7 w 21600"/>
                  <a:gd name="T3" fmla="*/ 0 h 21600"/>
                  <a:gd name="T4" fmla="*/ 2 w 21600"/>
                  <a:gd name="T5" fmla="*/ 0 h 21600"/>
                  <a:gd name="T6" fmla="*/ 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5 w 21600"/>
                  <a:gd name="T13" fmla="*/ 4563 h 21600"/>
                  <a:gd name="T14" fmla="*/ 17085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54"/>
              <p:cNvSpPr>
                <a:spLocks noChangeArrowheads="1"/>
              </p:cNvSpPr>
              <p:nvPr/>
            </p:nvSpPr>
            <p:spPr bwMode="auto">
              <a:xfrm rot="16200000">
                <a:off x="2720" y="13650"/>
                <a:ext cx="584" cy="76"/>
              </a:xfrm>
              <a:prstGeom prst="chevron">
                <a:avLst>
                  <a:gd name="adj" fmla="val 192105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" name="AutoShape 55"/>
            <p:cNvSpPr>
              <a:spLocks noChangeArrowheads="1"/>
            </p:cNvSpPr>
            <p:nvPr/>
          </p:nvSpPr>
          <p:spPr bwMode="auto">
            <a:xfrm flipV="1">
              <a:off x="240" y="3299"/>
              <a:ext cx="178" cy="9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183 h 21600"/>
                <a:gd name="T14" fmla="*/ 17474 w 21600"/>
                <a:gd name="T15" fmla="*/ 88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56"/>
            <p:cNvSpPr>
              <a:spLocks noChangeArrowheads="1"/>
            </p:cNvSpPr>
            <p:nvPr/>
          </p:nvSpPr>
          <p:spPr bwMode="auto">
            <a:xfrm flipV="1">
              <a:off x="250" y="3655"/>
              <a:ext cx="178" cy="9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217 h 21600"/>
                <a:gd name="T14" fmla="*/ 17474 w 21600"/>
                <a:gd name="T15" fmla="*/ 89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57"/>
            <p:cNvSpPr>
              <a:spLocks noChangeArrowheads="1"/>
            </p:cNvSpPr>
            <p:nvPr/>
          </p:nvSpPr>
          <p:spPr bwMode="auto">
            <a:xfrm>
              <a:off x="233" y="3487"/>
              <a:ext cx="192" cy="78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30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82C4D8C-96BA-4B48-B47D-850D3178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015898" y="1389888"/>
            <a:ext cx="7915231" cy="2428809"/>
            <a:chOff x="3773113" y="4312206"/>
            <a:chExt cx="7915231" cy="2428809"/>
          </a:xfrm>
        </p:grpSpPr>
        <p:grpSp>
          <p:nvGrpSpPr>
            <p:cNvPr id="20" name="Group 19"/>
            <p:cNvGrpSpPr/>
            <p:nvPr/>
          </p:nvGrpSpPr>
          <p:grpSpPr>
            <a:xfrm>
              <a:off x="3773113" y="4312206"/>
              <a:ext cx="7915231" cy="2428809"/>
              <a:chOff x="3690550" y="4280381"/>
              <a:chExt cx="7915231" cy="1816524"/>
            </a:xfrm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3690550" y="4280381"/>
                <a:ext cx="7915231" cy="181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3848045" y="4394217"/>
                <a:ext cx="7600243" cy="1616167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23360" y="4501107"/>
              <a:ext cx="74249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872" y="91440"/>
            <a:ext cx="6030102" cy="850392"/>
            <a:chOff x="118872" y="91440"/>
            <a:chExt cx="6030102" cy="850392"/>
          </a:xfrm>
        </p:grpSpPr>
        <p:grpSp>
          <p:nvGrpSpPr>
            <p:cNvPr id="12" name="Group 11"/>
            <p:cNvGrpSpPr/>
            <p:nvPr/>
          </p:nvGrpSpPr>
          <p:grpSpPr>
            <a:xfrm>
              <a:off x="118872" y="91440"/>
              <a:ext cx="5325281" cy="850392"/>
              <a:chOff x="118872" y="91440"/>
              <a:chExt cx="5325281" cy="850392"/>
            </a:xfrm>
          </p:grpSpPr>
          <p:sp>
            <p:nvSpPr>
              <p:cNvPr id="11" name="Arrow: Pentagon 10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row: Pentagon 6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35368" y="137160"/>
                <a:ext cx="32496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ĐỘNG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216286" y="91440"/>
              <a:ext cx="932688" cy="850392"/>
              <a:chOff x="5143134" y="91440"/>
              <a:chExt cx="932688" cy="850392"/>
            </a:xfrm>
          </p:grpSpPr>
          <p:sp>
            <p:nvSpPr>
              <p:cNvPr id="9" name="Arrow: Chevron 8"/>
              <p:cNvSpPr/>
              <p:nvPr/>
            </p:nvSpPr>
            <p:spPr>
              <a:xfrm>
                <a:off x="5271150" y="137160"/>
                <a:ext cx="804672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91440"/>
                <a:ext cx="804672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222930" y="1261200"/>
            <a:ext cx="261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7271" y="854191"/>
            <a:ext cx="9533917" cy="3375490"/>
            <a:chOff x="1656335" y="1791013"/>
            <a:chExt cx="9533917" cy="27157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335" y="1791013"/>
              <a:ext cx="9533917" cy="2715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81948" y="2617489"/>
              <a:ext cx="7433647" cy="116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anose="02040603050506020204" pitchFamily="18" charset="0"/>
                  <a:cs typeface="Times New Roman" panose="02020603050405020304" pitchFamily="18" charset="0"/>
                </a:rPr>
                <a:t>MẬT THƯ BÍ ẨN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89" y="3373706"/>
            <a:ext cx="4472715" cy="35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138 0.4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56DF-66C2-4BD0-B23C-AF49BCEE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B21A-B7D9-4255-8655-48CA5CD0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795659-0D07-4D82-928A-BEE49A211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9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6B39946-B704-4EDF-9976-F1F9106C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36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4926970" y="254000"/>
            <a:ext cx="5458962" cy="6604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3324" name="Freeform 18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4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5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7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35" name="Group 29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3367" name="Oval 30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Oval 31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6" name="Oval 32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Oval 33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3338" name="Oval 34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Oval 35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Oval 36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3365" name="Oval 38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9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40"/>
          <p:cNvGrpSpPr>
            <a:grpSpLocks/>
          </p:cNvGrpSpPr>
          <p:nvPr/>
        </p:nvGrpSpPr>
        <p:grpSpPr bwMode="auto">
          <a:xfrm rot="-1728032">
            <a:off x="7096126" y="2016125"/>
            <a:ext cx="239713" cy="342900"/>
            <a:chOff x="2415" y="12855"/>
            <a:chExt cx="555" cy="795"/>
          </a:xfrm>
        </p:grpSpPr>
        <p:sp>
          <p:nvSpPr>
            <p:cNvPr id="13362" name="Rectangle 41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AutoShape 42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AutoShape 43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3" name="Group 44"/>
          <p:cNvGrpSpPr>
            <a:grpSpLocks/>
          </p:cNvGrpSpPr>
          <p:nvPr/>
        </p:nvGrpSpPr>
        <p:grpSpPr bwMode="auto">
          <a:xfrm rot="-376791">
            <a:off x="7386639" y="4910139"/>
            <a:ext cx="307975" cy="396875"/>
            <a:chOff x="2415" y="12855"/>
            <a:chExt cx="555" cy="795"/>
          </a:xfrm>
        </p:grpSpPr>
        <p:sp>
          <p:nvSpPr>
            <p:cNvPr id="13359" name="Rectangle 45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AutoShape 46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AutoShape 47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44" name="Text Box 48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3345" name="Text Box 49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3346" name="Text Box 50"/>
          <p:cNvSpPr txBox="1">
            <a:spLocks noChangeArrowheads="1"/>
          </p:cNvSpPr>
          <p:nvPr/>
        </p:nvSpPr>
        <p:spPr bwMode="auto">
          <a:xfrm>
            <a:off x="5867400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1400" b="1"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latin typeface=".VnTime" pitchFamily="34" charset="0"/>
              </a:defRPr>
            </a:lvl2pPr>
            <a:lvl3pPr marL="1143000" indent="-228600" eaLnBrk="0" hangingPunct="0">
              <a:defRPr>
                <a:latin typeface=".VnTime" pitchFamily="34" charset="0"/>
              </a:defRPr>
            </a:lvl3pPr>
            <a:lvl4pPr marL="1600200" indent="-228600" eaLnBrk="0" hangingPunct="0">
              <a:defRPr>
                <a:latin typeface=".VnTime" pitchFamily="34" charset="0"/>
              </a:defRPr>
            </a:lvl4pPr>
            <a:lvl5pPr marL="2057400" indent="-228600" eaLnBrk="0" hangingPunct="0">
              <a:defRPr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9pPr>
          </a:lstStyle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Kéo</a:t>
            </a:r>
            <a:endParaRPr lang="en-US" dirty="0"/>
          </a:p>
        </p:txBody>
      </p:sp>
      <p:sp>
        <p:nvSpPr>
          <p:cNvPr id="13347" name="Text Box 51"/>
          <p:cNvSpPr txBox="1">
            <a:spLocks noChangeArrowheads="1"/>
          </p:cNvSpPr>
          <p:nvPr/>
        </p:nvSpPr>
        <p:spPr bwMode="auto">
          <a:xfrm>
            <a:off x="6026150" y="2039085"/>
            <a:ext cx="127307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rial" pitchFamily="34" charset="0"/>
                <a:cs typeface="Arial" pitchFamily="34" charset="0"/>
              </a:rPr>
              <a:t>MƯỜNG THANH</a:t>
            </a:r>
          </a:p>
        </p:txBody>
      </p:sp>
      <p:sp>
        <p:nvSpPr>
          <p:cNvPr id="13348" name="Text Box 52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A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49" name="Text Box 53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>
                <a:latin typeface=".VnTimeH" pitchFamily="34" charset="0"/>
              </a:rPr>
              <a:t>B¶n</a:t>
            </a:r>
          </a:p>
          <a:p>
            <a:pPr algn="l" eaLnBrk="1" hangingPunct="1"/>
            <a:r>
              <a:rPr lang="en-US" sz="1200" b="1">
                <a:latin typeface=".VnTimeH" pitchFamily="34" charset="0"/>
              </a:rPr>
              <a:t>hång cóm</a:t>
            </a:r>
            <a:endParaRPr lang="en-US">
              <a:latin typeface=".VnTimeH" pitchFamily="34" charset="0"/>
            </a:endParaRPr>
          </a:p>
        </p:txBody>
      </p:sp>
      <p:sp>
        <p:nvSpPr>
          <p:cNvPr id="13350" name="Text Box 54"/>
          <p:cNvSpPr txBox="1">
            <a:spLocks noChangeArrowheads="1"/>
          </p:cNvSpPr>
          <p:nvPr/>
        </p:nvSpPr>
        <p:spPr bwMode="auto">
          <a:xfrm>
            <a:off x="8156576" y="2173289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c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51" name="Text Box 55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3352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28"/>
          <p:cNvSpPr>
            <a:spLocks noChangeShapeType="1"/>
          </p:cNvSpPr>
          <p:nvPr/>
        </p:nvSpPr>
        <p:spPr bwMode="auto">
          <a:xfrm>
            <a:off x="7315200" y="25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7" y="1097062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ine 128"/>
          <p:cNvSpPr>
            <a:spLocks noChangeShapeType="1"/>
          </p:cNvSpPr>
          <p:nvPr/>
        </p:nvSpPr>
        <p:spPr bwMode="auto">
          <a:xfrm>
            <a:off x="8408987" y="1122461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38"/>
          <p:cNvSpPr>
            <a:spLocks noChangeArrowheads="1"/>
          </p:cNvSpPr>
          <p:nvPr/>
        </p:nvSpPr>
        <p:spPr bwMode="auto">
          <a:xfrm rot="8161623">
            <a:off x="10376288" y="13335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0" name="AutoShape 39"/>
          <p:cNvSpPr>
            <a:spLocks noChangeArrowheads="1"/>
          </p:cNvSpPr>
          <p:nvPr/>
        </p:nvSpPr>
        <p:spPr bwMode="auto">
          <a:xfrm rot="4750596">
            <a:off x="7493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1" name="AutoShape 40"/>
          <p:cNvSpPr>
            <a:spLocks noChangeArrowheads="1"/>
          </p:cNvSpPr>
          <p:nvPr/>
        </p:nvSpPr>
        <p:spPr bwMode="auto">
          <a:xfrm rot="12781432">
            <a:off x="10652958" y="271938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2" name="AutoShape 41"/>
          <p:cNvSpPr>
            <a:spLocks noChangeArrowheads="1"/>
          </p:cNvSpPr>
          <p:nvPr/>
        </p:nvSpPr>
        <p:spPr bwMode="auto">
          <a:xfrm rot="2551356" flipV="1">
            <a:off x="4204884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19503553" flipH="1">
            <a:off x="8530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pic>
        <p:nvPicPr>
          <p:cNvPr id="73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19" y="1309358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49" y="5921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8" y="14695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1752600" y="6327776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4725" y="407831"/>
            <a:ext cx="209385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1653" y="1364457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069">
            <a:off x="5145324" y="753801"/>
            <a:ext cx="1643058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8730" y="963981"/>
            <a:ext cx="4494325" cy="2482483"/>
            <a:chOff x="138730" y="963981"/>
            <a:chExt cx="4494325" cy="2482483"/>
          </a:xfrm>
        </p:grpSpPr>
        <p:grpSp>
          <p:nvGrpSpPr>
            <p:cNvPr id="81" name="Group 80"/>
            <p:cNvGrpSpPr/>
            <p:nvPr/>
          </p:nvGrpSpPr>
          <p:grpSpPr>
            <a:xfrm>
              <a:off x="138730" y="963981"/>
              <a:ext cx="4494325" cy="2482483"/>
              <a:chOff x="204009" y="969264"/>
              <a:chExt cx="4084527" cy="2313432"/>
            </a:xfrm>
          </p:grpSpPr>
          <p:sp>
            <p:nvSpPr>
              <p:cNvPr id="82" name="Rectangle: Rounded Corners 81"/>
              <p:cNvSpPr/>
              <p:nvPr/>
            </p:nvSpPr>
            <p:spPr>
              <a:xfrm>
                <a:off x="204009" y="969264"/>
                <a:ext cx="4084527" cy="23134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83"/>
              <p:cNvSpPr/>
              <p:nvPr/>
            </p:nvSpPr>
            <p:spPr>
              <a:xfrm>
                <a:off x="292608" y="1069849"/>
                <a:ext cx="3895344" cy="2112264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289643" y="1223964"/>
              <a:ext cx="43281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Him Lam,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16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886951" y="4438651"/>
            <a:ext cx="2143125" cy="2266950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0014029" y="4802911"/>
            <a:ext cx="190500" cy="190500"/>
            <a:chOff x="1803" y="13659"/>
            <a:chExt cx="300" cy="300"/>
          </a:xfrm>
        </p:grpSpPr>
        <p:sp>
          <p:nvSpPr>
            <p:cNvPr id="13372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10069591" y="5031511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9"/>
          <p:cNvGrpSpPr>
            <a:grpSpLocks/>
          </p:cNvGrpSpPr>
          <p:nvPr/>
        </p:nvGrpSpPr>
        <p:grpSpPr bwMode="auto">
          <a:xfrm rot="2632895">
            <a:off x="10015617" y="5412512"/>
            <a:ext cx="188913" cy="271463"/>
            <a:chOff x="2415" y="12855"/>
            <a:chExt cx="555" cy="795"/>
          </a:xfrm>
        </p:grpSpPr>
        <p:sp>
          <p:nvSpPr>
            <p:cNvPr id="13369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AutoShape 13"/>
          <p:cNvSpPr>
            <a:spLocks noChangeArrowheads="1"/>
          </p:cNvSpPr>
          <p:nvPr/>
        </p:nvSpPr>
        <p:spPr bwMode="auto">
          <a:xfrm flipV="1">
            <a:off x="10014030" y="5768112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 flipV="1">
            <a:off x="9958467" y="6196737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9956879" y="6052275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7 L 0.12031 0.20741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7916 0.1277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7213 -0.12639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-63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392 0.09444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5286 0.1754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877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8" grpId="0" animBg="1"/>
      <p:bldP spid="63" grpId="0" animBg="1"/>
      <p:bldP spid="65" grpId="0" animBg="1"/>
      <p:bldP spid="67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8" grpId="0" animBg="1"/>
      <p:bldP spid="6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56DF-66C2-4BD0-B23C-AF49BCEE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B21A-B7D9-4255-8655-48CA5CD0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E796A55-9F19-4B79-9D84-EFC7694DB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05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9158FB8-8BB6-4C5A-BDA0-49A8CC1B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401301" y="3965453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133012" y="4073403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80613" y="4005141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0166350" y="4273428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0221912" y="458299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0167938" y="4787778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0166351" y="5090991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0110788" y="5535491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0109200" y="5352929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b="1" dirty="0" err="1">
                <a:latin typeface=".VnTimeH" pitchFamily="34" charset="0"/>
              </a:rPr>
              <a:t>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254829" y="1275043"/>
            <a:ext cx="443667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6" y="1092201"/>
            <a:ext cx="545053" cy="1068061"/>
          </a:xfrm>
          <a:prstGeom prst="rect">
            <a:avLst/>
          </a:prstGeom>
        </p:spPr>
      </p:pic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1342108"/>
            <a:ext cx="500110" cy="1068061"/>
          </a:xfrm>
          <a:prstGeom prst="rect">
            <a:avLst/>
          </a:prstGeom>
        </p:spPr>
      </p:pic>
      <p:sp>
        <p:nvSpPr>
          <p:cNvPr id="86" name="AutoShape 71"/>
          <p:cNvSpPr>
            <a:spLocks noChangeArrowheads="1"/>
          </p:cNvSpPr>
          <p:nvPr/>
        </p:nvSpPr>
        <p:spPr bwMode="auto">
          <a:xfrm>
            <a:off x="8046330" y="2339864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7" name="AutoShape 71"/>
          <p:cNvSpPr>
            <a:spLocks noChangeArrowheads="1"/>
          </p:cNvSpPr>
          <p:nvPr/>
        </p:nvSpPr>
        <p:spPr bwMode="auto">
          <a:xfrm>
            <a:off x="7838308" y="2717006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5245" y="2045051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8324" y="2730841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156" flipH="1">
            <a:off x="7074728" y="1812334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32241" y="2128389"/>
            <a:ext cx="4494325" cy="3835727"/>
            <a:chOff x="138730" y="986699"/>
            <a:chExt cx="4494325" cy="2334459"/>
          </a:xfrm>
        </p:grpSpPr>
        <p:grpSp>
          <p:nvGrpSpPr>
            <p:cNvPr id="97" name="Group 96"/>
            <p:cNvGrpSpPr/>
            <p:nvPr/>
          </p:nvGrpSpPr>
          <p:grpSpPr>
            <a:xfrm>
              <a:off x="138730" y="986699"/>
              <a:ext cx="4494325" cy="2334459"/>
              <a:chOff x="204009" y="990435"/>
              <a:chExt cx="4084527" cy="2175488"/>
            </a:xfrm>
          </p:grpSpPr>
          <p:sp>
            <p:nvSpPr>
              <p:cNvPr id="99" name="Rectangle: Rounded Corners 98"/>
              <p:cNvSpPr/>
              <p:nvPr/>
            </p:nvSpPr>
            <p:spPr>
              <a:xfrm>
                <a:off x="204009" y="990435"/>
                <a:ext cx="4084527" cy="21754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: Rounded Corners 99"/>
              <p:cNvSpPr/>
              <p:nvPr/>
            </p:nvSpPr>
            <p:spPr>
              <a:xfrm>
                <a:off x="292608" y="1069849"/>
                <a:ext cx="3895344" cy="2005206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Rectangle 97"/>
            <p:cNvSpPr/>
            <p:nvPr/>
          </p:nvSpPr>
          <p:spPr>
            <a:xfrm>
              <a:off x="289643" y="1223964"/>
              <a:ext cx="4328160" cy="189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26-4-1954,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A1, C1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8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31 L 3.33333E-6 2.52544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3 L 3.33333E-6 -1.64662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2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0204E-6 L -0.01424 0.0282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41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3329 L 3.33333E-6 -1.44509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6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0289E-6 L -0.04167 -0.0333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5 L 3.33333E-6 4.85549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ntr" presetSubtype="16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02728 L -0.34271 0.04485 C -0.31076 0.04879 -0.26371 0.0504 -0.21441 0.0504 C -0.15816 0.0504 -0.11319 0.04879 -0.08212 0.04485 L 0.06962 0.02728 " pathEditMode="relative" rAng="0" ptsTypes="FffFF">
                                      <p:cBhvr>
                                        <p:cTn id="91" dur="4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0139 -0.0615 L 0.00972 0.10474 " pathEditMode="relative" rAng="0" ptsTypes="AA">
                                      <p:cBhvr>
                                        <p:cTn id="9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6146 -0.09549 L 0.00312 0.03769 " pathEditMode="relative" rAng="0" ptsTypes="AA">
                                      <p:cBhvr>
                                        <p:cTn id="101" dur="2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753 0.11607 L -0.49253 0.02728 " pathEditMode="relative" rAng="0" ptsTypes="AA">
                                      <p:cBhvr>
                                        <p:cTn id="104" dur="5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4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7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9750"/>
                            </p:stCondLst>
                            <p:childTnLst>
                              <p:par>
                                <p:cTn id="1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75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75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09" grpId="0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9" grpId="0" animBg="1"/>
      <p:bldP spid="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71ED6B0-A3E5-4D84-B6C7-78CC755F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/>
          <a:stretch/>
        </p:blipFill>
        <p:spPr bwMode="auto">
          <a:xfrm>
            <a:off x="-1" y="0"/>
            <a:ext cx="12186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5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CB5F6AE-D377-4E3D-A585-EC7D0C66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099577" y="4506913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47178" y="4438651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0132915" y="4706938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0188477" y="50165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0134503" y="5221288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0132916" y="5524501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0077353" y="5969001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0075765" y="5786439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44418" y="2828024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utoShape 50"/>
          <p:cNvSpPr>
            <a:spLocks noChangeArrowheads="1"/>
          </p:cNvSpPr>
          <p:nvPr/>
        </p:nvSpPr>
        <p:spPr bwMode="auto">
          <a:xfrm rot="20383046">
            <a:off x="5989226" y="5882375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51"/>
          <p:cNvSpPr>
            <a:spLocks noChangeArrowheads="1"/>
          </p:cNvSpPr>
          <p:nvPr/>
        </p:nvSpPr>
        <p:spPr bwMode="auto">
          <a:xfrm rot="11906097">
            <a:off x="7286215" y="5866500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2"/>
          <p:cNvSpPr>
            <a:spLocks noChangeArrowheads="1"/>
          </p:cNvSpPr>
          <p:nvPr/>
        </p:nvSpPr>
        <p:spPr bwMode="auto">
          <a:xfrm rot="1945264">
            <a:off x="5990815" y="5183874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auto">
          <a:xfrm rot="19911504">
            <a:off x="6490876" y="2999475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0"/>
          <p:cNvSpPr>
            <a:spLocks noChangeArrowheads="1"/>
          </p:cNvSpPr>
          <p:nvPr/>
        </p:nvSpPr>
        <p:spPr bwMode="auto">
          <a:xfrm rot="9597807">
            <a:off x="8389234" y="2627364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4" descr="free animated explos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500895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Line 128"/>
          <p:cNvSpPr>
            <a:spLocks noChangeShapeType="1"/>
          </p:cNvSpPr>
          <p:nvPr/>
        </p:nvSpPr>
        <p:spPr bwMode="auto">
          <a:xfrm>
            <a:off x="7162800" y="5130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9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Line 128"/>
          <p:cNvSpPr>
            <a:spLocks noChangeShapeType="1"/>
          </p:cNvSpPr>
          <p:nvPr/>
        </p:nvSpPr>
        <p:spPr bwMode="auto">
          <a:xfrm>
            <a:off x="8077200" y="2235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33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Line 128"/>
          <p:cNvSpPr>
            <a:spLocks noChangeShapeType="1"/>
          </p:cNvSpPr>
          <p:nvPr/>
        </p:nvSpPr>
        <p:spPr bwMode="auto">
          <a:xfrm>
            <a:off x="7467600" y="215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5961064" y="6397626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73"/>
          <p:cNvSpPr txBox="1">
            <a:spLocks noChangeArrowheads="1"/>
          </p:cNvSpPr>
          <p:nvPr/>
        </p:nvSpPr>
        <p:spPr bwMode="auto">
          <a:xfrm>
            <a:off x="254830" y="1148586"/>
            <a:ext cx="443667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sp>
        <p:nvSpPr>
          <p:cNvPr id="107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235179" y="2772405"/>
            <a:ext cx="4761941" cy="3835727"/>
            <a:chOff x="138730" y="986699"/>
            <a:chExt cx="4536995" cy="2334459"/>
          </a:xfrm>
        </p:grpSpPr>
        <p:grpSp>
          <p:nvGrpSpPr>
            <p:cNvPr id="109" name="Group 108"/>
            <p:cNvGrpSpPr/>
            <p:nvPr/>
          </p:nvGrpSpPr>
          <p:grpSpPr>
            <a:xfrm>
              <a:off x="138730" y="986699"/>
              <a:ext cx="4494325" cy="2334459"/>
              <a:chOff x="204009" y="990435"/>
              <a:chExt cx="4084527" cy="2175488"/>
            </a:xfrm>
          </p:grpSpPr>
          <p:sp>
            <p:nvSpPr>
              <p:cNvPr id="111" name="Rectangle: Rounded Corners 110"/>
              <p:cNvSpPr/>
              <p:nvPr/>
            </p:nvSpPr>
            <p:spPr>
              <a:xfrm>
                <a:off x="204009" y="990435"/>
                <a:ext cx="4084527" cy="21754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/>
              <p:cNvSpPr/>
              <p:nvPr/>
            </p:nvSpPr>
            <p:spPr>
              <a:xfrm>
                <a:off x="292608" y="1069849"/>
                <a:ext cx="3895344" cy="2005206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Rectangle 109"/>
            <p:cNvSpPr/>
            <p:nvPr/>
          </p:nvSpPr>
          <p:spPr>
            <a:xfrm>
              <a:off x="347565" y="1097832"/>
              <a:ext cx="4328160" cy="215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6-5-1954,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7-5-1954,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Cax-xtơ-ri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3" name="Text Box 73"/>
          <p:cNvSpPr txBox="1">
            <a:spLocks noChangeArrowheads="1"/>
          </p:cNvSpPr>
          <p:nvPr/>
        </p:nvSpPr>
        <p:spPr bwMode="auto">
          <a:xfrm>
            <a:off x="271727" y="1999837"/>
            <a:ext cx="4436677" cy="584775"/>
          </a:xfrm>
          <a:prstGeom prst="rect">
            <a:avLst/>
          </a:prstGeom>
          <a:solidFill>
            <a:srgbClr val="8BE1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1-5-1954</a:t>
            </a:r>
          </a:p>
        </p:txBody>
      </p:sp>
    </p:spTree>
    <p:extLst>
      <p:ext uri="{BB962C8B-B14F-4D97-AF65-F5344CB8AC3E}">
        <p14:creationId xmlns:p14="http://schemas.microsoft.com/office/powerpoint/2010/main" val="815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19 L -3.33333E-6 -1.9653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 L 0 1.38728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2 0.0074 L -3.33333E-6 4.62428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8" grpId="0" animBg="1"/>
      <p:bldP spid="100" grpId="0" animBg="1"/>
      <p:bldP spid="102" grpId="0" animBg="1"/>
      <p:bldP spid="1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2574" b="5281"/>
          <a:stretch/>
        </p:blipFill>
        <p:spPr>
          <a:xfrm rot="7107797">
            <a:off x="1510722" y="-637068"/>
            <a:ext cx="8614863" cy="90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75" y="219652"/>
            <a:ext cx="3104942" cy="11555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60928" y="529867"/>
            <a:ext cx="2059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  <a:endParaRPr lang="en-US" sz="3200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02666" y="2268464"/>
            <a:ext cx="636249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16.200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50000"/>
              </a:spcBef>
              <a:buFont typeface="+mj-lt"/>
              <a:buAutoNum type="arabicPeriod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666" y="4006900"/>
            <a:ext cx="6050436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D02AF1BB-284B-4F40-95AA-FC4BC692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01556" y="121919"/>
            <a:ext cx="7787473" cy="666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umb_flex-1260860305827601_f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10" y="279664"/>
            <a:ext cx="7251561" cy="58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794823" y="6287712"/>
            <a:ext cx="5181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n-US" altLang="en-US" sz="2400" i="1" dirty="0" err="1">
                <a:latin typeface="Arial" panose="020B0604020202020204" pitchFamily="34" charset="0"/>
              </a:rPr>
              <a:t>Tướng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Đờ</a:t>
            </a:r>
            <a:r>
              <a:rPr lang="en-US" altLang="en-US" sz="2400" i="1" dirty="0">
                <a:latin typeface="Arial" panose="020B0604020202020204" pitchFamily="34" charset="0"/>
              </a:rPr>
              <a:t> Ca-</a:t>
            </a:r>
            <a:r>
              <a:rPr lang="en-US" altLang="en-US" sz="2400" i="1" dirty="0" err="1">
                <a:latin typeface="Arial" panose="020B0604020202020204" pitchFamily="34" charset="0"/>
              </a:rPr>
              <a:t>xtơ</a:t>
            </a:r>
            <a:r>
              <a:rPr lang="en-US" altLang="en-US" sz="2400" i="1" dirty="0">
                <a:latin typeface="Arial" panose="020B0604020202020204" pitchFamily="34" charset="0"/>
              </a:rPr>
              <a:t>-</a:t>
            </a:r>
            <a:r>
              <a:rPr lang="en-US" altLang="en-US" sz="2400" i="1" dirty="0" err="1">
                <a:latin typeface="Arial" panose="020B0604020202020204" pitchFamily="34" charset="0"/>
              </a:rPr>
              <a:t>ri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bị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bắt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sống</a:t>
            </a:r>
            <a:endParaRPr lang="vi-V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33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269441A-0407-4F28-8E25-5122DC7C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64676" y="1"/>
            <a:ext cx="8961438" cy="6782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64676" y="5820585"/>
            <a:ext cx="8961438" cy="95410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17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7-5-1954,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tướng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Ca-xtơ-ri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63" y="115261"/>
            <a:ext cx="8549263" cy="5705324"/>
          </a:xfrm>
          <a:prstGeom prst="rect">
            <a:avLst/>
          </a:prstGeom>
        </p:spPr>
      </p:pic>
      <p:pic>
        <p:nvPicPr>
          <p:cNvPr id="7" name="Picture 6" descr="j0178293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0566">
            <a:off x="6119144" y="890488"/>
            <a:ext cx="20685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28837FA-6F4F-4E3F-B3AF-DC053AF2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21435" y="159943"/>
            <a:ext cx="10820400" cy="1759292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 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1931303" y="1950679"/>
            <a:ext cx="4348183" cy="1570319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582048" y="1905281"/>
            <a:ext cx="1801724" cy="159549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32242" y="3647552"/>
            <a:ext cx="2714320" cy="2316564"/>
            <a:chOff x="132242" y="3647552"/>
            <a:chExt cx="2714320" cy="2316564"/>
          </a:xfrm>
        </p:grpSpPr>
        <p:grpSp>
          <p:nvGrpSpPr>
            <p:cNvPr id="17" name="Group 16"/>
            <p:cNvGrpSpPr/>
            <p:nvPr/>
          </p:nvGrpSpPr>
          <p:grpSpPr>
            <a:xfrm>
              <a:off x="132242" y="3647552"/>
              <a:ext cx="2714320" cy="2316564"/>
              <a:chOff x="138730" y="986699"/>
              <a:chExt cx="4494325" cy="233445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38730" y="986699"/>
                <a:ext cx="4494325" cy="2334459"/>
                <a:chOff x="204009" y="990435"/>
                <a:chExt cx="4084527" cy="2175488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204009" y="990435"/>
                  <a:ext cx="4084527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292608" y="1069849"/>
                  <a:ext cx="3895344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61762" y="4040996"/>
              <a:ext cx="244677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17205" y="3641454"/>
            <a:ext cx="2961442" cy="2719153"/>
            <a:chOff x="132242" y="3647551"/>
            <a:chExt cx="2961442" cy="2719153"/>
          </a:xfrm>
        </p:grpSpPr>
        <p:grpSp>
          <p:nvGrpSpPr>
            <p:cNvPr id="24" name="Group 23"/>
            <p:cNvGrpSpPr/>
            <p:nvPr/>
          </p:nvGrpSpPr>
          <p:grpSpPr>
            <a:xfrm>
              <a:off x="132242" y="3647551"/>
              <a:ext cx="2961442" cy="2719153"/>
              <a:chOff x="138730" y="986698"/>
              <a:chExt cx="4903506" cy="274015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38730" y="986698"/>
                <a:ext cx="4903506" cy="2740158"/>
                <a:chOff x="204009" y="990434"/>
                <a:chExt cx="4456398" cy="2553560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204009" y="990434"/>
                  <a:ext cx="4456398" cy="255356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: Rounded Corners 28"/>
                <p:cNvSpPr/>
                <p:nvPr/>
              </p:nvSpPr>
              <p:spPr>
                <a:xfrm>
                  <a:off x="394050" y="1075576"/>
                  <a:ext cx="4070665" cy="2336309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258531" y="3882998"/>
              <a:ext cx="2578819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38468" y="3641454"/>
            <a:ext cx="2564372" cy="2316564"/>
            <a:chOff x="132242" y="3647552"/>
            <a:chExt cx="2961442" cy="2316564"/>
          </a:xfrm>
        </p:grpSpPr>
        <p:grpSp>
          <p:nvGrpSpPr>
            <p:cNvPr id="31" name="Group 30"/>
            <p:cNvGrpSpPr/>
            <p:nvPr/>
          </p:nvGrpSpPr>
          <p:grpSpPr>
            <a:xfrm>
              <a:off x="132242" y="3647552"/>
              <a:ext cx="2961442" cy="2316564"/>
              <a:chOff x="138730" y="986699"/>
              <a:chExt cx="4903506" cy="233445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38730" y="986699"/>
                <a:ext cx="4903506" cy="2334459"/>
                <a:chOff x="204009" y="990435"/>
                <a:chExt cx="4456398" cy="2175488"/>
              </a:xfrm>
            </p:grpSpPr>
            <p:sp>
              <p:nvSpPr>
                <p:cNvPr id="35" name="Rectangle: Rounded Corners 34"/>
                <p:cNvSpPr/>
                <p:nvPr/>
              </p:nvSpPr>
              <p:spPr>
                <a:xfrm>
                  <a:off x="204009" y="990435"/>
                  <a:ext cx="4456398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/>
                <p:cNvSpPr/>
                <p:nvPr/>
              </p:nvSpPr>
              <p:spPr>
                <a:xfrm>
                  <a:off x="394050" y="1075576"/>
                  <a:ext cx="4070665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410461" y="3931955"/>
              <a:ext cx="224716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177463" y="3614042"/>
            <a:ext cx="2564372" cy="1902503"/>
            <a:chOff x="132242" y="3647552"/>
            <a:chExt cx="2961442" cy="2316564"/>
          </a:xfrm>
        </p:grpSpPr>
        <p:grpSp>
          <p:nvGrpSpPr>
            <p:cNvPr id="38" name="Group 37"/>
            <p:cNvGrpSpPr/>
            <p:nvPr/>
          </p:nvGrpSpPr>
          <p:grpSpPr>
            <a:xfrm>
              <a:off x="132242" y="3647552"/>
              <a:ext cx="2961442" cy="2316564"/>
              <a:chOff x="138730" y="986699"/>
              <a:chExt cx="4903506" cy="233445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38730" y="986699"/>
                <a:ext cx="4903506" cy="2334459"/>
                <a:chOff x="204009" y="990435"/>
                <a:chExt cx="4456398" cy="2175488"/>
              </a:xfrm>
            </p:grpSpPr>
            <p:sp>
              <p:nvSpPr>
                <p:cNvPr id="42" name="Rectangle: Rounded Corners 41"/>
                <p:cNvSpPr/>
                <p:nvPr/>
              </p:nvSpPr>
              <p:spPr>
                <a:xfrm>
                  <a:off x="204009" y="990435"/>
                  <a:ext cx="4456398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/>
                <p:cNvSpPr/>
                <p:nvPr/>
              </p:nvSpPr>
              <p:spPr>
                <a:xfrm>
                  <a:off x="394050" y="1075576"/>
                  <a:ext cx="4070665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ctangle 40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71490" y="3931955"/>
              <a:ext cx="271837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6383772" y="1919233"/>
            <a:ext cx="1235255" cy="159566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447824" y="1933089"/>
            <a:ext cx="3940304" cy="158181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0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DAFE9F9F-D288-4E9E-8433-306273F9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24841" y="249090"/>
            <a:ext cx="10979940" cy="5981530"/>
            <a:chOff x="777241" y="236390"/>
            <a:chExt cx="10979940" cy="59815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1" y="236390"/>
              <a:ext cx="10979940" cy="5981530"/>
            </a:xfrm>
            <a:prstGeom prst="rect">
              <a:avLst/>
            </a:prstGeom>
          </p:spPr>
        </p:pic>
        <p:pic>
          <p:nvPicPr>
            <p:cNvPr id="7" name="Picture 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336" y="1094174"/>
              <a:ext cx="7289750" cy="4265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905071" y="563155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4386349" y="561340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7844443" y="561340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Star: 5 Points 18"/>
          <p:cNvSpPr/>
          <p:nvPr/>
        </p:nvSpPr>
        <p:spPr>
          <a:xfrm>
            <a:off x="2364113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/>
          <p:cNvSpPr/>
          <p:nvPr/>
        </p:nvSpPr>
        <p:spPr>
          <a:xfrm>
            <a:off x="5821622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/>
          <p:cNvSpPr/>
          <p:nvPr/>
        </p:nvSpPr>
        <p:spPr>
          <a:xfrm>
            <a:off x="9173309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8858EEB-FAC8-45C9-AC15-679F65D7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671C98-4D40-478A-B541-4FF0584DB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6" r="14282"/>
          <a:stretch/>
        </p:blipFill>
        <p:spPr>
          <a:xfrm flipH="1">
            <a:off x="123756" y="2259466"/>
            <a:ext cx="3114743" cy="459853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45C05CE-0EE6-4D4A-8C70-5BCF2E07DCD1}"/>
              </a:ext>
            </a:extLst>
          </p:cNvPr>
          <p:cNvSpPr/>
          <p:nvPr/>
        </p:nvSpPr>
        <p:spPr>
          <a:xfrm>
            <a:off x="3603171" y="500743"/>
            <a:ext cx="7380514" cy="4963886"/>
          </a:xfrm>
          <a:prstGeom prst="clou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1775A06-5E6E-4AA6-AF66-E1083E4D3C1A}"/>
              </a:ext>
            </a:extLst>
          </p:cNvPr>
          <p:cNvSpPr/>
          <p:nvPr/>
        </p:nvSpPr>
        <p:spPr>
          <a:xfrm>
            <a:off x="3967842" y="898072"/>
            <a:ext cx="6651171" cy="416922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CB0A9-EBF7-4655-B3C9-5079DFF64061}"/>
              </a:ext>
            </a:extLst>
          </p:cNvPr>
          <p:cNvSpPr txBox="1"/>
          <p:nvPr/>
        </p:nvSpPr>
        <p:spPr>
          <a:xfrm>
            <a:off x="4245427" y="183147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</a:t>
            </a:r>
            <a:r>
              <a:rPr lang="pt-BR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 về một số gương chiến đấu tiêu biểu trong chiến dịch </a:t>
            </a:r>
            <a:endParaRPr lang="vi-VN" sz="40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  <a:r>
              <a:rPr lang="pt-BR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A8E2A5B-36CC-41EE-B92D-99841A08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08" y="737037"/>
            <a:ext cx="7507467" cy="538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0" y="476476"/>
            <a:ext cx="3039077" cy="433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8" name="Group 7"/>
          <p:cNvGrpSpPr/>
          <p:nvPr/>
        </p:nvGrpSpPr>
        <p:grpSpPr>
          <a:xfrm>
            <a:off x="387348" y="4974754"/>
            <a:ext cx="3537020" cy="1406770"/>
            <a:chOff x="132242" y="3647551"/>
            <a:chExt cx="3537020" cy="2316564"/>
          </a:xfrm>
        </p:grpSpPr>
        <p:grpSp>
          <p:nvGrpSpPr>
            <p:cNvPr id="9" name="Group 8"/>
            <p:cNvGrpSpPr/>
            <p:nvPr/>
          </p:nvGrpSpPr>
          <p:grpSpPr>
            <a:xfrm>
              <a:off x="132242" y="3647551"/>
              <a:ext cx="3537020" cy="2316564"/>
              <a:chOff x="138729" y="986698"/>
              <a:chExt cx="5856538" cy="23344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8729" y="986698"/>
                <a:ext cx="5856538" cy="2334459"/>
                <a:chOff x="204008" y="990434"/>
                <a:chExt cx="5322532" cy="2175488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204008" y="990434"/>
                  <a:ext cx="5322532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292607" y="1069849"/>
                  <a:ext cx="5099108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61762" y="4040997"/>
              <a:ext cx="3217904" cy="1064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Vĩnh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chèn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pháo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29139457-81DF-422F-855F-82791D8D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68733" y="5450116"/>
            <a:ext cx="9254532" cy="1125143"/>
            <a:chOff x="132242" y="3647552"/>
            <a:chExt cx="3510340" cy="2674151"/>
          </a:xfrm>
        </p:grpSpPr>
        <p:grpSp>
          <p:nvGrpSpPr>
            <p:cNvPr id="9" name="Group 8"/>
            <p:cNvGrpSpPr/>
            <p:nvPr/>
          </p:nvGrpSpPr>
          <p:grpSpPr>
            <a:xfrm>
              <a:off x="132242" y="3647552"/>
              <a:ext cx="3510340" cy="2316564"/>
              <a:chOff x="138730" y="986699"/>
              <a:chExt cx="5812361" cy="23344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8730" y="986699"/>
                <a:ext cx="5812361" cy="2334459"/>
                <a:chOff x="204009" y="990435"/>
                <a:chExt cx="5282383" cy="2175488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204009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61762" y="4040994"/>
              <a:ext cx="3217904" cy="228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Phan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lỗ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châu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mai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2" y="573871"/>
            <a:ext cx="2917761" cy="438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03" y="573871"/>
            <a:ext cx="7823525" cy="438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4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6890BBA-1257-4473-A0D6-76B4CFCC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34" y="274620"/>
            <a:ext cx="7504531" cy="498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561121" y="5608691"/>
            <a:ext cx="8778634" cy="974689"/>
            <a:chOff x="223385" y="3647552"/>
            <a:chExt cx="3329827" cy="2316564"/>
          </a:xfrm>
        </p:grpSpPr>
        <p:grpSp>
          <p:nvGrpSpPr>
            <p:cNvPr id="6" name="Group 5"/>
            <p:cNvGrpSpPr/>
            <p:nvPr/>
          </p:nvGrpSpPr>
          <p:grpSpPr>
            <a:xfrm>
              <a:off x="223385" y="3647552"/>
              <a:ext cx="2971551" cy="2316564"/>
              <a:chOff x="289643" y="986699"/>
              <a:chExt cx="4920243" cy="233445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088852" y="986699"/>
                <a:ext cx="4121034" cy="2334459"/>
                <a:chOff x="1067498" y="990435"/>
                <a:chExt cx="3745273" cy="2175488"/>
              </a:xfrm>
            </p:grpSpPr>
            <p:sp>
              <p:nvSpPr>
                <p:cNvPr id="10" name="Rectangle: Rounded Corners 9"/>
                <p:cNvSpPr/>
                <p:nvPr/>
              </p:nvSpPr>
              <p:spPr>
                <a:xfrm>
                  <a:off x="1067498" y="990435"/>
                  <a:ext cx="374527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0"/>
                <p:cNvSpPr/>
                <p:nvPr/>
              </p:nvSpPr>
              <p:spPr>
                <a:xfrm>
                  <a:off x="1136324" y="1211542"/>
                  <a:ext cx="3613356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61762" y="4040994"/>
              <a:ext cx="3191450" cy="124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súng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3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C95598F-1FE7-4C29-A47F-BFD4595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35261" y="1115589"/>
            <a:ext cx="6488868" cy="4582049"/>
            <a:chOff x="706063" y="3818836"/>
            <a:chExt cx="2488874" cy="1756277"/>
          </a:xfrm>
        </p:grpSpPr>
        <p:grpSp>
          <p:nvGrpSpPr>
            <p:cNvPr id="8" name="Group 7"/>
            <p:cNvGrpSpPr/>
            <p:nvPr/>
          </p:nvGrpSpPr>
          <p:grpSpPr>
            <a:xfrm>
              <a:off x="706063" y="3818836"/>
              <a:ext cx="2488874" cy="1756277"/>
              <a:chOff x="1067498" y="1151290"/>
              <a:chExt cx="3745273" cy="1649323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1067498" y="1151290"/>
                <a:ext cx="3745273" cy="16493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1136324" y="1183845"/>
                <a:ext cx="3613356" cy="1573365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61686" y="4012875"/>
              <a:ext cx="2107729" cy="135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Võ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Giáp</a:t>
              </a:r>
              <a:endPara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en-US" sz="2800" b="1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b="1" i="1" dirty="0">
                  <a:solidFill>
                    <a:srgbClr val="FF33CC"/>
                  </a:solidFill>
                  <a:latin typeface="Times New Roman" pitchFamily="18" charset="0"/>
                  <a:cs typeface="Times New Roman" pitchFamily="18" charset="0"/>
                </a:rPr>
                <a:t>(25/8/1911- 4/10/2013)</a:t>
              </a:r>
            </a:p>
            <a:p>
              <a:pPr eaLnBrk="1" hangingPunct="1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trực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huy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trận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1954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eaLnBrk="1" hangingPunct="1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tộc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danh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kỷ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7" y="264606"/>
            <a:ext cx="4274055" cy="628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0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726532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Ý NGHĨA 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DỊCH ĐIỆN BIÊN PHỦ</a:t>
            </a:r>
          </a:p>
        </p:txBody>
      </p:sp>
    </p:spTree>
    <p:extLst>
      <p:ext uri="{BB962C8B-B14F-4D97-AF65-F5344CB8AC3E}">
        <p14:creationId xmlns:p14="http://schemas.microsoft.com/office/powerpoint/2010/main" val="37431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9A12-7857-4464-89F0-1F4DF21C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n-dịch-Điện-Biên-Phủ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0745277-1EB3-4812-B4E8-3BDFD673E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5383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D752E88-03F3-4E8E-8CFF-107E0E5B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21435" y="159943"/>
            <a:ext cx="10820400" cy="1759292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tộc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ta?  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12625" y="3463881"/>
              <a:ext cx="3408550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85909" y="2853732"/>
            <a:ext cx="10274460" cy="3135087"/>
            <a:chOff x="223384" y="3554696"/>
            <a:chExt cx="2613966" cy="3218969"/>
          </a:xfrm>
        </p:grpSpPr>
        <p:grpSp>
          <p:nvGrpSpPr>
            <p:cNvPr id="10" name="Group 9"/>
            <p:cNvGrpSpPr/>
            <p:nvPr/>
          </p:nvGrpSpPr>
          <p:grpSpPr>
            <a:xfrm>
              <a:off x="223384" y="3554696"/>
              <a:ext cx="2613966" cy="3218969"/>
              <a:chOff x="289642" y="893126"/>
              <a:chExt cx="4328161" cy="324383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89642" y="893126"/>
                <a:ext cx="4207428" cy="3243835"/>
                <a:chOff x="341161" y="903234"/>
                <a:chExt cx="3823789" cy="3022938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341161" y="903234"/>
                  <a:ext cx="3823789" cy="302293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414174" y="1069849"/>
                  <a:ext cx="3689225" cy="268545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61762" y="4040996"/>
              <a:ext cx="2318310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1953 -1954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tan “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-ne-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Arrow: Curved Right 15"/>
          <p:cNvSpPr/>
          <p:nvPr/>
        </p:nvSpPr>
        <p:spPr>
          <a:xfrm>
            <a:off x="195278" y="1986418"/>
            <a:ext cx="894301" cy="1340942"/>
          </a:xfrm>
          <a:prstGeom prst="curved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D205-3DF0-4EE7-9808-5BCC7590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A040-6407-42F9-A937-DB73AAD9C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fographic – 60 năm Chiến thắng Điện Biên Phủ | Nhà Văn hóa Thanh niên">
            <a:extLst>
              <a:ext uri="{FF2B5EF4-FFF2-40B4-BE49-F238E27FC236}">
                <a16:creationId xmlns:a16="http://schemas.microsoft.com/office/drawing/2014/main" id="{84FAF1A5-CA68-49E1-B632-9915A525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70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802559" y="304797"/>
            <a:ext cx="912028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115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LIÊN HỆ</a:t>
            </a:r>
            <a:endParaRPr lang="en-US" sz="115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C4492FD-C29C-4089-8359-21B56B8E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 rot="18630676" flipH="1" flipV="1">
            <a:off x="4642403" y="2305757"/>
            <a:ext cx="1310161" cy="27439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16200000" flipH="1">
            <a:off x="5881877" y="3243711"/>
            <a:ext cx="2658574" cy="25537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3448566" flipH="1">
            <a:off x="8113371" y="2357487"/>
            <a:ext cx="1441843" cy="2634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36738" y="2933470"/>
            <a:ext cx="3694980" cy="1399263"/>
            <a:chOff x="2918890" y="3851759"/>
            <a:chExt cx="3694980" cy="1399263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3106645" y="4004113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2918890" y="3851759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74860" y="4682215"/>
            <a:ext cx="3672608" cy="1398095"/>
            <a:chOff x="5580768" y="5285636"/>
            <a:chExt cx="3672608" cy="139809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5746151" y="5436822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5580768" y="5285636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5308" y="2985349"/>
            <a:ext cx="3659625" cy="1399309"/>
            <a:chOff x="8174831" y="3817099"/>
            <a:chExt cx="3659625" cy="1399309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8327231" y="3969499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8174831" y="3817099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r>
                <a:rPr lang="en-US" dirty="0"/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1710" y="235860"/>
            <a:ext cx="10640290" cy="2406085"/>
            <a:chOff x="2286509" y="1241236"/>
            <a:chExt cx="8211931" cy="24039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03853" y="1811791"/>
              <a:ext cx="6739128" cy="126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hội đại biểu toàn quốc lần thứ 2 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Đảng đã đề ra nhiệm vụ gì cho Cách mạng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Arrow: Left 21">
            <a:hlinkClick r:id="rId9" action="ppaction://hlinksldjump"/>
          </p:cNvPr>
          <p:cNvSpPr/>
          <p:nvPr/>
        </p:nvSpPr>
        <p:spPr>
          <a:xfrm>
            <a:off x="10777185" y="5890619"/>
            <a:ext cx="1130531" cy="731520"/>
          </a:xfrm>
          <a:prstGeom prst="lef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8701837F-BE57-4B13-B45C-6E53E5B0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31" y="292826"/>
            <a:ext cx="8154254" cy="509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0CA428-815F-42AF-B933-E2E72C9B500E}"/>
              </a:ext>
            </a:extLst>
          </p:cNvPr>
          <p:cNvGrpSpPr/>
          <p:nvPr/>
        </p:nvGrpSpPr>
        <p:grpSpPr>
          <a:xfrm>
            <a:off x="1440016" y="5750607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682311-477B-486B-999B-393B8358F414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21188DF-6C39-4F28-9286-58C39EB984A1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3E3A53DF-7863-4C0D-B58A-28BE47DD0AEB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AB7396B-BAD7-4DC6-ABC5-A047F4723FA8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78EDF62-EE12-41A1-9063-AE6B8C29CF3D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EBA0981-58CD-44C5-A663-822168B39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3901103"/>
              <a:ext cx="3217904" cy="168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sz="20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tàng Chiến thắng lịch sử Điện Biên Phủ </a:t>
              </a:r>
            </a:p>
            <a:p>
              <a:pPr algn="ctr"/>
              <a:r>
                <a:rPr lang="vi-V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Phố 1, Phường Mường Thanh, TP Điện Biên Phủ, tỉnh Điện Biên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2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6D0C208-FB6B-42F0-B293-91989719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8" y="244882"/>
            <a:ext cx="8437683" cy="527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77D40B-D6E4-4A1D-8650-26BEFD463C46}"/>
              </a:ext>
            </a:extLst>
          </p:cNvPr>
          <p:cNvGrpSpPr/>
          <p:nvPr/>
        </p:nvGrpSpPr>
        <p:grpSpPr>
          <a:xfrm>
            <a:off x="1468733" y="5750607"/>
            <a:ext cx="9254532" cy="974689"/>
            <a:chOff x="132242" y="3647552"/>
            <a:chExt cx="3510340" cy="23165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D4F763-1B4A-4BFD-B4FD-F7AF4EB104D8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E6F4FFF-05D7-4760-9FEB-08B6CF97836E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09E3D8DC-4282-41C5-935D-544C5FA2DED7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E51B8DC-D648-42F4-9647-E09DDD9925EE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22CD4B-6CF1-4A96-845E-C4887BE68EC9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329DFDB3-5849-4BC7-9839-940D61F9A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9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vi-V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 Tượng đài Chiến thắng Điện Biên Phủ trên đồi D1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2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9FFD4BB-33ED-42AC-8CA5-4EF3BD18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23" y="338156"/>
            <a:ext cx="8025353" cy="501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45F536-F82A-434F-BD48-43263A7EF11F}"/>
              </a:ext>
            </a:extLst>
          </p:cNvPr>
          <p:cNvGrpSpPr/>
          <p:nvPr/>
        </p:nvGrpSpPr>
        <p:grpSpPr>
          <a:xfrm>
            <a:off x="1468733" y="5646755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A645DE-4706-4BD6-AEFB-4D4654C03880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2013CDA-D803-4591-9083-8C3E71A762A6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4EE2702-3864-45A0-804D-AAFD1F97090B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5D39E56-B71B-43B7-8EC8-12089E901782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127C53-A97B-431B-80DC-FB4FB34B7AA1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C5E811D7-3F1B-4B9F-BBC3-DD0510F1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trang liệt sĩ quốc gia đồi A1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4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FCB9A20-DA1B-4589-8B36-787FA9F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9" y="333981"/>
            <a:ext cx="7465181" cy="505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321AA-3C9E-4EF0-8CD0-20B8876414A3}"/>
              </a:ext>
            </a:extLst>
          </p:cNvPr>
          <p:cNvGrpSpPr/>
          <p:nvPr/>
        </p:nvGrpSpPr>
        <p:grpSpPr>
          <a:xfrm>
            <a:off x="1385729" y="5693926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77D448-5E5D-4442-A385-2D4B9E57B86C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2101B46-7919-4E1F-9A9C-D01A4BA1581F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F5D6A49-D023-465E-8988-4B25284D51F1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52FBC8DD-84F1-4076-ACE2-18C9B950F62C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F99612-335E-4052-BFFF-BE89A6487B4A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54B9443C-CDCA-4A59-AA31-DB288128B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it-IT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 tích hầm De Castries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3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E33DD01A-C93A-4A60-8D53-232BF002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56" y="330154"/>
            <a:ext cx="7903439" cy="493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25B34D-173C-4952-8995-6F35F59E0C29}"/>
              </a:ext>
            </a:extLst>
          </p:cNvPr>
          <p:cNvGrpSpPr/>
          <p:nvPr/>
        </p:nvGrpSpPr>
        <p:grpSpPr>
          <a:xfrm>
            <a:off x="1468734" y="5632405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800599-0665-43DB-968B-32CCBC3F7069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84EC8DB-56F4-4DDD-BB7C-FDCD9C364C77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5D29A11-2829-4E35-BD33-4A8D7B1A2311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E870D70-101E-4A1B-902D-1D613E300BEC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EB85B2-995F-4145-BAA9-7A1FB82A8CC2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B1F86F4-4AA1-44AD-B873-5F596961F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it-IT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 cảnh khu di tích Sở Chỉ huy chiến dịch Điện Biên Phủ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15ADC80-F0DA-460F-AE61-4EA3C22D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05150" y="125338"/>
            <a:ext cx="10640290" cy="2406085"/>
            <a:chOff x="1606000" y="697424"/>
            <a:chExt cx="8211931" cy="24039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000" y="697424"/>
              <a:ext cx="8211931" cy="2403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23344" y="1118484"/>
              <a:ext cx="6739128" cy="1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rrow: Left 19">
            <a:hlinkClick r:id="rId9" action="ppaction://hlinksldjump"/>
          </p:cNvPr>
          <p:cNvSpPr/>
          <p:nvPr/>
        </p:nvSpPr>
        <p:spPr>
          <a:xfrm>
            <a:off x="10777185" y="5890619"/>
            <a:ext cx="1130531" cy="73152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40176" y="2642181"/>
            <a:ext cx="558255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</a:t>
            </a:r>
          </a:p>
        </p:txBody>
      </p:sp>
    </p:spTree>
    <p:extLst>
      <p:ext uri="{BB962C8B-B14F-4D97-AF65-F5344CB8AC3E}">
        <p14:creationId xmlns:p14="http://schemas.microsoft.com/office/powerpoint/2010/main" val="14643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5ACCECF-8B5C-4D6D-92A9-AAF6D65B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4" y="94019"/>
            <a:ext cx="12335608" cy="506143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378568" y="735771"/>
            <a:ext cx="453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197" y="1997805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LỊCH SỬ ĐIỆN BIÊN PHỦ</a:t>
            </a:r>
          </a:p>
        </p:txBody>
      </p:sp>
      <p:grpSp>
        <p:nvGrpSpPr>
          <p:cNvPr id="45" name="Group 44"/>
          <p:cNvGrpSpPr/>
          <p:nvPr/>
        </p:nvGrpSpPr>
        <p:grpSpPr>
          <a:xfrm rot="20925963">
            <a:off x="8534668" y="4003906"/>
            <a:ext cx="3390882" cy="2023351"/>
            <a:chOff x="7783428" y="4285184"/>
            <a:chExt cx="3928564" cy="2344188"/>
          </a:xfrm>
        </p:grpSpPr>
        <p:sp>
          <p:nvSpPr>
            <p:cNvPr id="46" name="Rectangle 45"/>
            <p:cNvSpPr/>
            <p:nvPr/>
          </p:nvSpPr>
          <p:spPr>
            <a:xfrm rot="20937707">
              <a:off x="7783428" y="4285184"/>
              <a:ext cx="3928564" cy="234418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4711">
              <a:off x="7958468" y="4444062"/>
              <a:ext cx="3608680" cy="1977033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997526" y="4367834"/>
            <a:ext cx="2917874" cy="2185368"/>
            <a:chOff x="3418514" y="1417320"/>
            <a:chExt cx="5359725" cy="4014215"/>
          </a:xfrm>
        </p:grpSpPr>
        <p:sp>
          <p:nvSpPr>
            <p:cNvPr id="49" name="Rectangle 48"/>
            <p:cNvSpPr/>
            <p:nvPr/>
          </p:nvSpPr>
          <p:spPr>
            <a:xfrm>
              <a:off x="3418514" y="1417320"/>
              <a:ext cx="5359725" cy="4014215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643062"/>
              <a:ext cx="4876800" cy="3571875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256147" y="4226009"/>
            <a:ext cx="2917874" cy="2185368"/>
            <a:chOff x="256147" y="4226009"/>
            <a:chExt cx="2917874" cy="2185368"/>
          </a:xfrm>
        </p:grpSpPr>
        <p:sp>
          <p:nvSpPr>
            <p:cNvPr id="52" name="Rectangle 51"/>
            <p:cNvSpPr/>
            <p:nvPr/>
          </p:nvSpPr>
          <p:spPr>
            <a:xfrm rot="1886793">
              <a:off x="256147" y="4226009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208">
              <a:off x="418225" y="4387516"/>
              <a:ext cx="2593717" cy="178225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209812" y="4470046"/>
            <a:ext cx="2917874" cy="2185368"/>
            <a:chOff x="2940932" y="4376891"/>
            <a:chExt cx="2917874" cy="2185368"/>
          </a:xfrm>
        </p:grpSpPr>
        <p:sp>
          <p:nvSpPr>
            <p:cNvPr id="55" name="Rectangle 54"/>
            <p:cNvSpPr/>
            <p:nvPr/>
          </p:nvSpPr>
          <p:spPr>
            <a:xfrm rot="20577632">
              <a:off x="2940932" y="4376891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8239">
              <a:off x="3086447" y="4561134"/>
              <a:ext cx="2608974" cy="179876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1" y="350728"/>
            <a:ext cx="10331718" cy="6046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22" y="350728"/>
            <a:ext cx="4432068" cy="5917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70" y="350728"/>
            <a:ext cx="4059746" cy="5917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589" y="6335134"/>
            <a:ext cx="92311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" y="209358"/>
            <a:ext cx="3505245" cy="3321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08" y="130044"/>
            <a:ext cx="3718684" cy="5048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" y="3641424"/>
            <a:ext cx="4069552" cy="2755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4" y="130044"/>
            <a:ext cx="3786122" cy="50481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2512" y="5274191"/>
            <a:ext cx="622280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TaiNhacTruTinh.Com - Lightbring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7639" y="6335134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8138" y="2259659"/>
            <a:ext cx="9341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CHIẾN THẮNG ĐIỆN BIÊN PHỦ CÓ </a:t>
            </a:r>
          </a:p>
          <a:p>
            <a:pPr algn="ctr"/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Ý NGHĨA GÌ TRONG CÔNG CUỘC KHÁNG CHIẾN CỦA </a:t>
            </a:r>
            <a:r>
              <a:rPr lang="en-US" sz="4400" b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NƯỚC TA ?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4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1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1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100"/>
                            </p:stCondLst>
                            <p:childTnLst>
                              <p:par>
                                <p:cTn id="8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1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6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1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3" grpId="0"/>
      <p:bldP spid="44" grpId="0"/>
      <p:bldP spid="8" grpId="0" animBg="1"/>
      <p:bldP spid="8" grpId="1" animBg="1"/>
      <p:bldP spid="13" grpId="0" animBg="1"/>
      <p:bldP spid="13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4" y="94019"/>
            <a:ext cx="12335608" cy="5061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8568" y="531719"/>
            <a:ext cx="453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197" y="1674621"/>
            <a:ext cx="10890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THẮNG </a:t>
            </a:r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LỊCH SỬ</a:t>
            </a:r>
            <a:endParaRPr lang="vi-VN" sz="8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ĐIỆN 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BIÊN PHỦ</a:t>
            </a:r>
          </a:p>
        </p:txBody>
      </p:sp>
      <p:grpSp>
        <p:nvGrpSpPr>
          <p:cNvPr id="13" name="Group 12"/>
          <p:cNvGrpSpPr/>
          <p:nvPr/>
        </p:nvGrpSpPr>
        <p:grpSpPr>
          <a:xfrm rot="20925963">
            <a:off x="8534668" y="4003906"/>
            <a:ext cx="3390882" cy="2023351"/>
            <a:chOff x="7783428" y="4285184"/>
            <a:chExt cx="3928564" cy="2344188"/>
          </a:xfrm>
        </p:grpSpPr>
        <p:sp>
          <p:nvSpPr>
            <p:cNvPr id="9" name="Rectangle 8"/>
            <p:cNvSpPr/>
            <p:nvPr/>
          </p:nvSpPr>
          <p:spPr>
            <a:xfrm rot="20937707">
              <a:off x="7783428" y="4285184"/>
              <a:ext cx="3928564" cy="234418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4711">
              <a:off x="7958468" y="4444062"/>
              <a:ext cx="3608680" cy="197703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97526" y="4367834"/>
            <a:ext cx="2917874" cy="2185368"/>
            <a:chOff x="3418514" y="1417320"/>
            <a:chExt cx="5359725" cy="4014215"/>
          </a:xfrm>
        </p:grpSpPr>
        <p:sp>
          <p:nvSpPr>
            <p:cNvPr id="11" name="Rectangle 10"/>
            <p:cNvSpPr/>
            <p:nvPr/>
          </p:nvSpPr>
          <p:spPr>
            <a:xfrm>
              <a:off x="3418514" y="1417320"/>
              <a:ext cx="5359725" cy="4014215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643062"/>
              <a:ext cx="4876800" cy="357187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56147" y="4226009"/>
            <a:ext cx="2917874" cy="2185368"/>
            <a:chOff x="256147" y="4226009"/>
            <a:chExt cx="2917874" cy="2185368"/>
          </a:xfrm>
        </p:grpSpPr>
        <p:sp>
          <p:nvSpPr>
            <p:cNvPr id="18" name="Rectangle 17"/>
            <p:cNvSpPr/>
            <p:nvPr/>
          </p:nvSpPr>
          <p:spPr>
            <a:xfrm rot="1886793">
              <a:off x="256147" y="4226009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208">
              <a:off x="418225" y="4387516"/>
              <a:ext cx="2593717" cy="178225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09812" y="4470046"/>
            <a:ext cx="2917874" cy="2185368"/>
            <a:chOff x="2940932" y="4376891"/>
            <a:chExt cx="2917874" cy="2185368"/>
          </a:xfrm>
        </p:grpSpPr>
        <p:sp>
          <p:nvSpPr>
            <p:cNvPr id="15" name="Rectangle 14"/>
            <p:cNvSpPr/>
            <p:nvPr/>
          </p:nvSpPr>
          <p:spPr>
            <a:xfrm rot="20577632">
              <a:off x="2940932" y="4376891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8239">
              <a:off x="3086447" y="4561134"/>
              <a:ext cx="2608974" cy="179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59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8811B3B-5AB0-4830-8531-39168BD8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146985" y="342555"/>
            <a:ext cx="6461979" cy="1715719"/>
            <a:chOff x="2308785" y="591024"/>
            <a:chExt cx="6461979" cy="20066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  <a:endPara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 flipH="1" flipV="1">
            <a:off x="2939564" y="1289537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939561" y="1271950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939561" y="2820378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2939564" y="2804745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2920660" y="4435090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26681" y="2519567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45449" y="2259467"/>
            <a:ext cx="7147797" cy="1274628"/>
            <a:chOff x="3563814" y="2836018"/>
            <a:chExt cx="5427786" cy="1031631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TẬP ĐOÀN CỨ ĐIỂM ĐIỆN BIÊN PHỦ VÀ ÂM MƯU CỦA GIẶC PHÁP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B0C260-A3BD-4A75-ACA2-FD32F17F45D2}"/>
              </a:ext>
            </a:extLst>
          </p:cNvPr>
          <p:cNvCxnSpPr>
            <a:cxnSpLocks/>
          </p:cNvCxnSpPr>
          <p:nvPr/>
        </p:nvCxnSpPr>
        <p:spPr>
          <a:xfrm>
            <a:off x="2939561" y="4450722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04344C-E55C-48D3-A2F4-5C5366601D5D}"/>
              </a:ext>
            </a:extLst>
          </p:cNvPr>
          <p:cNvCxnSpPr>
            <a:cxnSpLocks/>
          </p:cNvCxnSpPr>
          <p:nvPr/>
        </p:nvCxnSpPr>
        <p:spPr>
          <a:xfrm flipH="1" flipV="1">
            <a:off x="2920660" y="6048676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425458" y="3893588"/>
            <a:ext cx="7147795" cy="1285492"/>
            <a:chOff x="3563815" y="4769841"/>
            <a:chExt cx="5427785" cy="104042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CHIẾN DỊCH ĐIỆN BIÊN PHỦ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06688" y="4081885"/>
            <a:ext cx="648432" cy="685082"/>
            <a:chOff x="2868490" y="2990983"/>
            <a:chExt cx="648432" cy="624855"/>
          </a:xfrm>
        </p:grpSpPr>
        <p:sp>
          <p:nvSpPr>
            <p:cNvPr id="20" name="Oval 1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CCB39D-3E33-4622-9652-0A4522A2BBCA}"/>
              </a:ext>
            </a:extLst>
          </p:cNvPr>
          <p:cNvGrpSpPr/>
          <p:nvPr/>
        </p:nvGrpSpPr>
        <p:grpSpPr>
          <a:xfrm>
            <a:off x="4425460" y="5396070"/>
            <a:ext cx="7147795" cy="1285492"/>
            <a:chOff x="3563815" y="4769841"/>
            <a:chExt cx="5427785" cy="10404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A245B82-5575-45B6-A474-507C8C164A38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A48779-D758-4075-9F9C-ADA5D4FB6401}"/>
                </a:ext>
              </a:extLst>
            </p:cNvPr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Ý NGHĨA</a:t>
              </a:r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CHIẾN DỊCH ĐIỆN BIÊN PHỦ</a:t>
              </a:r>
              <a:endParaRPr lang="en-US" sz="320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13C698-29D3-4F25-9D72-35EFCD87FE9C}"/>
              </a:ext>
            </a:extLst>
          </p:cNvPr>
          <p:cNvGrpSpPr/>
          <p:nvPr/>
        </p:nvGrpSpPr>
        <p:grpSpPr>
          <a:xfrm>
            <a:off x="3726681" y="5712662"/>
            <a:ext cx="648432" cy="685082"/>
            <a:chOff x="2868490" y="2990983"/>
            <a:chExt cx="648432" cy="6248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1D4B03-AFF7-4014-985B-62E2FB19D47B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112147-6CE8-4E85-8C6B-3131EAC4AFFE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247B21FA-5102-416D-A301-2A75ADF6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6" r="14282"/>
          <a:stretch/>
        </p:blipFill>
        <p:spPr>
          <a:xfrm flipH="1">
            <a:off x="-108973" y="2259467"/>
            <a:ext cx="3114743" cy="45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2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535859" y="139697"/>
            <a:ext cx="912028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88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HÌNH THÀNH</a:t>
            </a:r>
            <a:endParaRPr lang="en-US" sz="88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  <a:p>
            <a:pPr algn="ctr" defTabSz="685783">
              <a:defRPr/>
            </a:pPr>
            <a:r>
              <a:rPr lang="vi-VN" sz="88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KIẾN THỨC MỚI</a:t>
            </a:r>
            <a:endParaRPr lang="en-US" sz="88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3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1553</Words>
  <Application>Microsoft Macintosh PowerPoint</Application>
  <PresentationFormat>Widescreen</PresentationFormat>
  <Paragraphs>200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.VnTime</vt:lpstr>
      <vt:lpstr>.VnTimeH</vt:lpstr>
      <vt:lpstr>Arial</vt:lpstr>
      <vt:lpstr>Calibri</vt:lpstr>
      <vt:lpstr>Calibri Light</vt:lpstr>
      <vt:lpstr>iCiel Pony</vt:lpstr>
      <vt:lpstr>Tahoma</vt:lpstr>
      <vt:lpstr>Times New Roman</vt:lpstr>
      <vt:lpstr>UTM Arruba KT</vt:lpstr>
      <vt:lpstr>UTM Aurora</vt:lpstr>
      <vt:lpstr>UTM Bell</vt:lpstr>
      <vt:lpstr>UTM Cookies</vt:lpstr>
      <vt:lpstr>UTM Flamenco</vt:lpstr>
      <vt:lpstr>UVN Binh Duong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61</cp:revision>
  <dcterms:created xsi:type="dcterms:W3CDTF">2021-12-27T14:34:42Z</dcterms:created>
  <dcterms:modified xsi:type="dcterms:W3CDTF">2023-01-31T18:05:49Z</dcterms:modified>
</cp:coreProperties>
</file>