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ppt/media/audio3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audio5.wav" ContentType="audio/x-wav"/>
  <Override PartName="/ppt/media/audio6.wav" ContentType="audio/x-wav"/>
  <Override PartName="/ppt/media/audio7.wav" ContentType="audio/x-wav"/>
  <Override PartName="/ppt/media/audio8.wav" ContentType="audio/x-wav"/>
  <Override PartName="/ppt/media/audio9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7" r:id="rId3"/>
    <p:sldId id="262" r:id="rId4"/>
    <p:sldId id="263" r:id="rId5"/>
    <p:sldId id="264" r:id="rId6"/>
    <p:sldId id="257" r:id="rId7"/>
    <p:sldId id="271" r:id="rId8"/>
    <p:sldId id="287" r:id="rId9"/>
    <p:sldId id="273" r:id="rId10"/>
    <p:sldId id="281" r:id="rId11"/>
    <p:sldId id="282" r:id="rId12"/>
    <p:sldId id="283" r:id="rId13"/>
    <p:sldId id="284" r:id="rId14"/>
    <p:sldId id="277" r:id="rId15"/>
    <p:sldId id="278" r:id="rId16"/>
    <p:sldId id="279" r:id="rId17"/>
    <p:sldId id="296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2712" autoAdjust="0"/>
  </p:normalViewPr>
  <p:slideViewPr>
    <p:cSldViewPr>
      <p:cViewPr varScale="1">
        <p:scale>
          <a:sx n="95" d="100"/>
          <a:sy n="95" d="100"/>
        </p:scale>
        <p:origin x="9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DCF78-F005-40E2-9443-E28B82FAD3D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0BB4-F22B-4794-897E-25172E9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6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6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60BB4-F22B-4794-897E-25172E922D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60BB4-F22B-4794-897E-25172E922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7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60BB4-F22B-4794-897E-25172E922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6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6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3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2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1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5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87C84-EDFD-4154-BCE7-AD9EDBEBDC66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E6CB-AC0A-4DF3-A348-9BC6778E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6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w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315107" y="742161"/>
            <a:ext cx="6628723" cy="22098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Toán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057995" y="2784034"/>
            <a:ext cx="7391400" cy="2166257"/>
          </a:xfrm>
          <a:prstGeom prst="rect">
            <a:avLst/>
          </a:prstGeom>
          <a:noFill/>
        </p:spPr>
        <p:txBody>
          <a:bodyPr wrap="none" lIns="91397" tIns="45699" rIns="91397" bIns="45699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 SÁNH HAI SỐ THẬP PHÂN</a:t>
            </a:r>
          </a:p>
        </p:txBody>
      </p:sp>
      <p:pic>
        <p:nvPicPr>
          <p:cNvPr id="4" name="图片 51" descr="36f9a2a7dc2088575b3175c2c9b24629">
            <a:extLst>
              <a:ext uri="{FF2B5EF4-FFF2-40B4-BE49-F238E27FC236}">
                <a16:creationId xmlns:a16="http://schemas.microsoft.com/office/drawing/2014/main" id="{D17873E5-7B15-3640-9341-88B944FDD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728845"/>
            <a:ext cx="8382000" cy="2061210"/>
          </a:xfrm>
          <a:prstGeom prst="rect">
            <a:avLst/>
          </a:prstGeom>
        </p:spPr>
      </p:pic>
      <p:pic>
        <p:nvPicPr>
          <p:cNvPr id="5" name="图片 44">
            <a:extLst>
              <a:ext uri="{FF2B5EF4-FFF2-40B4-BE49-F238E27FC236}">
                <a16:creationId xmlns:a16="http://schemas.microsoft.com/office/drawing/2014/main" id="{B150D245-5943-8247-9409-45DA462C4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213991" y="1859049"/>
            <a:ext cx="2041347" cy="2432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5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ình n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1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04800" y="1371600"/>
            <a:ext cx="579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Bài</a:t>
            </a:r>
            <a:r>
              <a:rPr lang="en-US" altLang="en-US" b="1" dirty="0">
                <a:cs typeface="Times New Roman" pitchFamily="18" charset="0"/>
              </a:rPr>
              <a:t> 1: So </a:t>
            </a:r>
            <a:r>
              <a:rPr lang="en-US" altLang="en-US" b="1" dirty="0" err="1">
                <a:cs typeface="Times New Roman" pitchFamily="18" charset="0"/>
              </a:rPr>
              <a:t>sánh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hai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số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thập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phân</a:t>
            </a:r>
            <a:r>
              <a:rPr lang="en-US" altLang="en-US" b="1" dirty="0">
                <a:cs typeface="Times New Roman" pitchFamily="18" charset="0"/>
              </a:rPr>
              <a:t>: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09600" y="1905000"/>
            <a:ext cx="38862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cs typeface="Times New Roman" pitchFamily="18" charset="0"/>
              </a:rPr>
              <a:t>a) 48,97 </a:t>
            </a:r>
            <a:r>
              <a:rPr lang="en-US" altLang="en-US" b="1" dirty="0" err="1">
                <a:cs typeface="Times New Roman" pitchFamily="18" charset="0"/>
              </a:rPr>
              <a:t>và</a:t>
            </a:r>
            <a:r>
              <a:rPr lang="en-US" altLang="en-US" b="1" dirty="0">
                <a:cs typeface="Times New Roman" pitchFamily="18" charset="0"/>
              </a:rPr>
              <a:t> 51,02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cs typeface="Times New Roman" pitchFamily="18" charset="0"/>
              </a:rPr>
              <a:t>b)  96,4 </a:t>
            </a:r>
            <a:r>
              <a:rPr lang="en-US" altLang="en-US" b="1" dirty="0" err="1">
                <a:cs typeface="Times New Roman" pitchFamily="18" charset="0"/>
              </a:rPr>
              <a:t>và</a:t>
            </a:r>
            <a:r>
              <a:rPr lang="en-US" altLang="en-US" b="1" dirty="0">
                <a:cs typeface="Times New Roman" pitchFamily="18" charset="0"/>
              </a:rPr>
              <a:t> 96,38</a:t>
            </a:r>
          </a:p>
          <a:p>
            <a:pPr marL="514350" indent="-514350" eaLnBrk="1" hangingPunct="1">
              <a:spcBef>
                <a:spcPct val="50000"/>
              </a:spcBef>
              <a:buAutoNum type="alphaLcParenR" startAt="3"/>
            </a:pPr>
            <a:r>
              <a:rPr lang="en-US" altLang="en-US" b="1" dirty="0">
                <a:cs typeface="Times New Roman" pitchFamily="18" charset="0"/>
              </a:rPr>
              <a:t>0,7  </a:t>
            </a:r>
            <a:r>
              <a:rPr lang="en-US" altLang="en-US" b="1" dirty="0" err="1">
                <a:cs typeface="Times New Roman" pitchFamily="18" charset="0"/>
              </a:rPr>
              <a:t>và</a:t>
            </a:r>
            <a:r>
              <a:rPr lang="en-US" altLang="en-US" b="1" dirty="0">
                <a:cs typeface="Times New Roman" pitchFamily="18" charset="0"/>
              </a:rPr>
              <a:t>  0,65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72000" y="1903258"/>
            <a:ext cx="3733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Times New Roman" pitchFamily="18" charset="0"/>
              </a:rPr>
              <a:t>48,97  &lt;  51,02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4495800" y="2600325"/>
            <a:ext cx="396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cs typeface="Times New Roman" pitchFamily="18" charset="0"/>
              </a:rPr>
              <a:t>96,4   &gt;     96,38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4648200" y="3209925"/>
            <a:ext cx="388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cs typeface="Times New Roman" pitchFamily="18" charset="0"/>
              </a:rPr>
              <a:t>0,7    &gt;     0,65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8686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*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Muốn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so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sánh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thập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:  So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sánh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nhất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nếu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chúng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thì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so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sánh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tiếp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theo.</a:t>
            </a:r>
            <a:endParaRPr lang="en-US" alt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81000" y="42672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cs typeface="Times New Roman" pitchFamily="18" charset="0"/>
              </a:rPr>
              <a:t>* </a:t>
            </a:r>
            <a:r>
              <a:rPr lang="en-US" altLang="en-US" b="1" dirty="0" err="1">
                <a:cs typeface="Times New Roman" pitchFamily="18" charset="0"/>
              </a:rPr>
              <a:t>Muốn</a:t>
            </a:r>
            <a:r>
              <a:rPr lang="en-US" altLang="en-US" b="1" dirty="0">
                <a:cs typeface="Times New Roman" pitchFamily="18" charset="0"/>
              </a:rPr>
              <a:t> so </a:t>
            </a:r>
            <a:r>
              <a:rPr lang="en-US" altLang="en-US" b="1" dirty="0" err="1">
                <a:cs typeface="Times New Roman" pitchFamily="18" charset="0"/>
              </a:rPr>
              <a:t>sánh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hai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số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thập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phân</a:t>
            </a:r>
            <a:r>
              <a:rPr lang="en-US" altLang="en-US" b="1" dirty="0">
                <a:cs typeface="Times New Roman" pitchFamily="18" charset="0"/>
              </a:rPr>
              <a:t> ta </a:t>
            </a:r>
            <a:r>
              <a:rPr lang="en-US" altLang="en-US" b="1" dirty="0" err="1">
                <a:cs typeface="Times New Roman" pitchFamily="18" charset="0"/>
              </a:rPr>
              <a:t>làm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như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thế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nào</a:t>
            </a:r>
            <a:r>
              <a:rPr lang="en-US" altLang="en-US" b="1" dirty="0"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79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86301" y="838200"/>
            <a:ext cx="889262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/>
              <a:t>Bài</a:t>
            </a:r>
            <a:r>
              <a:rPr lang="en-US" altLang="en-US" b="1" dirty="0"/>
              <a:t> 2: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sau</a:t>
            </a:r>
            <a:r>
              <a:rPr lang="en-US" altLang="en-US" b="1" dirty="0"/>
              <a:t> </a:t>
            </a:r>
            <a:r>
              <a:rPr lang="en-US" altLang="en-US" b="1" dirty="0" err="1"/>
              <a:t>theo</a:t>
            </a:r>
            <a:r>
              <a:rPr lang="en-US" altLang="en-US" b="1" dirty="0"/>
              <a:t> </a:t>
            </a:r>
            <a:r>
              <a:rPr lang="en-US" altLang="en-US" b="1" dirty="0" err="1"/>
              <a:t>thứ</a:t>
            </a:r>
            <a:r>
              <a:rPr lang="en-US" altLang="en-US" b="1" dirty="0"/>
              <a:t> </a:t>
            </a:r>
            <a:r>
              <a:rPr lang="en-US" altLang="en-US" b="1" dirty="0" err="1"/>
              <a:t>tự</a:t>
            </a:r>
            <a:r>
              <a:rPr lang="en-US" altLang="en-US" b="1" dirty="0"/>
              <a:t> </a:t>
            </a:r>
            <a:r>
              <a:rPr lang="en-US" altLang="en-US" b="1" dirty="0" err="1"/>
              <a:t>từ</a:t>
            </a:r>
            <a:r>
              <a:rPr lang="en-US" altLang="en-US" b="1" dirty="0"/>
              <a:t> </a:t>
            </a:r>
            <a:r>
              <a:rPr lang="en-US" altLang="en-US" b="1" dirty="0" err="1"/>
              <a:t>bé</a:t>
            </a:r>
            <a:r>
              <a:rPr lang="en-US" altLang="en-US" b="1" dirty="0"/>
              <a:t> </a:t>
            </a:r>
            <a:r>
              <a:rPr lang="en-US" altLang="en-US" b="1" dirty="0" err="1"/>
              <a:t>đến</a:t>
            </a:r>
            <a:r>
              <a:rPr lang="en-US" altLang="en-US" b="1" dirty="0"/>
              <a:t> </a:t>
            </a:r>
            <a:r>
              <a:rPr lang="en-US" altLang="en-US" b="1" dirty="0" err="1"/>
              <a:t>lớn</a:t>
            </a:r>
            <a:r>
              <a:rPr lang="en-US" altLang="en-US" b="1" dirty="0"/>
              <a:t>: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447800" y="1447800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Arial" pitchFamily="34" charset="0"/>
              </a:rPr>
              <a:t>5,736 ; 6,01 ; 5,673 ; 5,763 ;  6,1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-76200" y="4419600"/>
            <a:ext cx="8458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cs typeface="Times New Roman" pitchFamily="18" charset="0"/>
              </a:rPr>
              <a:t> Kết quả đúng là : 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5,673 ; 5,736 ; 5,763</a:t>
            </a:r>
            <a:r>
              <a:rPr lang="vi-VN" altLang="en-US" b="1" dirty="0">
                <a:solidFill>
                  <a:srgbClr val="FF0000"/>
                </a:solidFill>
                <a:cs typeface="Times New Roman" pitchFamily="18" charset="0"/>
              </a:rPr>
              <a:t> ; 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6,01 ; 6,1</a:t>
            </a:r>
          </a:p>
        </p:txBody>
      </p:sp>
      <p:pic>
        <p:nvPicPr>
          <p:cNvPr id="10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18" y="1524000"/>
            <a:ext cx="3505200" cy="305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53200" y="2438400"/>
            <a:ext cx="22098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700">
              <a:defRPr/>
            </a:pP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  <a:sym typeface="+mn-lt"/>
              </a:rPr>
              <a:t>Thảo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  <a:sym typeface="+mn-lt"/>
              </a:rPr>
              <a:t>luận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  <a:sym typeface="+mn-lt"/>
              </a:rPr>
              <a:t>nhóm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  <a:sym typeface="+mn-lt"/>
              </a:rPr>
              <a:t> 2</a:t>
            </a:r>
            <a:endParaRPr lang="zh-CN" altLang="en-US" sz="3200" b="1" dirty="0">
              <a:solidFill>
                <a:srgbClr val="00B050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  <a:sym typeface="+mn-lt"/>
            </a:endParaRPr>
          </a:p>
        </p:txBody>
      </p:sp>
      <p:pic>
        <p:nvPicPr>
          <p:cNvPr id="12" name="PA_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850571"/>
            <a:ext cx="3505200" cy="26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457200" y="2667000"/>
            <a:ext cx="213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700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10" name="Hộp Văn bản 1"/>
          <p:cNvSpPr txBox="1">
            <a:spLocks noChangeArrowheads="1"/>
          </p:cNvSpPr>
          <p:nvPr/>
        </p:nvSpPr>
        <p:spPr bwMode="auto">
          <a:xfrm>
            <a:off x="228600" y="1208088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3200" b="1" dirty="0" err="1"/>
              <a:t>Bài</a:t>
            </a:r>
            <a:r>
              <a:rPr lang="en-US" sz="3200" b="1" dirty="0"/>
              <a:t> 3.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:</a:t>
            </a:r>
          </a:p>
          <a:p>
            <a:r>
              <a:rPr lang="en-US" sz="3200" b="1" dirty="0"/>
              <a:t>0,16 ; 0,219 ; 0,19 ; 0,291 ; 0,17</a:t>
            </a:r>
          </a:p>
        </p:txBody>
      </p:sp>
      <p:sp>
        <p:nvSpPr>
          <p:cNvPr id="11" name="Hộp Văn bản 3"/>
          <p:cNvSpPr txBox="1">
            <a:spLocks noChangeArrowheads="1"/>
          </p:cNvSpPr>
          <p:nvPr/>
        </p:nvSpPr>
        <p:spPr bwMode="auto">
          <a:xfrm>
            <a:off x="838200" y="2713038"/>
            <a:ext cx="701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theo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endParaRPr lang="en-US" dirty="0"/>
          </a:p>
        </p:txBody>
      </p:sp>
      <p:sp>
        <p:nvSpPr>
          <p:cNvPr id="12" name="Hộp Văn bản 5"/>
          <p:cNvSpPr txBox="1">
            <a:spLocks noChangeArrowheads="1"/>
          </p:cNvSpPr>
          <p:nvPr/>
        </p:nvSpPr>
        <p:spPr bwMode="auto">
          <a:xfrm>
            <a:off x="990600" y="3455988"/>
            <a:ext cx="678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0,291 ; 0,219; 0,19 ; 0,17; 0,16</a:t>
            </a:r>
          </a:p>
        </p:txBody>
      </p:sp>
    </p:spTree>
    <p:extLst>
      <p:ext uri="{BB962C8B-B14F-4D97-AF65-F5344CB8AC3E}">
        <p14:creationId xmlns:p14="http://schemas.microsoft.com/office/powerpoint/2010/main" val="20425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838201" y="790994"/>
            <a:ext cx="7308414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Vận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dụng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79747"/>
            <a:ext cx="14208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898737"/>
            <a:ext cx="14271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4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1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56126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0,54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0,456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835150" y="4868863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=</a:t>
            </a:r>
            <a:endParaRPr lang="en-US" sz="40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912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92275" y="2565400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1675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908050" y="2767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</a:rPr>
              <a:t>&lt;</a:t>
            </a:r>
            <a:endParaRPr lang="en-US" sz="4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43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6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5393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5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3352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65651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thập phân nào lớn nhất: 2,89 ; 3,2 ;2,98 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0" y="2636838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2,89</a:t>
            </a:r>
            <a:endParaRPr lang="en-US" sz="32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6368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13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588293" y="3892550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</a:t>
            </a:r>
            <a:endParaRPr lang="en-US" altLang="en-US" sz="4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15975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47879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>
                <a:solidFill>
                  <a:schemeClr val="bg1"/>
                </a:solidFill>
                <a:latin typeface="Arial" charset="0"/>
                <a:cs typeface="Arial" charset="0"/>
              </a:rPr>
              <a:t>2,98</a:t>
            </a:r>
            <a:endParaRPr lang="en-US" sz="36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9323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11213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887942" y="3866357"/>
            <a:ext cx="1447800" cy="1179512"/>
            <a:chOff x="4320" y="2928"/>
            <a:chExt cx="1104" cy="1104"/>
          </a:xfrm>
        </p:grpSpPr>
        <p:sp>
          <p:nvSpPr>
            <p:cNvPr id="1539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9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7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6417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9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20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000" b="1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http://tieuhoc.info</a:t>
              </a:r>
              <a:r>
                <a:rPr lang="en-US" altLang="en-US" sz="1000" b="1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Pham Khac Lap Kien Bai Primary School – 2015</a:t>
              </a:r>
            </a:p>
          </p:txBody>
        </p:sp>
      </p:grpSp>
      <p:sp>
        <p:nvSpPr>
          <p:cNvPr id="314376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755650" y="1052513"/>
            <a:ext cx="8172450" cy="16557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6,9 ; 9,6 ; 6,56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1" y="2987675"/>
            <a:ext cx="555570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6,9 ; 9,6 ; 6,56.</a:t>
            </a:r>
            <a:endParaRPr lang="en-US" sz="32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9876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1321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2035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30003" y="4156075"/>
            <a:ext cx="528399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6,56 ; 6,9 ; 9,6.</a:t>
            </a: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1560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42291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5025" y="43418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724025" y="5148263"/>
            <a:ext cx="63769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          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6,9 ; 6,56 ; 9,6.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482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2463" y="52927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58838" y="52927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-139700" y="1066800"/>
            <a:ext cx="13985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576263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941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9559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4124325"/>
            <a:ext cx="1447800" cy="1179513"/>
            <a:chOff x="4320" y="2928"/>
            <a:chExt cx="1104" cy="1104"/>
          </a:xfrm>
        </p:grpSpPr>
        <p:sp>
          <p:nvSpPr>
            <p:cNvPr id="164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8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6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94" y="5562600"/>
            <a:ext cx="11652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13" y="5621308"/>
            <a:ext cx="11652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71" y="5621308"/>
            <a:ext cx="11652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7086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cs typeface="Times New Roman" pitchFamily="18" charset="0"/>
              </a:rPr>
              <a:t>* </a:t>
            </a:r>
            <a:r>
              <a:rPr lang="vi-VN" altLang="en-US" sz="2600" b="1" dirty="0">
                <a:solidFill>
                  <a:srgbClr val="FF0000"/>
                </a:solidFill>
                <a:cs typeface="Times New Roman" pitchFamily="18" charset="0"/>
              </a:rPr>
              <a:t>Nêu lại cách</a:t>
            </a:r>
            <a:r>
              <a:rPr lang="en-US" altLang="en-US" sz="2600" b="1" dirty="0">
                <a:solidFill>
                  <a:srgbClr val="FF0000"/>
                </a:solidFill>
                <a:cs typeface="Times New Roman" pitchFamily="18" charset="0"/>
              </a:rPr>
              <a:t> so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itchFamily="18" charset="0"/>
              </a:rPr>
              <a:t>sánh</a:t>
            </a:r>
            <a:r>
              <a:rPr lang="en-US" altLang="en-US" sz="2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itchFamily="18" charset="0"/>
              </a:rPr>
              <a:t>hai</a:t>
            </a:r>
            <a:r>
              <a:rPr lang="en-US" altLang="en-US" sz="2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2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itchFamily="18" charset="0"/>
              </a:rPr>
              <a:t>thập</a:t>
            </a:r>
            <a:r>
              <a:rPr lang="en-US" altLang="en-US" sz="2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sz="2600" b="1" dirty="0">
                <a:solidFill>
                  <a:srgbClr val="FF0000"/>
                </a:solidFill>
                <a:cs typeface="Times New Roman" pitchFamily="18" charset="0"/>
              </a:rPr>
              <a:t> :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225" y="838200"/>
            <a:ext cx="9144000" cy="11017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225" y="2133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Times New Roman" pitchFamily="18" charset="0"/>
              </a:rPr>
              <a:t>- </a:t>
            </a:r>
            <a:r>
              <a:rPr lang="en-US" altLang="en-US" sz="2400" b="1" dirty="0" err="1">
                <a:cs typeface="Times New Roman" pitchFamily="18" charset="0"/>
              </a:rPr>
              <a:t>Nếu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nguyên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của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hai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số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bằng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nhau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thì</a:t>
            </a:r>
            <a:r>
              <a:rPr lang="en-US" altLang="en-US" sz="2400" b="1" dirty="0">
                <a:cs typeface="Times New Roman" pitchFamily="18" charset="0"/>
              </a:rPr>
              <a:t> so </a:t>
            </a:r>
            <a:r>
              <a:rPr lang="en-US" altLang="en-US" sz="2400" b="1" dirty="0" err="1">
                <a:cs typeface="Times New Roman" pitchFamily="18" charset="0"/>
              </a:rPr>
              <a:t>sánh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thập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phân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lần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lượt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từ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hàng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mười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hàng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trăm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hàng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nghìn</a:t>
            </a:r>
            <a:r>
              <a:rPr lang="en-US" altLang="en-US" sz="2400" b="1" dirty="0">
                <a:cs typeface="Times New Roman" pitchFamily="18" charset="0"/>
              </a:rPr>
              <a:t>,… </a:t>
            </a:r>
            <a:r>
              <a:rPr lang="en-US" altLang="en-US" sz="2400" b="1" dirty="0" err="1">
                <a:cs typeface="Times New Roman" pitchFamily="18" charset="0"/>
              </a:rPr>
              <a:t>đến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cùng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một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hàng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đó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số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thập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phân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có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chữ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số</a:t>
            </a:r>
            <a:r>
              <a:rPr lang="en-US" altLang="en-US" sz="2400" b="1" dirty="0">
                <a:cs typeface="Times New Roman" pitchFamily="18" charset="0"/>
              </a:rPr>
              <a:t> ở </a:t>
            </a:r>
            <a:r>
              <a:rPr lang="en-US" altLang="en-US" sz="2400" b="1" dirty="0" err="1">
                <a:cs typeface="Times New Roman" pitchFamily="18" charset="0"/>
              </a:rPr>
              <a:t>hàng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tương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ứng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lớn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hơn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thì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số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đó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lớn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hơn</a:t>
            </a:r>
            <a:r>
              <a:rPr lang="en-US" altLang="en-US" sz="2400" b="1" dirty="0">
                <a:cs typeface="Times New Roman" pitchFamily="18" charset="0"/>
              </a:rPr>
              <a:t>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225" y="4267200"/>
            <a:ext cx="9144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Times New Roman" pitchFamily="18" charset="0"/>
              </a:rPr>
              <a:t>- </a:t>
            </a:r>
            <a:r>
              <a:rPr lang="en-US" altLang="en-US" sz="2400" b="1" dirty="0" err="1">
                <a:cs typeface="Times New Roman" pitchFamily="18" charset="0"/>
              </a:rPr>
              <a:t>Nếu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nguyên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thập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phân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của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hai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số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đó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bằng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nhau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thì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hai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số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đó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bằng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nhau</a:t>
            </a:r>
            <a:r>
              <a:rPr lang="en-US" altLang="en-US" sz="2400" b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1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-7374"/>
            <a:ext cx="9144000" cy="6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8113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764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WordArt 8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315200" cy="426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  <a:cs typeface="Arial" charset="0"/>
              </a:rPr>
              <a:t>CẢM ƠN CÁC THẦY CÔ VÀ CÁC EM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  <a:cs typeface="Arial" charset="0"/>
              </a:rPr>
              <a:t>TIẾT HỌC ĐẾN ĐÂY LÀ KẾT THÚC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016" y="49468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24" descr="4BBD0CCD48A74000B8F6581C9110274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172833"/>
            <a:ext cx="13472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Day hoa 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82" y="-7374"/>
            <a:ext cx="89581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Day hoa 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82" y="534194"/>
            <a:ext cx="89581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Day hoa 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8" y="3787775"/>
            <a:ext cx="89581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65906"/>
            <a:ext cx="1981200" cy="269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697125i6o7gtfx8m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5102" y="3657600"/>
            <a:ext cx="1699828" cy="16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176648"/>
      </p:ext>
    </p:extLst>
  </p:cSld>
  <p:clrMapOvr>
    <a:masterClrMapping/>
  </p:clrMapOvr>
  <p:transition>
    <p:sndAc>
      <p:stSnd>
        <p:snd r:embed="rId2" name="Tieng chi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213991" y="1859049"/>
            <a:ext cx="2041347" cy="2432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1770028" y="-5241"/>
            <a:ext cx="1261874" cy="1454890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38" y="3867163"/>
            <a:ext cx="9154001" cy="3049905"/>
          </a:xfrm>
          <a:prstGeom prst="rect">
            <a:avLst/>
          </a:prstGeom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036" y="4728845"/>
            <a:ext cx="2931319" cy="206121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33" y="4800613"/>
            <a:ext cx="872966" cy="1918335"/>
          </a:xfrm>
          <a:prstGeom prst="rect">
            <a:avLst/>
          </a:prstGeom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315107" y="742161"/>
            <a:ext cx="6628723" cy="22098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KHỞI ĐỘNG</a:t>
            </a:r>
          </a:p>
        </p:txBody>
      </p:sp>
      <p:pic>
        <p:nvPicPr>
          <p:cNvPr id="18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6883242" y="858023"/>
            <a:ext cx="2041347" cy="2432210"/>
          </a:xfrm>
          <a:prstGeom prst="rect">
            <a:avLst/>
          </a:prstGeom>
        </p:spPr>
      </p:pic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057995" y="2784034"/>
            <a:ext cx="7391400" cy="2166257"/>
          </a:xfrm>
          <a:prstGeom prst="rect">
            <a:avLst/>
          </a:prstGeom>
          <a:noFill/>
        </p:spPr>
        <p:txBody>
          <a:bodyPr wrap="none" lIns="91397" tIns="45699" rIns="91397" bIns="45699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</a:t>
            </a:r>
          </a:p>
          <a:p>
            <a:pPr algn="ctr">
              <a:defRPr/>
            </a:pPr>
            <a:r>
              <a:rPr lang="vi-VN" sz="36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XEM AI NHỚ NHẤT</a:t>
            </a:r>
            <a:r>
              <a:rPr lang="en-US" sz="36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?</a:t>
            </a:r>
          </a:p>
        </p:txBody>
      </p:sp>
      <p:pic>
        <p:nvPicPr>
          <p:cNvPr id="10" name="Picture 5" descr="1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2009"/>
            <a:ext cx="829394" cy="1269591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B9ACB02-FDA9-43EA-A9A9-291C767AC7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23" y="0"/>
            <a:ext cx="2222477" cy="110939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5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7485" y="1060683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defTabSz="792194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6175956" y="5105400"/>
            <a:ext cx="1523999" cy="7558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914008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585269" y="152400"/>
            <a:ext cx="8580854" cy="3733800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792194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792194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thêm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0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bên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thập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963,5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thập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mới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thập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 defTabSz="792194"/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2901" y="4267200"/>
            <a:ext cx="6019800" cy="184853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ctr" defTabSz="913877"/>
            <a:r>
              <a:rPr lang="en-US" sz="5400" b="1" dirty="0">
                <a:solidFill>
                  <a:srgbClr val="FF0000"/>
                </a:solidFill>
                <a:latin typeface="Aaril"/>
                <a:cs typeface="Times New Roman" panose="02020603050405020304" pitchFamily="18" charset="0"/>
              </a:rPr>
              <a:t>963,50</a:t>
            </a:r>
            <a:r>
              <a:rPr lang="vi-VN" sz="5400" b="1" dirty="0">
                <a:solidFill>
                  <a:srgbClr val="FF0000"/>
                </a:solidFill>
                <a:latin typeface="Aaril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651" y="6115732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4610100" y="4956134"/>
            <a:ext cx="1143000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6200" y="152400"/>
            <a:ext cx="9067800" cy="4114800"/>
          </a:xfrm>
          <a:prstGeom prst="snip2DiagRect">
            <a:avLst>
              <a:gd name="adj1" fmla="val 0"/>
              <a:gd name="adj2" fmla="val 31233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382" tIns="38690" rIns="77382" bIns="38690" rtlCol="0" anchor="ctr"/>
          <a:lstStyle/>
          <a:p>
            <a:pPr defTabSz="792080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ở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234,700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472949" y="4419600"/>
                <a:ext cx="3762874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 234,7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49" y="4419600"/>
                <a:ext cx="3762874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 rotWithShape="1">
                <a:blip r:embed="rId5"/>
                <a:stretch>
                  <a:fillRect t="-730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927" y="6262461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7551174" y="4388893"/>
            <a:ext cx="1143000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51926" y="304800"/>
            <a:ext cx="8563474" cy="2285999"/>
          </a:xfrm>
          <a:prstGeom prst="snip2DiagRect">
            <a:avLst>
              <a:gd name="adj1" fmla="val 0"/>
              <a:gd name="adj2" fmla="val 31233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382" tIns="38690" rIns="77382" bIns="38690" rtlCol="0" anchor="ctr"/>
          <a:lstStyle/>
          <a:p>
            <a:pPr defTabSz="792080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15,30.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1371600" y="3581399"/>
                <a:ext cx="5562600" cy="17918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 15,3; 15,300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81399"/>
                <a:ext cx="5562600" cy="17918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 rotWithShape="1">
                <a:blip r:embed="rId5"/>
                <a:stretch>
                  <a:fillRect b="-1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927" y="6262461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-98918"/>
            <a:ext cx="9202654" cy="69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552271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u="sng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TOÁN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24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.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SO SÁNH HAI SỐ THẬP PHÂN</a:t>
            </a:r>
            <a:endParaRPr lang="en-US" sz="3600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-26987"/>
            <a:ext cx="13287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15875"/>
            <a:ext cx="12747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3310">
            <a:off x="-27491" y="5451486"/>
            <a:ext cx="1415962" cy="141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583237"/>
            <a:ext cx="12795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93" y="4479924"/>
            <a:ext cx="19018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479923"/>
            <a:ext cx="19018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40" y="4479924"/>
            <a:ext cx="19018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09" y="4438067"/>
            <a:ext cx="19018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2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ình nền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15240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en-US" b="1" u="sng" dirty="0" err="1"/>
              <a:t>Ví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dụ</a:t>
            </a:r>
            <a:r>
              <a:rPr lang="en-US" altLang="en-US" b="1" u="sng" dirty="0"/>
              <a:t> 1</a:t>
            </a:r>
            <a:r>
              <a:rPr lang="en-US" altLang="en-US" b="1" dirty="0"/>
              <a:t>: So </a:t>
            </a:r>
            <a:r>
              <a:rPr lang="en-US" altLang="en-US" b="1" dirty="0" err="1"/>
              <a:t>sánh</a:t>
            </a:r>
            <a:r>
              <a:rPr lang="en-US" altLang="en-US" b="1" dirty="0"/>
              <a:t> 8,1m </a:t>
            </a:r>
            <a:r>
              <a:rPr lang="en-US" altLang="en-US" b="1" dirty="0" err="1"/>
              <a:t>và</a:t>
            </a:r>
            <a:r>
              <a:rPr lang="en-US" altLang="en-US" b="1" dirty="0"/>
              <a:t> 7,9m.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0" y="20574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Ta </a:t>
            </a:r>
            <a:r>
              <a:rPr lang="en-US" altLang="en-US" b="1" dirty="0" err="1"/>
              <a:t>có</a:t>
            </a:r>
            <a:r>
              <a:rPr lang="en-US" altLang="en-US" b="1" dirty="0"/>
              <a:t> </a:t>
            </a:r>
            <a:r>
              <a:rPr lang="en-US" altLang="en-US" b="1" dirty="0" err="1"/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: 8,1m  =       </a:t>
            </a:r>
            <a:r>
              <a:rPr lang="en-US" altLang="en-US" b="1" dirty="0" err="1"/>
              <a:t>dm</a:t>
            </a:r>
            <a:endParaRPr lang="en-US" altLang="en-US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62400" y="25146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7,9m  =        </a:t>
            </a:r>
            <a:r>
              <a:rPr lang="en-US" altLang="en-US" b="1" dirty="0" err="1"/>
              <a:t>dm</a:t>
            </a:r>
            <a:endParaRPr lang="en-US" altLang="en-US" b="1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0" y="32766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alt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b="1" dirty="0">
                <a:cs typeface="Times New Roman" pitchFamily="18" charset="0"/>
              </a:rPr>
              <a:t>Ta </a:t>
            </a:r>
            <a:r>
              <a:rPr lang="en-US" altLang="en-US" b="1" dirty="0" err="1">
                <a:cs typeface="Times New Roman" pitchFamily="18" charset="0"/>
              </a:rPr>
              <a:t>có</a:t>
            </a:r>
            <a:r>
              <a:rPr lang="en-US" altLang="en-US" b="1" dirty="0">
                <a:cs typeface="Times New Roman" pitchFamily="18" charset="0"/>
              </a:rPr>
              <a:t> : 81 </a:t>
            </a:r>
            <a:r>
              <a:rPr lang="en-US" altLang="en-US" b="1" dirty="0" err="1">
                <a:cs typeface="Times New Roman" pitchFamily="18" charset="0"/>
              </a:rPr>
              <a:t>dm</a:t>
            </a:r>
            <a:r>
              <a:rPr lang="en-US" altLang="en-US" b="1" dirty="0">
                <a:cs typeface="Times New Roman" pitchFamily="18" charset="0"/>
              </a:rPr>
              <a:t>    79dm.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334000" y="20574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</a:rPr>
              <a:t>81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257800" y="2514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</a:rPr>
              <a:t>79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362200" y="3276600"/>
            <a:ext cx="45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886200" y="3276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cs typeface="Times New Roman" pitchFamily="18" charset="0"/>
              </a:rPr>
              <a:t>(81 &gt; 79 </a:t>
            </a:r>
            <a:r>
              <a:rPr lang="en-US" altLang="en-US" b="1" dirty="0" err="1">
                <a:cs typeface="Times New Roman" pitchFamily="18" charset="0"/>
              </a:rPr>
              <a:t>vì</a:t>
            </a:r>
            <a:r>
              <a:rPr lang="en-US" altLang="en-US" b="1" dirty="0">
                <a:cs typeface="Times New Roman" pitchFamily="18" charset="0"/>
              </a:rPr>
              <a:t> ở </a:t>
            </a:r>
            <a:r>
              <a:rPr lang="en-US" altLang="en-US" b="1" dirty="0" err="1">
                <a:cs typeface="Times New Roman" pitchFamily="18" charset="0"/>
              </a:rPr>
              <a:t>hàng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chục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có</a:t>
            </a:r>
            <a:r>
              <a:rPr lang="en-US" altLang="en-US" b="1" dirty="0">
                <a:cs typeface="Times New Roman" pitchFamily="18" charset="0"/>
              </a:rPr>
              <a:t> 8 &gt; 7)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1750" y="3810000"/>
            <a:ext cx="484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en-US" b="1" dirty="0"/>
              <a:t> </a:t>
            </a:r>
            <a:r>
              <a:rPr lang="en-US" altLang="en-US" b="1" dirty="0" err="1"/>
              <a:t>Tức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:  8,1m     7,9m.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2438400" y="3810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.VnTime" pitchFamily="34" charset="0"/>
              </a:rPr>
              <a:t>&gt;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0" y="43434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/>
              <a:t>Vậy</a:t>
            </a:r>
            <a:r>
              <a:rPr lang="en-US" altLang="en-US" b="1" dirty="0"/>
              <a:t>:       8,1        7,9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2438400" y="43434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.VnTime" pitchFamily="34" charset="0"/>
              </a:rPr>
              <a:t>&gt;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3470352" y="4298156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cs typeface="Times New Roman" pitchFamily="18" charset="0"/>
              </a:rPr>
              <a:t>(</a:t>
            </a:r>
            <a:r>
              <a:rPr lang="en-US" altLang="en-US" b="1" dirty="0" err="1">
                <a:cs typeface="Times New Roman" pitchFamily="18" charset="0"/>
              </a:rPr>
              <a:t>phần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nguyên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có</a:t>
            </a:r>
            <a:r>
              <a:rPr lang="en-US" altLang="en-US" b="1" dirty="0">
                <a:cs typeface="Times New Roman" pitchFamily="18" charset="0"/>
              </a:rPr>
              <a:t> 8 &gt; 7)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0" y="5105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    </a:t>
            </a:r>
            <a:r>
              <a:rPr lang="en-US" altLang="en-US" b="1" dirty="0"/>
              <a:t>* </a:t>
            </a:r>
            <a:r>
              <a:rPr lang="en-US" altLang="en-US" b="1" u="sng" dirty="0" err="1"/>
              <a:t>Kết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luận</a:t>
            </a:r>
            <a:r>
              <a:rPr lang="en-US" altLang="en-US" b="1" dirty="0"/>
              <a:t>: </a:t>
            </a:r>
            <a:r>
              <a:rPr lang="en-US" altLang="en-US" b="1" dirty="0" err="1">
                <a:solidFill>
                  <a:srgbClr val="FF0000"/>
                </a:solidFill>
              </a:rPr>
              <a:t>Trong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hai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số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thập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phân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nguyên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khác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nhau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số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thập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phân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nào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nguyên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lớn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hơn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thì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số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lớn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hơn</a:t>
            </a:r>
            <a:r>
              <a:rPr lang="en-US" alt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7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ình n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52" y="-40966"/>
            <a:ext cx="94112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152400" y="120332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00CC"/>
                </a:solidFill>
              </a:rPr>
              <a:t>Ví</a:t>
            </a:r>
            <a:r>
              <a:rPr lang="en-US" altLang="en-US" b="1" u="sng" dirty="0">
                <a:solidFill>
                  <a:srgbClr val="0000CC"/>
                </a:solidFill>
              </a:rPr>
              <a:t> </a:t>
            </a:r>
            <a:r>
              <a:rPr lang="en-US" altLang="en-US" b="1" u="sng" dirty="0" err="1">
                <a:solidFill>
                  <a:srgbClr val="0000CC"/>
                </a:solidFill>
              </a:rPr>
              <a:t>dụ</a:t>
            </a:r>
            <a:r>
              <a:rPr lang="en-US" altLang="en-US" b="1" u="sng" dirty="0">
                <a:solidFill>
                  <a:srgbClr val="0000CC"/>
                </a:solidFill>
              </a:rPr>
              <a:t> 2</a:t>
            </a:r>
            <a:r>
              <a:rPr lang="en-US" altLang="en-US" b="1" dirty="0">
                <a:solidFill>
                  <a:srgbClr val="0000CC"/>
                </a:solidFill>
              </a:rPr>
              <a:t> : So </a:t>
            </a:r>
            <a:r>
              <a:rPr lang="en-US" altLang="en-US" b="1" dirty="0" err="1">
                <a:solidFill>
                  <a:srgbClr val="0000CC"/>
                </a:solidFill>
              </a:rPr>
              <a:t>sánh</a:t>
            </a:r>
            <a:r>
              <a:rPr lang="en-US" altLang="en-US" b="1" dirty="0">
                <a:solidFill>
                  <a:srgbClr val="0000CC"/>
                </a:solidFill>
              </a:rPr>
              <a:t> 35,7m </a:t>
            </a:r>
            <a:r>
              <a:rPr lang="en-US" altLang="en-US" b="1" dirty="0" err="1">
                <a:solidFill>
                  <a:srgbClr val="0000CC"/>
                </a:solidFill>
              </a:rPr>
              <a:t>và</a:t>
            </a:r>
            <a:r>
              <a:rPr lang="en-US" altLang="en-US" b="1" dirty="0">
                <a:solidFill>
                  <a:srgbClr val="0000CC"/>
                </a:solidFill>
              </a:rPr>
              <a:t> 35,698m.</a:t>
            </a: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0" y="1828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   </a:t>
            </a:r>
            <a:r>
              <a:rPr lang="en-US" altLang="en-US" sz="2400" b="1" dirty="0">
                <a:cs typeface="Times New Roman" pitchFamily="18" charset="0"/>
              </a:rPr>
              <a:t>Ta </a:t>
            </a:r>
            <a:r>
              <a:rPr lang="en-US" altLang="en-US" sz="2400" b="1" dirty="0" err="1">
                <a:cs typeface="Times New Roman" pitchFamily="18" charset="0"/>
              </a:rPr>
              <a:t>thấy</a:t>
            </a:r>
            <a:r>
              <a:rPr lang="en-US" altLang="en-US" sz="2400" b="1" dirty="0">
                <a:cs typeface="Times New Roman" pitchFamily="18" charset="0"/>
              </a:rPr>
              <a:t>: 35,7m </a:t>
            </a:r>
            <a:r>
              <a:rPr lang="en-US" altLang="en-US" sz="2400" b="1" dirty="0" err="1">
                <a:cs typeface="Times New Roman" pitchFamily="18" charset="0"/>
              </a:rPr>
              <a:t>và</a:t>
            </a:r>
            <a:r>
              <a:rPr lang="en-US" altLang="en-US" sz="2400" b="1" dirty="0">
                <a:cs typeface="Times New Roman" pitchFamily="18" charset="0"/>
              </a:rPr>
              <a:t> 35,698m </a:t>
            </a:r>
            <a:r>
              <a:rPr lang="en-US" altLang="en-US" sz="2400" b="1" dirty="0" err="1">
                <a:cs typeface="Times New Roman" pitchFamily="18" charset="0"/>
              </a:rPr>
              <a:t>có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nguyên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bằng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nhau</a:t>
            </a:r>
            <a:r>
              <a:rPr lang="en-US" altLang="en-US" sz="2400" b="1" dirty="0">
                <a:cs typeface="Times New Roman" pitchFamily="18" charset="0"/>
              </a:rPr>
              <a:t> (</a:t>
            </a:r>
            <a:r>
              <a:rPr lang="en-US" altLang="en-US" sz="2400" b="1" dirty="0" err="1">
                <a:cs typeface="Times New Roman" pitchFamily="18" charset="0"/>
              </a:rPr>
              <a:t>đều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bằng</a:t>
            </a:r>
            <a:r>
              <a:rPr lang="en-US" altLang="en-US" sz="2400" b="1" dirty="0">
                <a:cs typeface="Times New Roman" pitchFamily="18" charset="0"/>
              </a:rPr>
              <a:t> 35 m), ta so </a:t>
            </a:r>
            <a:r>
              <a:rPr lang="en-US" altLang="en-US" sz="2400" b="1" dirty="0" err="1">
                <a:cs typeface="Times New Roman" pitchFamily="18" charset="0"/>
              </a:rPr>
              <a:t>sánh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các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thập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phân</a:t>
            </a:r>
            <a:r>
              <a:rPr lang="en-US" altLang="en-US" sz="2400" b="1" dirty="0">
                <a:cs typeface="Times New Roman" pitchFamily="18" charset="0"/>
              </a:rPr>
              <a:t>: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90525" y="28035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thập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35,7m </a:t>
            </a:r>
            <a:r>
              <a:rPr lang="en-US" altLang="en-US" sz="2400" b="1" dirty="0" err="1"/>
              <a:t>là</a:t>
            </a:r>
            <a:endParaRPr lang="en-US" alt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92632"/>
              </p:ext>
            </p:extLst>
          </p:nvPr>
        </p:nvGraphicFramePr>
        <p:xfrm>
          <a:off x="4343400" y="2667000"/>
          <a:ext cx="3540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203112" imgH="393529" progId="Equation.DSMT4">
                  <p:embed/>
                </p:oleObj>
              </mc:Choice>
              <mc:Fallback>
                <p:oleObj name="Equation" r:id="rId5" imgW="203112" imgH="393529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67000"/>
                        <a:ext cx="354013" cy="838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4724400" y="281940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m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072063" y="2816225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= 7dm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6019800" y="283051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= 700 mm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90525" y="3627438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thập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35,698m </a:t>
            </a:r>
            <a:r>
              <a:rPr lang="en-US" altLang="en-US" sz="2400" b="1" dirty="0" err="1"/>
              <a:t>là</a:t>
            </a:r>
            <a:endParaRPr lang="en-US" alt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68474"/>
              </p:ext>
            </p:extLst>
          </p:nvPr>
        </p:nvGraphicFramePr>
        <p:xfrm>
          <a:off x="4724400" y="3505200"/>
          <a:ext cx="7381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05200"/>
                        <a:ext cx="738188" cy="7762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486400" y="36512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m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5753100" y="366871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= 698 mm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381000" y="4191000"/>
            <a:ext cx="410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/>
              <a:t>Mà</a:t>
            </a:r>
            <a:r>
              <a:rPr lang="en-US" altLang="en-US" sz="2400" b="1" dirty="0"/>
              <a:t>         700 mm        698 mm</a:t>
            </a: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2667000" y="419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&gt;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4419600" y="4267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(700 &gt; 698 </a:t>
            </a:r>
            <a:r>
              <a:rPr lang="en-US" altLang="en-US" sz="2400" b="1" dirty="0" err="1">
                <a:solidFill>
                  <a:srgbClr val="0000CC"/>
                </a:solidFill>
              </a:rPr>
              <a:t>vì</a:t>
            </a:r>
            <a:r>
              <a:rPr lang="en-US" altLang="en-US" sz="2400" b="1" dirty="0">
                <a:solidFill>
                  <a:srgbClr val="0000CC"/>
                </a:solidFill>
              </a:rPr>
              <a:t> ở </a:t>
            </a:r>
            <a:r>
              <a:rPr lang="en-US" altLang="en-US" sz="2400" b="1" dirty="0" err="1">
                <a:solidFill>
                  <a:srgbClr val="0000CC"/>
                </a:solidFill>
              </a:rPr>
              <a:t>hàng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trăm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</a:rPr>
              <a:t> 7 &gt; 6)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850900" y="4810125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Nên:</a:t>
            </a:r>
            <a:r>
              <a:rPr lang="en-US" altLang="en-US" b="1"/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93037"/>
              </p:ext>
            </p:extLst>
          </p:nvPr>
        </p:nvGraphicFramePr>
        <p:xfrm>
          <a:off x="2170113" y="4676775"/>
          <a:ext cx="419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9" imgW="203112" imgH="393529" progId="Equation.3">
                  <p:embed/>
                </p:oleObj>
              </mc:Choice>
              <mc:Fallback>
                <p:oleObj name="Equation" r:id="rId9" imgW="203112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4676775"/>
                        <a:ext cx="419100" cy="774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2663825" y="48355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m</a:t>
            </a: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3152775" y="48720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Arial" pitchFamily="34" charset="0"/>
              </a:rPr>
              <a:t>&gt;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2202"/>
              </p:ext>
            </p:extLst>
          </p:nvPr>
        </p:nvGraphicFramePr>
        <p:xfrm>
          <a:off x="3703638" y="4621213"/>
          <a:ext cx="827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4621213"/>
                        <a:ext cx="827087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4689592" y="48355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m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1006475" y="5451475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Do </a:t>
            </a:r>
            <a:r>
              <a:rPr lang="en-US" altLang="en-US" sz="2400" b="1" dirty="0" err="1"/>
              <a:t>đó</a:t>
            </a:r>
            <a:r>
              <a:rPr lang="en-US" altLang="en-US" sz="2400" b="1" dirty="0"/>
              <a:t>:  35</a:t>
            </a:r>
            <a:r>
              <a:rPr lang="en-US" altLang="en-US" sz="2400" b="1" dirty="0">
                <a:solidFill>
                  <a:srgbClr val="0000CC"/>
                </a:solidFill>
              </a:rPr>
              <a:t>,</a:t>
            </a:r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/>
              <a:t>m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3152775" y="544671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Arial" pitchFamily="34" charset="0"/>
              </a:rPr>
              <a:t>&gt;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3625850" y="54340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35</a:t>
            </a:r>
            <a:r>
              <a:rPr lang="en-US" altLang="en-US" sz="2400" b="1" dirty="0">
                <a:solidFill>
                  <a:srgbClr val="0000CC"/>
                </a:solidFill>
              </a:rPr>
              <a:t>,</a:t>
            </a:r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  <a:r>
              <a:rPr lang="en-US" altLang="en-US" sz="2400" b="1" dirty="0"/>
              <a:t>98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/>
              <a:t>m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1428750" y="581977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/>
              <a:t>Vậy</a:t>
            </a:r>
            <a:r>
              <a:rPr lang="en-US" altLang="en-US" sz="2400" b="1" dirty="0"/>
              <a:t>: 35</a:t>
            </a:r>
            <a:r>
              <a:rPr lang="en-US" altLang="en-US" sz="2400" b="1" dirty="0">
                <a:solidFill>
                  <a:srgbClr val="0000CC"/>
                </a:solidFill>
              </a:rPr>
              <a:t>,</a:t>
            </a:r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3148013" y="584676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Arial" pitchFamily="34" charset="0"/>
              </a:rPr>
              <a:t>&gt;</a:t>
            </a:r>
          </a:p>
        </p:txBody>
      </p: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3637891" y="5768761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35</a:t>
            </a:r>
            <a:r>
              <a:rPr lang="en-US" altLang="en-US" sz="2400" b="1" dirty="0">
                <a:solidFill>
                  <a:srgbClr val="0000CC"/>
                </a:solidFill>
              </a:rPr>
              <a:t>,</a:t>
            </a:r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  <a:r>
              <a:rPr lang="en-US" altLang="en-US" sz="2400" b="1" dirty="0"/>
              <a:t>98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0" y="6400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( </a:t>
            </a: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nguyên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bằng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nhau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hàng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mười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7 &gt; 6 )</a:t>
            </a: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5235536" y="4648974"/>
            <a:ext cx="40195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8000"/>
                </a:solidFill>
              </a:rPr>
              <a:t>* </a:t>
            </a:r>
            <a:r>
              <a:rPr lang="en-US" altLang="en-US" sz="2200" b="1" dirty="0" err="1"/>
              <a:t>Kết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luận</a:t>
            </a:r>
            <a:r>
              <a:rPr lang="en-US" altLang="en-US" sz="2200" b="1" dirty="0"/>
              <a:t>: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Trong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hai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số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thập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phân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có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nguyên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nhau</a:t>
            </a:r>
            <a:r>
              <a:rPr lang="en-US" altLang="en-US" sz="2200" b="1" dirty="0">
                <a:solidFill>
                  <a:srgbClr val="FF0000"/>
                </a:solidFill>
              </a:rPr>
              <a:t>, </a:t>
            </a:r>
            <a:r>
              <a:rPr lang="en-US" altLang="en-US" sz="2200" b="1" dirty="0" err="1">
                <a:solidFill>
                  <a:srgbClr val="FF0000"/>
                </a:solidFill>
              </a:rPr>
              <a:t>số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thập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phân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nào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có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hàng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mười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lớn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hơn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thì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số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đó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lớn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hơn</a:t>
            </a:r>
            <a:r>
              <a:rPr lang="en-US" altLang="en-US" sz="2200" b="1" dirty="0">
                <a:solidFill>
                  <a:srgbClr val="FF0000"/>
                </a:solidFill>
              </a:rPr>
              <a:t>. </a:t>
            </a:r>
            <a:endParaRPr lang="en-US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6"/>
          <p:cNvSpPr txBox="1">
            <a:spLocks noChangeArrowheads="1"/>
          </p:cNvSpPr>
          <p:nvPr/>
        </p:nvSpPr>
        <p:spPr bwMode="auto">
          <a:xfrm>
            <a:off x="43317" y="65277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Ví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dụ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:    2001,2     1999,7</a:t>
            </a:r>
          </a:p>
        </p:txBody>
      </p:sp>
      <p:sp>
        <p:nvSpPr>
          <p:cNvPr id="15" name="Text Box 98"/>
          <p:cNvSpPr txBox="1">
            <a:spLocks noChangeArrowheads="1"/>
          </p:cNvSpPr>
          <p:nvPr/>
        </p:nvSpPr>
        <p:spPr bwMode="auto">
          <a:xfrm>
            <a:off x="1175657" y="1131681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78,469     78,5</a:t>
            </a:r>
          </a:p>
        </p:txBody>
      </p:sp>
      <p:sp>
        <p:nvSpPr>
          <p:cNvPr id="16" name="Text Box 101"/>
          <p:cNvSpPr txBox="1">
            <a:spLocks noChangeArrowheads="1"/>
          </p:cNvSpPr>
          <p:nvPr/>
        </p:nvSpPr>
        <p:spPr bwMode="auto">
          <a:xfrm>
            <a:off x="1110343" y="1789722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630,72     630,70</a:t>
            </a:r>
          </a:p>
        </p:txBody>
      </p:sp>
      <p:sp>
        <p:nvSpPr>
          <p:cNvPr id="17" name="Text Box 99"/>
          <p:cNvSpPr txBox="1">
            <a:spLocks noChangeArrowheads="1"/>
          </p:cNvSpPr>
          <p:nvPr/>
        </p:nvSpPr>
        <p:spPr bwMode="auto">
          <a:xfrm>
            <a:off x="2100717" y="62404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cs typeface="Times New Roman" pitchFamily="18" charset="0"/>
              </a:rPr>
              <a:t>&gt; </a:t>
            </a:r>
          </a:p>
        </p:txBody>
      </p:sp>
      <p:sp>
        <p:nvSpPr>
          <p:cNvPr id="18" name="Text Box 97"/>
          <p:cNvSpPr txBox="1">
            <a:spLocks noChangeArrowheads="1"/>
          </p:cNvSpPr>
          <p:nvPr/>
        </p:nvSpPr>
        <p:spPr bwMode="auto">
          <a:xfrm>
            <a:off x="3657600" y="685234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Times New Roman" pitchFamily="18" charset="0"/>
              </a:rPr>
              <a:t>(</a:t>
            </a:r>
            <a:r>
              <a:rPr lang="en-US" altLang="en-US" sz="2400" b="1" dirty="0" err="1">
                <a:cs typeface="Times New Roman" pitchFamily="18" charset="0"/>
              </a:rPr>
              <a:t>vì</a:t>
            </a:r>
            <a:r>
              <a:rPr lang="en-US" altLang="en-US" sz="2400" b="1" dirty="0">
                <a:cs typeface="Times New Roman" pitchFamily="18" charset="0"/>
              </a:rPr>
              <a:t> 2001 &gt; 1999)</a:t>
            </a:r>
          </a:p>
        </p:txBody>
      </p:sp>
      <p:sp>
        <p:nvSpPr>
          <p:cNvPr id="20" name="Text Box 103"/>
          <p:cNvSpPr txBox="1">
            <a:spLocks noChangeArrowheads="1"/>
          </p:cNvSpPr>
          <p:nvPr/>
        </p:nvSpPr>
        <p:spPr bwMode="auto">
          <a:xfrm>
            <a:off x="2119767" y="1044135"/>
            <a:ext cx="41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cs typeface="Times New Roman" pitchFamily="18" charset="0"/>
              </a:rPr>
              <a:t>&lt;</a:t>
            </a:r>
          </a:p>
        </p:txBody>
      </p:sp>
      <p:sp>
        <p:nvSpPr>
          <p:cNvPr id="21" name="Text Box 100"/>
          <p:cNvSpPr txBox="1">
            <a:spLocks noChangeArrowheads="1"/>
          </p:cNvSpPr>
          <p:nvPr/>
        </p:nvSpPr>
        <p:spPr bwMode="auto">
          <a:xfrm>
            <a:off x="14288" y="13768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Times New Roman" pitchFamily="18" charset="0"/>
              </a:rPr>
              <a:t>(</a:t>
            </a:r>
            <a:r>
              <a:rPr lang="en-US" altLang="en-US" sz="2400" b="1" dirty="0" err="1">
                <a:cs typeface="Times New Roman" pitchFamily="18" charset="0"/>
              </a:rPr>
              <a:t>vì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nguyên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bằng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nhau</a:t>
            </a:r>
            <a:r>
              <a:rPr lang="en-US" altLang="en-US" sz="2400" b="1" dirty="0">
                <a:cs typeface="Times New Roman" pitchFamily="18" charset="0"/>
              </a:rPr>
              <a:t>, ở </a:t>
            </a:r>
            <a:r>
              <a:rPr lang="en-US" altLang="en-US" sz="2400" b="1" dirty="0" err="1">
                <a:cs typeface="Times New Roman" pitchFamily="18" charset="0"/>
              </a:rPr>
              <a:t>hàng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mười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có</a:t>
            </a:r>
            <a:r>
              <a:rPr lang="en-US" altLang="en-US" sz="2400" b="1" dirty="0">
                <a:cs typeface="Times New Roman" pitchFamily="18" charset="0"/>
              </a:rPr>
              <a:t> 4 &lt; 5)</a:t>
            </a:r>
          </a:p>
        </p:txBody>
      </p:sp>
      <p:sp>
        <p:nvSpPr>
          <p:cNvPr id="22" name="Text Box 104"/>
          <p:cNvSpPr txBox="1">
            <a:spLocks noChangeArrowheads="1"/>
          </p:cNvSpPr>
          <p:nvPr/>
        </p:nvSpPr>
        <p:spPr bwMode="auto">
          <a:xfrm>
            <a:off x="2062617" y="1752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cs typeface="Times New Roman" pitchFamily="18" charset="0"/>
              </a:rPr>
              <a:t>&gt;</a:t>
            </a:r>
          </a:p>
        </p:txBody>
      </p:sp>
      <p:sp>
        <p:nvSpPr>
          <p:cNvPr id="23" name="Text Box 102"/>
          <p:cNvSpPr txBox="1">
            <a:spLocks noChangeArrowheads="1"/>
          </p:cNvSpPr>
          <p:nvPr/>
        </p:nvSpPr>
        <p:spPr bwMode="auto">
          <a:xfrm>
            <a:off x="82778" y="212681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Times New Roman" pitchFamily="18" charset="0"/>
              </a:rPr>
              <a:t>(</a:t>
            </a:r>
            <a:r>
              <a:rPr lang="en-US" altLang="en-US" sz="2400" b="1" dirty="0" err="1">
                <a:cs typeface="Times New Roman" pitchFamily="18" charset="0"/>
              </a:rPr>
              <a:t>vì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nguyên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bằng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nhau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hàng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mười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bằng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nhau</a:t>
            </a:r>
            <a:r>
              <a:rPr lang="en-US" altLang="en-US" sz="2400" b="1" dirty="0">
                <a:cs typeface="Times New Roman" pitchFamily="18" charset="0"/>
              </a:rPr>
              <a:t>, ở </a:t>
            </a:r>
            <a:r>
              <a:rPr lang="en-US" altLang="en-US" sz="2400" b="1" dirty="0" err="1">
                <a:cs typeface="Times New Roman" pitchFamily="18" charset="0"/>
              </a:rPr>
              <a:t>hàng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trăm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có</a:t>
            </a:r>
            <a:r>
              <a:rPr lang="en-US" altLang="en-US" sz="2400" b="1" dirty="0">
                <a:cs typeface="Times New Roman" pitchFamily="18" charset="0"/>
              </a:rPr>
              <a:t> 2 &gt; 0)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2778" y="3329504"/>
            <a:ext cx="9121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Muốn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so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sánh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thập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phân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ta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làm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3791169"/>
            <a:ext cx="9144000" cy="675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-1813" y="4466592"/>
            <a:ext cx="92145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thì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so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sánh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thập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lần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lượt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mười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trăm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nghìn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,…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thập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tương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ứng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hơn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thì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hơn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8804" y="5867400"/>
            <a:ext cx="91421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thập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thì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6" name="Text Box 98"/>
          <p:cNvSpPr txBox="1">
            <a:spLocks noChangeArrowheads="1"/>
          </p:cNvSpPr>
          <p:nvPr/>
        </p:nvSpPr>
        <p:spPr bwMode="auto">
          <a:xfrm>
            <a:off x="703943" y="2957810"/>
            <a:ext cx="209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66,65       66,65</a:t>
            </a:r>
          </a:p>
        </p:txBody>
      </p:sp>
      <p:sp>
        <p:nvSpPr>
          <p:cNvPr id="27" name="Text Box 103"/>
          <p:cNvSpPr txBox="1">
            <a:spLocks noChangeArrowheads="1"/>
          </p:cNvSpPr>
          <p:nvPr/>
        </p:nvSpPr>
        <p:spPr bwMode="auto">
          <a:xfrm>
            <a:off x="1586367" y="2948766"/>
            <a:ext cx="41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cs typeface="Times New Roman" pitchFamily="18" charset="0"/>
              </a:rPr>
              <a:t>=</a:t>
            </a:r>
          </a:p>
        </p:txBody>
      </p:sp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2777671" y="2867839"/>
            <a:ext cx="6511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(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nguyên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thâp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phân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64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14" grpId="0"/>
      <p:bldP spid="19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1022</Words>
  <Application>Microsoft Macintosh PowerPoint</Application>
  <PresentationFormat>On-screen Show (4:3)</PresentationFormat>
  <Paragraphs>166</Paragraphs>
  <Slides>18</Slides>
  <Notes>5</Notes>
  <HiddenSlides>0</HiddenSlides>
  <MMClips>3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.VnHelvetInsH</vt:lpstr>
      <vt:lpstr>.VnTime</vt:lpstr>
      <vt:lpstr>.VnTimeH</vt:lpstr>
      <vt:lpstr>Aaril</vt:lpstr>
      <vt:lpstr>Arial</vt:lpstr>
      <vt:lpstr>Calibri</vt:lpstr>
      <vt:lpstr>Cambria Math</vt:lpstr>
      <vt:lpstr>Impact</vt:lpstr>
      <vt:lpstr>Times New Roman</vt:lpstr>
      <vt:lpstr>Trebuchet MS</vt:lpstr>
      <vt:lpstr>VnBangkok</vt:lpstr>
      <vt:lpstr>VNbritannic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thienhonkai@gmail.com</cp:lastModifiedBy>
  <cp:revision>91</cp:revision>
  <dcterms:created xsi:type="dcterms:W3CDTF">2021-10-22T07:41:53Z</dcterms:created>
  <dcterms:modified xsi:type="dcterms:W3CDTF">2023-10-24T03:36:15Z</dcterms:modified>
</cp:coreProperties>
</file>