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57" r:id="rId3"/>
    <p:sldId id="258" r:id="rId4"/>
    <p:sldId id="259" r:id="rId5"/>
    <p:sldId id="260" r:id="rId6"/>
    <p:sldId id="261" r:id="rId7"/>
    <p:sldId id="25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6D248C-296C-4D22-B1A0-A0F6A329669C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2BAAF3-EB60-4A78-A90D-9E78500178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380727-5C69-409F-899F-C1F2DD8E5C2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26749-9198-4111-B856-359F4B3E1DCB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26AD8-15D6-4BC8-956E-22DA8A78B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26749-9198-4111-B856-359F4B3E1DCB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26AD8-15D6-4BC8-956E-22DA8A78B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26749-9198-4111-B856-359F4B3E1DCB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26AD8-15D6-4BC8-956E-22DA8A78B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26749-9198-4111-B856-359F4B3E1DCB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26AD8-15D6-4BC8-956E-22DA8A78B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26749-9198-4111-B856-359F4B3E1DCB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26AD8-15D6-4BC8-956E-22DA8A78B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26749-9198-4111-B856-359F4B3E1DCB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26AD8-15D6-4BC8-956E-22DA8A78B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26749-9198-4111-B856-359F4B3E1DCB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26AD8-15D6-4BC8-956E-22DA8A78B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26749-9198-4111-B856-359F4B3E1DCB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26AD8-15D6-4BC8-956E-22DA8A78B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26749-9198-4111-B856-359F4B3E1DCB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26AD8-15D6-4BC8-956E-22DA8A78B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26749-9198-4111-B856-359F4B3E1DCB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26AD8-15D6-4BC8-956E-22DA8A78B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26749-9198-4111-B856-359F4B3E1DCB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26AD8-15D6-4BC8-956E-22DA8A78B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26749-9198-4111-B856-359F4B3E1DCB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26AD8-15D6-4BC8-956E-22DA8A78B7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4600" y="2514600"/>
            <a:ext cx="3429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TOÁN </a:t>
            </a:r>
          </a:p>
          <a:p>
            <a:pPr algn="ctr"/>
            <a:r>
              <a:rPr lang="en-US" sz="40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40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60960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3"/>
          <p:cNvGrpSpPr/>
          <p:nvPr/>
        </p:nvGrpSpPr>
        <p:grpSpPr>
          <a:xfrm>
            <a:off x="762000" y="1371600"/>
            <a:ext cx="8077200" cy="1286708"/>
            <a:chOff x="762000" y="1905000"/>
            <a:chExt cx="8077200" cy="1286708"/>
          </a:xfrm>
        </p:grpSpPr>
        <p:sp>
          <p:nvSpPr>
            <p:cNvPr id="5" name="TextBox 4"/>
            <p:cNvSpPr txBox="1"/>
            <p:nvPr/>
          </p:nvSpPr>
          <p:spPr>
            <a:xfrm>
              <a:off x="914400" y="1905000"/>
              <a:ext cx="434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BÀI 1: </a:t>
              </a:r>
              <a:r>
                <a:rPr lang="en-US" sz="2400" dirty="0" err="1" smtClean="0"/>
                <a:t>Đặt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tính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rồi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tính</a:t>
              </a:r>
              <a:r>
                <a:rPr lang="en-US" sz="2400" dirty="0" smtClean="0"/>
                <a:t>.</a:t>
              </a:r>
              <a:endParaRPr lang="en-US" sz="24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62000" y="2514600"/>
              <a:ext cx="807720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23,75 + 8,42 + 19,83 ;</a:t>
              </a:r>
              <a:r>
                <a:rPr lang="en-US" sz="2000" dirty="0" smtClean="0"/>
                <a:t>       </a:t>
              </a:r>
              <a:r>
                <a:rPr lang="en-US" sz="2000" dirty="0"/>
                <a:t>48,11 + 26,85 + 8,07 ;</a:t>
              </a:r>
              <a:r>
                <a:rPr lang="en-US" sz="2000" dirty="0" smtClean="0"/>
                <a:t>     </a:t>
              </a:r>
              <a:r>
                <a:rPr lang="en-US" sz="2000" dirty="0"/>
                <a:t>0,93 + 0,8 + 1,76 ;</a:t>
              </a:r>
            </a:p>
            <a:p>
              <a:pPr algn="ctr"/>
              <a:endParaRPr lang="en-US" dirty="0"/>
            </a:p>
          </p:txBody>
        </p:sp>
      </p:grpSp>
      <p:grpSp>
        <p:nvGrpSpPr>
          <p:cNvPr id="3" name="Group 21"/>
          <p:cNvGrpSpPr/>
          <p:nvPr/>
        </p:nvGrpSpPr>
        <p:grpSpPr>
          <a:xfrm>
            <a:off x="1447800" y="4495800"/>
            <a:ext cx="5486400" cy="1867261"/>
            <a:chOff x="762000" y="3429000"/>
            <a:chExt cx="5486400" cy="1867261"/>
          </a:xfrm>
        </p:grpSpPr>
        <p:sp>
          <p:nvSpPr>
            <p:cNvPr id="9" name="TextBox 8"/>
            <p:cNvSpPr txBox="1"/>
            <p:nvPr/>
          </p:nvSpPr>
          <p:spPr>
            <a:xfrm>
              <a:off x="762000" y="3429000"/>
              <a:ext cx="914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23,75</a:t>
              </a:r>
              <a:endParaRPr lang="en-US" sz="2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24956" y="3869784"/>
              <a:ext cx="1143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8,42</a:t>
              </a:r>
              <a:endParaRPr lang="en-US" sz="2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90136" y="4287128"/>
              <a:ext cx="914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19,83</a:t>
              </a:r>
              <a:endParaRPr lang="en-US" sz="2400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762000" y="4800600"/>
              <a:ext cx="1066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829992" y="4834596"/>
              <a:ext cx="88357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52,00</a:t>
              </a:r>
              <a:endParaRPr lang="en-US" sz="2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819400" y="3429000"/>
              <a:ext cx="1447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48,11  26,85</a:t>
              </a:r>
            </a:p>
            <a:p>
              <a:endParaRPr lang="en-US" sz="2400" dirty="0" smtClean="0"/>
            </a:p>
            <a:p>
              <a:endParaRPr lang="en-US" sz="2400" dirty="0" smtClean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2895600" y="4724400"/>
              <a:ext cx="990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022212" y="4191000"/>
              <a:ext cx="8299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8,07</a:t>
              </a:r>
              <a:endParaRPr lang="en-US" sz="2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853396" y="4756048"/>
              <a:ext cx="1066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83,03</a:t>
              </a:r>
              <a:endParaRPr lang="en-US" sz="2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876800" y="3581400"/>
              <a:ext cx="1371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0,93</a:t>
              </a:r>
              <a:endParaRPr lang="en-US" sz="2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910796" y="3996396"/>
              <a:ext cx="838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0,8</a:t>
              </a:r>
              <a:endParaRPr lang="en-US" sz="2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919004" y="4332844"/>
              <a:ext cx="990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1,76</a:t>
              </a:r>
              <a:endParaRPr lang="en-US" sz="240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924864" y="4800600"/>
              <a:ext cx="72808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400" dirty="0" smtClean="0"/>
                <a:t>3,49</a:t>
              </a:r>
              <a:endParaRPr lang="en-US" sz="2400" dirty="0">
                <a:solidFill>
                  <a:prstClr val="black"/>
                </a:solidFill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876800" y="4800600"/>
              <a:ext cx="914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304800" y="2743200"/>
            <a:ext cx="8458200" cy="15696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</a:rPr>
              <a:t>-</a:t>
            </a:r>
            <a:r>
              <a:rPr lang="en-US" sz="2400" dirty="0" err="1" smtClean="0">
                <a:solidFill>
                  <a:srgbClr val="002060"/>
                </a:solidFill>
              </a:rPr>
              <a:t>Viết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số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hạng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này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dưới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số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hạng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kia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sao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cho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các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số</a:t>
            </a:r>
            <a:r>
              <a:rPr lang="en-US" sz="2400" dirty="0" smtClean="0">
                <a:solidFill>
                  <a:srgbClr val="002060"/>
                </a:solidFill>
              </a:rPr>
              <a:t> ở </a:t>
            </a:r>
            <a:r>
              <a:rPr lang="en-US" sz="2400" dirty="0" err="1" smtClean="0">
                <a:solidFill>
                  <a:srgbClr val="002060"/>
                </a:solidFill>
              </a:rPr>
              <a:t>cùng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một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hàng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đặt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thẳng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cột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với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nhau</a:t>
            </a:r>
            <a:r>
              <a:rPr lang="en-US" sz="24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-</a:t>
            </a:r>
            <a:r>
              <a:rPr lang="en-US" sz="2400" dirty="0" err="1" smtClean="0">
                <a:solidFill>
                  <a:srgbClr val="002060"/>
                </a:solidFill>
              </a:rPr>
              <a:t>Cộng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như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cộng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số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tự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nhiên</a:t>
            </a:r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</a:rPr>
              <a:t>-</a:t>
            </a:r>
            <a:r>
              <a:rPr lang="en-US" sz="2400" dirty="0" err="1" smtClean="0">
                <a:solidFill>
                  <a:srgbClr val="002060"/>
                </a:solidFill>
              </a:rPr>
              <a:t>Viết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dấu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phẩy</a:t>
            </a:r>
            <a:r>
              <a:rPr lang="en-US" sz="2400" dirty="0" smtClean="0">
                <a:solidFill>
                  <a:srgbClr val="002060"/>
                </a:solidFill>
              </a:rPr>
              <a:t> ở </a:t>
            </a:r>
            <a:r>
              <a:rPr lang="en-US" sz="2400" dirty="0" err="1" smtClean="0">
                <a:solidFill>
                  <a:srgbClr val="002060"/>
                </a:solidFill>
              </a:rPr>
              <a:t>tổng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thẳng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cột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với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các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dấu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phẩy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của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các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số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hạng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60960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304800" y="1676400"/>
            <a:ext cx="8458200" cy="1085910"/>
            <a:chOff x="304800" y="1676400"/>
            <a:chExt cx="8458200" cy="1085910"/>
          </a:xfrm>
        </p:grpSpPr>
        <p:sp>
          <p:nvSpPr>
            <p:cNvPr id="5" name="TextBox 4"/>
            <p:cNvSpPr txBox="1"/>
            <p:nvPr/>
          </p:nvSpPr>
          <p:spPr>
            <a:xfrm>
              <a:off x="533400" y="1676400"/>
              <a:ext cx="7010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/>
                <a:t>Bài</a:t>
              </a:r>
              <a:r>
                <a:rPr lang="en-US" sz="2800" dirty="0" smtClean="0"/>
                <a:t> 2: </a:t>
              </a:r>
              <a:r>
                <a:rPr lang="en-US" sz="2800" dirty="0" err="1" smtClean="0"/>
                <a:t>Tính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bằng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cách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thuận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tiện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nhất</a:t>
              </a:r>
              <a:endParaRPr lang="en-US" sz="28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04800" y="2362200"/>
              <a:ext cx="845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 2,96 + 4,58 + 3,04             b) 7,8 + 5,6 + 4,2 + 0,4              c)    8,69 + 2,23 + 4,77</a:t>
              </a:r>
              <a:endParaRPr lang="en-US" sz="2000" b="1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09600" y="3200400"/>
            <a:ext cx="7239000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Thảo</a:t>
            </a:r>
            <a:r>
              <a:rPr lang="en-US" sz="2400" dirty="0" smtClean="0"/>
              <a:t> </a:t>
            </a:r>
            <a:r>
              <a:rPr lang="en-US" sz="2400" dirty="0" err="1" smtClean="0"/>
              <a:t>luận</a:t>
            </a:r>
            <a:r>
              <a:rPr lang="en-US" sz="2400" dirty="0" smtClean="0"/>
              <a:t> </a:t>
            </a:r>
            <a:r>
              <a:rPr lang="en-US" sz="2400" dirty="0" err="1" smtClean="0"/>
              <a:t>nhóm</a:t>
            </a:r>
            <a:r>
              <a:rPr lang="en-US" sz="2400" dirty="0" smtClean="0"/>
              <a:t> </a:t>
            </a:r>
            <a:r>
              <a:rPr lang="en-US" sz="2400" dirty="0" err="1" smtClean="0"/>
              <a:t>đôi</a:t>
            </a:r>
            <a:r>
              <a:rPr lang="en-US" sz="2400" dirty="0" smtClean="0"/>
              <a:t>, </a:t>
            </a:r>
            <a:r>
              <a:rPr lang="en-US" sz="2400" dirty="0" err="1" smtClean="0"/>
              <a:t>tìm</a:t>
            </a:r>
            <a:r>
              <a:rPr lang="en-US" sz="2400" dirty="0" smtClean="0"/>
              <a:t> </a:t>
            </a:r>
            <a:r>
              <a:rPr lang="en-US" sz="2400" dirty="0" err="1" smtClean="0"/>
              <a:t>cách</a:t>
            </a:r>
            <a:r>
              <a:rPr lang="en-US" sz="2400" dirty="0" smtClean="0"/>
              <a:t> </a:t>
            </a:r>
            <a:r>
              <a:rPr lang="en-US" sz="2400" dirty="0" err="1" smtClean="0"/>
              <a:t>tính</a:t>
            </a:r>
            <a:r>
              <a:rPr lang="en-US" sz="2400" dirty="0" smtClean="0"/>
              <a:t> </a:t>
            </a:r>
            <a:r>
              <a:rPr lang="en-US" sz="2400" dirty="0" err="1" smtClean="0"/>
              <a:t>thuận</a:t>
            </a:r>
            <a:r>
              <a:rPr lang="en-US" sz="2400" dirty="0" smtClean="0"/>
              <a:t> </a:t>
            </a:r>
            <a:r>
              <a:rPr lang="en-US" sz="2400" dirty="0" err="1" smtClean="0"/>
              <a:t>tiện</a:t>
            </a:r>
            <a:r>
              <a:rPr lang="en-US" sz="2400" dirty="0" smtClean="0"/>
              <a:t> </a:t>
            </a:r>
            <a:r>
              <a:rPr lang="en-US" sz="2400" dirty="0" err="1" smtClean="0"/>
              <a:t>nhất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133600"/>
            <a:ext cx="381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smtClean="0"/>
              <a:t>a</a:t>
            </a:r>
            <a:r>
              <a:rPr lang="en-US" sz="2400" b="1" dirty="0" smtClean="0"/>
              <a:t>)      2,96 + 4,58 + 3,04</a:t>
            </a:r>
            <a:r>
              <a:rPr lang="en-US" sz="2400" dirty="0" smtClean="0"/>
              <a:t>             </a:t>
            </a:r>
          </a:p>
          <a:p>
            <a:r>
              <a:rPr lang="en-US" sz="2400" dirty="0" smtClean="0"/>
              <a:t>          = (2,96 + 3,04) + 4,58             </a:t>
            </a:r>
          </a:p>
          <a:p>
            <a:r>
              <a:rPr lang="en-US" sz="2400" dirty="0" smtClean="0"/>
              <a:t>           = 6 +4,58                                   </a:t>
            </a:r>
          </a:p>
          <a:p>
            <a:r>
              <a:rPr lang="en-US" sz="2400" dirty="0" smtClean="0"/>
              <a:t>           =  10,58 </a:t>
            </a:r>
            <a:r>
              <a:rPr lang="en-US" dirty="0" smtClean="0"/>
              <a:t>                                                                                          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00600" y="1981200"/>
            <a:ext cx="388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 </a:t>
            </a:r>
            <a:r>
              <a:rPr lang="en-US" sz="2400" dirty="0" smtClean="0"/>
              <a:t>b)     </a:t>
            </a:r>
            <a:r>
              <a:rPr lang="en-US" sz="2400" b="1" dirty="0" smtClean="0"/>
              <a:t>7,8 + 5,6 + 4,2 + 0,4</a:t>
            </a:r>
            <a:r>
              <a:rPr lang="en-US" sz="2400" dirty="0" smtClean="0"/>
              <a:t>              </a:t>
            </a:r>
          </a:p>
          <a:p>
            <a:pPr lvl="0"/>
            <a:r>
              <a:rPr lang="en-US" sz="2400" dirty="0" smtClean="0"/>
              <a:t>       =( 7,8 + 4,2) +( 5,6 + 0,4)      </a:t>
            </a:r>
          </a:p>
          <a:p>
            <a:r>
              <a:rPr lang="en-US" sz="2400" dirty="0" smtClean="0"/>
              <a:t>      = 12 + 6                                                </a:t>
            </a:r>
          </a:p>
          <a:p>
            <a:r>
              <a:rPr lang="en-US" sz="2400" dirty="0" smtClean="0"/>
              <a:t>      = 18                                                    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3886200"/>
            <a:ext cx="3886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smtClean="0"/>
              <a:t>c)         </a:t>
            </a:r>
            <a:r>
              <a:rPr lang="en-US" sz="2400" b="1" dirty="0" smtClean="0"/>
              <a:t>8,69 + 2,23 + 4,77</a:t>
            </a:r>
          </a:p>
          <a:p>
            <a:r>
              <a:rPr lang="en-US" sz="2400" dirty="0" smtClean="0"/>
              <a:t>         = 8,69 +(2,23 + 4,77)</a:t>
            </a:r>
          </a:p>
          <a:p>
            <a:r>
              <a:rPr lang="en-US" sz="2400" dirty="0" smtClean="0"/>
              <a:t>         =  8,69 + 7 = 15,69</a:t>
            </a:r>
          </a:p>
          <a:p>
            <a:r>
              <a:rPr lang="en-US" dirty="0" smtClean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1371600"/>
            <a:ext cx="4800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Bài</a:t>
            </a:r>
            <a:r>
              <a:rPr lang="en-US" sz="2400" dirty="0" smtClean="0"/>
              <a:t> 2: </a:t>
            </a:r>
            <a:r>
              <a:rPr lang="en-US" sz="2400" dirty="0" err="1" smtClean="0"/>
              <a:t>Tính</a:t>
            </a:r>
            <a:r>
              <a:rPr lang="en-US" sz="2400" dirty="0" smtClean="0"/>
              <a:t> </a:t>
            </a:r>
            <a:r>
              <a:rPr lang="en-US" sz="2400" dirty="0" err="1" smtClean="0"/>
              <a:t>bằng</a:t>
            </a:r>
            <a:r>
              <a:rPr lang="en-US" sz="2400" dirty="0" smtClean="0"/>
              <a:t> </a:t>
            </a:r>
            <a:r>
              <a:rPr lang="en-US" sz="2400" dirty="0" err="1" smtClean="0"/>
              <a:t>cách</a:t>
            </a:r>
            <a:r>
              <a:rPr lang="en-US" sz="2400" dirty="0" smtClean="0"/>
              <a:t> </a:t>
            </a:r>
            <a:r>
              <a:rPr lang="en-US" sz="2400" dirty="0" err="1" smtClean="0"/>
              <a:t>thuận</a:t>
            </a:r>
            <a:r>
              <a:rPr lang="en-US" sz="2400" dirty="0" smtClean="0"/>
              <a:t> </a:t>
            </a:r>
            <a:r>
              <a:rPr lang="en-US" sz="2400" dirty="0" err="1" smtClean="0"/>
              <a:t>tiện</a:t>
            </a:r>
            <a:r>
              <a:rPr lang="en-US" sz="2400" dirty="0" smtClean="0"/>
              <a:t> </a:t>
            </a:r>
            <a:r>
              <a:rPr lang="en-US" sz="2400" dirty="0" err="1" smtClean="0"/>
              <a:t>nhất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00400" y="4572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LUYỆN TẬP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5562600"/>
            <a:ext cx="731520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002060"/>
                </a:solidFill>
              </a:rPr>
              <a:t>Vận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dụng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các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tính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chất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giao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hoán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và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tính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chất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kết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hợp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của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phét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tính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cộng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để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tính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thuận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</a:rPr>
              <a:t>tiện</a:t>
            </a:r>
            <a:r>
              <a:rPr lang="en-US" sz="2400" i="1" dirty="0" smtClean="0">
                <a:solidFill>
                  <a:srgbClr val="002060"/>
                </a:solidFill>
              </a:rPr>
              <a:t>. </a:t>
            </a:r>
            <a:endParaRPr lang="en-US" sz="24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0"/>
            <a:ext cx="8610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5,89 + 2,34 … 8,32  ;                         8,36 + 4,97 …….  8,97 + 4,36  </a:t>
            </a:r>
          </a:p>
          <a:p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/>
              <a:t>14,7 </a:t>
            </a:r>
            <a:r>
              <a:rPr lang="en-US" sz="2400" dirty="0" smtClean="0"/>
              <a:t>+ 5,6    ……   9,8 + 9,75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200400" y="4572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LUYỆN TẬP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152400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Bài</a:t>
            </a:r>
            <a:r>
              <a:rPr lang="en-US" sz="2800" dirty="0" smtClean="0"/>
              <a:t> 3:  &lt; ; &gt; ; =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52400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Bài</a:t>
            </a:r>
            <a:r>
              <a:rPr lang="en-US" sz="2800" dirty="0" smtClean="0"/>
              <a:t> 3:  &lt; ; &gt; ; =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200400" y="4572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LUYỆN TẬP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2286000"/>
            <a:ext cx="8610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5,89 + </a:t>
            </a:r>
            <a:r>
              <a:rPr lang="en-US" sz="2400" dirty="0" smtClean="0"/>
              <a:t>2,34  &lt; </a:t>
            </a:r>
            <a:r>
              <a:rPr lang="en-US" sz="2400" dirty="0" smtClean="0"/>
              <a:t>8,32  ;                         8,36 + 4,97 </a:t>
            </a:r>
            <a:r>
              <a:rPr lang="en-US" sz="2400" dirty="0"/>
              <a:t> </a:t>
            </a:r>
            <a:r>
              <a:rPr lang="en-US" sz="2400" dirty="0" smtClean="0"/>
              <a:t> =</a:t>
            </a:r>
            <a:r>
              <a:rPr lang="en-US" sz="2400" dirty="0" smtClean="0"/>
              <a:t>  </a:t>
            </a:r>
            <a:r>
              <a:rPr lang="en-US" sz="2400" dirty="0" smtClean="0"/>
              <a:t>8,97 + 4,36 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                             </a:t>
            </a:r>
          </a:p>
          <a:p>
            <a:endParaRPr lang="en-US" sz="2400" dirty="0" smtClean="0"/>
          </a:p>
          <a:p>
            <a:r>
              <a:rPr lang="en-US" sz="2400" dirty="0" smtClean="0"/>
              <a:t>                             14,7 + 5,6    </a:t>
            </a:r>
            <a:r>
              <a:rPr lang="en-US" sz="2400" dirty="0"/>
              <a:t> </a:t>
            </a:r>
            <a:r>
              <a:rPr lang="en-US" sz="2400" dirty="0" smtClean="0"/>
              <a:t>&gt;</a:t>
            </a:r>
            <a:r>
              <a:rPr lang="en-US" sz="2400" dirty="0" smtClean="0"/>
              <a:t>   </a:t>
            </a:r>
            <a:r>
              <a:rPr lang="en-US" sz="2400" dirty="0" smtClean="0"/>
              <a:t>9,8 + 9,75</a:t>
            </a:r>
          </a:p>
          <a:p>
            <a:endParaRPr lang="en-US" dirty="0"/>
          </a:p>
        </p:txBody>
      </p:sp>
      <p:sp>
        <p:nvSpPr>
          <p:cNvPr id="9" name="Left Brace 8"/>
          <p:cNvSpPr/>
          <p:nvPr/>
        </p:nvSpPr>
        <p:spPr>
          <a:xfrm rot="16200000">
            <a:off x="2781300" y="3848100"/>
            <a:ext cx="457200" cy="1600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Brace 9"/>
          <p:cNvSpPr/>
          <p:nvPr/>
        </p:nvSpPr>
        <p:spPr>
          <a:xfrm rot="16200000">
            <a:off x="4914900" y="2019300"/>
            <a:ext cx="457200" cy="1600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Brace 10"/>
          <p:cNvSpPr/>
          <p:nvPr/>
        </p:nvSpPr>
        <p:spPr>
          <a:xfrm rot="16200000">
            <a:off x="7124700" y="2019300"/>
            <a:ext cx="457200" cy="1600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/>
          <p:cNvSpPr/>
          <p:nvPr/>
        </p:nvSpPr>
        <p:spPr>
          <a:xfrm rot="16200000">
            <a:off x="800100" y="2095500"/>
            <a:ext cx="457200" cy="1600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/>
          <p:cNvSpPr/>
          <p:nvPr/>
        </p:nvSpPr>
        <p:spPr>
          <a:xfrm rot="16200000">
            <a:off x="4914900" y="3848100"/>
            <a:ext cx="457200" cy="1600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85800" y="31242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8,23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4800600" y="3124200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13,33	                    13,33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362200" y="4953000"/>
            <a:ext cx="3657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20,3	                     19,55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4038600"/>
            <a:ext cx="5791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thứ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bán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vải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: </a:t>
            </a:r>
            <a:endParaRPr lang="en-US" sz="2800" dirty="0" smtClean="0"/>
          </a:p>
          <a:p>
            <a:pPr algn="ctr"/>
            <a:r>
              <a:rPr lang="en-US" sz="2800" dirty="0" smtClean="0"/>
              <a:t>32,7 </a:t>
            </a:r>
            <a:r>
              <a:rPr lang="en-US" sz="2800" dirty="0"/>
              <a:t>+ 4,6 = 37,3 (m)</a:t>
            </a:r>
          </a:p>
          <a:p>
            <a:pPr algn="ctr"/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thứ</a:t>
            </a:r>
            <a:r>
              <a:rPr lang="en-US" sz="2800" dirty="0"/>
              <a:t> </a:t>
            </a:r>
            <a:r>
              <a:rPr lang="en-US" sz="2800" dirty="0" err="1"/>
              <a:t>ba</a:t>
            </a:r>
            <a:r>
              <a:rPr lang="en-US" sz="2800" dirty="0"/>
              <a:t> </a:t>
            </a:r>
            <a:r>
              <a:rPr lang="en-US" sz="2800" dirty="0" err="1"/>
              <a:t>bán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vải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 smtClean="0"/>
              <a:t>:</a:t>
            </a:r>
          </a:p>
          <a:p>
            <a:pPr algn="ctr"/>
            <a:r>
              <a:rPr lang="en-US" sz="2800" dirty="0" smtClean="0"/>
              <a:t> </a:t>
            </a:r>
            <a:r>
              <a:rPr lang="en-US" sz="2800" dirty="0"/>
              <a:t>(32,7 + 37,3): 2 = 35 (m)</a:t>
            </a:r>
          </a:p>
          <a:p>
            <a:pPr algn="ctr"/>
            <a:r>
              <a:rPr lang="en-US" sz="2800" dirty="0" err="1"/>
              <a:t>Đáp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: 35 </a:t>
            </a:r>
            <a:r>
              <a:rPr lang="en-US" sz="2800" dirty="0" err="1" smtClean="0"/>
              <a:t>mét</a:t>
            </a:r>
            <a:r>
              <a:rPr lang="en-US" sz="2800" dirty="0" smtClean="0"/>
              <a:t> </a:t>
            </a:r>
            <a:r>
              <a:rPr lang="en-US" sz="2800" dirty="0" err="1" smtClean="0"/>
              <a:t>vải</a:t>
            </a:r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200400" y="4572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LUYỆN TẬP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1219200"/>
            <a:ext cx="8001000" cy="193899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</a:rPr>
              <a:t>Bài</a:t>
            </a:r>
            <a:r>
              <a:rPr lang="en-US" sz="2400" dirty="0" smtClean="0">
                <a:solidFill>
                  <a:srgbClr val="002060"/>
                </a:solidFill>
              </a:rPr>
              <a:t> 4:Một </a:t>
            </a:r>
            <a:r>
              <a:rPr lang="en-US" sz="2400" dirty="0" err="1" smtClean="0">
                <a:solidFill>
                  <a:srgbClr val="002060"/>
                </a:solidFill>
              </a:rPr>
              <a:t>cửa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hàng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ngày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thứ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nhất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bán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được</a:t>
            </a:r>
            <a:r>
              <a:rPr lang="en-US" sz="2400" dirty="0" smtClean="0">
                <a:solidFill>
                  <a:srgbClr val="002060"/>
                </a:solidFill>
              </a:rPr>
              <a:t> 32,7 m </a:t>
            </a:r>
            <a:r>
              <a:rPr lang="en-US" sz="2400" dirty="0" err="1" smtClean="0">
                <a:solidFill>
                  <a:srgbClr val="002060"/>
                </a:solidFill>
              </a:rPr>
              <a:t>vải</a:t>
            </a:r>
            <a:r>
              <a:rPr lang="en-US" sz="2400" dirty="0" smtClean="0">
                <a:solidFill>
                  <a:srgbClr val="002060"/>
                </a:solidFill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</a:rPr>
              <a:t>ngày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thứ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hai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bán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được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nhiều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hơn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ngày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thứ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nhất</a:t>
            </a:r>
            <a:r>
              <a:rPr lang="en-US" sz="2400" dirty="0" smtClean="0">
                <a:solidFill>
                  <a:srgbClr val="002060"/>
                </a:solidFill>
              </a:rPr>
              <a:t> 4,6 m </a:t>
            </a:r>
            <a:r>
              <a:rPr lang="en-US" sz="2400" dirty="0" err="1" smtClean="0">
                <a:solidFill>
                  <a:srgbClr val="002060"/>
                </a:solidFill>
              </a:rPr>
              <a:t>vải</a:t>
            </a:r>
            <a:r>
              <a:rPr lang="en-US" sz="2400" dirty="0" smtClean="0">
                <a:solidFill>
                  <a:srgbClr val="002060"/>
                </a:solidFill>
              </a:rPr>
              <a:t>. </a:t>
            </a:r>
            <a:r>
              <a:rPr lang="en-US" sz="2400" dirty="0" err="1" smtClean="0">
                <a:solidFill>
                  <a:srgbClr val="002060"/>
                </a:solidFill>
              </a:rPr>
              <a:t>Số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mét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vải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bán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được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trong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ngày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thứ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bằng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trung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bình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cộng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của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số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mét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vải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bán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được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trong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hai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ngày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đầu</a:t>
            </a:r>
            <a:r>
              <a:rPr lang="en-US" sz="2400" dirty="0" smtClean="0">
                <a:solidFill>
                  <a:srgbClr val="002060"/>
                </a:solidFill>
              </a:rPr>
              <a:t>. </a:t>
            </a:r>
            <a:r>
              <a:rPr lang="en-US" sz="2400" dirty="0" err="1" smtClean="0">
                <a:solidFill>
                  <a:srgbClr val="002060"/>
                </a:solidFill>
              </a:rPr>
              <a:t>Hỏi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ngày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thứ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cửa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hàng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bán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được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bao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nhiêu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mét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vải</a:t>
            </a:r>
            <a:r>
              <a:rPr lang="en-US" sz="2400" dirty="0" smtClean="0">
                <a:solidFill>
                  <a:srgbClr val="002060"/>
                </a:solidFill>
              </a:rPr>
              <a:t> ?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33528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/>
              <a:t>Bài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giải</a:t>
            </a:r>
            <a:endParaRPr lang="en-US" sz="2800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</TotalTime>
  <Words>430</Words>
  <Application>Microsoft Office PowerPoint</Application>
  <PresentationFormat>On-screen Show (4:3)</PresentationFormat>
  <Paragraphs>69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MR.THUC</dc:creator>
  <cp:lastModifiedBy>MR.THUC</cp:lastModifiedBy>
  <cp:revision>9</cp:revision>
  <dcterms:created xsi:type="dcterms:W3CDTF">2020-11-15T12:14:59Z</dcterms:created>
  <dcterms:modified xsi:type="dcterms:W3CDTF">2020-11-15T13:06:58Z</dcterms:modified>
</cp:coreProperties>
</file>