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2" r:id="rId2"/>
    <p:sldId id="256" r:id="rId3"/>
    <p:sldId id="259" r:id="rId4"/>
    <p:sldId id="260" r:id="rId5"/>
    <p:sldId id="261" r:id="rId6"/>
    <p:sldId id="262" r:id="rId7"/>
    <p:sldId id="263" r:id="rId8"/>
    <p:sldId id="264" r:id="rId9"/>
    <p:sldId id="265" r:id="rId10"/>
    <p:sldId id="266" r:id="rId11"/>
    <p:sldId id="267" r:id="rId12"/>
    <p:sldId id="268" r:id="rId13"/>
    <p:sldId id="269" r:id="rId14"/>
    <p:sldId id="258" r:id="rId15"/>
    <p:sldId id="271"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78" y="1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1153C3-4261-4908-837B-23C2DDA8ABAA}" type="datetimeFigureOut">
              <a:rPr lang="en-US" smtClean="0"/>
              <a:t>09/10/2023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9FD8C5-883D-4A3D-BB2A-5F5A235728A5}" type="slidenum">
              <a:rPr lang="en-US" smtClean="0"/>
              <a:t>‹#›</a:t>
            </a:fld>
            <a:endParaRPr lang="en-US"/>
          </a:p>
        </p:txBody>
      </p:sp>
    </p:spTree>
    <p:extLst>
      <p:ext uri="{BB962C8B-B14F-4D97-AF65-F5344CB8AC3E}">
        <p14:creationId xmlns:p14="http://schemas.microsoft.com/office/powerpoint/2010/main" val="381526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FD8C5-883D-4A3D-BB2A-5F5A235728A5}" type="slidenum">
              <a:rPr lang="en-US" smtClean="0"/>
              <a:t>16</a:t>
            </a:fld>
            <a:endParaRPr lang="en-US"/>
          </a:p>
        </p:txBody>
      </p:sp>
    </p:spTree>
    <p:extLst>
      <p:ext uri="{BB962C8B-B14F-4D97-AF65-F5344CB8AC3E}">
        <p14:creationId xmlns:p14="http://schemas.microsoft.com/office/powerpoint/2010/main" val="3444298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D142F7-76FC-453A-AE9B-5F223469D067}"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30084813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142F7-76FC-453A-AE9B-5F223469D067}"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123240022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142F7-76FC-453A-AE9B-5F223469D067}"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15884302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142F7-76FC-453A-AE9B-5F223469D067}"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280431109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D142F7-76FC-453A-AE9B-5F223469D067}" type="datetimeFigureOut">
              <a:rPr lang="en-US" smtClean="0"/>
              <a:t>09/10/2023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39050249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D142F7-76FC-453A-AE9B-5F223469D067}"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11116539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D142F7-76FC-453A-AE9B-5F223469D067}" type="datetimeFigureOut">
              <a:rPr lang="en-US" smtClean="0"/>
              <a:t>09/10/2023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61014001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D142F7-76FC-453A-AE9B-5F223469D067}" type="datetimeFigureOut">
              <a:rPr lang="en-US" smtClean="0"/>
              <a:t>09/10/2023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41477927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D142F7-76FC-453A-AE9B-5F223469D067}" type="datetimeFigureOut">
              <a:rPr lang="en-US" smtClean="0"/>
              <a:t>09/10/2023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149199725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142F7-76FC-453A-AE9B-5F223469D067}"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1264188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D142F7-76FC-453A-AE9B-5F223469D067}" type="datetimeFigureOut">
              <a:rPr lang="en-US" smtClean="0"/>
              <a:t>09/10/2023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2B25B-97ED-491E-A6DF-263B6A7D869D}" type="slidenum">
              <a:rPr lang="en-US" smtClean="0"/>
              <a:t>‹#›</a:t>
            </a:fld>
            <a:endParaRPr lang="en-US"/>
          </a:p>
        </p:txBody>
      </p:sp>
    </p:spTree>
    <p:extLst>
      <p:ext uri="{BB962C8B-B14F-4D97-AF65-F5344CB8AC3E}">
        <p14:creationId xmlns:p14="http://schemas.microsoft.com/office/powerpoint/2010/main" val="30057670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142F7-76FC-453A-AE9B-5F223469D067}" type="datetimeFigureOut">
              <a:rPr lang="en-US" smtClean="0"/>
              <a:t>09/10/2023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2B25B-97ED-491E-A6DF-263B6A7D869D}" type="slidenum">
              <a:rPr lang="en-US" smtClean="0"/>
              <a:t>‹#›</a:t>
            </a:fld>
            <a:endParaRPr lang="en-US"/>
          </a:p>
        </p:txBody>
      </p:sp>
    </p:spTree>
    <p:extLst>
      <p:ext uri="{BB962C8B-B14F-4D97-AF65-F5344CB8AC3E}">
        <p14:creationId xmlns:p14="http://schemas.microsoft.com/office/powerpoint/2010/main" val="4086714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fif"/><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1" y="22785"/>
            <a:ext cx="9144000" cy="6857999"/>
          </a:xfrm>
          <a:prstGeom prst="rect">
            <a:avLst/>
          </a:prstGeom>
        </p:spPr>
      </p:pic>
      <p:sp>
        <p:nvSpPr>
          <p:cNvPr id="6" name="TextBox 5"/>
          <p:cNvSpPr txBox="1"/>
          <p:nvPr/>
        </p:nvSpPr>
        <p:spPr>
          <a:xfrm>
            <a:off x="3527884" y="980728"/>
            <a:ext cx="2088232" cy="584775"/>
          </a:xfrm>
          <a:prstGeom prst="rect">
            <a:avLst/>
          </a:prstGeom>
          <a:noFill/>
        </p:spPr>
        <p:txBody>
          <a:bodyPr wrap="square" rtlCol="0">
            <a:spAutoFit/>
          </a:bodyPr>
          <a:lstStyle/>
          <a:p>
            <a:r>
              <a:rPr lang="en-GB" sz="3200" b="1" dirty="0" smtClean="0">
                <a:solidFill>
                  <a:srgbClr val="FF0000"/>
                </a:solidFill>
              </a:rPr>
              <a:t>ĐẠO ĐỨC</a:t>
            </a:r>
            <a:endParaRPr lang="en-GB" sz="3200" b="1" dirty="0">
              <a:solidFill>
                <a:srgbClr val="FF0000"/>
              </a:solidFill>
            </a:endParaRPr>
          </a:p>
        </p:txBody>
      </p:sp>
      <p:sp>
        <p:nvSpPr>
          <p:cNvPr id="7" name="TextBox 6"/>
          <p:cNvSpPr txBox="1"/>
          <p:nvPr/>
        </p:nvSpPr>
        <p:spPr>
          <a:xfrm>
            <a:off x="1835696" y="1565503"/>
            <a:ext cx="5832648" cy="830997"/>
          </a:xfrm>
          <a:prstGeom prst="rect">
            <a:avLst/>
          </a:prstGeom>
          <a:noFill/>
        </p:spPr>
        <p:txBody>
          <a:bodyPr wrap="square" rtlCol="0">
            <a:spAutoFit/>
          </a:bodyPr>
          <a:lstStyle/>
          <a:p>
            <a:r>
              <a:rPr lang="en-GB" sz="4800" b="1" dirty="0" smtClean="0">
                <a:solidFill>
                  <a:srgbClr val="FFC000"/>
                </a:solidFill>
                <a:effectLst>
                  <a:outerShdw blurRad="38100" dist="38100" dir="2700000" algn="tl">
                    <a:srgbClr val="000000">
                      <a:alpha val="43137"/>
                    </a:srgbClr>
                  </a:outerShdw>
                </a:effectLst>
              </a:rPr>
              <a:t>CÓ CHÍ THÌ NÊN ( T1)</a:t>
            </a:r>
            <a:endParaRPr lang="en-GB" sz="4800" b="1" dirty="0">
              <a:solidFill>
                <a:srgbClr val="FFC000"/>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509232"/>
            <a:ext cx="5544615" cy="348077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5" y="1772816"/>
            <a:ext cx="1436737" cy="512527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 y="2780928"/>
            <a:ext cx="1696689" cy="403643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1" y="116632"/>
            <a:ext cx="9144000" cy="665018"/>
          </a:xfrm>
          <a:prstGeom prst="rect">
            <a:avLst/>
          </a:prstGeom>
        </p:spPr>
      </p:pic>
    </p:spTree>
    <p:extLst>
      <p:ext uri="{BB962C8B-B14F-4D97-AF65-F5344CB8AC3E}">
        <p14:creationId xmlns:p14="http://schemas.microsoft.com/office/powerpoint/2010/main" val="4165403007"/>
      </p:ext>
    </p:extLst>
  </p:cSld>
  <p:clrMapOvr>
    <a:masterClrMapping/>
  </p:clrMapOvr>
  <mc:AlternateContent xmlns:mc="http://schemas.openxmlformats.org/markup-compatibility/2006" xmlns:p14="http://schemas.microsoft.com/office/powerpoint/2010/main">
    <mc:Choice Requires="p14">
      <p:transition spd="slow" p14:dur="4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srcRect t="6206" b="8911"/>
          <a:stretch>
            <a:fillRect/>
          </a:stretch>
        </p:blipFill>
        <p:spPr bwMode="auto">
          <a:xfrm>
            <a:off x="0" y="0"/>
            <a:ext cx="9144000" cy="6731000"/>
          </a:xfrm>
          <a:prstGeom prst="rect">
            <a:avLst/>
          </a:prstGeom>
          <a:noFill/>
          <a:ln w="9525">
            <a:noFill/>
            <a:miter lim="800000"/>
            <a:headEnd/>
            <a:tailEnd/>
          </a:ln>
        </p:spPr>
      </p:pic>
      <p:sp>
        <p:nvSpPr>
          <p:cNvPr id="4" name="Text Box 6"/>
          <p:cNvSpPr txBox="1">
            <a:spLocks noChangeArrowheads="1"/>
          </p:cNvSpPr>
          <p:nvPr/>
        </p:nvSpPr>
        <p:spPr bwMode="auto">
          <a:xfrm>
            <a:off x="357158" y="1785926"/>
            <a:ext cx="7643842" cy="1569660"/>
          </a:xfrm>
          <a:prstGeom prst="rect">
            <a:avLst/>
          </a:prstGeom>
          <a:noFill/>
          <a:ln w="9525">
            <a:noFill/>
            <a:miter lim="800000"/>
            <a:headEnd/>
            <a:tailEnd/>
          </a:ln>
        </p:spPr>
        <p:txBody>
          <a:bodyPr wrap="square">
            <a:spAutoFit/>
          </a:bodyPr>
          <a:lstStyle/>
          <a:p>
            <a:pPr algn="just" eaLnBrk="1" hangingPunct="1"/>
            <a:r>
              <a:rPr lang="en-US" altLang="en-US" sz="2800" b="1" dirty="0">
                <a:solidFill>
                  <a:srgbClr val="0000CC"/>
                </a:solidFill>
                <a:latin typeface="Times New Roman" pitchFamily="18" charset="0"/>
              </a:rPr>
              <a:t>      </a:t>
            </a:r>
            <a:r>
              <a:rPr lang="en-US" altLang="en-US" sz="2800" dirty="0" err="1">
                <a:solidFill>
                  <a:srgbClr val="0000CC"/>
                </a:solidFill>
                <a:latin typeface="Times New Roman" pitchFamily="18" charset="0"/>
              </a:rPr>
              <a:t>Trong</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cuộc</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sống</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ai</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cũng</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có</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thể</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gặp</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khó</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khăn</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nhưng</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nếu</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có</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niềm</a:t>
            </a:r>
            <a:r>
              <a:rPr lang="en-US" altLang="en-US" sz="3200" dirty="0">
                <a:solidFill>
                  <a:srgbClr val="0000CC"/>
                </a:solidFill>
                <a:latin typeface="Times New Roman" pitchFamily="18" charset="0"/>
              </a:rPr>
              <a:t> tin </a:t>
            </a:r>
            <a:r>
              <a:rPr lang="en-US" altLang="en-US" sz="3200" dirty="0" err="1">
                <a:solidFill>
                  <a:srgbClr val="0000CC"/>
                </a:solidFill>
                <a:latin typeface="Times New Roman" pitchFamily="18" charset="0"/>
              </a:rPr>
              <a:t>và</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cố</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gắng</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vượt</a:t>
            </a:r>
            <a:r>
              <a:rPr lang="en-US" altLang="en-US" sz="3200" dirty="0">
                <a:solidFill>
                  <a:srgbClr val="0000CC"/>
                </a:solidFill>
                <a:latin typeface="Times New Roman" pitchFamily="18" charset="0"/>
              </a:rPr>
              <a:t> qua </a:t>
            </a:r>
            <a:r>
              <a:rPr lang="en-US" altLang="en-US" sz="3200" dirty="0" err="1">
                <a:solidFill>
                  <a:srgbClr val="0000CC"/>
                </a:solidFill>
                <a:latin typeface="Times New Roman" pitchFamily="18" charset="0"/>
              </a:rPr>
              <a:t>thì</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có</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thể</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thành</a:t>
            </a:r>
            <a:r>
              <a:rPr lang="en-US" altLang="en-US" sz="3200" dirty="0">
                <a:solidFill>
                  <a:srgbClr val="0000CC"/>
                </a:solidFill>
                <a:latin typeface="Times New Roman" pitchFamily="18" charset="0"/>
              </a:rPr>
              <a:t> </a:t>
            </a:r>
            <a:r>
              <a:rPr lang="en-US" altLang="en-US" sz="3200" dirty="0" err="1">
                <a:solidFill>
                  <a:srgbClr val="0000CC"/>
                </a:solidFill>
                <a:latin typeface="Times New Roman" pitchFamily="18" charset="0"/>
              </a:rPr>
              <a:t>công</a:t>
            </a:r>
            <a:r>
              <a:rPr lang="en-US" altLang="en-US" sz="3200" dirty="0">
                <a:solidFill>
                  <a:srgbClr val="0000CC"/>
                </a:solidFill>
                <a:latin typeface="Times New Roman" pitchFamily="18" charset="0"/>
              </a:rPr>
              <a:t>. </a:t>
            </a:r>
          </a:p>
        </p:txBody>
      </p:sp>
      <p:sp>
        <p:nvSpPr>
          <p:cNvPr id="5" name="Text Box 7"/>
          <p:cNvSpPr txBox="1">
            <a:spLocks noChangeArrowheads="1"/>
          </p:cNvSpPr>
          <p:nvPr/>
        </p:nvSpPr>
        <p:spPr bwMode="auto">
          <a:xfrm>
            <a:off x="2143108" y="3500439"/>
            <a:ext cx="4786330" cy="2616101"/>
          </a:xfrm>
          <a:prstGeom prst="rect">
            <a:avLst/>
          </a:prstGeom>
          <a:noFill/>
          <a:ln w="9525">
            <a:noFill/>
            <a:miter lim="800000"/>
            <a:headEnd/>
            <a:tailEnd/>
          </a:ln>
        </p:spPr>
        <p:txBody>
          <a:bodyPr wrap="square">
            <a:spAutoFit/>
          </a:bodyPr>
          <a:lstStyle/>
          <a:p>
            <a:pPr eaLnBrk="1" hangingPunct="1"/>
            <a:r>
              <a:rPr lang="en-US" altLang="en-US" sz="2800" dirty="0" err="1">
                <a:solidFill>
                  <a:srgbClr val="0000CC"/>
                </a:solidFill>
                <a:latin typeface="Times New Roman" pitchFamily="18" charset="0"/>
              </a:rPr>
              <a:t>Không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có</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việc</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gì</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khó</a:t>
            </a:r>
            <a:endParaRPr lang="en-US" altLang="en-US" sz="2800" dirty="0">
              <a:solidFill>
                <a:srgbClr val="0000CC"/>
              </a:solidFill>
              <a:latin typeface="Times New Roman" pitchFamily="18" charset="0"/>
            </a:endParaRPr>
          </a:p>
          <a:p>
            <a:pPr eaLnBrk="1" hangingPunct="1"/>
            <a:r>
              <a:rPr lang="en-US" altLang="en-US" sz="2800" dirty="0" err="1">
                <a:solidFill>
                  <a:srgbClr val="0000CC"/>
                </a:solidFill>
                <a:latin typeface="Times New Roman" pitchFamily="18" charset="0"/>
              </a:rPr>
              <a:t>Chỉ</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sợ</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lòng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không</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bền</a:t>
            </a:r>
            <a:endParaRPr lang="en-US" altLang="en-US" sz="2800" dirty="0">
              <a:solidFill>
                <a:srgbClr val="0000CC"/>
              </a:solidFill>
              <a:latin typeface="Times New Roman" pitchFamily="18" charset="0"/>
            </a:endParaRPr>
          </a:p>
          <a:p>
            <a:pPr eaLnBrk="1" hangingPunct="1"/>
            <a:r>
              <a:rPr lang="en-US" altLang="en-US" sz="2800" dirty="0" err="1">
                <a:solidFill>
                  <a:srgbClr val="0000CC"/>
                </a:solidFill>
                <a:latin typeface="Times New Roman" pitchFamily="18" charset="0"/>
              </a:rPr>
              <a:t>Đào</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núi</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và</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lấp</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biển</a:t>
            </a:r>
            <a:endParaRPr lang="en-US" altLang="en-US" sz="2800" dirty="0">
              <a:solidFill>
                <a:srgbClr val="0000CC"/>
              </a:solidFill>
              <a:latin typeface="Times New Roman" pitchFamily="18" charset="0"/>
            </a:endParaRPr>
          </a:p>
          <a:p>
            <a:pPr eaLnBrk="1" hangingPunct="1"/>
            <a:r>
              <a:rPr lang="en-US" altLang="en-US" sz="2800" dirty="0" err="1">
                <a:solidFill>
                  <a:srgbClr val="0000CC"/>
                </a:solidFill>
                <a:latin typeface="Times New Roman" pitchFamily="18" charset="0"/>
              </a:rPr>
              <a:t>Quyết</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chí</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ắt</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làm</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nên</a:t>
            </a:r>
            <a:r>
              <a:rPr lang="en-US" altLang="en-US" sz="2800" dirty="0">
                <a:solidFill>
                  <a:srgbClr val="0000CC"/>
                </a:solidFill>
                <a:latin typeface="Times New Roman" pitchFamily="18" charset="0"/>
              </a:rPr>
              <a:t>.                                                                                     </a:t>
            </a:r>
            <a:r>
              <a:rPr lang="vi-VN" altLang="en-US" sz="2800" dirty="0">
                <a:solidFill>
                  <a:srgbClr val="0000CC"/>
                </a:solidFill>
                <a:latin typeface="Times New Roman" pitchFamily="18" charset="0"/>
              </a:rPr>
              <a:t>  </a:t>
            </a:r>
            <a:r>
              <a:rPr lang="en-US" altLang="en-US" sz="2800" dirty="0">
                <a:solidFill>
                  <a:srgbClr val="0000CC"/>
                </a:solidFill>
                <a:latin typeface="Times New Roman" pitchFamily="18" charset="0"/>
              </a:rPr>
              <a:t>(</a:t>
            </a:r>
            <a:r>
              <a:rPr lang="en-US" altLang="en-US" sz="2800" dirty="0" err="1">
                <a:solidFill>
                  <a:srgbClr val="0000CC"/>
                </a:solidFill>
                <a:latin typeface="Times New Roman" pitchFamily="18" charset="0"/>
              </a:rPr>
              <a:t>Hồ</a:t>
            </a:r>
            <a:r>
              <a:rPr lang="en-US" altLang="en-US" sz="2800" dirty="0">
                <a:solidFill>
                  <a:srgbClr val="0000CC"/>
                </a:solidFill>
                <a:latin typeface="Times New Roman" pitchFamily="18" charset="0"/>
              </a:rPr>
              <a:t> </a:t>
            </a:r>
            <a:r>
              <a:rPr lang="en-US" altLang="en-US" sz="2800" dirty="0" err="1">
                <a:solidFill>
                  <a:srgbClr val="0000CC"/>
                </a:solidFill>
                <a:latin typeface="Times New Roman" pitchFamily="18" charset="0"/>
              </a:rPr>
              <a:t>Chí</a:t>
            </a:r>
            <a:r>
              <a:rPr lang="en-US" altLang="en-US" sz="2800" dirty="0">
                <a:solidFill>
                  <a:srgbClr val="0000CC"/>
                </a:solidFill>
                <a:latin typeface="Times New Roman" pitchFamily="18" charset="0"/>
              </a:rPr>
              <a:t> Minh)</a:t>
            </a:r>
          </a:p>
          <a:p>
            <a:pPr eaLnBrk="1" hangingPunct="1"/>
            <a:endParaRPr lang="en-US" altLang="en-US" sz="2400" b="1" dirty="0">
              <a:solidFill>
                <a:srgbClr val="0000CC"/>
              </a:solidFill>
              <a:latin typeface="Times New Roman" pitchFamily="18" charset="0"/>
            </a:endParaRPr>
          </a:p>
        </p:txBody>
      </p:sp>
      <p:sp>
        <p:nvSpPr>
          <p:cNvPr id="9" name="TextBox 8"/>
          <p:cNvSpPr txBox="1"/>
          <p:nvPr/>
        </p:nvSpPr>
        <p:spPr>
          <a:xfrm>
            <a:off x="1000100" y="1428736"/>
            <a:ext cx="2643206" cy="523220"/>
          </a:xfrm>
          <a:prstGeom prst="rect">
            <a:avLst/>
          </a:prstGeom>
          <a:noFill/>
        </p:spPr>
        <p:txBody>
          <a:bodyPr wrap="square" rtlCol="0">
            <a:spAutoFit/>
          </a:bodyPr>
          <a:lstStyle/>
          <a:p>
            <a:r>
              <a:rPr lang="vi-VN" sz="2800" b="1" dirty="0">
                <a:solidFill>
                  <a:srgbClr val="C00000"/>
                </a:solidFill>
                <a:latin typeface="+mj-lt"/>
              </a:rPr>
              <a:t>Ghi nhớ</a:t>
            </a:r>
            <a:endParaRPr lang="en-US" sz="2800" b="1" dirty="0">
              <a:solidFill>
                <a:srgbClr val="C00000"/>
              </a:solidFill>
              <a:latin typeface="+mj-lt"/>
            </a:endParaRPr>
          </a:p>
        </p:txBody>
      </p:sp>
      <p:sp>
        <p:nvSpPr>
          <p:cNvPr id="10" name="TextBox 9"/>
          <p:cNvSpPr txBox="1"/>
          <p:nvPr/>
        </p:nvSpPr>
        <p:spPr>
          <a:xfrm>
            <a:off x="1857356" y="357166"/>
            <a:ext cx="4572032" cy="954107"/>
          </a:xfrm>
          <a:prstGeom prst="rect">
            <a:avLst/>
          </a:prstGeom>
          <a:noFill/>
        </p:spPr>
        <p:txBody>
          <a:bodyPr wrap="square" rtlCol="0">
            <a:spAutoFit/>
          </a:bodyPr>
          <a:lstStyle/>
          <a:p>
            <a:pPr algn="ctr"/>
            <a:r>
              <a:rPr lang="vi-VN" sz="2800" u="sng" dirty="0">
                <a:solidFill>
                  <a:srgbClr val="C00000"/>
                </a:solidFill>
                <a:latin typeface="+mj-lt"/>
              </a:rPr>
              <a:t>Đạo đức</a:t>
            </a:r>
          </a:p>
          <a:p>
            <a:pPr algn="ctr"/>
            <a:r>
              <a:rPr lang="vi-VN" sz="2800" dirty="0">
                <a:solidFill>
                  <a:srgbClr val="002060"/>
                </a:solidFill>
                <a:latin typeface="+mj-lt"/>
              </a:rPr>
              <a:t>CÓ CHÍ THÌ NÊN</a:t>
            </a:r>
            <a:endParaRPr lang="en-US" sz="2800" dirty="0">
              <a:solidFill>
                <a:srgbClr val="002060"/>
              </a:solidFill>
              <a:latin typeface="+mj-lt"/>
            </a:endParaRPr>
          </a:p>
        </p:txBody>
      </p:sp>
      <p:pic>
        <p:nvPicPr>
          <p:cNvPr id="7" name="Picture 6" descr="anim1690[1][1]">
            <a:extLst>
              <a:ext uri="{FF2B5EF4-FFF2-40B4-BE49-F238E27FC236}">
                <a16:creationId xmlns:a16="http://schemas.microsoft.com/office/drawing/2014/main" xmlns="" id="{0C21023D-13B0-4C72-A499-E8BE4E91CE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5786" y="5929330"/>
            <a:ext cx="7572428" cy="64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Scale>
                                      <p:cBhvr>
                                        <p:cTn id="1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5"/>
                                        </p:tgtEl>
                                        <p:attrNameLst>
                                          <p:attrName>ppt_x</p:attrName>
                                          <p:attrName>ppt_y</p:attrName>
                                        </p:attrNameLst>
                                      </p:cBhvr>
                                    </p:animMotion>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8728" y="142853"/>
            <a:ext cx="6715172" cy="954107"/>
          </a:xfrm>
          <a:prstGeom prst="rect">
            <a:avLst/>
          </a:prstGeom>
        </p:spPr>
        <p:txBody>
          <a:bodyPr wrap="square">
            <a:spAutoFit/>
          </a:bodyPr>
          <a:lstStyle/>
          <a:p>
            <a:pPr algn="ctr"/>
            <a:r>
              <a:rPr lang="vi-VN" sz="2800" u="sng" dirty="0">
                <a:solidFill>
                  <a:srgbClr val="C00000"/>
                </a:solidFill>
                <a:latin typeface="+mj-lt"/>
              </a:rPr>
              <a:t>Đạo đức</a:t>
            </a:r>
          </a:p>
          <a:p>
            <a:pPr algn="ctr"/>
            <a:r>
              <a:rPr lang="vi-VN" sz="2800" dirty="0">
                <a:solidFill>
                  <a:srgbClr val="002060"/>
                </a:solidFill>
                <a:latin typeface="+mj-lt"/>
              </a:rPr>
              <a:t>CÓ CHÍ THÌ NÊN</a:t>
            </a:r>
            <a:endParaRPr lang="en-US" sz="2800" dirty="0">
              <a:solidFill>
                <a:srgbClr val="002060"/>
              </a:solidFill>
              <a:latin typeface="+mj-lt"/>
            </a:endParaRPr>
          </a:p>
        </p:txBody>
      </p:sp>
      <p:sp>
        <p:nvSpPr>
          <p:cNvPr id="6" name="Rectangle 5"/>
          <p:cNvSpPr/>
          <p:nvPr/>
        </p:nvSpPr>
        <p:spPr>
          <a:xfrm>
            <a:off x="357158" y="1214423"/>
            <a:ext cx="8286808" cy="830997"/>
          </a:xfrm>
          <a:prstGeom prst="rect">
            <a:avLst/>
          </a:prstGeom>
        </p:spPr>
        <p:txBody>
          <a:bodyPr wrap="square">
            <a:spAutoFit/>
          </a:bodyPr>
          <a:lstStyle/>
          <a:p>
            <a:r>
              <a:rPr lang="en-US" altLang="en-US" sz="2400" b="1" dirty="0" err="1">
                <a:latin typeface="Times New Roman" pitchFamily="18" charset="0"/>
              </a:rPr>
              <a:t>Bài</a:t>
            </a:r>
            <a:r>
              <a:rPr lang="en-US" altLang="en-US" sz="2400" b="1" dirty="0">
                <a:latin typeface="Times New Roman" pitchFamily="18" charset="0"/>
              </a:rPr>
              <a:t> </a:t>
            </a:r>
            <a:r>
              <a:rPr lang="en-US" altLang="en-US" sz="2400" b="1" dirty="0" err="1">
                <a:latin typeface="Times New Roman" pitchFamily="18" charset="0"/>
              </a:rPr>
              <a:t>tập</a:t>
            </a:r>
            <a:r>
              <a:rPr lang="en-US" altLang="en-US" sz="2400" b="1" dirty="0">
                <a:latin typeface="Times New Roman" pitchFamily="18" charset="0"/>
              </a:rPr>
              <a:t> 1: </a:t>
            </a:r>
            <a:r>
              <a:rPr lang="en-US" altLang="en-US" sz="2400" b="1" dirty="0" err="1">
                <a:latin typeface="Times New Roman" pitchFamily="18" charset="0"/>
              </a:rPr>
              <a:t>Những</a:t>
            </a:r>
            <a:r>
              <a:rPr lang="en-US" altLang="en-US" sz="2400" b="1" dirty="0">
                <a:latin typeface="Times New Roman" pitchFamily="18" charset="0"/>
              </a:rPr>
              <a:t> </a:t>
            </a:r>
            <a:r>
              <a:rPr lang="en-US" altLang="en-US" sz="2400" b="1" dirty="0" err="1">
                <a:latin typeface="Times New Roman" pitchFamily="18" charset="0"/>
              </a:rPr>
              <a:t>trường</a:t>
            </a:r>
            <a:r>
              <a:rPr lang="en-US" altLang="en-US" sz="2400" b="1" dirty="0">
                <a:latin typeface="Times New Roman" pitchFamily="18" charset="0"/>
              </a:rPr>
              <a:t> </a:t>
            </a:r>
            <a:r>
              <a:rPr lang="en-US" altLang="en-US" sz="2400" b="1" dirty="0" err="1">
                <a:latin typeface="Times New Roman" pitchFamily="18" charset="0"/>
              </a:rPr>
              <a:t>hợp</a:t>
            </a:r>
            <a:r>
              <a:rPr lang="en-US" altLang="en-US" sz="2400" b="1" dirty="0">
                <a:latin typeface="Times New Roman" pitchFamily="18" charset="0"/>
              </a:rPr>
              <a:t> </a:t>
            </a:r>
            <a:r>
              <a:rPr lang="en-US" altLang="en-US" sz="2400" b="1" dirty="0" err="1">
                <a:latin typeface="Times New Roman" pitchFamily="18" charset="0"/>
              </a:rPr>
              <a:t>nào</a:t>
            </a:r>
            <a:r>
              <a:rPr lang="en-US" altLang="en-US" sz="2400" b="1" dirty="0">
                <a:latin typeface="Times New Roman" pitchFamily="18" charset="0"/>
              </a:rPr>
              <a:t> </a:t>
            </a:r>
            <a:r>
              <a:rPr lang="en-US" altLang="en-US" sz="2400" b="1" dirty="0" err="1">
                <a:latin typeface="Times New Roman" pitchFamily="18" charset="0"/>
              </a:rPr>
              <a:t>dưới</a:t>
            </a:r>
            <a:r>
              <a:rPr lang="en-US" altLang="en-US" sz="2400" b="1" dirty="0">
                <a:latin typeface="Times New Roman" pitchFamily="18" charset="0"/>
              </a:rPr>
              <a:t> </a:t>
            </a:r>
            <a:r>
              <a:rPr lang="en-US" altLang="en-US" sz="2400" b="1" dirty="0" err="1">
                <a:latin typeface="Times New Roman" pitchFamily="18" charset="0"/>
              </a:rPr>
              <a:t>đây</a:t>
            </a:r>
            <a:r>
              <a:rPr lang="en-US" altLang="en-US" sz="2400" b="1" dirty="0">
                <a:latin typeface="Times New Roman" pitchFamily="18" charset="0"/>
              </a:rPr>
              <a:t> </a:t>
            </a:r>
            <a:r>
              <a:rPr lang="en-US" altLang="en-US" sz="2400" b="1" dirty="0" err="1">
                <a:latin typeface="Times New Roman" pitchFamily="18" charset="0"/>
              </a:rPr>
              <a:t>là</a:t>
            </a:r>
            <a:r>
              <a:rPr lang="en-US" altLang="en-US" sz="2400" b="1" dirty="0">
                <a:latin typeface="Times New Roman" pitchFamily="18" charset="0"/>
              </a:rPr>
              <a:t> </a:t>
            </a:r>
            <a:r>
              <a:rPr lang="en-US" altLang="en-US" sz="2400" b="1" dirty="0" err="1">
                <a:latin typeface="Times New Roman" pitchFamily="18" charset="0"/>
              </a:rPr>
              <a:t>bểu</a:t>
            </a:r>
            <a:r>
              <a:rPr lang="en-US" altLang="en-US" sz="2400" b="1" dirty="0">
                <a:latin typeface="Times New Roman" pitchFamily="18" charset="0"/>
              </a:rPr>
              <a:t> </a:t>
            </a:r>
            <a:r>
              <a:rPr lang="en-US" altLang="en-US" sz="2400" b="1" dirty="0" err="1">
                <a:latin typeface="Times New Roman" pitchFamily="18" charset="0"/>
              </a:rPr>
              <a:t>hiện</a:t>
            </a:r>
            <a:r>
              <a:rPr lang="en-US" altLang="en-US" sz="2400" b="1" dirty="0">
                <a:latin typeface="Times New Roman" pitchFamily="18" charset="0"/>
              </a:rPr>
              <a:t> </a:t>
            </a:r>
            <a:r>
              <a:rPr lang="en-US" altLang="en-US" sz="2400" b="1" dirty="0" err="1">
                <a:latin typeface="Times New Roman" pitchFamily="18" charset="0"/>
              </a:rPr>
              <a:t>của</a:t>
            </a:r>
            <a:r>
              <a:rPr lang="en-US" altLang="en-US" sz="2400" b="1" dirty="0">
                <a:latin typeface="Times New Roman" pitchFamily="18" charset="0"/>
              </a:rPr>
              <a:t> </a:t>
            </a:r>
            <a:r>
              <a:rPr lang="en-US" altLang="en-US" sz="2400" b="1" dirty="0" err="1">
                <a:latin typeface="Times New Roman" pitchFamily="18" charset="0"/>
              </a:rPr>
              <a:t>người</a:t>
            </a:r>
            <a:r>
              <a:rPr lang="en-US" altLang="en-US" sz="2400" b="1" dirty="0">
                <a:latin typeface="Times New Roman" pitchFamily="18" charset="0"/>
              </a:rPr>
              <a:t> </a:t>
            </a:r>
            <a:r>
              <a:rPr lang="en-US" altLang="en-US" sz="2400" b="1" dirty="0" err="1">
                <a:latin typeface="Times New Roman" pitchFamily="18" charset="0"/>
              </a:rPr>
              <a:t>có</a:t>
            </a:r>
            <a:r>
              <a:rPr lang="en-US" altLang="en-US" sz="2400" b="1" dirty="0">
                <a:latin typeface="Times New Roman" pitchFamily="18" charset="0"/>
              </a:rPr>
              <a:t> ý </a:t>
            </a:r>
            <a:r>
              <a:rPr lang="en-US" altLang="en-US" sz="2400" b="1" dirty="0" err="1">
                <a:latin typeface="Times New Roman" pitchFamily="18" charset="0"/>
              </a:rPr>
              <a:t>chí</a:t>
            </a:r>
            <a:r>
              <a:rPr lang="en-US" altLang="en-US" sz="2400" b="1" dirty="0">
                <a:latin typeface="Times New Roman" pitchFamily="18" charset="0"/>
              </a:rPr>
              <a:t> </a:t>
            </a:r>
            <a:r>
              <a:rPr lang="en-US" altLang="en-US" b="1" dirty="0">
                <a:latin typeface="Times New Roman" pitchFamily="18" charset="0"/>
              </a:rPr>
              <a:t>?</a:t>
            </a:r>
          </a:p>
        </p:txBody>
      </p:sp>
      <p:sp>
        <p:nvSpPr>
          <p:cNvPr id="7" name="Rectangle 6"/>
          <p:cNvSpPr/>
          <p:nvPr/>
        </p:nvSpPr>
        <p:spPr>
          <a:xfrm>
            <a:off x="357158" y="2132856"/>
            <a:ext cx="8429684" cy="3046988"/>
          </a:xfrm>
          <a:prstGeom prst="rect">
            <a:avLst/>
          </a:prstGeom>
        </p:spPr>
        <p:txBody>
          <a:bodyPr wrap="square">
            <a:spAutoFit/>
          </a:bodyPr>
          <a:lstStyle/>
          <a:p>
            <a:pPr algn="just"/>
            <a:r>
              <a:rPr lang="en-US" altLang="en-US" sz="2400" dirty="0">
                <a:solidFill>
                  <a:srgbClr val="0000CC"/>
                </a:solidFill>
                <a:latin typeface="Times New Roman" pitchFamily="18" charset="0"/>
              </a:rPr>
              <a:t>a. </a:t>
            </a:r>
            <a:r>
              <a:rPr lang="en-US" altLang="en-US" sz="2400" dirty="0" err="1">
                <a:solidFill>
                  <a:srgbClr val="0000CC"/>
                </a:solidFill>
                <a:latin typeface="Times New Roman" pitchFamily="18" charset="0"/>
              </a:rPr>
              <a:t>Nguyễn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Ký</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bị</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liệt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cả</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hai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tay</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phải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dùng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chân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để</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viết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vẫn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giỏi</a:t>
            </a:r>
            <a:r>
              <a:rPr lang="en-US" altLang="en-US" sz="2400" dirty="0">
                <a:solidFill>
                  <a:srgbClr val="0000CC"/>
                </a:solidFill>
                <a:latin typeface="Times New Roman" pitchFamily="18" charset="0"/>
              </a:rPr>
              <a:t>.</a:t>
            </a:r>
          </a:p>
          <a:p>
            <a:pPr algn="just"/>
            <a:r>
              <a:rPr lang="en-US" altLang="en-US" sz="2400" dirty="0">
                <a:solidFill>
                  <a:srgbClr val="0000CC"/>
                </a:solidFill>
                <a:latin typeface="Times New Roman" pitchFamily="18" charset="0"/>
              </a:rPr>
              <a:t>b. </a:t>
            </a:r>
            <a:r>
              <a:rPr lang="en-US" altLang="en-US" sz="2400" dirty="0" err="1">
                <a:solidFill>
                  <a:srgbClr val="0000CC"/>
                </a:solidFill>
                <a:latin typeface="Times New Roman" pitchFamily="18" charset="0"/>
              </a:rPr>
              <a:t>Dù</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phải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trèo</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đèo</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lội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suối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vượt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đường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xa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để</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đến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trường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nhưng</a:t>
            </a:r>
            <a:r>
              <a:rPr lang="en-US" altLang="en-US" sz="2400" dirty="0">
                <a:solidFill>
                  <a:srgbClr val="0000CC"/>
                </a:solidFill>
                <a:latin typeface="Times New Roman" pitchFamily="18" charset="0"/>
              </a:rPr>
              <a:t> Mai </a:t>
            </a:r>
            <a:r>
              <a:rPr lang="en-US" altLang="en-US" sz="2400" dirty="0" err="1">
                <a:solidFill>
                  <a:srgbClr val="0000CC"/>
                </a:solidFill>
                <a:latin typeface="Times New Roman" pitchFamily="18" charset="0"/>
              </a:rPr>
              <a:t>vẫn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đều</a:t>
            </a:r>
            <a:r>
              <a:rPr lang="en-US" altLang="en-US" sz="2400" dirty="0">
                <a:solidFill>
                  <a:srgbClr val="0000CC"/>
                </a:solidFill>
                <a:latin typeface="Times New Roman" pitchFamily="18" charset="0"/>
              </a:rPr>
              <a:t>.</a:t>
            </a:r>
          </a:p>
          <a:p>
            <a:pPr algn="just"/>
            <a:r>
              <a:rPr lang="en-US" altLang="en-US" sz="2400" dirty="0">
                <a:solidFill>
                  <a:srgbClr val="0000CC"/>
                </a:solidFill>
                <a:latin typeface="Times New Roman" pitchFamily="18" charset="0"/>
              </a:rPr>
              <a:t>c. </a:t>
            </a:r>
            <a:r>
              <a:rPr lang="en-US" altLang="en-US" sz="2400" dirty="0" err="1">
                <a:solidFill>
                  <a:srgbClr val="0000CC"/>
                </a:solidFill>
                <a:latin typeface="Times New Roman" pitchFamily="18" charset="0"/>
              </a:rPr>
              <a:t>Vụ</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lúa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này</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bạn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Phương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mất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mùa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nên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có</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khó</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khăn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Phương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liền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bỏ</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a:t>
            </a:r>
          </a:p>
          <a:p>
            <a:pPr algn="just"/>
            <a:r>
              <a:rPr lang="en-US" altLang="en-US" sz="2400" dirty="0">
                <a:solidFill>
                  <a:srgbClr val="0000CC"/>
                </a:solidFill>
                <a:latin typeface="Times New Roman" pitchFamily="18" charset="0"/>
              </a:rPr>
              <a:t>d. </a:t>
            </a:r>
            <a:r>
              <a:rPr lang="en-US" altLang="en-US" sz="2400" dirty="0" err="1">
                <a:solidFill>
                  <a:srgbClr val="0000CC"/>
                </a:solidFill>
                <a:latin typeface="Times New Roman" pitchFamily="18" charset="0"/>
              </a:rPr>
              <a:t>Chữ</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bạn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Hiếu</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rất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xấu</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nhưng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sau</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hai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năm</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kiên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trì</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rèn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luyện</a:t>
            </a:r>
            <a:r>
              <a:rPr lang="en-US" altLang="en-US" sz="2400" dirty="0">
                <a:solidFill>
                  <a:srgbClr val="0000CC"/>
                </a:solidFill>
                <a:latin typeface="Times New Roman" pitchFamily="18" charset="0"/>
              </a:rPr>
              <a:t>, nay </a:t>
            </a:r>
            <a:r>
              <a:rPr lang="en-US" altLang="en-US" sz="2400" dirty="0" err="1">
                <a:solidFill>
                  <a:srgbClr val="0000CC"/>
                </a:solidFill>
                <a:latin typeface="Times New Roman" pitchFamily="18" charset="0"/>
              </a:rPr>
              <a:t>Hiếu</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vừa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viết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đẹp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vừa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nhanh</a:t>
            </a:r>
            <a:r>
              <a:rPr lang="en-US" altLang="en-US" sz="2400" dirty="0">
                <a:solidFill>
                  <a:srgbClr val="0000CC"/>
                </a:solidFill>
                <a:latin typeface="Times New Roman" pitchFamily="18" charset="0"/>
              </a:rPr>
              <a:t>.</a:t>
            </a:r>
          </a:p>
        </p:txBody>
      </p:sp>
      <p:sp>
        <p:nvSpPr>
          <p:cNvPr id="9" name="Rectangle 8"/>
          <p:cNvSpPr/>
          <p:nvPr/>
        </p:nvSpPr>
        <p:spPr>
          <a:xfrm>
            <a:off x="1714480" y="5357826"/>
            <a:ext cx="5201584" cy="369332"/>
          </a:xfrm>
          <a:prstGeom prst="rect">
            <a:avLst/>
          </a:prstGeom>
        </p:spPr>
        <p:txBody>
          <a:bodyPr wrap="square">
            <a:spAutoFit/>
          </a:bodyPr>
          <a:lstStyle/>
          <a:p>
            <a:r>
              <a:rPr lang="vi-VN" b="1" dirty="0">
                <a:solidFill>
                  <a:srgbClr val="00B050"/>
                </a:solidFill>
              </a:rPr>
              <a:t>Biểu hiện người có ý chí</a:t>
            </a:r>
            <a:r>
              <a:rPr lang="vi-VN" b="1" dirty="0">
                <a:solidFill>
                  <a:srgbClr val="FF0000"/>
                </a:solidFill>
              </a:rPr>
              <a:t>: Đáp án a; b; d</a:t>
            </a:r>
            <a:endParaRPr lang="en-US" b="1" dirty="0">
              <a:solidFill>
                <a:srgbClr val="FF0000"/>
              </a:solidFill>
            </a:endParaRPr>
          </a:p>
        </p:txBody>
      </p:sp>
      <p:pic>
        <p:nvPicPr>
          <p:cNvPr id="8" name="Picture 6" descr="anim1690[1][1]">
            <a:extLst>
              <a:ext uri="{FF2B5EF4-FFF2-40B4-BE49-F238E27FC236}">
                <a16:creationId xmlns:a16="http://schemas.microsoft.com/office/drawing/2014/main" xmlns="" id="{0C21023D-13B0-4C72-A499-E8BE4E91CE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5786" y="6000768"/>
            <a:ext cx="7572428" cy="57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box(in)">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ngoc ki 3"/>
          <p:cNvPicPr>
            <a:picLocks noGrp="1" noChangeAspect="1" noChangeArrowheads="1"/>
          </p:cNvPicPr>
          <p:nvPr>
            <p:ph type="body" idx="1"/>
          </p:nvPr>
        </p:nvPicPr>
        <p:blipFill>
          <a:blip r:embed="rId2"/>
          <a:srcRect/>
          <a:stretch>
            <a:fillRect/>
          </a:stretch>
        </p:blipFill>
        <p:spPr>
          <a:xfrm>
            <a:off x="0" y="1428736"/>
            <a:ext cx="4144963" cy="2762248"/>
          </a:xfrm>
          <a:noFill/>
          <a:ln>
            <a:solidFill>
              <a:srgbClr val="FF0000"/>
            </a:solidFill>
          </a:ln>
        </p:spPr>
      </p:pic>
      <p:sp>
        <p:nvSpPr>
          <p:cNvPr id="151558" name="Text Box 6"/>
          <p:cNvSpPr txBox="1">
            <a:spLocks noChangeArrowheads="1"/>
          </p:cNvSpPr>
          <p:nvPr/>
        </p:nvSpPr>
        <p:spPr bwMode="auto">
          <a:xfrm>
            <a:off x="-26988" y="928670"/>
            <a:ext cx="9170988" cy="400110"/>
          </a:xfrm>
          <a:prstGeom prst="rect">
            <a:avLst/>
          </a:prstGeom>
          <a:noFill/>
          <a:ln w="9525">
            <a:noFill/>
            <a:miter lim="800000"/>
            <a:headEnd/>
            <a:tailEnd/>
          </a:ln>
        </p:spPr>
        <p:txBody>
          <a:bodyPr wrap="square">
            <a:spAutoFit/>
          </a:bodyPr>
          <a:lstStyle/>
          <a:p>
            <a:pPr algn="ctr" eaLnBrk="1" hangingPunct="1"/>
            <a:r>
              <a:rPr lang="en-US" altLang="en-US" sz="2000" b="1" dirty="0" err="1">
                <a:solidFill>
                  <a:srgbClr val="FF0000"/>
                </a:solidFill>
                <a:latin typeface="Times New Roman" pitchFamily="18" charset="0"/>
              </a:rPr>
              <a:t>Một</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số</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hình</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ảnh</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bác</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Nguyễn</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Ngọc</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Kí</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đang</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làm</a:t>
            </a:r>
            <a:r>
              <a:rPr lang="en-US" altLang="en-US" sz="2000" b="1" dirty="0">
                <a:solidFill>
                  <a:srgbClr val="FF0000"/>
                </a:solidFill>
                <a:latin typeface="Times New Roman" pitchFamily="18" charset="0"/>
              </a:rPr>
              <a:t> </a:t>
            </a:r>
            <a:r>
              <a:rPr lang="en-US" altLang="en-US" sz="2000" b="1" dirty="0" err="1">
                <a:solidFill>
                  <a:srgbClr val="FF0000"/>
                </a:solidFill>
                <a:latin typeface="Times New Roman" pitchFamily="18" charset="0"/>
              </a:rPr>
              <a:t>việc</a:t>
            </a:r>
            <a:r>
              <a:rPr lang="en-US" altLang="en-US" sz="2000" b="1" dirty="0">
                <a:solidFill>
                  <a:srgbClr val="FF0000"/>
                </a:solidFill>
                <a:latin typeface="Times New Roman" pitchFamily="18" charset="0"/>
              </a:rPr>
              <a:t>:</a:t>
            </a:r>
          </a:p>
        </p:txBody>
      </p:sp>
      <p:sp>
        <p:nvSpPr>
          <p:cNvPr id="20484" name="Text Box 7"/>
          <p:cNvSpPr txBox="1">
            <a:spLocks noChangeArrowheads="1"/>
          </p:cNvSpPr>
          <p:nvPr/>
        </p:nvSpPr>
        <p:spPr bwMode="auto">
          <a:xfrm>
            <a:off x="4784725" y="2474385"/>
            <a:ext cx="184731" cy="369332"/>
          </a:xfrm>
          <a:prstGeom prst="rect">
            <a:avLst/>
          </a:prstGeom>
          <a:noFill/>
          <a:ln w="9525">
            <a:noFill/>
            <a:miter lim="800000"/>
            <a:headEnd/>
            <a:tailEnd/>
          </a:ln>
        </p:spPr>
        <p:txBody>
          <a:bodyPr wrap="none">
            <a:spAutoFit/>
          </a:bodyPr>
          <a:lstStyle/>
          <a:p>
            <a:pPr eaLnBrk="1" hangingPunct="1"/>
            <a:endParaRPr lang="vi-VN" altLang="en-US">
              <a:latin typeface="Times New Roman" pitchFamily="18" charset="0"/>
            </a:endParaRPr>
          </a:p>
        </p:txBody>
      </p:sp>
      <p:sp>
        <p:nvSpPr>
          <p:cNvPr id="20485" name="Text Box 8"/>
          <p:cNvSpPr txBox="1">
            <a:spLocks noChangeArrowheads="1"/>
          </p:cNvSpPr>
          <p:nvPr/>
        </p:nvSpPr>
        <p:spPr bwMode="auto">
          <a:xfrm>
            <a:off x="4403725" y="2474385"/>
            <a:ext cx="184731" cy="369332"/>
          </a:xfrm>
          <a:prstGeom prst="rect">
            <a:avLst/>
          </a:prstGeom>
          <a:noFill/>
          <a:ln w="9525">
            <a:noFill/>
            <a:miter lim="800000"/>
            <a:headEnd/>
            <a:tailEnd/>
          </a:ln>
        </p:spPr>
        <p:txBody>
          <a:bodyPr wrap="none">
            <a:spAutoFit/>
          </a:bodyPr>
          <a:lstStyle/>
          <a:p>
            <a:pPr eaLnBrk="1" hangingPunct="1"/>
            <a:endParaRPr lang="vi-VN" altLang="en-US">
              <a:latin typeface="Times New Roman" pitchFamily="18" charset="0"/>
            </a:endParaRPr>
          </a:p>
        </p:txBody>
      </p:sp>
      <p:pic>
        <p:nvPicPr>
          <p:cNvPr id="151561" name="Picture 5" descr="IMG_5742"/>
          <p:cNvPicPr>
            <a:picLocks noChangeAspect="1" noChangeArrowheads="1"/>
          </p:cNvPicPr>
          <p:nvPr/>
        </p:nvPicPr>
        <p:blipFill>
          <a:blip r:embed="rId3"/>
          <a:srcRect/>
          <a:stretch>
            <a:fillRect/>
          </a:stretch>
        </p:blipFill>
        <p:spPr bwMode="auto">
          <a:xfrm>
            <a:off x="4286248" y="1428736"/>
            <a:ext cx="4714908" cy="2857520"/>
          </a:xfrm>
          <a:prstGeom prst="rect">
            <a:avLst/>
          </a:prstGeom>
          <a:noFill/>
          <a:ln w="9525">
            <a:solidFill>
              <a:schemeClr val="hlink"/>
            </a:solidFill>
            <a:miter lim="800000"/>
            <a:headEnd/>
            <a:tailEnd/>
          </a:ln>
        </p:spPr>
      </p:pic>
      <p:sp>
        <p:nvSpPr>
          <p:cNvPr id="20487" name="Text Box 10"/>
          <p:cNvSpPr txBox="1">
            <a:spLocks noChangeArrowheads="1"/>
          </p:cNvSpPr>
          <p:nvPr/>
        </p:nvSpPr>
        <p:spPr bwMode="auto">
          <a:xfrm>
            <a:off x="898525" y="4760385"/>
            <a:ext cx="184731" cy="369332"/>
          </a:xfrm>
          <a:prstGeom prst="rect">
            <a:avLst/>
          </a:prstGeom>
          <a:noFill/>
          <a:ln w="9525">
            <a:noFill/>
            <a:miter lim="800000"/>
            <a:headEnd/>
            <a:tailEnd/>
          </a:ln>
        </p:spPr>
        <p:txBody>
          <a:bodyPr wrap="none">
            <a:spAutoFit/>
          </a:bodyPr>
          <a:lstStyle/>
          <a:p>
            <a:pPr eaLnBrk="1" hangingPunct="1"/>
            <a:endParaRPr lang="vi-VN" altLang="en-US">
              <a:latin typeface="Times New Roman" pitchFamily="18" charset="0"/>
            </a:endParaRPr>
          </a:p>
        </p:txBody>
      </p:sp>
      <p:sp>
        <p:nvSpPr>
          <p:cNvPr id="20488" name="Text Box 11"/>
          <p:cNvSpPr txBox="1">
            <a:spLocks noChangeArrowheads="1"/>
          </p:cNvSpPr>
          <p:nvPr/>
        </p:nvSpPr>
        <p:spPr bwMode="auto">
          <a:xfrm>
            <a:off x="1279525" y="4836585"/>
            <a:ext cx="184731" cy="369332"/>
          </a:xfrm>
          <a:prstGeom prst="rect">
            <a:avLst/>
          </a:prstGeom>
          <a:noFill/>
          <a:ln w="9525">
            <a:noFill/>
            <a:miter lim="800000"/>
            <a:headEnd/>
            <a:tailEnd/>
          </a:ln>
        </p:spPr>
        <p:txBody>
          <a:bodyPr wrap="none">
            <a:spAutoFit/>
          </a:bodyPr>
          <a:lstStyle/>
          <a:p>
            <a:pPr eaLnBrk="1" hangingPunct="1"/>
            <a:endParaRPr lang="vi-VN" altLang="en-US">
              <a:latin typeface="Times New Roman" pitchFamily="18" charset="0"/>
            </a:endParaRPr>
          </a:p>
        </p:txBody>
      </p:sp>
      <p:pic>
        <p:nvPicPr>
          <p:cNvPr id="13321" name="Picture 5" descr="NNK%20doc%20bao"/>
          <p:cNvPicPr>
            <a:picLocks noChangeAspect="1" noChangeArrowheads="1"/>
          </p:cNvPicPr>
          <p:nvPr/>
        </p:nvPicPr>
        <p:blipFill>
          <a:blip r:embed="rId4"/>
          <a:srcRect/>
          <a:stretch>
            <a:fillRect/>
          </a:stretch>
        </p:blipFill>
        <p:spPr bwMode="auto">
          <a:xfrm>
            <a:off x="0" y="4214818"/>
            <a:ext cx="4191000" cy="2438400"/>
          </a:xfrm>
          <a:prstGeom prst="rect">
            <a:avLst/>
          </a:prstGeom>
          <a:noFill/>
          <a:ln w="9525">
            <a:solidFill>
              <a:srgbClr val="FF0000"/>
            </a:solidFill>
            <a:miter lim="800000"/>
            <a:headEnd/>
            <a:tailEnd/>
          </a:ln>
        </p:spPr>
      </p:pic>
      <p:sp>
        <p:nvSpPr>
          <p:cNvPr id="20490" name="Text Box 13"/>
          <p:cNvSpPr txBox="1">
            <a:spLocks noChangeArrowheads="1"/>
          </p:cNvSpPr>
          <p:nvPr/>
        </p:nvSpPr>
        <p:spPr bwMode="auto">
          <a:xfrm>
            <a:off x="6384925" y="5293785"/>
            <a:ext cx="184731" cy="369332"/>
          </a:xfrm>
          <a:prstGeom prst="rect">
            <a:avLst/>
          </a:prstGeom>
          <a:noFill/>
          <a:ln w="9525">
            <a:noFill/>
            <a:miter lim="800000"/>
            <a:headEnd/>
            <a:tailEnd/>
          </a:ln>
        </p:spPr>
        <p:txBody>
          <a:bodyPr wrap="none">
            <a:spAutoFit/>
          </a:bodyPr>
          <a:lstStyle/>
          <a:p>
            <a:pPr eaLnBrk="1" hangingPunct="1"/>
            <a:endParaRPr lang="vi-VN" altLang="en-US">
              <a:latin typeface="Times New Roman" pitchFamily="18" charset="0"/>
            </a:endParaRPr>
          </a:p>
        </p:txBody>
      </p:sp>
      <p:sp>
        <p:nvSpPr>
          <p:cNvPr id="20491" name="Text Box 14"/>
          <p:cNvSpPr txBox="1">
            <a:spLocks noChangeArrowheads="1"/>
          </p:cNvSpPr>
          <p:nvPr/>
        </p:nvSpPr>
        <p:spPr bwMode="auto">
          <a:xfrm>
            <a:off x="5546725" y="4836585"/>
            <a:ext cx="184731" cy="369332"/>
          </a:xfrm>
          <a:prstGeom prst="rect">
            <a:avLst/>
          </a:prstGeom>
          <a:noFill/>
          <a:ln w="9525">
            <a:noFill/>
            <a:miter lim="800000"/>
            <a:headEnd/>
            <a:tailEnd/>
          </a:ln>
        </p:spPr>
        <p:txBody>
          <a:bodyPr wrap="none">
            <a:spAutoFit/>
          </a:bodyPr>
          <a:lstStyle/>
          <a:p>
            <a:pPr eaLnBrk="1" hangingPunct="1"/>
            <a:endParaRPr lang="vi-VN" altLang="en-US">
              <a:latin typeface="Times New Roman" pitchFamily="18" charset="0"/>
            </a:endParaRPr>
          </a:p>
        </p:txBody>
      </p:sp>
      <p:pic>
        <p:nvPicPr>
          <p:cNvPr id="13324" name="Picture 4" descr="NguyenNgocKy%5D"/>
          <p:cNvPicPr>
            <a:picLocks noChangeAspect="1" noChangeArrowheads="1"/>
          </p:cNvPicPr>
          <p:nvPr/>
        </p:nvPicPr>
        <p:blipFill>
          <a:blip r:embed="rId5"/>
          <a:srcRect/>
          <a:stretch>
            <a:fillRect/>
          </a:stretch>
        </p:blipFill>
        <p:spPr bwMode="auto">
          <a:xfrm>
            <a:off x="4343400" y="4286256"/>
            <a:ext cx="4800600" cy="2438400"/>
          </a:xfrm>
          <a:prstGeom prst="rect">
            <a:avLst/>
          </a:prstGeom>
          <a:noFill/>
          <a:ln w="9525">
            <a:solidFill>
              <a:srgbClr val="0000CC"/>
            </a:solidFill>
            <a:miter lim="800000"/>
            <a:headEnd/>
            <a:tailEnd/>
          </a:ln>
        </p:spPr>
      </p:pic>
      <p:sp>
        <p:nvSpPr>
          <p:cNvPr id="13" name="Rectangle 12"/>
          <p:cNvSpPr/>
          <p:nvPr/>
        </p:nvSpPr>
        <p:spPr>
          <a:xfrm>
            <a:off x="928662" y="0"/>
            <a:ext cx="7286676" cy="954107"/>
          </a:xfrm>
          <a:prstGeom prst="rect">
            <a:avLst/>
          </a:prstGeom>
        </p:spPr>
        <p:txBody>
          <a:bodyPr wrap="square">
            <a:spAutoFit/>
          </a:bodyPr>
          <a:lstStyle/>
          <a:p>
            <a:pPr algn="ctr"/>
            <a:r>
              <a:rPr lang="vi-VN" sz="2800" u="sng" dirty="0">
                <a:solidFill>
                  <a:srgbClr val="C00000"/>
                </a:solidFill>
                <a:latin typeface="+mj-lt"/>
              </a:rPr>
              <a:t>Đạo đức</a:t>
            </a:r>
          </a:p>
          <a:p>
            <a:pPr algn="ctr"/>
            <a:r>
              <a:rPr lang="vi-VN" sz="2800" dirty="0">
                <a:solidFill>
                  <a:srgbClr val="7030A0"/>
                </a:solidFill>
                <a:latin typeface="+mj-lt"/>
              </a:rPr>
              <a:t>CÓ CHÍ THÌ NÊN</a:t>
            </a:r>
            <a:endParaRPr lang="en-US" sz="2800" dirty="0">
              <a:solidFill>
                <a:srgbClr val="7030A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1558">
                                            <p:txEl>
                                              <p:pRg st="0" end="0"/>
                                            </p:txEl>
                                          </p:spTgt>
                                        </p:tgtEl>
                                        <p:attrNameLst>
                                          <p:attrName>style.visibility</p:attrName>
                                        </p:attrNameLst>
                                      </p:cBhvr>
                                      <p:to>
                                        <p:strVal val="visible"/>
                                      </p:to>
                                    </p:set>
                                    <p:animEffect transition="in" filter="blinds(horizontal)">
                                      <p:cBhvr>
                                        <p:cTn id="7" dur="500"/>
                                        <p:tgtEl>
                                          <p:spTgt spid="1515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 calcmode="lin" valueType="num">
                                      <p:cBhvr additive="base">
                                        <p:cTn id="16"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51558">
                                            <p:txEl>
                                              <p:pRg st="0" end="0"/>
                                            </p:txEl>
                                          </p:spTgt>
                                        </p:tgtEl>
                                        <p:attrNameLst>
                                          <p:attrName>style.visibility</p:attrName>
                                        </p:attrNameLst>
                                      </p:cBhvr>
                                      <p:to>
                                        <p:strVal val="visible"/>
                                      </p:to>
                                    </p:set>
                                    <p:animEffect transition="in" filter="box(in)">
                                      <p:cBhvr>
                                        <p:cTn id="22" dur="500"/>
                                        <p:tgtEl>
                                          <p:spTgt spid="15155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47108"/>
                                        </p:tgtEl>
                                        <p:attrNameLst>
                                          <p:attrName>style.visibility</p:attrName>
                                        </p:attrNameLst>
                                      </p:cBhvr>
                                      <p:to>
                                        <p:strVal val="visible"/>
                                      </p:to>
                                    </p:set>
                                    <p:animScale>
                                      <p:cBhvr>
                                        <p:cTn id="27" dur="1000" decel="50000" fill="hold">
                                          <p:stCondLst>
                                            <p:cond delay="0"/>
                                          </p:stCondLst>
                                        </p:cTn>
                                        <p:tgtEl>
                                          <p:spTgt spid="47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7108"/>
                                        </p:tgtEl>
                                        <p:attrNameLst>
                                          <p:attrName>ppt_x</p:attrName>
                                          <p:attrName>ppt_y</p:attrName>
                                        </p:attrNameLst>
                                      </p:cBhvr>
                                    </p:animMotion>
                                    <p:animEffect transition="in" filter="fade">
                                      <p:cBhvr>
                                        <p:cTn id="29" dur="1000"/>
                                        <p:tgtEl>
                                          <p:spTgt spid="4710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1561"/>
                                        </p:tgtEl>
                                        <p:attrNameLst>
                                          <p:attrName>style.visibility</p:attrName>
                                        </p:attrNameLst>
                                      </p:cBhvr>
                                      <p:to>
                                        <p:strVal val="visible"/>
                                      </p:to>
                                    </p:set>
                                    <p:animEffect transition="in" filter="wipe(down)">
                                      <p:cBhvr>
                                        <p:cTn id="34" dur="500"/>
                                        <p:tgtEl>
                                          <p:spTgt spid="151561"/>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3321"/>
                                        </p:tgtEl>
                                        <p:attrNameLst>
                                          <p:attrName>style.visibility</p:attrName>
                                        </p:attrNameLst>
                                      </p:cBhvr>
                                      <p:to>
                                        <p:strVal val="visible"/>
                                      </p:to>
                                    </p:set>
                                    <p:anim calcmode="lin" valueType="num">
                                      <p:cBhvr>
                                        <p:cTn id="39" dur="500" fill="hold"/>
                                        <p:tgtEl>
                                          <p:spTgt spid="13321"/>
                                        </p:tgtEl>
                                        <p:attrNameLst>
                                          <p:attrName>ppt_w</p:attrName>
                                        </p:attrNameLst>
                                      </p:cBhvr>
                                      <p:tavLst>
                                        <p:tav tm="0">
                                          <p:val>
                                            <p:fltVal val="0"/>
                                          </p:val>
                                        </p:tav>
                                        <p:tav tm="100000">
                                          <p:val>
                                            <p:strVal val="#ppt_w"/>
                                          </p:val>
                                        </p:tav>
                                      </p:tavLst>
                                    </p:anim>
                                    <p:anim calcmode="lin" valueType="num">
                                      <p:cBhvr>
                                        <p:cTn id="40" dur="500" fill="hold"/>
                                        <p:tgtEl>
                                          <p:spTgt spid="13321"/>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nodeType="clickEffect">
                                  <p:stCondLst>
                                    <p:cond delay="0"/>
                                  </p:stCondLst>
                                  <p:childTnLst>
                                    <p:set>
                                      <p:cBhvr>
                                        <p:cTn id="44" dur="1" fill="hold">
                                          <p:stCondLst>
                                            <p:cond delay="0"/>
                                          </p:stCondLst>
                                        </p:cTn>
                                        <p:tgtEl>
                                          <p:spTgt spid="13324"/>
                                        </p:tgtEl>
                                        <p:attrNameLst>
                                          <p:attrName>style.visibility</p:attrName>
                                        </p:attrNameLst>
                                      </p:cBhvr>
                                      <p:to>
                                        <p:strVal val="visible"/>
                                      </p:to>
                                    </p:set>
                                    <p:animScale>
                                      <p:cBhvr>
                                        <p:cTn id="45" dur="1000" decel="50000" fill="hold">
                                          <p:stCondLst>
                                            <p:cond delay="0"/>
                                          </p:stCondLst>
                                        </p:cTn>
                                        <p:tgtEl>
                                          <p:spTgt spid="133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324"/>
                                        </p:tgtEl>
                                        <p:attrNameLst>
                                          <p:attrName>ppt_x</p:attrName>
                                          <p:attrName>ppt_y</p:attrName>
                                        </p:attrNameLst>
                                      </p:cBhvr>
                                    </p:animMotion>
                                    <p:animEffect transition="in" filter="fade">
                                      <p:cBhvr>
                                        <p:cTn id="47" dur="10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04800" y="1000108"/>
            <a:ext cx="8839200" cy="954107"/>
          </a:xfrm>
          <a:prstGeom prst="rect">
            <a:avLst/>
          </a:prstGeom>
          <a:noFill/>
          <a:ln w="9525">
            <a:noFill/>
            <a:miter lim="800000"/>
            <a:headEnd/>
            <a:tailEnd/>
          </a:ln>
        </p:spPr>
        <p:txBody>
          <a:bodyPr wrap="square">
            <a:spAutoFit/>
          </a:bodyPr>
          <a:lstStyle/>
          <a:p>
            <a:pPr eaLnBrk="1" hangingPunct="1"/>
            <a:r>
              <a:rPr lang="en-US" altLang="vi-VN" sz="2800" b="1" dirty="0" err="1">
                <a:latin typeface="Times New Roman" pitchFamily="18" charset="0"/>
              </a:rPr>
              <a:t>Bài</a:t>
            </a:r>
            <a:r>
              <a:rPr lang="en-US" altLang="vi-VN" sz="2800" b="1" dirty="0">
                <a:latin typeface="Times New Roman" pitchFamily="18" charset="0"/>
              </a:rPr>
              <a:t> </a:t>
            </a:r>
            <a:r>
              <a:rPr lang="en-US" altLang="vi-VN" sz="2800" b="1" dirty="0" err="1">
                <a:latin typeface="Times New Roman" pitchFamily="18" charset="0"/>
              </a:rPr>
              <a:t>tập</a:t>
            </a:r>
            <a:r>
              <a:rPr lang="en-US" altLang="vi-VN" sz="2800" b="1" dirty="0">
                <a:latin typeface="Times New Roman" pitchFamily="18" charset="0"/>
              </a:rPr>
              <a:t> 2: </a:t>
            </a:r>
            <a:r>
              <a:rPr lang="en-US" altLang="vi-VN" sz="2800" dirty="0" err="1">
                <a:latin typeface="Times New Roman" pitchFamily="18" charset="0"/>
              </a:rPr>
              <a:t>Em</a:t>
            </a:r>
            <a:r>
              <a:rPr lang="en-US" altLang="vi-VN" sz="2800" dirty="0">
                <a:latin typeface="Times New Roman" pitchFamily="18" charset="0"/>
              </a:rPr>
              <a:t> </a:t>
            </a:r>
            <a:r>
              <a:rPr lang="en-US" altLang="vi-VN" sz="2800" dirty="0" err="1">
                <a:latin typeface="Times New Roman" pitchFamily="18" charset="0"/>
              </a:rPr>
              <a:t>có</a:t>
            </a:r>
            <a:r>
              <a:rPr lang="en-US" altLang="vi-VN" sz="2800" dirty="0">
                <a:latin typeface="Times New Roman" pitchFamily="18" charset="0"/>
              </a:rPr>
              <a:t> </a:t>
            </a:r>
            <a:r>
              <a:rPr lang="en-US" altLang="vi-VN" sz="2800" dirty="0" err="1">
                <a:latin typeface="Times New Roman" pitchFamily="18" charset="0"/>
              </a:rPr>
              <a:t>nhận</a:t>
            </a:r>
            <a:r>
              <a:rPr lang="en-US" altLang="vi-VN" sz="2800" dirty="0">
                <a:latin typeface="Times New Roman" pitchFamily="18" charset="0"/>
              </a:rPr>
              <a:t> </a:t>
            </a:r>
            <a:r>
              <a:rPr lang="en-US" altLang="vi-VN" sz="2800" dirty="0" err="1">
                <a:latin typeface="Times New Roman" pitchFamily="18" charset="0"/>
              </a:rPr>
              <a:t>xét</a:t>
            </a:r>
            <a:r>
              <a:rPr lang="en-US" altLang="vi-VN" sz="2800" dirty="0">
                <a:latin typeface="Times New Roman" pitchFamily="18" charset="0"/>
              </a:rPr>
              <a:t> </a:t>
            </a:r>
            <a:r>
              <a:rPr lang="en-US" altLang="vi-VN" sz="2800" dirty="0" err="1">
                <a:latin typeface="Times New Roman" pitchFamily="18" charset="0"/>
              </a:rPr>
              <a:t>gì</a:t>
            </a:r>
            <a:r>
              <a:rPr lang="en-US" altLang="vi-VN" sz="2800" dirty="0">
                <a:latin typeface="Times New Roman" pitchFamily="18" charset="0"/>
              </a:rPr>
              <a:t> </a:t>
            </a:r>
            <a:r>
              <a:rPr lang="en-US" altLang="vi-VN" sz="2800" dirty="0" err="1">
                <a:latin typeface="Times New Roman" pitchFamily="18" charset="0"/>
              </a:rPr>
              <a:t>về</a:t>
            </a:r>
            <a:r>
              <a:rPr lang="en-US" altLang="vi-VN" sz="2800" dirty="0">
                <a:latin typeface="Times New Roman" pitchFamily="18" charset="0"/>
              </a:rPr>
              <a:t> </a:t>
            </a:r>
            <a:r>
              <a:rPr lang="en-US" altLang="vi-VN" sz="2800" dirty="0" err="1">
                <a:latin typeface="Times New Roman" pitchFamily="18" charset="0"/>
              </a:rPr>
              <a:t>những</a:t>
            </a:r>
            <a:r>
              <a:rPr lang="en-US" altLang="vi-VN" sz="2800" dirty="0">
                <a:latin typeface="Times New Roman" pitchFamily="18" charset="0"/>
              </a:rPr>
              <a:t> ý </a:t>
            </a:r>
            <a:r>
              <a:rPr lang="en-US" altLang="vi-VN" sz="2800" dirty="0" err="1">
                <a:latin typeface="Times New Roman" pitchFamily="18" charset="0"/>
              </a:rPr>
              <a:t>kiến</a:t>
            </a:r>
            <a:r>
              <a:rPr lang="en-US" altLang="vi-VN" sz="2800" dirty="0">
                <a:latin typeface="Times New Roman" pitchFamily="18" charset="0"/>
              </a:rPr>
              <a:t> d</a:t>
            </a:r>
            <a:r>
              <a:rPr lang="vi-VN" altLang="vi-VN" sz="2800" dirty="0">
                <a:latin typeface="Times New Roman" pitchFamily="18" charset="0"/>
              </a:rPr>
              <a:t>ư</a:t>
            </a:r>
            <a:r>
              <a:rPr lang="en-US" altLang="vi-VN" sz="2800" dirty="0" err="1">
                <a:latin typeface="Times New Roman" pitchFamily="18" charset="0"/>
              </a:rPr>
              <a:t>ới</a:t>
            </a:r>
            <a:r>
              <a:rPr lang="en-US" altLang="vi-VN" sz="2800" dirty="0">
                <a:latin typeface="Times New Roman" pitchFamily="18" charset="0"/>
              </a:rPr>
              <a:t> </a:t>
            </a:r>
            <a:r>
              <a:rPr lang="vi-VN" altLang="vi-VN" sz="2800" dirty="0">
                <a:latin typeface="Times New Roman" pitchFamily="18" charset="0"/>
              </a:rPr>
              <a:t>đ</a:t>
            </a:r>
            <a:r>
              <a:rPr lang="en-US" altLang="vi-VN" sz="2800" dirty="0" err="1">
                <a:latin typeface="Times New Roman" pitchFamily="18" charset="0"/>
              </a:rPr>
              <a:t>ây</a:t>
            </a:r>
            <a:r>
              <a:rPr lang="en-US" altLang="vi-VN" sz="2800" dirty="0">
                <a:latin typeface="Times New Roman" pitchFamily="18" charset="0"/>
              </a:rPr>
              <a:t>? (</a:t>
            </a:r>
            <a:r>
              <a:rPr lang="vi-VN" altLang="vi-VN" sz="2800" dirty="0">
                <a:latin typeface="Times New Roman" pitchFamily="18" charset="0"/>
              </a:rPr>
              <a:t>đ</a:t>
            </a:r>
            <a:r>
              <a:rPr lang="en-US" altLang="vi-VN" sz="2800" dirty="0" err="1">
                <a:latin typeface="Times New Roman" pitchFamily="18" charset="0"/>
              </a:rPr>
              <a:t>úng</a:t>
            </a:r>
            <a:r>
              <a:rPr lang="en-US" altLang="vi-VN" sz="2800" dirty="0">
                <a:latin typeface="Times New Roman" pitchFamily="18" charset="0"/>
              </a:rPr>
              <a:t> - </a:t>
            </a:r>
            <a:r>
              <a:rPr lang="en-US" altLang="vi-VN" sz="2800" dirty="0" err="1">
                <a:latin typeface="Times New Roman" pitchFamily="18" charset="0"/>
              </a:rPr>
              <a:t>sai</a:t>
            </a:r>
            <a:r>
              <a:rPr lang="en-US" altLang="vi-VN" sz="2800" dirty="0">
                <a:latin typeface="Times New Roman" pitchFamily="18" charset="0"/>
              </a:rPr>
              <a:t>)</a:t>
            </a:r>
          </a:p>
        </p:txBody>
      </p:sp>
      <p:sp>
        <p:nvSpPr>
          <p:cNvPr id="10245" name="Text Box 5"/>
          <p:cNvSpPr txBox="1">
            <a:spLocks noChangeArrowheads="1"/>
          </p:cNvSpPr>
          <p:nvPr/>
        </p:nvSpPr>
        <p:spPr bwMode="auto">
          <a:xfrm>
            <a:off x="381001" y="2071678"/>
            <a:ext cx="8474075" cy="954107"/>
          </a:xfrm>
          <a:prstGeom prst="rect">
            <a:avLst/>
          </a:prstGeom>
          <a:noFill/>
          <a:ln w="9525">
            <a:noFill/>
            <a:miter lim="800000"/>
            <a:headEnd/>
            <a:tailEnd/>
          </a:ln>
        </p:spPr>
        <p:txBody>
          <a:bodyPr wrap="square">
            <a:spAutoFit/>
          </a:bodyPr>
          <a:lstStyle/>
          <a:p>
            <a:pPr eaLnBrk="1" hangingPunct="1"/>
            <a:r>
              <a:rPr lang="en-US" altLang="vi-VN" sz="2800" dirty="0">
                <a:solidFill>
                  <a:srgbClr val="C00000"/>
                </a:solidFill>
                <a:latin typeface="Times New Roman" pitchFamily="18" charset="0"/>
              </a:rPr>
              <a:t>a) </a:t>
            </a:r>
            <a:r>
              <a:rPr lang="en-US" altLang="vi-VN" sz="2800" dirty="0" err="1">
                <a:solidFill>
                  <a:srgbClr val="C00000"/>
                </a:solidFill>
                <a:latin typeface="Times New Roman" pitchFamily="18" charset="0"/>
              </a:rPr>
              <a:t>Những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ng</a:t>
            </a:r>
            <a:r>
              <a:rPr lang="vi-VN" altLang="vi-VN" sz="2800" dirty="0">
                <a:solidFill>
                  <a:srgbClr val="C00000"/>
                </a:solidFill>
                <a:latin typeface="Times New Roman" pitchFamily="18" charset="0"/>
              </a:rPr>
              <a:t>ư</a:t>
            </a:r>
            <a:r>
              <a:rPr lang="en-US" altLang="vi-VN" sz="2800" dirty="0" err="1">
                <a:solidFill>
                  <a:srgbClr val="C00000"/>
                </a:solidFill>
                <a:latin typeface="Times New Roman" pitchFamily="18" charset="0"/>
              </a:rPr>
              <a:t>ời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khuyết</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tật</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dù</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cố</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gắng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học</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hành</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cũng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chẳng</a:t>
            </a:r>
            <a:r>
              <a:rPr lang="en-US" altLang="vi-VN" sz="2800" dirty="0">
                <a:solidFill>
                  <a:srgbClr val="C00000"/>
                </a:solidFill>
                <a:latin typeface="Times New Roman" pitchFamily="18" charset="0"/>
              </a:rPr>
              <a:t> </a:t>
            </a:r>
            <a:r>
              <a:rPr lang="vi-VN" altLang="vi-VN" sz="2800" dirty="0">
                <a:solidFill>
                  <a:srgbClr val="C00000"/>
                </a:solidFill>
                <a:latin typeface="Times New Roman" pitchFamily="18" charset="0"/>
              </a:rPr>
              <a:t>đ</a:t>
            </a:r>
            <a:r>
              <a:rPr lang="en-US" altLang="vi-VN" sz="2800" dirty="0">
                <a:solidFill>
                  <a:srgbClr val="C00000"/>
                </a:solidFill>
                <a:latin typeface="Times New Roman" pitchFamily="18" charset="0"/>
              </a:rPr>
              <a:t>ể </a:t>
            </a:r>
            <a:r>
              <a:rPr lang="en-US" altLang="vi-VN" sz="2800" dirty="0" err="1">
                <a:solidFill>
                  <a:srgbClr val="C00000"/>
                </a:solidFill>
                <a:latin typeface="Times New Roman" pitchFamily="18" charset="0"/>
              </a:rPr>
              <a:t>làm</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gì</a:t>
            </a:r>
            <a:r>
              <a:rPr lang="en-US" altLang="vi-VN" sz="2800" dirty="0">
                <a:solidFill>
                  <a:srgbClr val="C00000"/>
                </a:solidFill>
                <a:latin typeface="Times New Roman" pitchFamily="18" charset="0"/>
              </a:rPr>
              <a:t>.</a:t>
            </a:r>
          </a:p>
        </p:txBody>
      </p:sp>
      <p:sp>
        <p:nvSpPr>
          <p:cNvPr id="10246" name="Text Box 6"/>
          <p:cNvSpPr txBox="1">
            <a:spLocks noChangeArrowheads="1"/>
          </p:cNvSpPr>
          <p:nvPr/>
        </p:nvSpPr>
        <p:spPr bwMode="auto">
          <a:xfrm>
            <a:off x="381000" y="2857496"/>
            <a:ext cx="8458200" cy="523220"/>
          </a:xfrm>
          <a:prstGeom prst="rect">
            <a:avLst/>
          </a:prstGeom>
          <a:noFill/>
          <a:ln w="9525">
            <a:noFill/>
            <a:miter lim="800000"/>
            <a:headEnd/>
            <a:tailEnd/>
          </a:ln>
        </p:spPr>
        <p:txBody>
          <a:bodyPr wrap="square">
            <a:spAutoFit/>
          </a:bodyPr>
          <a:lstStyle/>
          <a:p>
            <a:pPr marL="342900" indent="-342900" eaLnBrk="1" hangingPunct="1"/>
            <a:r>
              <a:rPr lang="en-US" altLang="vi-VN" sz="2800" dirty="0">
                <a:solidFill>
                  <a:srgbClr val="C00000"/>
                </a:solidFill>
                <a:latin typeface="Times New Roman" pitchFamily="18" charset="0"/>
              </a:rPr>
              <a:t>b) “</a:t>
            </a:r>
            <a:r>
              <a:rPr lang="en-US" altLang="vi-VN" sz="2800" dirty="0" err="1">
                <a:solidFill>
                  <a:srgbClr val="C00000"/>
                </a:solidFill>
                <a:latin typeface="Times New Roman" pitchFamily="18" charset="0"/>
              </a:rPr>
              <a:t>có</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công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mài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sắt</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có</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ngày</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nên</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kim</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tục</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ngữ</a:t>
            </a:r>
            <a:r>
              <a:rPr lang="en-US" altLang="vi-VN" sz="2800" dirty="0">
                <a:solidFill>
                  <a:srgbClr val="C00000"/>
                </a:solidFill>
                <a:latin typeface="Times New Roman" pitchFamily="18" charset="0"/>
              </a:rPr>
              <a:t>)                 </a:t>
            </a:r>
            <a:r>
              <a:rPr lang="en-US" altLang="vi-VN" sz="2800" dirty="0">
                <a:solidFill>
                  <a:srgbClr val="0000FF"/>
                </a:solidFill>
                <a:latin typeface="Times New Roman" pitchFamily="18" charset="0"/>
              </a:rPr>
              <a:t>             </a:t>
            </a:r>
          </a:p>
        </p:txBody>
      </p:sp>
      <p:sp>
        <p:nvSpPr>
          <p:cNvPr id="10247" name="Text Box 7"/>
          <p:cNvSpPr txBox="1">
            <a:spLocks noChangeArrowheads="1"/>
          </p:cNvSpPr>
          <p:nvPr/>
        </p:nvSpPr>
        <p:spPr bwMode="auto">
          <a:xfrm>
            <a:off x="357158" y="3286124"/>
            <a:ext cx="8474075" cy="954107"/>
          </a:xfrm>
          <a:prstGeom prst="rect">
            <a:avLst/>
          </a:prstGeom>
          <a:noFill/>
          <a:ln w="9525">
            <a:noFill/>
            <a:miter lim="800000"/>
            <a:headEnd/>
            <a:tailEnd/>
          </a:ln>
        </p:spPr>
        <p:txBody>
          <a:bodyPr wrap="square">
            <a:spAutoFit/>
          </a:bodyPr>
          <a:lstStyle/>
          <a:p>
            <a:pPr eaLnBrk="1" hangingPunct="1"/>
            <a:r>
              <a:rPr lang="en-US" altLang="vi-VN" sz="2800" dirty="0">
                <a:solidFill>
                  <a:srgbClr val="C00000"/>
                </a:solidFill>
                <a:latin typeface="Times New Roman" pitchFamily="18" charset="0"/>
              </a:rPr>
              <a:t>c) </a:t>
            </a:r>
            <a:r>
              <a:rPr lang="en-US" altLang="vi-VN" sz="2800" dirty="0" err="1">
                <a:solidFill>
                  <a:srgbClr val="C00000"/>
                </a:solidFill>
                <a:latin typeface="Times New Roman" pitchFamily="18" charset="0"/>
              </a:rPr>
              <a:t>Chỉ</a:t>
            </a:r>
            <a:r>
              <a:rPr lang="en-US" altLang="vi-VN" sz="2800" dirty="0">
                <a:solidFill>
                  <a:srgbClr val="C00000"/>
                </a:solidFill>
                <a:latin typeface="Times New Roman" pitchFamily="18" charset="0"/>
              </a:rPr>
              <a:t> con </a:t>
            </a:r>
            <a:r>
              <a:rPr lang="en-US" altLang="vi-VN" sz="2800" dirty="0" err="1">
                <a:solidFill>
                  <a:srgbClr val="C00000"/>
                </a:solidFill>
                <a:latin typeface="Times New Roman" pitchFamily="18" charset="0"/>
              </a:rPr>
              <a:t>nhà</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nghèo</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mới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cần</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có</a:t>
            </a:r>
            <a:r>
              <a:rPr lang="en-US" altLang="vi-VN" sz="2800" dirty="0">
                <a:solidFill>
                  <a:srgbClr val="C00000"/>
                </a:solidFill>
                <a:latin typeface="Times New Roman" pitchFamily="18" charset="0"/>
              </a:rPr>
              <a:t> ý </a:t>
            </a:r>
            <a:r>
              <a:rPr lang="en-US" altLang="vi-VN" sz="2800" dirty="0" err="1">
                <a:solidFill>
                  <a:srgbClr val="C00000"/>
                </a:solidFill>
                <a:latin typeface="Times New Roman" pitchFamily="18" charset="0"/>
              </a:rPr>
              <a:t>chí</a:t>
            </a:r>
            <a:r>
              <a:rPr lang="en-US" altLang="vi-VN" sz="2800" dirty="0">
                <a:solidFill>
                  <a:srgbClr val="C00000"/>
                </a:solidFill>
                <a:latin typeface="Times New Roman" pitchFamily="18" charset="0"/>
              </a:rPr>
              <a:t> v</a:t>
            </a:r>
            <a:r>
              <a:rPr lang="vi-VN" altLang="vi-VN" sz="2800" dirty="0">
                <a:solidFill>
                  <a:srgbClr val="C00000"/>
                </a:solidFill>
                <a:latin typeface="Times New Roman" pitchFamily="18" charset="0"/>
              </a:rPr>
              <a:t>ư</a:t>
            </a:r>
            <a:r>
              <a:rPr lang="en-US" altLang="vi-VN" sz="2800" dirty="0" err="1">
                <a:solidFill>
                  <a:srgbClr val="C00000"/>
                </a:solidFill>
                <a:latin typeface="Times New Roman" pitchFamily="18" charset="0"/>
              </a:rPr>
              <a:t>ợt</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khó</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còn</a:t>
            </a:r>
            <a:r>
              <a:rPr lang="en-US" altLang="vi-VN" sz="2800" dirty="0">
                <a:solidFill>
                  <a:srgbClr val="C00000"/>
                </a:solidFill>
                <a:latin typeface="Times New Roman" pitchFamily="18" charset="0"/>
              </a:rPr>
              <a:t> con </a:t>
            </a:r>
            <a:r>
              <a:rPr lang="en-US" altLang="vi-VN" sz="2800" dirty="0" err="1">
                <a:solidFill>
                  <a:srgbClr val="C00000"/>
                </a:solidFill>
                <a:latin typeface="Times New Roman" pitchFamily="18" charset="0"/>
              </a:rPr>
              <a:t>nhà</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giàu</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thì</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không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cần</a:t>
            </a:r>
            <a:r>
              <a:rPr lang="en-US" altLang="vi-VN" sz="2800" dirty="0">
                <a:solidFill>
                  <a:srgbClr val="C00000"/>
                </a:solidFill>
                <a:latin typeface="Times New Roman" pitchFamily="18" charset="0"/>
              </a:rPr>
              <a:t>.</a:t>
            </a:r>
          </a:p>
        </p:txBody>
      </p:sp>
      <p:sp>
        <p:nvSpPr>
          <p:cNvPr id="10248" name="Text Box 8"/>
          <p:cNvSpPr txBox="1">
            <a:spLocks noChangeArrowheads="1"/>
          </p:cNvSpPr>
          <p:nvPr/>
        </p:nvSpPr>
        <p:spPr bwMode="auto">
          <a:xfrm>
            <a:off x="457200" y="4214818"/>
            <a:ext cx="8474075" cy="523220"/>
          </a:xfrm>
          <a:prstGeom prst="rect">
            <a:avLst/>
          </a:prstGeom>
          <a:noFill/>
          <a:ln w="9525">
            <a:noFill/>
            <a:miter lim="800000"/>
            <a:headEnd/>
            <a:tailEnd/>
          </a:ln>
        </p:spPr>
        <p:txBody>
          <a:bodyPr wrap="square">
            <a:spAutoFit/>
          </a:bodyPr>
          <a:lstStyle/>
          <a:p>
            <a:pPr marL="342900" indent="-342900" eaLnBrk="1" hangingPunct="1"/>
            <a:r>
              <a:rPr lang="en-US" altLang="vi-VN" sz="2800" dirty="0">
                <a:solidFill>
                  <a:srgbClr val="C00000"/>
                </a:solidFill>
                <a:latin typeface="Times New Roman" pitchFamily="18" charset="0"/>
              </a:rPr>
              <a:t>d) Con </a:t>
            </a:r>
            <a:r>
              <a:rPr lang="en-US" altLang="vi-VN" sz="2800" dirty="0" err="1">
                <a:solidFill>
                  <a:srgbClr val="C00000"/>
                </a:solidFill>
                <a:latin typeface="Times New Roman" pitchFamily="18" charset="0"/>
              </a:rPr>
              <a:t>trai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mới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cần</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có</a:t>
            </a:r>
            <a:r>
              <a:rPr lang="en-US" altLang="vi-VN" sz="2800" dirty="0">
                <a:solidFill>
                  <a:srgbClr val="C00000"/>
                </a:solidFill>
                <a:latin typeface="Times New Roman" pitchFamily="18" charset="0"/>
              </a:rPr>
              <a:t> ý </a:t>
            </a:r>
            <a:r>
              <a:rPr lang="en-US" altLang="vi-VN" sz="2800" dirty="0" err="1">
                <a:solidFill>
                  <a:srgbClr val="C00000"/>
                </a:solidFill>
                <a:latin typeface="Times New Roman" pitchFamily="18" charset="0"/>
              </a:rPr>
              <a:t>chí</a:t>
            </a:r>
            <a:r>
              <a:rPr lang="en-US" altLang="vi-VN" sz="2800" dirty="0">
                <a:solidFill>
                  <a:srgbClr val="FF0000"/>
                </a:solidFill>
                <a:latin typeface="Times New Roman" pitchFamily="18" charset="0"/>
              </a:rPr>
              <a:t>.</a:t>
            </a:r>
          </a:p>
        </p:txBody>
      </p:sp>
      <p:sp>
        <p:nvSpPr>
          <p:cNvPr id="10253" name="Text Box 13"/>
          <p:cNvSpPr txBox="1">
            <a:spLocks noChangeArrowheads="1"/>
          </p:cNvSpPr>
          <p:nvPr/>
        </p:nvSpPr>
        <p:spPr bwMode="auto">
          <a:xfrm>
            <a:off x="457200" y="4786322"/>
            <a:ext cx="8458200" cy="954107"/>
          </a:xfrm>
          <a:prstGeom prst="rect">
            <a:avLst/>
          </a:prstGeom>
          <a:noFill/>
          <a:ln w="9525">
            <a:noFill/>
            <a:miter lim="800000"/>
            <a:headEnd/>
            <a:tailEnd/>
          </a:ln>
        </p:spPr>
        <p:txBody>
          <a:bodyPr wrap="square">
            <a:spAutoFit/>
          </a:bodyPr>
          <a:lstStyle/>
          <a:p>
            <a:pPr eaLnBrk="1" hangingPunct="1"/>
            <a:r>
              <a:rPr lang="vi-VN" altLang="vi-VN" sz="2800" dirty="0">
                <a:solidFill>
                  <a:srgbClr val="C00000"/>
                </a:solidFill>
                <a:latin typeface="Times New Roman" pitchFamily="18" charset="0"/>
              </a:rPr>
              <a:t>đ</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Kiên</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trì</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sửa</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chữa</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bằng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những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khiếm</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khuyết</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của</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bản</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thân</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nói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ngọng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nói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lắp</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cũng</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là</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ng</a:t>
            </a:r>
            <a:r>
              <a:rPr lang="vi-VN" altLang="vi-VN" sz="2800" dirty="0">
                <a:solidFill>
                  <a:srgbClr val="C00000"/>
                </a:solidFill>
                <a:latin typeface="Times New Roman" pitchFamily="18" charset="0"/>
              </a:rPr>
              <a:t>ư</a:t>
            </a:r>
            <a:r>
              <a:rPr lang="en-US" altLang="vi-VN" sz="2800" dirty="0" err="1">
                <a:solidFill>
                  <a:srgbClr val="C00000"/>
                </a:solidFill>
                <a:latin typeface="Times New Roman" pitchFamily="18" charset="0"/>
              </a:rPr>
              <a:t>ời</a:t>
            </a:r>
            <a:r>
              <a:rPr lang="en-US" altLang="vi-VN" sz="2800" dirty="0">
                <a:solidFill>
                  <a:srgbClr val="C00000"/>
                </a:solidFill>
                <a:latin typeface="Times New Roman" pitchFamily="18" charset="0"/>
              </a:rPr>
              <a:t> </a:t>
            </a:r>
            <a:r>
              <a:rPr lang="en-US" altLang="vi-VN" sz="2800" dirty="0" err="1">
                <a:solidFill>
                  <a:srgbClr val="C00000"/>
                </a:solidFill>
                <a:latin typeface="Times New Roman" pitchFamily="18" charset="0"/>
              </a:rPr>
              <a:t>có</a:t>
            </a:r>
            <a:r>
              <a:rPr lang="en-US" altLang="vi-VN" sz="2800" dirty="0">
                <a:solidFill>
                  <a:srgbClr val="C00000"/>
                </a:solidFill>
                <a:latin typeface="Times New Roman" pitchFamily="18" charset="0"/>
              </a:rPr>
              <a:t> ý </a:t>
            </a:r>
            <a:r>
              <a:rPr lang="en-US" altLang="vi-VN" sz="2800" dirty="0" err="1">
                <a:solidFill>
                  <a:srgbClr val="C00000"/>
                </a:solidFill>
                <a:latin typeface="Times New Roman" pitchFamily="18" charset="0"/>
              </a:rPr>
              <a:t>chí</a:t>
            </a:r>
            <a:r>
              <a:rPr lang="en-US" altLang="vi-VN" sz="2800" dirty="0">
                <a:solidFill>
                  <a:srgbClr val="C00000"/>
                </a:solidFill>
                <a:latin typeface="Times New Roman" pitchFamily="18" charset="0"/>
              </a:rPr>
              <a:t>.</a:t>
            </a:r>
          </a:p>
        </p:txBody>
      </p:sp>
      <p:sp>
        <p:nvSpPr>
          <p:cNvPr id="21512" name="Rectangle 36"/>
          <p:cNvSpPr>
            <a:spLocks noChangeArrowheads="1"/>
          </p:cNvSpPr>
          <p:nvPr/>
        </p:nvSpPr>
        <p:spPr bwMode="auto">
          <a:xfrm>
            <a:off x="0" y="27517"/>
            <a:ext cx="9144000" cy="6790267"/>
          </a:xfrm>
          <a:prstGeom prst="rect">
            <a:avLst/>
          </a:prstGeom>
          <a:noFill/>
          <a:ln w="57150">
            <a:pattFill prst="sphere">
              <a:fgClr>
                <a:srgbClr val="0000FF"/>
              </a:fgClr>
              <a:bgClr>
                <a:srgbClr val="FF0000"/>
              </a:bgClr>
            </a:pattFill>
            <a:miter lim="800000"/>
            <a:headEnd/>
            <a:tailEnd/>
          </a:ln>
        </p:spPr>
        <p:txBody>
          <a:bodyPr wrap="none" anchor="ctr"/>
          <a:lstStyle/>
          <a:p>
            <a:pPr eaLnBrk="1" hangingPunct="1"/>
            <a:endParaRPr lang="vi-VN" altLang="en-US"/>
          </a:p>
        </p:txBody>
      </p:sp>
      <p:sp>
        <p:nvSpPr>
          <p:cNvPr id="9" name="Rectangle 8"/>
          <p:cNvSpPr/>
          <p:nvPr/>
        </p:nvSpPr>
        <p:spPr>
          <a:xfrm>
            <a:off x="2286000" y="142853"/>
            <a:ext cx="4572000" cy="954107"/>
          </a:xfrm>
          <a:prstGeom prst="rect">
            <a:avLst/>
          </a:prstGeom>
        </p:spPr>
        <p:txBody>
          <a:bodyPr wrap="square">
            <a:spAutoFit/>
          </a:bodyPr>
          <a:lstStyle/>
          <a:p>
            <a:pPr algn="ctr"/>
            <a:r>
              <a:rPr lang="vi-VN" sz="2800" u="sng" dirty="0">
                <a:solidFill>
                  <a:srgbClr val="C00000"/>
                </a:solidFill>
                <a:latin typeface="+mj-lt"/>
              </a:rPr>
              <a:t>Đạo đức</a:t>
            </a:r>
          </a:p>
          <a:p>
            <a:pPr algn="ctr"/>
            <a:r>
              <a:rPr lang="vi-VN" sz="2800" dirty="0">
                <a:solidFill>
                  <a:srgbClr val="7030A0"/>
                </a:solidFill>
                <a:latin typeface="+mj-lt"/>
              </a:rPr>
              <a:t>CÓ CHÍ THÌ NÊN</a:t>
            </a:r>
            <a:endParaRPr lang="en-US" sz="2800" dirty="0">
              <a:solidFill>
                <a:srgbClr val="7030A0"/>
              </a:solidFill>
              <a:latin typeface="+mj-lt"/>
            </a:endParaRPr>
          </a:p>
        </p:txBody>
      </p:sp>
      <p:pic>
        <p:nvPicPr>
          <p:cNvPr id="10" name="Picture 6" descr="anim1690[1][1]">
            <a:extLst>
              <a:ext uri="{FF2B5EF4-FFF2-40B4-BE49-F238E27FC236}">
                <a16:creationId xmlns:a16="http://schemas.microsoft.com/office/drawing/2014/main" xmlns="" id="{0C21023D-13B0-4C72-A499-E8BE4E91CE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5786" y="6072206"/>
            <a:ext cx="7572428" cy="50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in)">
                                      <p:cBhvr>
                                        <p:cTn id="7" dur="500"/>
                                        <p:tgtEl>
                                          <p:spTgt spid="10244"/>
                                        </p:tgtEl>
                                      </p:cBhvr>
                                    </p:animEffect>
                                  </p:childTnLst>
                                </p:cTn>
                              </p:par>
                              <p:par>
                                <p:cTn id="8" presetID="53" presetClass="entr" presetSubtype="0" fill="hold" grpId="0" nodeType="withEffect">
                                  <p:stCondLst>
                                    <p:cond delay="100"/>
                                  </p:stCondLst>
                                  <p:childTnLst>
                                    <p:set>
                                      <p:cBhvr>
                                        <p:cTn id="9" dur="1" fill="hold">
                                          <p:stCondLst>
                                            <p:cond delay="0"/>
                                          </p:stCondLst>
                                        </p:cTn>
                                        <p:tgtEl>
                                          <p:spTgt spid="10245"/>
                                        </p:tgtEl>
                                        <p:attrNameLst>
                                          <p:attrName>style.visibility</p:attrName>
                                        </p:attrNameLst>
                                      </p:cBhvr>
                                      <p:to>
                                        <p:strVal val="visible"/>
                                      </p:to>
                                    </p:set>
                                    <p:anim calcmode="lin" valueType="num">
                                      <p:cBhvr>
                                        <p:cTn id="10" dur="900" fill="hold"/>
                                        <p:tgtEl>
                                          <p:spTgt spid="10245"/>
                                        </p:tgtEl>
                                        <p:attrNameLst>
                                          <p:attrName>ppt_w</p:attrName>
                                        </p:attrNameLst>
                                      </p:cBhvr>
                                      <p:tavLst>
                                        <p:tav tm="0">
                                          <p:val>
                                            <p:fltVal val="0"/>
                                          </p:val>
                                        </p:tav>
                                        <p:tav tm="100000">
                                          <p:val>
                                            <p:strVal val="#ppt_w"/>
                                          </p:val>
                                        </p:tav>
                                      </p:tavLst>
                                    </p:anim>
                                    <p:anim calcmode="lin" valueType="num">
                                      <p:cBhvr>
                                        <p:cTn id="11" dur="900" fill="hold"/>
                                        <p:tgtEl>
                                          <p:spTgt spid="10245"/>
                                        </p:tgtEl>
                                        <p:attrNameLst>
                                          <p:attrName>ppt_h</p:attrName>
                                        </p:attrNameLst>
                                      </p:cBhvr>
                                      <p:tavLst>
                                        <p:tav tm="0">
                                          <p:val>
                                            <p:fltVal val="0"/>
                                          </p:val>
                                        </p:tav>
                                        <p:tav tm="100000">
                                          <p:val>
                                            <p:strVal val="#ppt_h"/>
                                          </p:val>
                                        </p:tav>
                                      </p:tavLst>
                                    </p:anim>
                                    <p:animEffect transition="in" filter="fade">
                                      <p:cBhvr>
                                        <p:cTn id="12" dur="900"/>
                                        <p:tgtEl>
                                          <p:spTgt spid="10245"/>
                                        </p:tgtEl>
                                      </p:cBhvr>
                                    </p:animEffect>
                                  </p:childTnLst>
                                </p:cTn>
                              </p:par>
                              <p:par>
                                <p:cTn id="13" presetID="53" presetClass="entr" presetSubtype="0" fill="hold" grpId="0" nodeType="withEffect">
                                  <p:stCondLst>
                                    <p:cond delay="600"/>
                                  </p:stCondLst>
                                  <p:childTnLst>
                                    <p:set>
                                      <p:cBhvr>
                                        <p:cTn id="14" dur="1" fill="hold">
                                          <p:stCondLst>
                                            <p:cond delay="0"/>
                                          </p:stCondLst>
                                        </p:cTn>
                                        <p:tgtEl>
                                          <p:spTgt spid="10246"/>
                                        </p:tgtEl>
                                        <p:attrNameLst>
                                          <p:attrName>style.visibility</p:attrName>
                                        </p:attrNameLst>
                                      </p:cBhvr>
                                      <p:to>
                                        <p:strVal val="visible"/>
                                      </p:to>
                                    </p:set>
                                    <p:anim calcmode="lin" valueType="num">
                                      <p:cBhvr>
                                        <p:cTn id="15" dur="1100" fill="hold"/>
                                        <p:tgtEl>
                                          <p:spTgt spid="10246"/>
                                        </p:tgtEl>
                                        <p:attrNameLst>
                                          <p:attrName>ppt_w</p:attrName>
                                        </p:attrNameLst>
                                      </p:cBhvr>
                                      <p:tavLst>
                                        <p:tav tm="0">
                                          <p:val>
                                            <p:fltVal val="0"/>
                                          </p:val>
                                        </p:tav>
                                        <p:tav tm="100000">
                                          <p:val>
                                            <p:strVal val="#ppt_w"/>
                                          </p:val>
                                        </p:tav>
                                      </p:tavLst>
                                    </p:anim>
                                    <p:anim calcmode="lin" valueType="num">
                                      <p:cBhvr>
                                        <p:cTn id="16" dur="1100" fill="hold"/>
                                        <p:tgtEl>
                                          <p:spTgt spid="10246"/>
                                        </p:tgtEl>
                                        <p:attrNameLst>
                                          <p:attrName>ppt_h</p:attrName>
                                        </p:attrNameLst>
                                      </p:cBhvr>
                                      <p:tavLst>
                                        <p:tav tm="0">
                                          <p:val>
                                            <p:fltVal val="0"/>
                                          </p:val>
                                        </p:tav>
                                        <p:tav tm="100000">
                                          <p:val>
                                            <p:strVal val="#ppt_h"/>
                                          </p:val>
                                        </p:tav>
                                      </p:tavLst>
                                    </p:anim>
                                    <p:animEffect transition="in" filter="fade">
                                      <p:cBhvr>
                                        <p:cTn id="17" dur="1100"/>
                                        <p:tgtEl>
                                          <p:spTgt spid="10246"/>
                                        </p:tgtEl>
                                      </p:cBhvr>
                                    </p:animEffect>
                                  </p:childTnLst>
                                </p:cTn>
                              </p:par>
                              <p:par>
                                <p:cTn id="18" presetID="53" presetClass="entr" presetSubtype="0" fill="hold" grpId="0" nodeType="withEffect">
                                  <p:stCondLst>
                                    <p:cond delay="1100"/>
                                  </p:stCondLst>
                                  <p:childTnLst>
                                    <p:set>
                                      <p:cBhvr>
                                        <p:cTn id="19" dur="1" fill="hold">
                                          <p:stCondLst>
                                            <p:cond delay="0"/>
                                          </p:stCondLst>
                                        </p:cTn>
                                        <p:tgtEl>
                                          <p:spTgt spid="10247"/>
                                        </p:tgtEl>
                                        <p:attrNameLst>
                                          <p:attrName>style.visibility</p:attrName>
                                        </p:attrNameLst>
                                      </p:cBhvr>
                                      <p:to>
                                        <p:strVal val="visible"/>
                                      </p:to>
                                    </p:set>
                                    <p:anim calcmode="lin" valueType="num">
                                      <p:cBhvr>
                                        <p:cTn id="20" dur="1100" fill="hold"/>
                                        <p:tgtEl>
                                          <p:spTgt spid="10247"/>
                                        </p:tgtEl>
                                        <p:attrNameLst>
                                          <p:attrName>ppt_w</p:attrName>
                                        </p:attrNameLst>
                                      </p:cBhvr>
                                      <p:tavLst>
                                        <p:tav tm="0">
                                          <p:val>
                                            <p:fltVal val="0"/>
                                          </p:val>
                                        </p:tav>
                                        <p:tav tm="100000">
                                          <p:val>
                                            <p:strVal val="#ppt_w"/>
                                          </p:val>
                                        </p:tav>
                                      </p:tavLst>
                                    </p:anim>
                                    <p:anim calcmode="lin" valueType="num">
                                      <p:cBhvr>
                                        <p:cTn id="21" dur="1100" fill="hold"/>
                                        <p:tgtEl>
                                          <p:spTgt spid="10247"/>
                                        </p:tgtEl>
                                        <p:attrNameLst>
                                          <p:attrName>ppt_h</p:attrName>
                                        </p:attrNameLst>
                                      </p:cBhvr>
                                      <p:tavLst>
                                        <p:tav tm="0">
                                          <p:val>
                                            <p:fltVal val="0"/>
                                          </p:val>
                                        </p:tav>
                                        <p:tav tm="100000">
                                          <p:val>
                                            <p:strVal val="#ppt_h"/>
                                          </p:val>
                                        </p:tav>
                                      </p:tavLst>
                                    </p:anim>
                                    <p:animEffect transition="in" filter="fade">
                                      <p:cBhvr>
                                        <p:cTn id="22" dur="1100"/>
                                        <p:tgtEl>
                                          <p:spTgt spid="10247"/>
                                        </p:tgtEl>
                                      </p:cBhvr>
                                    </p:animEffect>
                                  </p:childTnLst>
                                </p:cTn>
                              </p:par>
                              <p:par>
                                <p:cTn id="23" presetID="53" presetClass="entr" presetSubtype="0" fill="hold" grpId="0" nodeType="withEffect">
                                  <p:stCondLst>
                                    <p:cond delay="1900"/>
                                  </p:stCondLst>
                                  <p:childTnLst>
                                    <p:set>
                                      <p:cBhvr>
                                        <p:cTn id="24" dur="1" fill="hold">
                                          <p:stCondLst>
                                            <p:cond delay="0"/>
                                          </p:stCondLst>
                                        </p:cTn>
                                        <p:tgtEl>
                                          <p:spTgt spid="10248"/>
                                        </p:tgtEl>
                                        <p:attrNameLst>
                                          <p:attrName>style.visibility</p:attrName>
                                        </p:attrNameLst>
                                      </p:cBhvr>
                                      <p:to>
                                        <p:strVal val="visible"/>
                                      </p:to>
                                    </p:set>
                                    <p:anim calcmode="lin" valueType="num">
                                      <p:cBhvr>
                                        <p:cTn id="25" dur="1200" fill="hold"/>
                                        <p:tgtEl>
                                          <p:spTgt spid="10248"/>
                                        </p:tgtEl>
                                        <p:attrNameLst>
                                          <p:attrName>ppt_w</p:attrName>
                                        </p:attrNameLst>
                                      </p:cBhvr>
                                      <p:tavLst>
                                        <p:tav tm="0">
                                          <p:val>
                                            <p:fltVal val="0"/>
                                          </p:val>
                                        </p:tav>
                                        <p:tav tm="100000">
                                          <p:val>
                                            <p:strVal val="#ppt_w"/>
                                          </p:val>
                                        </p:tav>
                                      </p:tavLst>
                                    </p:anim>
                                    <p:anim calcmode="lin" valueType="num">
                                      <p:cBhvr>
                                        <p:cTn id="26" dur="1200" fill="hold"/>
                                        <p:tgtEl>
                                          <p:spTgt spid="10248"/>
                                        </p:tgtEl>
                                        <p:attrNameLst>
                                          <p:attrName>ppt_h</p:attrName>
                                        </p:attrNameLst>
                                      </p:cBhvr>
                                      <p:tavLst>
                                        <p:tav tm="0">
                                          <p:val>
                                            <p:fltVal val="0"/>
                                          </p:val>
                                        </p:tav>
                                        <p:tav tm="100000">
                                          <p:val>
                                            <p:strVal val="#ppt_h"/>
                                          </p:val>
                                        </p:tav>
                                      </p:tavLst>
                                    </p:anim>
                                    <p:animEffect transition="in" filter="fade">
                                      <p:cBhvr>
                                        <p:cTn id="27" dur="1200"/>
                                        <p:tgtEl>
                                          <p:spTgt spid="10248"/>
                                        </p:tgtEl>
                                      </p:cBhvr>
                                    </p:animEffect>
                                  </p:childTnLst>
                                </p:cTn>
                              </p:par>
                              <p:par>
                                <p:cTn id="28" presetID="53" presetClass="entr" presetSubtype="0" fill="hold" grpId="0" nodeType="withEffect">
                                  <p:stCondLst>
                                    <p:cond delay="2600"/>
                                  </p:stCondLst>
                                  <p:childTnLst>
                                    <p:set>
                                      <p:cBhvr>
                                        <p:cTn id="29" dur="1" fill="hold">
                                          <p:stCondLst>
                                            <p:cond delay="0"/>
                                          </p:stCondLst>
                                        </p:cTn>
                                        <p:tgtEl>
                                          <p:spTgt spid="10253"/>
                                        </p:tgtEl>
                                        <p:attrNameLst>
                                          <p:attrName>style.visibility</p:attrName>
                                        </p:attrNameLst>
                                      </p:cBhvr>
                                      <p:to>
                                        <p:strVal val="visible"/>
                                      </p:to>
                                    </p:set>
                                    <p:anim calcmode="lin" valueType="num">
                                      <p:cBhvr>
                                        <p:cTn id="30" dur="1500" fill="hold"/>
                                        <p:tgtEl>
                                          <p:spTgt spid="10253"/>
                                        </p:tgtEl>
                                        <p:attrNameLst>
                                          <p:attrName>ppt_w</p:attrName>
                                        </p:attrNameLst>
                                      </p:cBhvr>
                                      <p:tavLst>
                                        <p:tav tm="0">
                                          <p:val>
                                            <p:fltVal val="0"/>
                                          </p:val>
                                        </p:tav>
                                        <p:tav tm="100000">
                                          <p:val>
                                            <p:strVal val="#ppt_w"/>
                                          </p:val>
                                        </p:tav>
                                      </p:tavLst>
                                    </p:anim>
                                    <p:anim calcmode="lin" valueType="num">
                                      <p:cBhvr>
                                        <p:cTn id="31" dur="1500" fill="hold"/>
                                        <p:tgtEl>
                                          <p:spTgt spid="10253"/>
                                        </p:tgtEl>
                                        <p:attrNameLst>
                                          <p:attrName>ppt_h</p:attrName>
                                        </p:attrNameLst>
                                      </p:cBhvr>
                                      <p:tavLst>
                                        <p:tav tm="0">
                                          <p:val>
                                            <p:fltVal val="0"/>
                                          </p:val>
                                        </p:tav>
                                        <p:tav tm="100000">
                                          <p:val>
                                            <p:strVal val="#ppt_h"/>
                                          </p:val>
                                        </p:tav>
                                      </p:tavLst>
                                    </p:anim>
                                    <p:animEffect transition="in" filter="fade">
                                      <p:cBhvr>
                                        <p:cTn id="32" dur="1500"/>
                                        <p:tgtEl>
                                          <p:spTgt spid="10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P spid="10246" grpId="0"/>
      <p:bldP spid="10247" grpId="0"/>
      <p:bldP spid="10248" grpId="0"/>
      <p:bldP spid="102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ó chí thì n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548680"/>
            <a:ext cx="8784976" cy="5976664"/>
          </a:xfrm>
          <a:prstGeom prst="rect">
            <a:avLst/>
          </a:prstGeom>
        </p:spPr>
      </p:pic>
    </p:spTree>
    <p:extLst>
      <p:ext uri="{BB962C8B-B14F-4D97-AF65-F5344CB8AC3E}">
        <p14:creationId xmlns:p14="http://schemas.microsoft.com/office/powerpoint/2010/main" val="175552413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910" y="1859340"/>
            <a:ext cx="8286808" cy="3046988"/>
          </a:xfrm>
          <a:prstGeom prst="rect">
            <a:avLst/>
          </a:prstGeom>
        </p:spPr>
        <p:txBody>
          <a:bodyPr wrap="square">
            <a:spAutoFit/>
          </a:bodyPr>
          <a:lstStyle/>
          <a:p>
            <a:pPr algn="just"/>
            <a:r>
              <a:rPr lang="vi-VN" sz="2400" dirty="0">
                <a:latin typeface="+mj-lt"/>
              </a:rPr>
              <a:t>	- Trong cuộc sống, con người phải đối mặt với những khó khăn, thử thách. Nhưng nếu có ý chí, có quyết tâm và biết tìm kiếm sự hỗ trợ của những người tin cậy, thì sẽ có thể vượt qua được khó khăn để vươn lên trong cuộc sống. </a:t>
            </a:r>
          </a:p>
          <a:p>
            <a:pPr algn="just"/>
            <a:r>
              <a:rPr lang="vi-VN" sz="2400" dirty="0">
                <a:latin typeface="+mj-lt"/>
              </a:rPr>
              <a:t>	- Xác định được những thuận lợi, khó khăn của mình; biết đề ra kế hoạch vượt khó khăn của bản thân. </a:t>
            </a:r>
          </a:p>
          <a:p>
            <a:pPr algn="just"/>
            <a:r>
              <a:rPr lang="vi-VN" sz="2400" dirty="0">
                <a:latin typeface="+mj-lt"/>
              </a:rPr>
              <a:t>	- Cảm phục những tấm gương có ý chí vượt lên khó khăn để trở thành những người có ích cho...</a:t>
            </a:r>
            <a:endParaRPr lang="en-US" sz="2400" dirty="0">
              <a:latin typeface="+mj-lt"/>
            </a:endParaRPr>
          </a:p>
        </p:txBody>
      </p:sp>
      <p:sp>
        <p:nvSpPr>
          <p:cNvPr id="5" name="Rectangle 4"/>
          <p:cNvSpPr/>
          <p:nvPr/>
        </p:nvSpPr>
        <p:spPr>
          <a:xfrm>
            <a:off x="2286000" y="285729"/>
            <a:ext cx="4572000" cy="954107"/>
          </a:xfrm>
          <a:prstGeom prst="rect">
            <a:avLst/>
          </a:prstGeom>
        </p:spPr>
        <p:txBody>
          <a:bodyPr wrap="square">
            <a:spAutoFit/>
          </a:bodyPr>
          <a:lstStyle/>
          <a:p>
            <a:pPr algn="ctr"/>
            <a:r>
              <a:rPr lang="vi-VN" sz="2800" u="sng" dirty="0">
                <a:solidFill>
                  <a:srgbClr val="C00000"/>
                </a:solidFill>
                <a:latin typeface="+mj-lt"/>
              </a:rPr>
              <a:t>Đạo đức</a:t>
            </a:r>
          </a:p>
          <a:p>
            <a:pPr algn="ctr"/>
            <a:r>
              <a:rPr lang="vi-VN" sz="2800" dirty="0">
                <a:solidFill>
                  <a:srgbClr val="7030A0"/>
                </a:solidFill>
                <a:latin typeface="+mj-lt"/>
              </a:rPr>
              <a:t>CÓ CHÍ THÌ NÊN</a:t>
            </a:r>
            <a:endParaRPr lang="en-US" sz="2800" dirty="0">
              <a:solidFill>
                <a:srgbClr val="7030A0"/>
              </a:solidFill>
              <a:latin typeface="+mj-lt"/>
            </a:endParaRPr>
          </a:p>
        </p:txBody>
      </p:sp>
      <p:pic>
        <p:nvPicPr>
          <p:cNvPr id="6" name="Picture 6" descr="anim1690[1][1]">
            <a:extLst>
              <a:ext uri="{FF2B5EF4-FFF2-40B4-BE49-F238E27FC236}">
                <a16:creationId xmlns:a16="http://schemas.microsoft.com/office/drawing/2014/main" xmlns="" id="{0C21023D-13B0-4C72-A499-E8BE4E91CE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5786" y="5929330"/>
            <a:ext cx="7572428" cy="64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plus(in)">
                                      <p:cBhvr>
                                        <p:cTn id="7" dur="2000"/>
                                        <p:tgtEl>
                                          <p:spTgt spid="5">
                                            <p:txEl>
                                              <p:pRg st="0" end="0"/>
                                            </p:txEl>
                                          </p:spTgt>
                                        </p:tgtEl>
                                      </p:cBhvr>
                                    </p:animEffect>
                                  </p:childTnLst>
                                </p:cTn>
                              </p:par>
                              <p:par>
                                <p:cTn id="8" presetID="13"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plus(in)">
                                      <p:cBhvr>
                                        <p:cTn id="10" dur="20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944932D2-C776-42BB-A027-F253847CDED8}"/>
              </a:ext>
            </a:extLst>
          </p:cNvPr>
          <p:cNvPicPr>
            <a:picLocks noChangeAspect="1"/>
          </p:cNvPicPr>
          <p:nvPr/>
        </p:nvPicPr>
        <p:blipFill>
          <a:blip r:embed="rId3"/>
          <a:stretch>
            <a:fillRect/>
          </a:stretch>
        </p:blipFill>
        <p:spPr>
          <a:xfrm>
            <a:off x="103473" y="5135"/>
            <a:ext cx="8964488" cy="6466730"/>
          </a:xfrm>
          <a:prstGeom prst="rect">
            <a:avLst/>
          </a:prstGeom>
        </p:spPr>
      </p:pic>
      <p:pic>
        <p:nvPicPr>
          <p:cNvPr id="5" name="Picture 4" descr="BAR01">
            <a:extLst>
              <a:ext uri="{FF2B5EF4-FFF2-40B4-BE49-F238E27FC236}">
                <a16:creationId xmlns:a16="http://schemas.microsoft.com/office/drawing/2014/main" xmlns="" id="{6F11B906-714C-4242-AC04-92CF7F518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281365"/>
            <a:ext cx="7315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32740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332656"/>
            <a:ext cx="3268935" cy="369332"/>
          </a:xfrm>
          <a:prstGeom prst="rect">
            <a:avLst/>
          </a:prstGeom>
        </p:spPr>
        <p:txBody>
          <a:bodyPr wrap="square">
            <a:spAutoFit/>
          </a:bodyPr>
          <a:lstStyle/>
          <a:p>
            <a:pPr algn="ctr"/>
            <a:r>
              <a:rPr lang="vi-VN" b="1" dirty="0" smtClean="0">
                <a:latin typeface="Times New Roman" panose="02020603050405020304" pitchFamily="18" charset="0"/>
                <a:cs typeface="Times New Roman" panose="02020603050405020304" pitchFamily="18" charset="0"/>
              </a:rPr>
              <a:t>KHỞI ĐỘNG</a:t>
            </a:r>
            <a:endParaRPr lang="vi-VN" b="1" dirty="0">
              <a:latin typeface="Times New Roman" panose="02020603050405020304" pitchFamily="18" charset="0"/>
              <a:cs typeface="Times New Roman" panose="02020603050405020304" pitchFamily="18" charset="0"/>
            </a:endParaRPr>
          </a:p>
        </p:txBody>
      </p:sp>
      <p:pic>
        <p:nvPicPr>
          <p:cNvPr id="6" name="Nghị lực phi thường của học sinh khuyết tật Lê Thị Thắ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9144000" cy="6144812"/>
          </a:xfrm>
          <a:prstGeom prst="rect">
            <a:avLst/>
          </a:prstGeom>
        </p:spPr>
      </p:pic>
    </p:spTree>
    <p:extLst>
      <p:ext uri="{BB962C8B-B14F-4D97-AF65-F5344CB8AC3E}">
        <p14:creationId xmlns:p14="http://schemas.microsoft.com/office/powerpoint/2010/main" val="20091605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488" y="142852"/>
            <a:ext cx="3429024" cy="461665"/>
          </a:xfrm>
          <a:prstGeom prst="rect">
            <a:avLst/>
          </a:prstGeom>
        </p:spPr>
        <p:txBody>
          <a:bodyPr wrap="square">
            <a:spAutoFit/>
          </a:bodyPr>
          <a:lstStyle/>
          <a:p>
            <a:pPr algn="ctr"/>
            <a:r>
              <a:rPr lang="vi-VN" sz="2400" dirty="0">
                <a:solidFill>
                  <a:srgbClr val="FF0000"/>
                </a:solidFill>
                <a:latin typeface="+mj-lt"/>
              </a:rPr>
              <a:t>Đạo đức</a:t>
            </a:r>
            <a:endParaRPr lang="en-US" sz="2400" dirty="0">
              <a:solidFill>
                <a:srgbClr val="FF0000"/>
              </a:solidFill>
              <a:latin typeface="+mj-lt"/>
            </a:endParaRPr>
          </a:p>
        </p:txBody>
      </p:sp>
      <p:pic>
        <p:nvPicPr>
          <p:cNvPr id="5" name="Picture 4" descr="ImageView"/>
          <p:cNvPicPr>
            <a:picLocks noChangeAspect="1" noChangeArrowheads="1"/>
          </p:cNvPicPr>
          <p:nvPr/>
        </p:nvPicPr>
        <p:blipFill>
          <a:blip r:embed="rId2"/>
          <a:srcRect/>
          <a:stretch>
            <a:fillRect/>
          </a:stretch>
        </p:blipFill>
        <p:spPr bwMode="auto">
          <a:xfrm>
            <a:off x="518469" y="2133593"/>
            <a:ext cx="7795022" cy="4187232"/>
          </a:xfrm>
          <a:prstGeom prst="rect">
            <a:avLst/>
          </a:prstGeom>
          <a:noFill/>
          <a:ln w="9525">
            <a:noFill/>
            <a:miter lim="800000"/>
            <a:headEnd/>
            <a:tailEnd/>
          </a:ln>
        </p:spPr>
      </p:pic>
      <p:sp>
        <p:nvSpPr>
          <p:cNvPr id="6" name="Rectangle 5"/>
          <p:cNvSpPr/>
          <p:nvPr/>
        </p:nvSpPr>
        <p:spPr>
          <a:xfrm>
            <a:off x="285720" y="1142984"/>
            <a:ext cx="8318728" cy="400110"/>
          </a:xfrm>
          <a:prstGeom prst="rect">
            <a:avLst/>
          </a:prstGeom>
        </p:spPr>
        <p:txBody>
          <a:bodyPr wrap="square">
            <a:spAutoFit/>
          </a:bodyPr>
          <a:lstStyle/>
          <a:p>
            <a:r>
              <a:rPr lang="en-US" altLang="en-US" sz="2000" dirty="0">
                <a:latin typeface="Times New Roman" pitchFamily="18" charset="0"/>
              </a:rPr>
              <a:t>+ </a:t>
            </a:r>
            <a:r>
              <a:rPr lang="en-US" altLang="en-US" sz="2000" dirty="0" err="1">
                <a:latin typeface="Times New Roman" pitchFamily="18" charset="0"/>
              </a:rPr>
              <a:t>Em</a:t>
            </a:r>
            <a:r>
              <a:rPr lang="en-US" altLang="en-US" sz="2000" dirty="0">
                <a:latin typeface="Times New Roman" pitchFamily="18" charset="0"/>
              </a:rPr>
              <a:t> </a:t>
            </a:r>
            <a:r>
              <a:rPr lang="en-US" altLang="en-US" sz="2000" dirty="0" err="1">
                <a:latin typeface="Times New Roman" pitchFamily="18" charset="0"/>
              </a:rPr>
              <a:t>hãy</a:t>
            </a:r>
            <a:r>
              <a:rPr lang="en-US" altLang="en-US" sz="2000" dirty="0">
                <a:latin typeface="Times New Roman" pitchFamily="18" charset="0"/>
              </a:rPr>
              <a:t> </a:t>
            </a:r>
            <a:r>
              <a:rPr lang="en-US" altLang="en-US" sz="2000" dirty="0" err="1">
                <a:latin typeface="Times New Roman" pitchFamily="18" charset="0"/>
              </a:rPr>
              <a:t>quan</a:t>
            </a:r>
            <a:r>
              <a:rPr lang="en-US" altLang="en-US" sz="2000" dirty="0">
                <a:latin typeface="Times New Roman" pitchFamily="18" charset="0"/>
              </a:rPr>
              <a:t> </a:t>
            </a:r>
            <a:r>
              <a:rPr lang="en-US" altLang="en-US" sz="2000" dirty="0" err="1">
                <a:latin typeface="Times New Roman" pitchFamily="18" charset="0"/>
              </a:rPr>
              <a:t>sát</a:t>
            </a:r>
            <a:r>
              <a:rPr lang="en-US" altLang="en-US" sz="2000" dirty="0">
                <a:latin typeface="Times New Roman" pitchFamily="18" charset="0"/>
              </a:rPr>
              <a:t> </a:t>
            </a:r>
            <a:r>
              <a:rPr lang="en-US" altLang="en-US" sz="2000" dirty="0" err="1">
                <a:latin typeface="Times New Roman" pitchFamily="18" charset="0"/>
              </a:rPr>
              <a:t>hình</a:t>
            </a:r>
            <a:r>
              <a:rPr lang="en-US" altLang="en-US" sz="2000" dirty="0">
                <a:latin typeface="Times New Roman" pitchFamily="18" charset="0"/>
              </a:rPr>
              <a:t> </a:t>
            </a:r>
            <a:r>
              <a:rPr lang="en-US" altLang="en-US" sz="2000" dirty="0" err="1">
                <a:latin typeface="Times New Roman" pitchFamily="18" charset="0"/>
              </a:rPr>
              <a:t>và</a:t>
            </a:r>
            <a:r>
              <a:rPr lang="en-US" altLang="en-US" sz="2000" dirty="0">
                <a:latin typeface="Times New Roman" pitchFamily="18" charset="0"/>
              </a:rPr>
              <a:t> </a:t>
            </a:r>
            <a:r>
              <a:rPr lang="en-US" altLang="en-US" sz="2000" dirty="0" err="1">
                <a:latin typeface="Times New Roman" pitchFamily="18" charset="0"/>
              </a:rPr>
              <a:t>nhận</a:t>
            </a:r>
            <a:r>
              <a:rPr lang="en-US" altLang="en-US" sz="2000" dirty="0">
                <a:latin typeface="Times New Roman" pitchFamily="18" charset="0"/>
              </a:rPr>
              <a:t> </a:t>
            </a:r>
            <a:r>
              <a:rPr lang="en-US" altLang="en-US" sz="2000" dirty="0" err="1">
                <a:latin typeface="Times New Roman" pitchFamily="18" charset="0"/>
              </a:rPr>
              <a:t>xét</a:t>
            </a:r>
            <a:r>
              <a:rPr lang="vi-VN" altLang="en-US" sz="2000" dirty="0">
                <a:latin typeface="Times New Roman" pitchFamily="18" charset="0"/>
              </a:rPr>
              <a:t> trong hình chụp bức ảnh gì</a:t>
            </a:r>
            <a:r>
              <a:rPr lang="en-US" altLang="en-US" dirty="0">
                <a:latin typeface="Times New Roman" pitchFamily="18" charset="0"/>
              </a:rPr>
              <a:t>?</a:t>
            </a:r>
          </a:p>
        </p:txBody>
      </p:sp>
      <p:sp>
        <p:nvSpPr>
          <p:cNvPr id="7" name="Rectangle 6"/>
          <p:cNvSpPr/>
          <p:nvPr/>
        </p:nvSpPr>
        <p:spPr>
          <a:xfrm>
            <a:off x="285720" y="6286520"/>
            <a:ext cx="8072494" cy="677108"/>
          </a:xfrm>
          <a:prstGeom prst="rect">
            <a:avLst/>
          </a:prstGeom>
        </p:spPr>
        <p:txBody>
          <a:bodyPr wrap="square">
            <a:spAutoFit/>
          </a:bodyPr>
          <a:lstStyle/>
          <a:p>
            <a:pPr algn="ct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Đây</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là</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công</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việc</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mỗi</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buổi</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sáng</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của</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anh</a:t>
            </a:r>
            <a:r>
              <a:rPr lang="en-US" altLang="en-US" sz="2000" dirty="0">
                <a:solidFill>
                  <a:srgbClr val="0000CC"/>
                </a:solidFill>
                <a:latin typeface="Times New Roman" pitchFamily="18" charset="0"/>
              </a:rPr>
              <a:t> </a:t>
            </a:r>
            <a:r>
              <a:rPr lang="en-US" altLang="en-US" sz="2000" dirty="0" err="1">
                <a:solidFill>
                  <a:srgbClr val="0000CC"/>
                </a:solidFill>
                <a:latin typeface="Times New Roman" pitchFamily="18" charset="0"/>
              </a:rPr>
              <a:t>Đồng</a:t>
            </a:r>
            <a:r>
              <a:rPr lang="en-US" altLang="en-US" sz="2000" dirty="0">
                <a:solidFill>
                  <a:srgbClr val="0000CC"/>
                </a:solidFill>
                <a:latin typeface="Times New Roman" pitchFamily="18" charset="0"/>
              </a:rPr>
              <a:t>.</a:t>
            </a:r>
          </a:p>
          <a:p>
            <a:pPr algn="ctr"/>
            <a:endParaRPr lang="en-US" altLang="en-US" b="1" dirty="0">
              <a:solidFill>
                <a:srgbClr val="0000CC"/>
              </a:solidFill>
              <a:latin typeface="Times New Roman" pitchFamily="18" charset="0"/>
            </a:endParaRPr>
          </a:p>
        </p:txBody>
      </p:sp>
      <p:sp>
        <p:nvSpPr>
          <p:cNvPr id="8" name="Rectangle 7"/>
          <p:cNvSpPr/>
          <p:nvPr/>
        </p:nvSpPr>
        <p:spPr>
          <a:xfrm>
            <a:off x="214282" y="1500174"/>
            <a:ext cx="8643998" cy="400110"/>
          </a:xfrm>
          <a:prstGeom prst="rect">
            <a:avLst/>
          </a:prstGeom>
        </p:spPr>
        <p:txBody>
          <a:bodyPr wrap="square">
            <a:spAutoFit/>
          </a:bodyPr>
          <a:lstStyle/>
          <a:p>
            <a:r>
              <a:rPr lang="vi-VN" altLang="en-US" sz="2000" dirty="0">
                <a:latin typeface="Times New Roman" pitchFamily="18" charset="0"/>
              </a:rPr>
              <a:t>    </a:t>
            </a:r>
            <a:r>
              <a:rPr lang="vi-VN" altLang="en-US" sz="2000" dirty="0">
                <a:solidFill>
                  <a:srgbClr val="FF0000"/>
                </a:solidFill>
                <a:latin typeface="Times New Roman" pitchFamily="18" charset="0"/>
              </a:rPr>
              <a:t>Trong hình là bức ảnh chụp một anh đang ngồi xếp bánh mì vào một cái rổ lớn</a:t>
            </a:r>
            <a:endParaRPr lang="en-US" altLang="en-US" sz="2000" dirty="0">
              <a:solidFill>
                <a:srgbClr val="FF0000"/>
              </a:solidFill>
              <a:latin typeface="Times New Roman" pitchFamily="18" charset="0"/>
            </a:endParaRPr>
          </a:p>
        </p:txBody>
      </p:sp>
      <p:sp>
        <p:nvSpPr>
          <p:cNvPr id="10" name="Rectangle 9"/>
          <p:cNvSpPr/>
          <p:nvPr/>
        </p:nvSpPr>
        <p:spPr>
          <a:xfrm>
            <a:off x="1857356" y="571480"/>
            <a:ext cx="6143668" cy="523220"/>
          </a:xfrm>
          <a:prstGeom prst="rect">
            <a:avLst/>
          </a:prstGeom>
        </p:spPr>
        <p:txBody>
          <a:bodyPr wrap="square">
            <a:spAutoFit/>
          </a:bodyPr>
          <a:lstStyle/>
          <a:p>
            <a:pPr algn="ctr"/>
            <a:r>
              <a:rPr lang="vi-VN" sz="2800" b="1" u="sng" dirty="0">
                <a:solidFill>
                  <a:schemeClr val="tx2"/>
                </a:solidFill>
                <a:latin typeface="+mj-lt"/>
              </a:rPr>
              <a:t>Bài 3</a:t>
            </a:r>
            <a:r>
              <a:rPr lang="vi-VN" sz="2800" b="1" dirty="0">
                <a:solidFill>
                  <a:schemeClr val="tx2"/>
                </a:solidFill>
                <a:latin typeface="+mj-lt"/>
              </a:rPr>
              <a:t>: CÓ CHÍ THÌ NÊN ( tiết 1)</a:t>
            </a:r>
            <a:endParaRPr lang="en-US" sz="2800" b="1" dirty="0">
              <a:solidFill>
                <a:schemeClr val="tx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Scale>
                                      <p:cBhvr>
                                        <p:cTn id="1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gtEl>
                                        <p:attrNameLst>
                                          <p:attrName>ppt_x</p:attrName>
                                          <p:attrName>ppt_y</p:attrName>
                                        </p:attrNameLst>
                                      </p:cBhvr>
                                    </p:animMotion>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4414" y="0"/>
            <a:ext cx="6357982" cy="523220"/>
          </a:xfrm>
          <a:prstGeom prst="rect">
            <a:avLst/>
          </a:prstGeom>
        </p:spPr>
        <p:txBody>
          <a:bodyPr wrap="square">
            <a:spAutoFit/>
          </a:bodyPr>
          <a:lstStyle/>
          <a:p>
            <a:pPr algn="ctr"/>
            <a:r>
              <a:rPr lang="vi-VN" sz="2800" b="1" dirty="0">
                <a:solidFill>
                  <a:srgbClr val="FF0000"/>
                </a:solidFill>
                <a:latin typeface="+mj-lt"/>
              </a:rPr>
              <a:t>Đạo đức</a:t>
            </a:r>
            <a:endParaRPr lang="en-US" sz="2800" b="1" dirty="0">
              <a:solidFill>
                <a:srgbClr val="FF0000"/>
              </a:solidFill>
              <a:latin typeface="+mj-lt"/>
            </a:endParaRPr>
          </a:p>
        </p:txBody>
      </p:sp>
      <p:sp>
        <p:nvSpPr>
          <p:cNvPr id="5" name="TextBox 4"/>
          <p:cNvSpPr txBox="1"/>
          <p:nvPr/>
        </p:nvSpPr>
        <p:spPr>
          <a:xfrm>
            <a:off x="1214414" y="500042"/>
            <a:ext cx="6357982" cy="523220"/>
          </a:xfrm>
          <a:prstGeom prst="rect">
            <a:avLst/>
          </a:prstGeom>
          <a:noFill/>
        </p:spPr>
        <p:txBody>
          <a:bodyPr wrap="square" rtlCol="0">
            <a:spAutoFit/>
          </a:bodyPr>
          <a:lstStyle/>
          <a:p>
            <a:pPr algn="ctr"/>
            <a:r>
              <a:rPr lang="vi-VN" sz="2800" b="1" u="sng" dirty="0">
                <a:solidFill>
                  <a:schemeClr val="tx2"/>
                </a:solidFill>
                <a:latin typeface="+mj-lt"/>
              </a:rPr>
              <a:t>Bài 3</a:t>
            </a:r>
            <a:r>
              <a:rPr lang="vi-VN" sz="2800" b="1" dirty="0">
                <a:solidFill>
                  <a:schemeClr val="tx2"/>
                </a:solidFill>
                <a:latin typeface="+mj-lt"/>
              </a:rPr>
              <a:t>: CÓ CHÍ THÌ NÊN ( tiết 1)</a:t>
            </a:r>
            <a:endParaRPr lang="en-US" sz="2800" b="1" dirty="0">
              <a:solidFill>
                <a:schemeClr val="tx2"/>
              </a:solidFill>
              <a:latin typeface="+mj-lt"/>
            </a:endParaRPr>
          </a:p>
        </p:txBody>
      </p:sp>
      <p:sp>
        <p:nvSpPr>
          <p:cNvPr id="6" name="TextBox 5"/>
          <p:cNvSpPr txBox="1"/>
          <p:nvPr/>
        </p:nvSpPr>
        <p:spPr>
          <a:xfrm>
            <a:off x="714348" y="1071546"/>
            <a:ext cx="1928826" cy="369332"/>
          </a:xfrm>
          <a:prstGeom prst="rect">
            <a:avLst/>
          </a:prstGeom>
          <a:noFill/>
        </p:spPr>
        <p:txBody>
          <a:bodyPr wrap="square" rtlCol="0">
            <a:spAutoFit/>
          </a:bodyPr>
          <a:lstStyle/>
          <a:p>
            <a:r>
              <a:rPr lang="vi-VN" b="1" dirty="0"/>
              <a:t>Thông tin</a:t>
            </a:r>
            <a:endParaRPr lang="en-US" b="1" dirty="0"/>
          </a:p>
        </p:txBody>
      </p:sp>
      <p:sp>
        <p:nvSpPr>
          <p:cNvPr id="7" name="Rectangle 6"/>
          <p:cNvSpPr/>
          <p:nvPr/>
        </p:nvSpPr>
        <p:spPr>
          <a:xfrm>
            <a:off x="428596" y="1357298"/>
            <a:ext cx="8429684" cy="3046988"/>
          </a:xfrm>
          <a:prstGeom prst="rect">
            <a:avLst/>
          </a:prstGeom>
        </p:spPr>
        <p:txBody>
          <a:bodyPr wrap="square">
            <a:spAutoFit/>
          </a:bodyPr>
          <a:lstStyle/>
          <a:p>
            <a:pPr algn="just"/>
            <a:r>
              <a:rPr lang="vi-VN"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Trần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Bảo</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Đồng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sinh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ra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lớn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lên</a:t>
            </a:r>
            <a:r>
              <a:rPr lang="en-US" altLang="en-US" sz="2400" dirty="0">
                <a:solidFill>
                  <a:srgbClr val="0000CC"/>
                </a:solidFill>
                <a:latin typeface="Times New Roman" pitchFamily="18" charset="0"/>
              </a:rPr>
              <a:t> ở </a:t>
            </a:r>
            <a:r>
              <a:rPr lang="en-US" altLang="en-US" sz="2400" dirty="0" err="1">
                <a:solidFill>
                  <a:srgbClr val="0000CC"/>
                </a:solidFill>
                <a:latin typeface="Times New Roman" pitchFamily="18" charset="0"/>
              </a:rPr>
              <a:t>thành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phố</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Plây</a:t>
            </a:r>
            <a:r>
              <a:rPr lang="en-US" altLang="en-US" sz="2400" dirty="0">
                <a:solidFill>
                  <a:srgbClr val="0000CC"/>
                </a:solidFill>
                <a:latin typeface="Times New Roman" pitchFamily="18" charset="0"/>
              </a:rPr>
              <a:t> Ku, </a:t>
            </a:r>
            <a:r>
              <a:rPr lang="en-US" altLang="en-US" sz="2400" dirty="0" err="1">
                <a:solidFill>
                  <a:srgbClr val="0000CC"/>
                </a:solidFill>
                <a:latin typeface="Times New Roman" pitchFamily="18" charset="0"/>
              </a:rPr>
              <a:t>tỉnh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Gia</a:t>
            </a:r>
            <a:r>
              <a:rPr lang="en-US" altLang="en-US" sz="2400" dirty="0">
                <a:solidFill>
                  <a:srgbClr val="0000CC"/>
                </a:solidFill>
                <a:latin typeface="Times New Roman" pitchFamily="18" charset="0"/>
              </a:rPr>
              <a:t> Lai. </a:t>
            </a:r>
            <a:r>
              <a:rPr lang="en-US" altLang="en-US" sz="2400" dirty="0" err="1">
                <a:solidFill>
                  <a:srgbClr val="0000CC"/>
                </a:solidFill>
                <a:latin typeface="Times New Roman" pitchFamily="18" charset="0"/>
              </a:rPr>
              <a:t>Nhà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Đồng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nghèo</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đông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anh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em</a:t>
            </a:r>
            <a:r>
              <a:rPr lang="en-US" altLang="en-US" sz="2400" dirty="0">
                <a:solidFill>
                  <a:srgbClr val="0000CC"/>
                </a:solidFill>
                <a:latin typeface="Times New Roman" pitchFamily="18" charset="0"/>
              </a:rPr>
              <a:t>, cha </a:t>
            </a:r>
            <a:r>
              <a:rPr lang="en-US" altLang="en-US" sz="2400" dirty="0" err="1">
                <a:solidFill>
                  <a:srgbClr val="0000CC"/>
                </a:solidFill>
                <a:latin typeface="Times New Roman" pitchFamily="18" charset="0"/>
              </a:rPr>
              <a:t>lại</a:t>
            </a:r>
            <a:r>
              <a:rPr lang="en-US" altLang="en-US" sz="2400" dirty="0">
                <a:solidFill>
                  <a:srgbClr val="0000CC"/>
                </a:solidFill>
                <a:latin typeface="Times New Roman" pitchFamily="18" charset="0"/>
              </a:rPr>
              <a:t> hay </a:t>
            </a:r>
            <a:r>
              <a:rPr lang="en-US" altLang="en-US" sz="2400" dirty="0" err="1">
                <a:solidFill>
                  <a:srgbClr val="0000CC"/>
                </a:solidFill>
                <a:latin typeface="Times New Roman" pitchFamily="18" charset="0"/>
              </a:rPr>
              <a:t>ốm</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đau</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nên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càng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khó</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khăn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Hằng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ngày</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ngoài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giờ</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Đồng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phải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giúp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mẹ</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bán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bánh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mì</a:t>
            </a:r>
            <a:r>
              <a:rPr lang="en-US" altLang="en-US" sz="2400" dirty="0">
                <a:solidFill>
                  <a:srgbClr val="0000CC"/>
                </a:solidFill>
                <a:latin typeface="Times New Roman" pitchFamily="18" charset="0"/>
              </a:rPr>
              <a:t>. </a:t>
            </a:r>
          </a:p>
          <a:p>
            <a:pPr algn="just"/>
            <a:r>
              <a:rPr lang="vi-VN"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Đồng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không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chỉ</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biết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sử</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dụng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thời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gian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hợp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lí</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còn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có</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phương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pháp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tập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tốt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Nhờ</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đó</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suốt</a:t>
            </a:r>
            <a:r>
              <a:rPr lang="en-US" altLang="en-US" sz="2400" dirty="0">
                <a:solidFill>
                  <a:srgbClr val="0000CC"/>
                </a:solidFill>
                <a:latin typeface="Times New Roman" pitchFamily="18" charset="0"/>
              </a:rPr>
              <a:t> 12 </a:t>
            </a:r>
            <a:r>
              <a:rPr lang="en-US" altLang="en-US" sz="2400" dirty="0" err="1">
                <a:solidFill>
                  <a:srgbClr val="0000CC"/>
                </a:solidFill>
                <a:latin typeface="Times New Roman" pitchFamily="18" charset="0"/>
              </a:rPr>
              <a:t>năm</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Đồng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luôn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là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sinh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giỏi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Năm</a:t>
            </a:r>
            <a:r>
              <a:rPr lang="en-US" altLang="en-US" sz="2400" dirty="0">
                <a:solidFill>
                  <a:srgbClr val="0000CC"/>
                </a:solidFill>
                <a:latin typeface="Times New Roman" pitchFamily="18" charset="0"/>
              </a:rPr>
              <a:t> 2005, </a:t>
            </a:r>
            <a:r>
              <a:rPr lang="en-US" altLang="en-US" sz="2400" dirty="0" err="1">
                <a:solidFill>
                  <a:srgbClr val="0000CC"/>
                </a:solidFill>
                <a:latin typeface="Times New Roman" pitchFamily="18" charset="0"/>
              </a:rPr>
              <a:t>Đồng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vào</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trường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Đại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Khoa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tự</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nhiên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Thành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phố</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Hồ</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Chí</a:t>
            </a:r>
            <a:r>
              <a:rPr lang="en-US" altLang="en-US" sz="2400" dirty="0">
                <a:solidFill>
                  <a:srgbClr val="0000CC"/>
                </a:solidFill>
                <a:latin typeface="Times New Roman" pitchFamily="18" charset="0"/>
              </a:rPr>
              <a:t> Minh </a:t>
            </a:r>
            <a:r>
              <a:rPr lang="en-US" altLang="en-US" sz="2400" dirty="0" err="1">
                <a:solidFill>
                  <a:srgbClr val="0000CC"/>
                </a:solidFill>
                <a:latin typeface="Times New Roman" pitchFamily="18" charset="0"/>
              </a:rPr>
              <a:t>và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đỗ</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thủ</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khoa</a:t>
            </a:r>
            <a:r>
              <a:rPr lang="en-US" altLang="en-US" sz="2400" dirty="0">
                <a:solidFill>
                  <a:srgbClr val="0000CC"/>
                </a:solidFill>
                <a:latin typeface="Times New Roman" pitchFamily="18" charset="0"/>
              </a:rPr>
              <a:t>. </a:t>
            </a:r>
          </a:p>
        </p:txBody>
      </p:sp>
      <p:sp>
        <p:nvSpPr>
          <p:cNvPr id="9" name="TextBox 8"/>
          <p:cNvSpPr txBox="1"/>
          <p:nvPr/>
        </p:nvSpPr>
        <p:spPr>
          <a:xfrm>
            <a:off x="428596" y="4357694"/>
            <a:ext cx="8429684" cy="2564428"/>
          </a:xfrm>
          <a:prstGeom prst="rect">
            <a:avLst/>
          </a:prstGeom>
          <a:noFill/>
        </p:spPr>
        <p:txBody>
          <a:bodyPr wrap="square" rtlCol="0">
            <a:spAutoFit/>
          </a:bodyPr>
          <a:lstStyle/>
          <a:p>
            <a:pPr algn="just"/>
            <a:r>
              <a:rPr lang="vi-VN"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Khi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được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nhận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bổng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Nguyễn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Thái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Bình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Đồng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gọi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điện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về</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nhà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nghẹn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ngào</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nói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mẹ</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đã</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cho</a:t>
            </a:r>
            <a:r>
              <a:rPr lang="en-US" altLang="en-US" sz="2400" dirty="0">
                <a:solidFill>
                  <a:srgbClr val="0000CC"/>
                </a:solidFill>
                <a:latin typeface="Times New Roman" pitchFamily="18" charset="0"/>
              </a:rPr>
              <a:t> con </a:t>
            </a:r>
            <a:r>
              <a:rPr lang="en-US" altLang="en-US" sz="2400" dirty="0" err="1">
                <a:solidFill>
                  <a:srgbClr val="0000CC"/>
                </a:solidFill>
                <a:latin typeface="Times New Roman" pitchFamily="18" charset="0"/>
              </a:rPr>
              <a:t>niềm</a:t>
            </a:r>
            <a:r>
              <a:rPr lang="en-US" altLang="en-US" sz="2400" dirty="0">
                <a:solidFill>
                  <a:srgbClr val="0000CC"/>
                </a:solidFill>
                <a:latin typeface="Times New Roman" pitchFamily="18" charset="0"/>
              </a:rPr>
              <a:t> tin </a:t>
            </a:r>
            <a:r>
              <a:rPr lang="en-US" altLang="en-US" sz="2400" dirty="0" err="1">
                <a:solidFill>
                  <a:srgbClr val="0000CC"/>
                </a:solidFill>
                <a:latin typeface="Times New Roman" pitchFamily="18" charset="0"/>
              </a:rPr>
              <a:t>và</a:t>
            </a:r>
            <a:r>
              <a:rPr lang="en-US" altLang="en-US" sz="2400" dirty="0">
                <a:solidFill>
                  <a:srgbClr val="0000CC"/>
                </a:solidFill>
                <a:latin typeface="Times New Roman" pitchFamily="18" charset="0"/>
              </a:rPr>
              <a:t> ý </a:t>
            </a:r>
            <a:r>
              <a:rPr lang="en-US" altLang="en-US" sz="2400" dirty="0" err="1">
                <a:solidFill>
                  <a:srgbClr val="0000CC"/>
                </a:solidFill>
                <a:latin typeface="Times New Roman" pitchFamily="18" charset="0"/>
              </a:rPr>
              <a:t>chí</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phấn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đấu</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trong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mọi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hoàn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cảnh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Giờ</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đây</a:t>
            </a:r>
            <a:r>
              <a:rPr lang="en-US" altLang="en-US" sz="2400" dirty="0">
                <a:solidFill>
                  <a:srgbClr val="0000CC"/>
                </a:solidFill>
                <a:latin typeface="Times New Roman" pitchFamily="18" charset="0"/>
              </a:rPr>
              <a:t> con </a:t>
            </a:r>
            <a:r>
              <a:rPr lang="en-US" altLang="en-US" sz="2400" dirty="0" err="1">
                <a:solidFill>
                  <a:srgbClr val="0000CC"/>
                </a:solidFill>
                <a:latin typeface="Times New Roman" pitchFamily="18" charset="0"/>
              </a:rPr>
              <a:t>phải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học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thật</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giỏi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để</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sau</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này</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có</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thể</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đỡ</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đần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mẹ</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chăm</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sóc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ba</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cùng</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các</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em</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và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để</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đền</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đáp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sự</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chăm</a:t>
            </a:r>
            <a:r>
              <a:rPr lang="en-US" altLang="en-US" sz="2400" dirty="0">
                <a:solidFill>
                  <a:srgbClr val="0000CC"/>
                </a:solidFill>
                <a:latin typeface="Times New Roman" pitchFamily="18" charset="0"/>
              </a:rPr>
              <a:t> lo, </a:t>
            </a:r>
            <a:r>
              <a:rPr lang="en-US" altLang="en-US" sz="2400" dirty="0" err="1">
                <a:solidFill>
                  <a:srgbClr val="0000CC"/>
                </a:solidFill>
                <a:latin typeface="Times New Roman" pitchFamily="18" charset="0"/>
              </a:rPr>
              <a:t>giúp</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đỡ</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mà</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mọi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người</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đã</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dành</a:t>
            </a:r>
            <a:r>
              <a:rPr lang="en-US" altLang="en-US" sz="2400" dirty="0">
                <a:solidFill>
                  <a:srgbClr val="0000CC"/>
                </a:solidFill>
                <a:latin typeface="Times New Roman" pitchFamily="18" charset="0"/>
              </a:rPr>
              <a:t> </a:t>
            </a:r>
            <a:r>
              <a:rPr lang="en-US" altLang="en-US" sz="2400" dirty="0" err="1">
                <a:solidFill>
                  <a:srgbClr val="0000CC"/>
                </a:solidFill>
                <a:latin typeface="Times New Roman" pitchFamily="18" charset="0"/>
              </a:rPr>
              <a:t>cho</a:t>
            </a:r>
            <a:r>
              <a:rPr lang="en-US" altLang="en-US" sz="2400" dirty="0">
                <a:solidFill>
                  <a:srgbClr val="0000CC"/>
                </a:solidFill>
                <a:latin typeface="Times New Roman" pitchFamily="18" charset="0"/>
              </a:rPr>
              <a:t> con”.</a:t>
            </a:r>
            <a:r>
              <a:rPr lang="en-US" altLang="en-US" sz="2400" i="1" dirty="0">
                <a:solidFill>
                  <a:srgbClr val="0000CC"/>
                </a:solidFill>
                <a:latin typeface="Times New Roman" pitchFamily="18" charset="0"/>
              </a:rPr>
              <a:t>       </a:t>
            </a:r>
          </a:p>
          <a:p>
            <a:pPr algn="just"/>
            <a:r>
              <a:rPr lang="en-US" altLang="en-US" b="1" i="1" dirty="0">
                <a:solidFill>
                  <a:srgbClr val="0000CC"/>
                </a:solidFill>
                <a:latin typeface="Times New Roman" pitchFamily="18" charset="0"/>
              </a:rPr>
              <a:t>                                                </a:t>
            </a:r>
            <a:r>
              <a:rPr lang="vi-VN" altLang="en-US" b="1" i="1" dirty="0">
                <a:solidFill>
                  <a:srgbClr val="0000CC"/>
                </a:solidFill>
                <a:latin typeface="Times New Roman" pitchFamily="18" charset="0"/>
              </a:rPr>
              <a:t>                             </a:t>
            </a:r>
            <a:r>
              <a:rPr lang="en-US" altLang="en-US" b="1" i="1" dirty="0">
                <a:solidFill>
                  <a:srgbClr val="0000CC"/>
                </a:solidFill>
                <a:latin typeface="Times New Roman" pitchFamily="18" charset="0"/>
              </a:rPr>
              <a:t>      </a:t>
            </a:r>
            <a:r>
              <a:rPr lang="en-US" altLang="en-US" b="1" dirty="0">
                <a:solidFill>
                  <a:srgbClr val="0000CC"/>
                </a:solidFill>
                <a:latin typeface="Times New Roman" pitchFamily="18" charset="0"/>
              </a:rPr>
              <a:t>Theo BÍCH THANH</a:t>
            </a:r>
          </a:p>
          <a:p>
            <a:pPr algn="just"/>
            <a:r>
              <a:rPr lang="en-US" altLang="en-US" b="1" dirty="0">
                <a:solidFill>
                  <a:srgbClr val="0000CC"/>
                </a:solidFill>
                <a:latin typeface="Times New Roman" pitchFamily="18" charset="0"/>
              </a:rPr>
              <a:t>                       </a:t>
            </a:r>
            <a:r>
              <a:rPr lang="vi-VN" altLang="en-US" b="1" dirty="0">
                <a:solidFill>
                  <a:srgbClr val="0000CC"/>
                </a:solidFill>
                <a:latin typeface="Times New Roman" pitchFamily="18" charset="0"/>
              </a:rPr>
              <a:t>                                            </a:t>
            </a:r>
            <a:r>
              <a:rPr lang="en-US" altLang="en-US" b="1" dirty="0">
                <a:solidFill>
                  <a:srgbClr val="0000CC"/>
                </a:solidFill>
                <a:latin typeface="Times New Roman" pitchFamily="18" charset="0"/>
              </a:rPr>
              <a:t> </a:t>
            </a:r>
            <a:r>
              <a:rPr lang="en-US" altLang="en-US" b="1" dirty="0" err="1">
                <a:solidFill>
                  <a:srgbClr val="0000CC"/>
                </a:solidFill>
                <a:latin typeface="Times New Roman" pitchFamily="18" charset="0"/>
              </a:rPr>
              <a:t>Báo</a:t>
            </a:r>
            <a:r>
              <a:rPr lang="en-US" altLang="en-US" b="1" dirty="0">
                <a:solidFill>
                  <a:srgbClr val="0000CC"/>
                </a:solidFill>
                <a:latin typeface="Times New Roman" pitchFamily="18" charset="0"/>
              </a:rPr>
              <a:t> </a:t>
            </a:r>
            <a:r>
              <a:rPr lang="en-US" altLang="en-US" b="1" dirty="0" err="1">
                <a:solidFill>
                  <a:srgbClr val="0000CC"/>
                </a:solidFill>
                <a:latin typeface="Times New Roman" pitchFamily="18" charset="0"/>
              </a:rPr>
              <a:t>Thanh</a:t>
            </a:r>
            <a:r>
              <a:rPr lang="en-US" altLang="en-US" b="1" dirty="0">
                <a:solidFill>
                  <a:srgbClr val="0000CC"/>
                </a:solidFill>
                <a:latin typeface="Times New Roman" pitchFamily="18" charset="0"/>
              </a:rPr>
              <a:t> </a:t>
            </a:r>
            <a:r>
              <a:rPr lang="en-US" altLang="en-US" b="1" dirty="0" err="1">
                <a:solidFill>
                  <a:srgbClr val="0000CC"/>
                </a:solidFill>
                <a:latin typeface="Times New Roman" pitchFamily="18" charset="0"/>
              </a:rPr>
              <a:t>niên</a:t>
            </a:r>
            <a:r>
              <a:rPr lang="en-US" altLang="en-US" b="1" dirty="0">
                <a:solidFill>
                  <a:srgbClr val="0000CC"/>
                </a:solidFill>
                <a:latin typeface="Times New Roman" pitchFamily="18" charset="0"/>
              </a:rPr>
              <a:t>, </a:t>
            </a:r>
            <a:r>
              <a:rPr lang="en-US" altLang="en-US" b="1" dirty="0" err="1">
                <a:solidFill>
                  <a:srgbClr val="0000CC"/>
                </a:solidFill>
                <a:latin typeface="Times New Roman" pitchFamily="18" charset="0"/>
              </a:rPr>
              <a:t>số</a:t>
            </a:r>
            <a:r>
              <a:rPr lang="en-US" altLang="en-US" b="1" dirty="0">
                <a:solidFill>
                  <a:srgbClr val="0000CC"/>
                </a:solidFill>
                <a:latin typeface="Times New Roman" pitchFamily="18" charset="0"/>
              </a:rPr>
              <a:t> 286, </a:t>
            </a:r>
            <a:r>
              <a:rPr lang="en-US" altLang="en-US" b="1" dirty="0" err="1">
                <a:solidFill>
                  <a:srgbClr val="0000CC"/>
                </a:solidFill>
                <a:latin typeface="Times New Roman" pitchFamily="18" charset="0"/>
              </a:rPr>
              <a:t>ngày</a:t>
            </a:r>
            <a:r>
              <a:rPr lang="en-US" altLang="en-US" b="1" dirty="0">
                <a:solidFill>
                  <a:srgbClr val="0000CC"/>
                </a:solidFill>
                <a:latin typeface="Times New Roman" pitchFamily="18" charset="0"/>
              </a:rPr>
              <a:t> 14/10/2005</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ox(i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Scale>
                                      <p:cBhvr>
                                        <p:cTn id="1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gtEl>
                                        <p:attrNameLst>
                                          <p:attrName>ppt_x</p:attrName>
                                          <p:attrName>ppt_y</p:attrName>
                                        </p:attrNameLst>
                                      </p:cBhvr>
                                    </p:animMotion>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p:cTn id="2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0" end="0"/>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additive="base">
                                        <p:cTn id="3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2976" y="214290"/>
            <a:ext cx="6786610" cy="954107"/>
          </a:xfrm>
          <a:prstGeom prst="rect">
            <a:avLst/>
          </a:prstGeom>
          <a:noFill/>
        </p:spPr>
        <p:txBody>
          <a:bodyPr wrap="square" rtlCol="0">
            <a:spAutoFit/>
          </a:bodyPr>
          <a:lstStyle/>
          <a:p>
            <a:pPr algn="ctr"/>
            <a:r>
              <a:rPr lang="vi-VN" sz="2800" b="1" u="sng" dirty="0">
                <a:solidFill>
                  <a:srgbClr val="C00000"/>
                </a:solidFill>
                <a:latin typeface="+mj-lt"/>
              </a:rPr>
              <a:t>Đạo đức</a:t>
            </a:r>
          </a:p>
          <a:p>
            <a:pPr algn="ctr"/>
            <a:r>
              <a:rPr lang="vi-VN" sz="2800" b="1" dirty="0">
                <a:solidFill>
                  <a:srgbClr val="00B0F0"/>
                </a:solidFill>
                <a:latin typeface="+mj-lt"/>
              </a:rPr>
              <a:t>CÓ CHÍ THÌ NÊN </a:t>
            </a:r>
            <a:endParaRPr lang="en-US" sz="2800" b="1" dirty="0">
              <a:solidFill>
                <a:srgbClr val="00B0F0"/>
              </a:solidFill>
              <a:latin typeface="+mj-lt"/>
            </a:endParaRPr>
          </a:p>
        </p:txBody>
      </p:sp>
      <p:sp>
        <p:nvSpPr>
          <p:cNvPr id="5" name="TextBox 4"/>
          <p:cNvSpPr txBox="1"/>
          <p:nvPr/>
        </p:nvSpPr>
        <p:spPr>
          <a:xfrm>
            <a:off x="500034" y="1142984"/>
            <a:ext cx="6572296" cy="400110"/>
          </a:xfrm>
          <a:prstGeom prst="rect">
            <a:avLst/>
          </a:prstGeom>
          <a:noFill/>
        </p:spPr>
        <p:txBody>
          <a:bodyPr wrap="square" rtlCol="0">
            <a:spAutoFit/>
          </a:bodyPr>
          <a:lstStyle/>
          <a:p>
            <a:pPr>
              <a:buFont typeface="Wingdings" pitchFamily="2" charset="2"/>
              <a:buChar char="v"/>
            </a:pPr>
            <a:r>
              <a:rPr lang="en-US" altLang="en-US" sz="2000" b="1" dirty="0" err="1">
                <a:solidFill>
                  <a:srgbClr val="0000CC"/>
                </a:solidFill>
                <a:latin typeface="Times New Roman" pitchFamily="18" charset="0"/>
              </a:rPr>
              <a:t>Tìm</a:t>
            </a:r>
            <a:r>
              <a:rPr lang="en-US" altLang="en-US" sz="2000" b="1" dirty="0">
                <a:solidFill>
                  <a:srgbClr val="0000CC"/>
                </a:solidFill>
                <a:latin typeface="Times New Roman" pitchFamily="18" charset="0"/>
              </a:rPr>
              <a:t> </a:t>
            </a:r>
            <a:r>
              <a:rPr lang="en-US" altLang="en-US" sz="2000" b="1" dirty="0" err="1">
                <a:solidFill>
                  <a:srgbClr val="0000CC"/>
                </a:solidFill>
                <a:latin typeface="Times New Roman" pitchFamily="18" charset="0"/>
              </a:rPr>
              <a:t>hiểu</a:t>
            </a:r>
            <a:r>
              <a:rPr lang="en-US" altLang="en-US" sz="2000" b="1" dirty="0">
                <a:solidFill>
                  <a:srgbClr val="0000CC"/>
                </a:solidFill>
                <a:latin typeface="Times New Roman" pitchFamily="18" charset="0"/>
              </a:rPr>
              <a:t> </a:t>
            </a:r>
            <a:r>
              <a:rPr lang="en-US" altLang="en-US" sz="2000" b="1" dirty="0" err="1">
                <a:solidFill>
                  <a:srgbClr val="0000CC"/>
                </a:solidFill>
                <a:latin typeface="Times New Roman" pitchFamily="18" charset="0"/>
              </a:rPr>
              <a:t>thông</a:t>
            </a:r>
            <a:r>
              <a:rPr lang="en-US" altLang="en-US" sz="2000" b="1" dirty="0">
                <a:solidFill>
                  <a:srgbClr val="0000CC"/>
                </a:solidFill>
                <a:latin typeface="Times New Roman" pitchFamily="18" charset="0"/>
              </a:rPr>
              <a:t> tin </a:t>
            </a:r>
            <a:r>
              <a:rPr lang="en-US" altLang="en-US" sz="2000" b="1" dirty="0" err="1">
                <a:solidFill>
                  <a:srgbClr val="0000CC"/>
                </a:solidFill>
                <a:latin typeface="Times New Roman" pitchFamily="18" charset="0"/>
              </a:rPr>
              <a:t>về</a:t>
            </a:r>
            <a:r>
              <a:rPr lang="en-US" altLang="en-US" sz="2000" b="1" dirty="0">
                <a:solidFill>
                  <a:srgbClr val="0000CC"/>
                </a:solidFill>
                <a:latin typeface="Times New Roman" pitchFamily="18" charset="0"/>
              </a:rPr>
              <a:t> </a:t>
            </a:r>
            <a:r>
              <a:rPr lang="en-US" altLang="en-US" sz="2000" b="1" dirty="0" err="1">
                <a:solidFill>
                  <a:srgbClr val="0000CC"/>
                </a:solidFill>
                <a:latin typeface="Times New Roman" pitchFamily="18" charset="0"/>
              </a:rPr>
              <a:t>Trần</a:t>
            </a:r>
            <a:r>
              <a:rPr lang="en-US" altLang="en-US" sz="2000" b="1" dirty="0">
                <a:solidFill>
                  <a:srgbClr val="0000CC"/>
                </a:solidFill>
                <a:latin typeface="Times New Roman" pitchFamily="18" charset="0"/>
              </a:rPr>
              <a:t> </a:t>
            </a:r>
            <a:r>
              <a:rPr lang="en-US" altLang="en-US" sz="2000" b="1" dirty="0" err="1">
                <a:solidFill>
                  <a:srgbClr val="0000CC"/>
                </a:solidFill>
                <a:latin typeface="Times New Roman" pitchFamily="18" charset="0"/>
              </a:rPr>
              <a:t>Bảo</a:t>
            </a:r>
            <a:r>
              <a:rPr lang="en-US" altLang="en-US" sz="2000" b="1" dirty="0">
                <a:solidFill>
                  <a:srgbClr val="0000CC"/>
                </a:solidFill>
                <a:latin typeface="Times New Roman" pitchFamily="18" charset="0"/>
              </a:rPr>
              <a:t> </a:t>
            </a:r>
            <a:r>
              <a:rPr lang="en-US" altLang="en-US" sz="2000" b="1" dirty="0" err="1">
                <a:solidFill>
                  <a:srgbClr val="0000CC"/>
                </a:solidFill>
                <a:latin typeface="Times New Roman" pitchFamily="18" charset="0"/>
              </a:rPr>
              <a:t>Đồng</a:t>
            </a:r>
            <a:r>
              <a:rPr lang="en-US" altLang="en-US" sz="2000" b="1" dirty="0">
                <a:solidFill>
                  <a:srgbClr val="0000CC"/>
                </a:solidFill>
                <a:latin typeface="Times New Roman" pitchFamily="18" charset="0"/>
              </a:rPr>
              <a:t>:</a:t>
            </a:r>
          </a:p>
        </p:txBody>
      </p:sp>
      <p:sp>
        <p:nvSpPr>
          <p:cNvPr id="6" name="Rectangle 5"/>
          <p:cNvSpPr/>
          <p:nvPr/>
        </p:nvSpPr>
        <p:spPr>
          <a:xfrm>
            <a:off x="500034" y="2857496"/>
            <a:ext cx="8358246" cy="400110"/>
          </a:xfrm>
          <a:prstGeom prst="rect">
            <a:avLst/>
          </a:prstGeom>
        </p:spPr>
        <p:txBody>
          <a:bodyPr wrap="square">
            <a:spAutoFit/>
          </a:bodyPr>
          <a:lstStyle/>
          <a:p>
            <a:pPr>
              <a:spcBef>
                <a:spcPct val="0"/>
              </a:spcBef>
              <a:buFontTx/>
              <a:buAutoNum type="arabicPeriod"/>
            </a:pPr>
            <a:r>
              <a:rPr lang="en-US" altLang="en-US" dirty="0">
                <a:latin typeface="Times New Roman" pitchFamily="18" charset="0"/>
              </a:rPr>
              <a:t> </a:t>
            </a:r>
            <a:r>
              <a:rPr lang="en-US" altLang="en-US" sz="2000" dirty="0" err="1">
                <a:latin typeface="Times New Roman" pitchFamily="18" charset="0"/>
              </a:rPr>
              <a:t>Trần</a:t>
            </a:r>
            <a:r>
              <a:rPr lang="en-US" altLang="en-US" sz="2000" dirty="0">
                <a:latin typeface="Times New Roman" pitchFamily="18" charset="0"/>
              </a:rPr>
              <a:t> </a:t>
            </a:r>
            <a:r>
              <a:rPr lang="en-US" altLang="en-US" sz="2000" dirty="0" err="1">
                <a:latin typeface="Times New Roman" pitchFamily="18" charset="0"/>
              </a:rPr>
              <a:t>Bảo</a:t>
            </a:r>
            <a:r>
              <a:rPr lang="en-US" altLang="en-US" sz="2000" dirty="0">
                <a:latin typeface="Times New Roman" pitchFamily="18" charset="0"/>
              </a:rPr>
              <a:t> </a:t>
            </a:r>
            <a:r>
              <a:rPr lang="en-US" altLang="en-US" sz="2000" dirty="0" err="1">
                <a:latin typeface="Times New Roman" pitchFamily="18" charset="0"/>
              </a:rPr>
              <a:t>Đồng</a:t>
            </a:r>
            <a:r>
              <a:rPr lang="en-US" altLang="en-US" sz="2000" dirty="0">
                <a:latin typeface="Times New Roman" pitchFamily="18" charset="0"/>
              </a:rPr>
              <a:t> </a:t>
            </a:r>
            <a:r>
              <a:rPr lang="en-US" altLang="en-US" sz="2000" dirty="0" err="1">
                <a:latin typeface="Times New Roman" pitchFamily="18" charset="0"/>
              </a:rPr>
              <a:t>đã</a:t>
            </a:r>
            <a:r>
              <a:rPr lang="en-US" altLang="en-US" sz="2000" dirty="0">
                <a:latin typeface="Times New Roman" pitchFamily="18" charset="0"/>
              </a:rPr>
              <a:t> </a:t>
            </a:r>
            <a:r>
              <a:rPr lang="en-US" altLang="en-US" sz="2000" dirty="0" err="1">
                <a:latin typeface="Times New Roman" pitchFamily="18" charset="0"/>
              </a:rPr>
              <a:t>gặp</a:t>
            </a:r>
            <a:r>
              <a:rPr lang="en-US" altLang="en-US" sz="2000" dirty="0">
                <a:latin typeface="Times New Roman" pitchFamily="18" charset="0"/>
              </a:rPr>
              <a:t> </a:t>
            </a:r>
            <a:r>
              <a:rPr lang="en-US" altLang="en-US" sz="2000" dirty="0" err="1">
                <a:latin typeface="Times New Roman" pitchFamily="18" charset="0"/>
              </a:rPr>
              <a:t>những</a:t>
            </a:r>
            <a:r>
              <a:rPr lang="en-US" altLang="en-US" sz="2000" dirty="0">
                <a:latin typeface="Times New Roman" pitchFamily="18" charset="0"/>
              </a:rPr>
              <a:t> </a:t>
            </a:r>
            <a:r>
              <a:rPr lang="en-US" altLang="en-US" sz="2000" dirty="0" err="1">
                <a:latin typeface="Times New Roman" pitchFamily="18" charset="0"/>
              </a:rPr>
              <a:t>khó</a:t>
            </a:r>
            <a:r>
              <a:rPr lang="en-US" altLang="en-US" sz="2000" dirty="0">
                <a:latin typeface="Times New Roman" pitchFamily="18" charset="0"/>
              </a:rPr>
              <a:t> </a:t>
            </a:r>
            <a:r>
              <a:rPr lang="en-US" altLang="en-US" sz="2000" dirty="0" err="1">
                <a:latin typeface="Times New Roman" pitchFamily="18" charset="0"/>
              </a:rPr>
              <a:t>khăn</a:t>
            </a:r>
            <a:r>
              <a:rPr lang="en-US" altLang="en-US" sz="2000" dirty="0">
                <a:latin typeface="Times New Roman" pitchFamily="18" charset="0"/>
              </a:rPr>
              <a:t> </a:t>
            </a:r>
            <a:r>
              <a:rPr lang="en-US" altLang="en-US" sz="2000" dirty="0" err="1">
                <a:latin typeface="Times New Roman" pitchFamily="18" charset="0"/>
              </a:rPr>
              <a:t>gì</a:t>
            </a:r>
            <a:r>
              <a:rPr lang="en-US" altLang="en-US" sz="2000" dirty="0">
                <a:latin typeface="Times New Roman" pitchFamily="18" charset="0"/>
              </a:rPr>
              <a:t> </a:t>
            </a:r>
            <a:r>
              <a:rPr lang="en-US" altLang="en-US" sz="2000" dirty="0" err="1">
                <a:latin typeface="Times New Roman" pitchFamily="18" charset="0"/>
              </a:rPr>
              <a:t>trong</a:t>
            </a:r>
            <a:r>
              <a:rPr lang="en-US" altLang="en-US" sz="2000" dirty="0">
                <a:latin typeface="Times New Roman" pitchFamily="18" charset="0"/>
              </a:rPr>
              <a:t> </a:t>
            </a:r>
            <a:r>
              <a:rPr lang="en-US" altLang="en-US" sz="2000" dirty="0" err="1">
                <a:latin typeface="Times New Roman" pitchFamily="18" charset="0"/>
              </a:rPr>
              <a:t>cuộc</a:t>
            </a:r>
            <a:r>
              <a:rPr lang="en-US" altLang="en-US" sz="2000" dirty="0">
                <a:latin typeface="Times New Roman" pitchFamily="18" charset="0"/>
              </a:rPr>
              <a:t> </a:t>
            </a:r>
            <a:r>
              <a:rPr lang="en-US" altLang="en-US" sz="2000" dirty="0" err="1">
                <a:latin typeface="Times New Roman" pitchFamily="18" charset="0"/>
              </a:rPr>
              <a:t>sống</a:t>
            </a:r>
            <a:r>
              <a:rPr lang="en-US" altLang="en-US" sz="2000" dirty="0">
                <a:latin typeface="Times New Roman" pitchFamily="18" charset="0"/>
              </a:rPr>
              <a:t> </a:t>
            </a:r>
            <a:r>
              <a:rPr lang="en-US" altLang="en-US" sz="2000" dirty="0" err="1">
                <a:latin typeface="Times New Roman" pitchFamily="18" charset="0"/>
              </a:rPr>
              <a:t>và</a:t>
            </a:r>
            <a:r>
              <a:rPr lang="en-US" altLang="en-US" sz="2000" dirty="0">
                <a:latin typeface="Times New Roman" pitchFamily="18" charset="0"/>
              </a:rPr>
              <a:t> </a:t>
            </a:r>
            <a:r>
              <a:rPr lang="en-US" altLang="en-US" sz="2000" dirty="0" err="1">
                <a:latin typeface="Times New Roman" pitchFamily="18" charset="0"/>
              </a:rPr>
              <a:t>trong</a:t>
            </a:r>
            <a:r>
              <a:rPr lang="en-US" altLang="en-US" sz="2000" dirty="0">
                <a:latin typeface="Times New Roman" pitchFamily="18" charset="0"/>
              </a:rPr>
              <a:t> </a:t>
            </a:r>
            <a:r>
              <a:rPr lang="en-US" altLang="en-US" sz="2000" dirty="0" err="1">
                <a:latin typeface="Times New Roman" pitchFamily="18" charset="0"/>
              </a:rPr>
              <a:t>học</a:t>
            </a:r>
            <a:r>
              <a:rPr lang="en-US" altLang="en-US" sz="2000" dirty="0">
                <a:latin typeface="Times New Roman" pitchFamily="18" charset="0"/>
              </a:rPr>
              <a:t> </a:t>
            </a:r>
            <a:r>
              <a:rPr lang="en-US" altLang="en-US" sz="2000" dirty="0" err="1">
                <a:latin typeface="Times New Roman" pitchFamily="18" charset="0"/>
              </a:rPr>
              <a:t>tập</a:t>
            </a:r>
            <a:r>
              <a:rPr lang="en-US" altLang="en-US" dirty="0">
                <a:latin typeface="Times New Roman" pitchFamily="18" charset="0"/>
              </a:rPr>
              <a:t>?</a:t>
            </a:r>
          </a:p>
        </p:txBody>
      </p:sp>
      <p:sp>
        <p:nvSpPr>
          <p:cNvPr id="7" name="TextBox 6"/>
          <p:cNvSpPr txBox="1"/>
          <p:nvPr/>
        </p:nvSpPr>
        <p:spPr>
          <a:xfrm>
            <a:off x="571472" y="3286124"/>
            <a:ext cx="8215370" cy="400110"/>
          </a:xfrm>
          <a:prstGeom prst="rect">
            <a:avLst/>
          </a:prstGeom>
          <a:noFill/>
        </p:spPr>
        <p:txBody>
          <a:bodyPr wrap="square" rtlCol="0">
            <a:spAutoFit/>
          </a:bodyPr>
          <a:lstStyle/>
          <a:p>
            <a:pPr>
              <a:spcBef>
                <a:spcPct val="0"/>
              </a:spcBef>
            </a:pPr>
            <a:r>
              <a:rPr lang="en-US" altLang="en-US" sz="2000" dirty="0" err="1">
                <a:solidFill>
                  <a:srgbClr val="FF0000"/>
                </a:solidFill>
                <a:latin typeface="Times New Roman" pitchFamily="18" charset="0"/>
              </a:rPr>
              <a:t>Nhà</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nghèo</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đông</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anh</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em</a:t>
            </a:r>
            <a:r>
              <a:rPr lang="en-US" altLang="en-US" sz="2000" dirty="0">
                <a:solidFill>
                  <a:srgbClr val="FF0000"/>
                </a:solidFill>
                <a:latin typeface="Times New Roman" pitchFamily="18" charset="0"/>
              </a:rPr>
              <a:t>, cha </a:t>
            </a:r>
            <a:r>
              <a:rPr lang="en-US" altLang="en-US" sz="2000" dirty="0" err="1">
                <a:solidFill>
                  <a:srgbClr val="FF0000"/>
                </a:solidFill>
                <a:latin typeface="Times New Roman" pitchFamily="18" charset="0"/>
              </a:rPr>
              <a:t>mẹ</a:t>
            </a:r>
            <a:r>
              <a:rPr lang="vi-VN" altLang="en-US" sz="2000" dirty="0">
                <a:solidFill>
                  <a:srgbClr val="FF0000"/>
                </a:solidFill>
                <a:latin typeface="Times New Roman" pitchFamily="18" charset="0"/>
              </a:rPr>
              <a:t> hay đau</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ốm</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vừa</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học</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vừa</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đi</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bán</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bánh</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mì</a:t>
            </a:r>
            <a:r>
              <a:rPr lang="en-US" altLang="en-US" b="1" dirty="0">
                <a:solidFill>
                  <a:srgbClr val="FF0000"/>
                </a:solidFill>
                <a:latin typeface="Times New Roman" pitchFamily="18" charset="0"/>
              </a:rPr>
              <a:t>.</a:t>
            </a:r>
          </a:p>
        </p:txBody>
      </p:sp>
      <p:sp>
        <p:nvSpPr>
          <p:cNvPr id="9" name="Rectangle 8"/>
          <p:cNvSpPr/>
          <p:nvPr/>
        </p:nvSpPr>
        <p:spPr>
          <a:xfrm>
            <a:off x="571472" y="3714752"/>
            <a:ext cx="8072494" cy="400110"/>
          </a:xfrm>
          <a:prstGeom prst="rect">
            <a:avLst/>
          </a:prstGeom>
        </p:spPr>
        <p:txBody>
          <a:bodyPr wrap="square">
            <a:spAutoFit/>
          </a:bodyPr>
          <a:lstStyle/>
          <a:p>
            <a:pPr>
              <a:spcBef>
                <a:spcPct val="0"/>
              </a:spcBef>
              <a:buFontTx/>
              <a:buAutoNum type="arabicPeriod" startAt="2"/>
            </a:pPr>
            <a:r>
              <a:rPr lang="en-US" altLang="en-US" sz="2000" dirty="0">
                <a:latin typeface="Times New Roman" pitchFamily="18" charset="0"/>
              </a:rPr>
              <a:t> </a:t>
            </a:r>
            <a:r>
              <a:rPr lang="en-US" altLang="en-US" sz="2000" dirty="0" err="1">
                <a:latin typeface="Times New Roman" pitchFamily="18" charset="0"/>
              </a:rPr>
              <a:t>Trần</a:t>
            </a:r>
            <a:r>
              <a:rPr lang="en-US" altLang="en-US" sz="2000" dirty="0">
                <a:latin typeface="Times New Roman" pitchFamily="18" charset="0"/>
              </a:rPr>
              <a:t> </a:t>
            </a:r>
            <a:r>
              <a:rPr lang="en-US" altLang="en-US" sz="2000" dirty="0" err="1">
                <a:latin typeface="Times New Roman" pitchFamily="18" charset="0"/>
              </a:rPr>
              <a:t>Bảo</a:t>
            </a:r>
            <a:r>
              <a:rPr lang="en-US" altLang="en-US" sz="2000" dirty="0">
                <a:latin typeface="Times New Roman" pitchFamily="18" charset="0"/>
              </a:rPr>
              <a:t> </a:t>
            </a:r>
            <a:r>
              <a:rPr lang="en-US" altLang="en-US" sz="2000" dirty="0" err="1">
                <a:latin typeface="Times New Roman" pitchFamily="18" charset="0"/>
              </a:rPr>
              <a:t>Đồng</a:t>
            </a:r>
            <a:r>
              <a:rPr lang="en-US" altLang="en-US" sz="2000" dirty="0">
                <a:latin typeface="Times New Roman" pitchFamily="18" charset="0"/>
              </a:rPr>
              <a:t> </a:t>
            </a:r>
            <a:r>
              <a:rPr lang="en-US" altLang="en-US" sz="2000" dirty="0" err="1">
                <a:latin typeface="Times New Roman" pitchFamily="18" charset="0"/>
              </a:rPr>
              <a:t>đã</a:t>
            </a:r>
            <a:r>
              <a:rPr lang="en-US" altLang="en-US" sz="2000" dirty="0">
                <a:latin typeface="Times New Roman" pitchFamily="18" charset="0"/>
              </a:rPr>
              <a:t> </a:t>
            </a:r>
            <a:r>
              <a:rPr lang="en-US" altLang="en-US" sz="2000" dirty="0" err="1">
                <a:latin typeface="Times New Roman" pitchFamily="18" charset="0"/>
              </a:rPr>
              <a:t>vượt</a:t>
            </a:r>
            <a:r>
              <a:rPr lang="en-US" altLang="en-US" sz="2000" dirty="0">
                <a:latin typeface="Times New Roman" pitchFamily="18" charset="0"/>
              </a:rPr>
              <a:t> qua </a:t>
            </a:r>
            <a:r>
              <a:rPr lang="en-US" altLang="en-US" sz="2000" dirty="0" err="1">
                <a:latin typeface="Times New Roman" pitchFamily="18" charset="0"/>
              </a:rPr>
              <a:t>khó</a:t>
            </a:r>
            <a:r>
              <a:rPr lang="en-US" altLang="en-US" sz="2000" dirty="0">
                <a:latin typeface="Times New Roman" pitchFamily="18" charset="0"/>
              </a:rPr>
              <a:t> </a:t>
            </a:r>
            <a:r>
              <a:rPr lang="en-US" altLang="en-US" sz="2000" dirty="0" err="1">
                <a:latin typeface="Times New Roman" pitchFamily="18" charset="0"/>
              </a:rPr>
              <a:t>khăn</a:t>
            </a:r>
            <a:r>
              <a:rPr lang="en-US" altLang="en-US" sz="2000" dirty="0">
                <a:latin typeface="Times New Roman" pitchFamily="18" charset="0"/>
              </a:rPr>
              <a:t> </a:t>
            </a:r>
            <a:r>
              <a:rPr lang="en-US" altLang="en-US" sz="2000" dirty="0" err="1">
                <a:latin typeface="Times New Roman" pitchFamily="18" charset="0"/>
              </a:rPr>
              <a:t>để</a:t>
            </a:r>
            <a:r>
              <a:rPr lang="en-US" altLang="en-US" sz="2000" dirty="0">
                <a:latin typeface="Times New Roman" pitchFamily="18" charset="0"/>
              </a:rPr>
              <a:t> </a:t>
            </a:r>
            <a:r>
              <a:rPr lang="en-US" altLang="en-US" sz="2000" dirty="0" err="1">
                <a:latin typeface="Times New Roman" pitchFamily="18" charset="0"/>
              </a:rPr>
              <a:t>vươn</a:t>
            </a:r>
            <a:r>
              <a:rPr lang="en-US" altLang="en-US" sz="2000" dirty="0">
                <a:latin typeface="Times New Roman" pitchFamily="18" charset="0"/>
              </a:rPr>
              <a:t> </a:t>
            </a:r>
            <a:r>
              <a:rPr lang="en-US" altLang="en-US" sz="2000" dirty="0" err="1">
                <a:latin typeface="Times New Roman" pitchFamily="18" charset="0"/>
              </a:rPr>
              <a:t>lên</a:t>
            </a:r>
            <a:r>
              <a:rPr lang="en-US" altLang="en-US" sz="2000" dirty="0">
                <a:latin typeface="Times New Roman" pitchFamily="18" charset="0"/>
              </a:rPr>
              <a:t> </a:t>
            </a:r>
            <a:r>
              <a:rPr lang="en-US" altLang="en-US" sz="2000" dirty="0" err="1">
                <a:latin typeface="Times New Roman" pitchFamily="18" charset="0"/>
              </a:rPr>
              <a:t>như</a:t>
            </a:r>
            <a:r>
              <a:rPr lang="en-US" altLang="en-US" sz="2000" dirty="0">
                <a:latin typeface="Times New Roman" pitchFamily="18" charset="0"/>
              </a:rPr>
              <a:t> </a:t>
            </a:r>
            <a:r>
              <a:rPr lang="en-US" altLang="en-US" sz="2000" dirty="0" err="1">
                <a:latin typeface="Times New Roman" pitchFamily="18" charset="0"/>
              </a:rPr>
              <a:t>thế</a:t>
            </a:r>
            <a:r>
              <a:rPr lang="en-US" altLang="en-US" sz="2000" dirty="0">
                <a:latin typeface="Times New Roman" pitchFamily="18" charset="0"/>
              </a:rPr>
              <a:t> </a:t>
            </a:r>
            <a:r>
              <a:rPr lang="en-US" altLang="en-US" sz="2000" dirty="0" err="1">
                <a:latin typeface="Times New Roman" pitchFamily="18" charset="0"/>
              </a:rPr>
              <a:t>nào</a:t>
            </a:r>
            <a:r>
              <a:rPr lang="en-US" altLang="en-US" sz="2000" dirty="0">
                <a:latin typeface="Times New Roman" pitchFamily="18" charset="0"/>
              </a:rPr>
              <a:t>? </a:t>
            </a:r>
          </a:p>
        </p:txBody>
      </p:sp>
      <p:sp>
        <p:nvSpPr>
          <p:cNvPr id="10" name="Rectangle 9"/>
          <p:cNvSpPr/>
          <p:nvPr/>
        </p:nvSpPr>
        <p:spPr>
          <a:xfrm>
            <a:off x="642910" y="4071942"/>
            <a:ext cx="6215090" cy="400110"/>
          </a:xfrm>
          <a:prstGeom prst="rect">
            <a:avLst/>
          </a:prstGeom>
        </p:spPr>
        <p:txBody>
          <a:bodyPr wrap="square">
            <a:spAutoFit/>
          </a:bodyPr>
          <a:lstStyle/>
          <a:p>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Sử</a:t>
            </a:r>
            <a:r>
              <a:rPr lang="en-US" altLang="en-US" sz="2000" dirty="0">
                <a:solidFill>
                  <a:srgbClr val="FF0000"/>
                </a:solidFill>
                <a:latin typeface="Times New Roman" pitchFamily="18" charset="0"/>
              </a:rPr>
              <a:t> d</a:t>
            </a:r>
            <a:r>
              <a:rPr lang="vi-VN" altLang="en-US" sz="2000" dirty="0">
                <a:solidFill>
                  <a:srgbClr val="FF0000"/>
                </a:solidFill>
                <a:latin typeface="Times New Roman" pitchFamily="18" charset="0"/>
              </a:rPr>
              <a:t>ụ</a:t>
            </a:r>
            <a:r>
              <a:rPr lang="en-US" altLang="en-US" sz="2000" dirty="0" err="1">
                <a:solidFill>
                  <a:srgbClr val="FF0000"/>
                </a:solidFill>
                <a:latin typeface="Times New Roman" pitchFamily="18" charset="0"/>
              </a:rPr>
              <a:t>ng</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thời</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gian</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hợp</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lí</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có</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phương</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pháp</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học</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tập</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tốt</a:t>
            </a:r>
            <a:r>
              <a:rPr lang="en-US" altLang="en-US" sz="2000" dirty="0">
                <a:solidFill>
                  <a:srgbClr val="FF0000"/>
                </a:solidFill>
                <a:latin typeface="Times New Roman" pitchFamily="18" charset="0"/>
              </a:rPr>
              <a:t>.</a:t>
            </a:r>
            <a:endParaRPr lang="en-US" sz="2000" dirty="0">
              <a:solidFill>
                <a:srgbClr val="FF0000"/>
              </a:solidFill>
            </a:endParaRPr>
          </a:p>
        </p:txBody>
      </p:sp>
      <p:sp>
        <p:nvSpPr>
          <p:cNvPr id="11" name="TextBox 10"/>
          <p:cNvSpPr txBox="1"/>
          <p:nvPr/>
        </p:nvSpPr>
        <p:spPr>
          <a:xfrm>
            <a:off x="571472" y="5429264"/>
            <a:ext cx="7000924" cy="400110"/>
          </a:xfrm>
          <a:prstGeom prst="rect">
            <a:avLst/>
          </a:prstGeom>
          <a:noFill/>
        </p:spPr>
        <p:txBody>
          <a:bodyPr wrap="square" rtlCol="0">
            <a:spAutoFit/>
          </a:bodyPr>
          <a:lstStyle/>
          <a:p>
            <a:pPr>
              <a:spcBef>
                <a:spcPct val="0"/>
              </a:spcBef>
            </a:pPr>
            <a:r>
              <a:rPr lang="en-US" altLang="en-US" sz="2000" dirty="0">
                <a:latin typeface="Times New Roman" pitchFamily="18" charset="0"/>
              </a:rPr>
              <a:t>3. </a:t>
            </a:r>
            <a:r>
              <a:rPr lang="en-US" altLang="en-US" sz="2000" dirty="0" err="1">
                <a:latin typeface="Times New Roman" pitchFamily="18" charset="0"/>
              </a:rPr>
              <a:t>Em</a:t>
            </a:r>
            <a:r>
              <a:rPr lang="en-US" altLang="en-US" sz="2000" dirty="0">
                <a:latin typeface="Times New Roman" pitchFamily="18" charset="0"/>
              </a:rPr>
              <a:t> </a:t>
            </a:r>
            <a:r>
              <a:rPr lang="en-US" altLang="en-US" sz="2000" dirty="0" err="1">
                <a:latin typeface="Times New Roman" pitchFamily="18" charset="0"/>
              </a:rPr>
              <a:t>học</a:t>
            </a:r>
            <a:r>
              <a:rPr lang="en-US" altLang="en-US" sz="2000" dirty="0">
                <a:latin typeface="Times New Roman" pitchFamily="18" charset="0"/>
              </a:rPr>
              <a:t> </a:t>
            </a:r>
            <a:r>
              <a:rPr lang="en-US" altLang="en-US" sz="2000" dirty="0" err="1">
                <a:latin typeface="Times New Roman" pitchFamily="18" charset="0"/>
              </a:rPr>
              <a:t>tập</a:t>
            </a:r>
            <a:r>
              <a:rPr lang="en-US" altLang="en-US" sz="2000" dirty="0">
                <a:latin typeface="Times New Roman" pitchFamily="18" charset="0"/>
              </a:rPr>
              <a:t> </a:t>
            </a:r>
            <a:r>
              <a:rPr lang="en-US" altLang="en-US" sz="2000" dirty="0" err="1">
                <a:latin typeface="Times New Roman" pitchFamily="18" charset="0"/>
              </a:rPr>
              <a:t>được</a:t>
            </a:r>
            <a:r>
              <a:rPr lang="en-US" altLang="en-US" sz="2000" dirty="0">
                <a:latin typeface="Times New Roman" pitchFamily="18" charset="0"/>
              </a:rPr>
              <a:t> </a:t>
            </a:r>
            <a:r>
              <a:rPr lang="en-US" altLang="en-US" sz="2000" dirty="0" err="1">
                <a:latin typeface="Times New Roman" pitchFamily="18" charset="0"/>
              </a:rPr>
              <a:t>những</a:t>
            </a:r>
            <a:r>
              <a:rPr lang="en-US" altLang="en-US" sz="2000" dirty="0">
                <a:latin typeface="Times New Roman" pitchFamily="18" charset="0"/>
              </a:rPr>
              <a:t> </a:t>
            </a:r>
            <a:r>
              <a:rPr lang="en-US" altLang="en-US" sz="2000" dirty="0" err="1">
                <a:latin typeface="Times New Roman" pitchFamily="18" charset="0"/>
              </a:rPr>
              <a:t>gì</a:t>
            </a:r>
            <a:r>
              <a:rPr lang="en-US" altLang="en-US" sz="2000" dirty="0">
                <a:latin typeface="Times New Roman" pitchFamily="18" charset="0"/>
              </a:rPr>
              <a:t> </a:t>
            </a:r>
            <a:r>
              <a:rPr lang="en-US" altLang="en-US" sz="2000" dirty="0" err="1">
                <a:latin typeface="Times New Roman" pitchFamily="18" charset="0"/>
              </a:rPr>
              <a:t>từ</a:t>
            </a:r>
            <a:r>
              <a:rPr lang="en-US" altLang="en-US" sz="2000" dirty="0">
                <a:latin typeface="Times New Roman" pitchFamily="18" charset="0"/>
              </a:rPr>
              <a:t> </a:t>
            </a:r>
            <a:r>
              <a:rPr lang="en-US" altLang="en-US" sz="2000" dirty="0" err="1">
                <a:latin typeface="Times New Roman" pitchFamily="18" charset="0"/>
              </a:rPr>
              <a:t>tấm</a:t>
            </a:r>
            <a:r>
              <a:rPr lang="en-US" altLang="en-US" sz="2000" dirty="0">
                <a:latin typeface="Times New Roman" pitchFamily="18" charset="0"/>
              </a:rPr>
              <a:t> </a:t>
            </a:r>
            <a:r>
              <a:rPr lang="en-US" altLang="en-US" sz="2000" dirty="0" err="1">
                <a:latin typeface="Times New Roman" pitchFamily="18" charset="0"/>
              </a:rPr>
              <a:t>gương</a:t>
            </a:r>
            <a:r>
              <a:rPr lang="en-US" altLang="en-US" sz="2000" dirty="0">
                <a:latin typeface="Times New Roman" pitchFamily="18" charset="0"/>
              </a:rPr>
              <a:t> </a:t>
            </a:r>
            <a:r>
              <a:rPr lang="en-US" altLang="en-US" sz="2000" dirty="0" err="1">
                <a:latin typeface="Times New Roman" pitchFamily="18" charset="0"/>
              </a:rPr>
              <a:t>đó</a:t>
            </a:r>
            <a:r>
              <a:rPr lang="en-US" altLang="en-US" sz="2000" dirty="0">
                <a:latin typeface="Times New Roman" pitchFamily="18" charset="0"/>
              </a:rPr>
              <a:t>?   </a:t>
            </a:r>
          </a:p>
        </p:txBody>
      </p:sp>
      <p:sp>
        <p:nvSpPr>
          <p:cNvPr id="12" name="TextBox 11"/>
          <p:cNvSpPr txBox="1"/>
          <p:nvPr/>
        </p:nvSpPr>
        <p:spPr>
          <a:xfrm>
            <a:off x="642910" y="4500570"/>
            <a:ext cx="8072494" cy="1015663"/>
          </a:xfrm>
          <a:prstGeom prst="rect">
            <a:avLst/>
          </a:prstGeom>
          <a:noFill/>
        </p:spPr>
        <p:txBody>
          <a:bodyPr wrap="square" rtlCol="0">
            <a:spAutoFit/>
          </a:bodyPr>
          <a:lstStyle/>
          <a:p>
            <a:pPr algn="just"/>
            <a:r>
              <a:rPr lang="vi-VN" altLang="en-US" sz="2000" dirty="0">
                <a:solidFill>
                  <a:srgbClr val="FF0000"/>
                </a:solidFill>
                <a:latin typeface="Times New Roman" pitchFamily="18" charset="0"/>
              </a:rPr>
              <a:t>- Kết quả</a:t>
            </a:r>
            <a:r>
              <a:rPr lang="en-US" altLang="en-US" sz="2000" dirty="0">
                <a:solidFill>
                  <a:srgbClr val="FF0000"/>
                </a:solidFill>
                <a:latin typeface="Times New Roman" pitchFamily="18" charset="0"/>
              </a:rPr>
              <a:t> 12 </a:t>
            </a:r>
            <a:r>
              <a:rPr lang="en-US" altLang="en-US" sz="2000" dirty="0" err="1">
                <a:solidFill>
                  <a:srgbClr val="FF0000"/>
                </a:solidFill>
                <a:latin typeface="Times New Roman" pitchFamily="18" charset="0"/>
              </a:rPr>
              <a:t>năm</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học</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Đồng</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luôn</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là</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học</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sinh</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giỏi</a:t>
            </a:r>
            <a:r>
              <a:rPr lang="en-US" altLang="en-US" sz="2000" dirty="0">
                <a:solidFill>
                  <a:srgbClr val="FF0000"/>
                </a:solidFill>
                <a:latin typeface="Times New Roman" pitchFamily="18" charset="0"/>
              </a:rPr>
              <a:t> ; </a:t>
            </a:r>
            <a:r>
              <a:rPr lang="en-US" altLang="en-US" sz="2000" dirty="0" err="1">
                <a:solidFill>
                  <a:srgbClr val="FF0000"/>
                </a:solidFill>
                <a:latin typeface="Times New Roman" pitchFamily="18" charset="0"/>
              </a:rPr>
              <a:t>thi</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đỗ</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thủ</a:t>
            </a:r>
            <a:r>
              <a:rPr lang="en-US" altLang="en-US" sz="2000" dirty="0">
                <a:solidFill>
                  <a:srgbClr val="FF0000"/>
                </a:solidFill>
                <a:latin typeface="Times New Roman" pitchFamily="18" charset="0"/>
              </a:rPr>
              <a:t> khoa </a:t>
            </a:r>
            <a:r>
              <a:rPr lang="en-US" altLang="en-US" sz="2000" dirty="0" err="1">
                <a:solidFill>
                  <a:srgbClr val="FF0000"/>
                </a:solidFill>
                <a:latin typeface="Times New Roman" pitchFamily="18" charset="0"/>
              </a:rPr>
              <a:t>vào</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trường</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Đại</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học</a:t>
            </a:r>
            <a:r>
              <a:rPr lang="en-US" altLang="en-US" sz="2000" dirty="0">
                <a:solidFill>
                  <a:srgbClr val="FF0000"/>
                </a:solidFill>
                <a:latin typeface="Times New Roman" pitchFamily="18" charset="0"/>
              </a:rPr>
              <a:t> Khoa </a:t>
            </a:r>
            <a:r>
              <a:rPr lang="en-US" altLang="en-US" sz="2000" dirty="0" err="1">
                <a:solidFill>
                  <a:srgbClr val="FF0000"/>
                </a:solidFill>
                <a:latin typeface="Times New Roman" pitchFamily="18" charset="0"/>
              </a:rPr>
              <a:t>học</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tự</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nhiên</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Thành</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phố</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Hồ</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Chí</a:t>
            </a:r>
            <a:r>
              <a:rPr lang="en-US" altLang="en-US" sz="2000" dirty="0">
                <a:solidFill>
                  <a:srgbClr val="FF0000"/>
                </a:solidFill>
                <a:latin typeface="Times New Roman" pitchFamily="18" charset="0"/>
              </a:rPr>
              <a:t> Minh ; </a:t>
            </a:r>
            <a:r>
              <a:rPr lang="en-US" altLang="en-US" sz="2000" dirty="0" err="1">
                <a:solidFill>
                  <a:srgbClr val="FF0000"/>
                </a:solidFill>
                <a:latin typeface="Times New Roman" pitchFamily="18" charset="0"/>
              </a:rPr>
              <a:t>được</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nhận</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học</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bổng</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Nguyễn</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Thái</a:t>
            </a:r>
            <a:r>
              <a:rPr lang="en-US" altLang="en-US" sz="2000" dirty="0">
                <a:solidFill>
                  <a:srgbClr val="FF0000"/>
                </a:solidFill>
                <a:latin typeface="Times New Roman" pitchFamily="18" charset="0"/>
              </a:rPr>
              <a:t> </a:t>
            </a:r>
            <a:r>
              <a:rPr lang="en-US" altLang="en-US" sz="2000" dirty="0" err="1">
                <a:solidFill>
                  <a:srgbClr val="FF0000"/>
                </a:solidFill>
                <a:latin typeface="Times New Roman" pitchFamily="18" charset="0"/>
              </a:rPr>
              <a:t>Bình</a:t>
            </a:r>
            <a:r>
              <a:rPr lang="en-US" altLang="en-US" sz="2000" dirty="0">
                <a:solidFill>
                  <a:srgbClr val="FF0000"/>
                </a:solidFill>
                <a:latin typeface="Times New Roman" pitchFamily="18" charset="0"/>
              </a:rPr>
              <a:t>.</a:t>
            </a:r>
            <a:endParaRPr lang="en-US" sz="2000" dirty="0">
              <a:solidFill>
                <a:srgbClr val="FF0000"/>
              </a:solidFill>
            </a:endParaRPr>
          </a:p>
        </p:txBody>
      </p:sp>
      <p:pic>
        <p:nvPicPr>
          <p:cNvPr id="13" name="Picture 31" descr="Picture3"/>
          <p:cNvPicPr>
            <a:picLocks noGrp="1" noChangeAspect="1" noChangeArrowheads="1"/>
          </p:cNvPicPr>
          <p:nvPr>
            <p:ph type="title"/>
          </p:nvPr>
        </p:nvPicPr>
        <p:blipFill>
          <a:blip r:embed="rId2"/>
          <a:srcRect/>
          <a:stretch>
            <a:fillRect/>
          </a:stretch>
        </p:blipFill>
        <p:spPr>
          <a:xfrm>
            <a:off x="125412" y="1571613"/>
            <a:ext cx="3946521" cy="1214446"/>
          </a:xfrm>
        </p:spPr>
      </p:pic>
      <p:sp>
        <p:nvSpPr>
          <p:cNvPr id="15" name="AutoShape 7"/>
          <p:cNvSpPr>
            <a:spLocks noChangeArrowheads="1"/>
          </p:cNvSpPr>
          <p:nvPr/>
        </p:nvSpPr>
        <p:spPr bwMode="auto">
          <a:xfrm>
            <a:off x="4714876" y="1643050"/>
            <a:ext cx="4214842" cy="928694"/>
          </a:xfrm>
          <a:prstGeom prst="cloudCallout">
            <a:avLst>
              <a:gd name="adj1" fmla="val -77311"/>
              <a:gd name="adj2" fmla="val 41897"/>
            </a:avLst>
          </a:prstGeom>
          <a:solidFill>
            <a:srgbClr val="92D050"/>
          </a:solidFill>
          <a:ln w="28575">
            <a:solidFill>
              <a:srgbClr val="0000CC"/>
            </a:solidFill>
            <a:headEnd/>
            <a:tailEnd/>
          </a:ln>
        </p:spPr>
        <p:style>
          <a:lnRef idx="0">
            <a:schemeClr val="accent3"/>
          </a:lnRef>
          <a:fillRef idx="3">
            <a:schemeClr val="accent3"/>
          </a:fillRef>
          <a:effectRef idx="3">
            <a:schemeClr val="accent3"/>
          </a:effectRef>
          <a:fontRef idx="minor">
            <a:schemeClr val="lt1"/>
          </a:fontRef>
        </p:style>
        <p:txBody>
          <a:bodyPr/>
          <a:lstStyle/>
          <a:p>
            <a:pPr algn="ctr">
              <a:defRPr/>
            </a:pPr>
            <a:r>
              <a:rPr lang="vi-VN" sz="2800" b="1" dirty="0">
                <a:ln w="18415" cmpd="sng">
                  <a:solidFill>
                    <a:srgbClr val="FFFFFF"/>
                  </a:solidFill>
                  <a:prstDash val="solid"/>
                </a:ln>
                <a:solidFill>
                  <a:srgbClr val="FF0000"/>
                </a:solidFill>
                <a:latin typeface="Times New Roman"/>
              </a:rPr>
              <a:t>Các em suy nghĩ</a:t>
            </a:r>
          </a:p>
        </p:txBody>
      </p:sp>
      <p:sp>
        <p:nvSpPr>
          <p:cNvPr id="16" name="TextBox 15"/>
          <p:cNvSpPr txBox="1"/>
          <p:nvPr/>
        </p:nvSpPr>
        <p:spPr>
          <a:xfrm>
            <a:off x="571472" y="5857892"/>
            <a:ext cx="8001056" cy="400110"/>
          </a:xfrm>
          <a:prstGeom prst="rect">
            <a:avLst/>
          </a:prstGeom>
          <a:noFill/>
        </p:spPr>
        <p:txBody>
          <a:bodyPr wrap="square" rtlCol="0">
            <a:spAutoFit/>
          </a:bodyPr>
          <a:lstStyle/>
          <a:p>
            <a:r>
              <a:rPr lang="vi-VN" sz="2000" dirty="0">
                <a:solidFill>
                  <a:srgbClr val="FF0000"/>
                </a:solidFill>
                <a:latin typeface="+mj-lt"/>
              </a:rPr>
              <a:t>- Ý chí và nghị lực của Đồng là thứ mà mọi người phải học tập</a:t>
            </a:r>
            <a:r>
              <a:rPr lang="vi-VN" dirty="0"/>
              <a:t>.</a:t>
            </a:r>
            <a:endParaRPr lang="en-US" dirty="0"/>
          </a:p>
        </p:txBody>
      </p:sp>
      <p:sp>
        <p:nvSpPr>
          <p:cNvPr id="17" name="TextBox 16"/>
          <p:cNvSpPr txBox="1"/>
          <p:nvPr/>
        </p:nvSpPr>
        <p:spPr>
          <a:xfrm>
            <a:off x="571472" y="6215082"/>
            <a:ext cx="8215370" cy="707886"/>
          </a:xfrm>
          <a:prstGeom prst="rect">
            <a:avLst/>
          </a:prstGeom>
          <a:noFill/>
        </p:spPr>
        <p:txBody>
          <a:bodyPr wrap="square" rtlCol="0">
            <a:spAutoFit/>
          </a:bodyPr>
          <a:lstStyle/>
          <a:p>
            <a:r>
              <a:rPr lang="vi-VN" sz="2000" dirty="0">
                <a:solidFill>
                  <a:srgbClr val="FF0000"/>
                </a:solidFill>
                <a:latin typeface="+mj-lt"/>
              </a:rPr>
              <a:t>- Mặc cho hoàn cảnh gia đình khó khăn, Đồng phải giúp đỡ gia đình nhưng Đồng vẫn học tập thật giỏi.</a:t>
            </a:r>
            <a:endParaRPr lang="en-US" sz="2000" dirty="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Scale>
                                      <p:cBhvr>
                                        <p:cTn id="13"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
                                        </p:tgtEl>
                                        <p:attrNameLst>
                                          <p:attrName>ppt_x</p:attrName>
                                          <p:attrName>ppt_y</p:attrName>
                                        </p:attrNameLst>
                                      </p:cBhvr>
                                    </p:animMotion>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Scale>
                                      <p:cBhvr>
                                        <p:cTn id="20"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3"/>
                                        </p:tgtEl>
                                        <p:attrNameLst>
                                          <p:attrName>ppt_x</p:attrName>
                                          <p:attrName>ppt_y</p:attrName>
                                        </p:attrNameLst>
                                      </p:cBhvr>
                                    </p:animMotion>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ox(i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anim calcmode="lin" valueType="num">
                                      <p:cBhvr additive="base">
                                        <p:cTn id="5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ox(in)">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ox(in)">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52"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Scale>
                                      <p:cBhvr>
                                        <p:cTn id="7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2" dur="1000" decel="50000" fill="hold">
                                          <p:stCondLst>
                                            <p:cond delay="0"/>
                                          </p:stCondLst>
                                        </p:cTn>
                                        <p:tgtEl>
                                          <p:spTgt spid="17"/>
                                        </p:tgtEl>
                                        <p:attrNameLst>
                                          <p:attrName>ppt_x</p:attrName>
                                          <p:attrName>ppt_y</p:attrName>
                                        </p:attrNameLst>
                                      </p:cBhvr>
                                    </p:animMotion>
                                    <p:animEffect transition="in" filter="fade">
                                      <p:cBhvr>
                                        <p:cTn id="7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5" grpId="0" animBg="1"/>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descr="ImageView"/>
          <p:cNvPicPr>
            <a:picLocks noChangeAspect="1" noChangeArrowheads="1"/>
          </p:cNvPicPr>
          <p:nvPr/>
        </p:nvPicPr>
        <p:blipFill>
          <a:blip r:embed="rId2"/>
          <a:srcRect/>
          <a:stretch>
            <a:fillRect/>
          </a:stretch>
        </p:blipFill>
        <p:spPr bwMode="auto">
          <a:xfrm>
            <a:off x="76200" y="928670"/>
            <a:ext cx="2924164" cy="4429156"/>
          </a:xfrm>
          <a:prstGeom prst="rect">
            <a:avLst/>
          </a:prstGeom>
          <a:noFill/>
          <a:ln w="9525">
            <a:noFill/>
            <a:miter lim="800000"/>
            <a:headEnd/>
            <a:tailEnd/>
          </a:ln>
        </p:spPr>
      </p:pic>
      <p:pic>
        <p:nvPicPr>
          <p:cNvPr id="9219" name="Picture 12" descr="Tran Bao Dong thu khoa DH Khoa hoc tu nhien TP HCM Phai thanh tai de tra no"/>
          <p:cNvPicPr>
            <a:picLocks noChangeAspect="1" noChangeArrowheads="1"/>
          </p:cNvPicPr>
          <p:nvPr/>
        </p:nvPicPr>
        <p:blipFill>
          <a:blip r:embed="rId3"/>
          <a:srcRect/>
          <a:stretch>
            <a:fillRect/>
          </a:stretch>
        </p:blipFill>
        <p:spPr bwMode="auto">
          <a:xfrm>
            <a:off x="3102763" y="924503"/>
            <a:ext cx="2724160" cy="4429156"/>
          </a:xfrm>
          <a:prstGeom prst="rect">
            <a:avLst/>
          </a:prstGeom>
          <a:noFill/>
          <a:ln w="9525">
            <a:noFill/>
            <a:miter lim="800000"/>
            <a:headEnd/>
            <a:tailEnd/>
          </a:ln>
        </p:spPr>
      </p:pic>
      <p:sp>
        <p:nvSpPr>
          <p:cNvPr id="6158" name="Text Box 14"/>
          <p:cNvSpPr txBox="1">
            <a:spLocks noChangeArrowheads="1"/>
          </p:cNvSpPr>
          <p:nvPr/>
        </p:nvSpPr>
        <p:spPr bwMode="auto">
          <a:xfrm>
            <a:off x="76200" y="5429264"/>
            <a:ext cx="2781288" cy="1015663"/>
          </a:xfrm>
          <a:prstGeom prst="rect">
            <a:avLst/>
          </a:prstGeom>
          <a:noFill/>
          <a:ln w="9525">
            <a:noFill/>
            <a:miter lim="800000"/>
            <a:headEnd/>
            <a:tailEnd/>
          </a:ln>
        </p:spPr>
        <p:txBody>
          <a:bodyPr wrap="square">
            <a:spAutoFit/>
          </a:bodyPr>
          <a:lstStyle/>
          <a:p>
            <a:pPr eaLnBrk="1" hangingPunct="1">
              <a:spcBef>
                <a:spcPct val="50000"/>
              </a:spcBef>
            </a:pPr>
            <a:r>
              <a:rPr lang="en-US" altLang="en-US" sz="2000" dirty="0" err="1">
                <a:solidFill>
                  <a:srgbClr val="0000CC"/>
                </a:solidFill>
                <a:latin typeface="Times New Roman" pitchFamily="18" charset="0"/>
                <a:cs typeface="Times New Roman" pitchFamily="18" charset="0"/>
              </a:rPr>
              <a:t>Công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việc</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mỗi</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sáng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của</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Đồng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giúp</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mẹ</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bán</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bánh</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mì</a:t>
            </a:r>
            <a:r>
              <a:rPr lang="en-US" altLang="en-US" sz="2000" dirty="0">
                <a:solidFill>
                  <a:srgbClr val="0000CC"/>
                </a:solidFill>
                <a:latin typeface="Times New Roman" pitchFamily="18" charset="0"/>
                <a:cs typeface="Times New Roman" pitchFamily="18" charset="0"/>
              </a:rPr>
              <a:t>.</a:t>
            </a:r>
          </a:p>
        </p:txBody>
      </p:sp>
      <p:pic>
        <p:nvPicPr>
          <p:cNvPr id="9221" name="Picture 15" descr="Đóng"/>
          <p:cNvPicPr>
            <a:picLocks noChangeAspect="1" noChangeArrowheads="1"/>
          </p:cNvPicPr>
          <p:nvPr/>
        </p:nvPicPr>
        <p:blipFill>
          <a:blip r:embed="rId4"/>
          <a:srcRect/>
          <a:stretch>
            <a:fillRect/>
          </a:stretch>
        </p:blipFill>
        <p:spPr bwMode="auto">
          <a:xfrm>
            <a:off x="5929322" y="928670"/>
            <a:ext cx="3071834" cy="4429156"/>
          </a:xfrm>
          <a:prstGeom prst="rect">
            <a:avLst/>
          </a:prstGeom>
          <a:noFill/>
          <a:ln w="9525">
            <a:noFill/>
            <a:miter lim="800000"/>
            <a:headEnd/>
            <a:tailEnd/>
          </a:ln>
        </p:spPr>
      </p:pic>
      <p:sp>
        <p:nvSpPr>
          <p:cNvPr id="9225" name="Text Box 13"/>
          <p:cNvSpPr txBox="1">
            <a:spLocks noChangeArrowheads="1"/>
          </p:cNvSpPr>
          <p:nvPr/>
        </p:nvSpPr>
        <p:spPr bwMode="auto">
          <a:xfrm>
            <a:off x="2819400" y="5357826"/>
            <a:ext cx="3048000" cy="1015663"/>
          </a:xfrm>
          <a:prstGeom prst="rect">
            <a:avLst/>
          </a:prstGeom>
          <a:noFill/>
          <a:ln w="9525">
            <a:noFill/>
            <a:miter lim="800000"/>
            <a:headEnd/>
            <a:tailEnd/>
          </a:ln>
        </p:spPr>
        <p:txBody>
          <a:bodyPr wrap="square">
            <a:spAutoFit/>
          </a:bodyPr>
          <a:lstStyle/>
          <a:p>
            <a:pPr eaLnBrk="1" hangingPunct="1">
              <a:spcBef>
                <a:spcPct val="50000"/>
              </a:spcBef>
            </a:pPr>
            <a:r>
              <a:rPr lang="en-US" altLang="en-US" sz="2000" dirty="0" err="1">
                <a:solidFill>
                  <a:srgbClr val="0000CC"/>
                </a:solidFill>
                <a:latin typeface="Times New Roman" pitchFamily="18" charset="0"/>
                <a:cs typeface="Times New Roman" pitchFamily="18" charset="0"/>
              </a:rPr>
              <a:t>Trần</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Bảo</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Đồng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đang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xem</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danh</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sách</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trúng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tuyển</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Đại</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học</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khoa</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học</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tự</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nhiên</a:t>
            </a:r>
            <a:r>
              <a:rPr lang="en-US" altLang="en-US" sz="2000" b="1" dirty="0">
                <a:solidFill>
                  <a:srgbClr val="0000CC"/>
                </a:solidFill>
                <a:latin typeface="Times New Roman" pitchFamily="18" charset="0"/>
                <a:cs typeface="Times New Roman" pitchFamily="18" charset="0"/>
              </a:rPr>
              <a:t>.</a:t>
            </a:r>
          </a:p>
        </p:txBody>
      </p:sp>
      <p:sp>
        <p:nvSpPr>
          <p:cNvPr id="9226" name="Text Box 16"/>
          <p:cNvSpPr txBox="1">
            <a:spLocks noChangeArrowheads="1"/>
          </p:cNvSpPr>
          <p:nvPr/>
        </p:nvSpPr>
        <p:spPr bwMode="auto">
          <a:xfrm>
            <a:off x="6021388" y="5429264"/>
            <a:ext cx="3122612" cy="707886"/>
          </a:xfrm>
          <a:prstGeom prst="rect">
            <a:avLst/>
          </a:prstGeom>
          <a:noFill/>
          <a:ln w="9525">
            <a:noFill/>
            <a:miter lim="800000"/>
            <a:headEnd/>
            <a:tailEnd/>
          </a:ln>
        </p:spPr>
        <p:txBody>
          <a:bodyPr wrap="square">
            <a:spAutoFit/>
          </a:bodyPr>
          <a:lstStyle/>
          <a:p>
            <a:pPr eaLnBrk="1" hangingPunct="1">
              <a:spcBef>
                <a:spcPct val="50000"/>
              </a:spcBef>
            </a:pPr>
            <a:r>
              <a:rPr lang="en-US" altLang="en-US" sz="2000" dirty="0" err="1">
                <a:solidFill>
                  <a:srgbClr val="0000CC"/>
                </a:solidFill>
                <a:latin typeface="Times New Roman" pitchFamily="18" charset="0"/>
                <a:cs typeface="Times New Roman" pitchFamily="18" charset="0"/>
              </a:rPr>
              <a:t>Trần</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Bảo</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Đồng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được</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nhận</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học</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bổng</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Nguyễn</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Thái</a:t>
            </a:r>
            <a:r>
              <a:rPr lang="en-US" altLang="en-US" sz="2000" dirty="0">
                <a:solidFill>
                  <a:srgbClr val="0000CC"/>
                </a:solidFill>
                <a:latin typeface="Times New Roman" pitchFamily="18" charset="0"/>
                <a:cs typeface="Times New Roman" pitchFamily="18" charset="0"/>
              </a:rPr>
              <a:t> </a:t>
            </a:r>
            <a:r>
              <a:rPr lang="en-US" altLang="en-US" sz="2000" dirty="0" err="1">
                <a:solidFill>
                  <a:srgbClr val="0000CC"/>
                </a:solidFill>
                <a:latin typeface="Times New Roman" pitchFamily="18" charset="0"/>
                <a:cs typeface="Times New Roman" pitchFamily="18" charset="0"/>
              </a:rPr>
              <a:t>Bình</a:t>
            </a:r>
            <a:endParaRPr lang="en-US" altLang="en-US" sz="2000" dirty="0">
              <a:solidFill>
                <a:srgbClr val="0000CC"/>
              </a:solidFill>
              <a:latin typeface="Times New Roman" pitchFamily="18" charset="0"/>
              <a:cs typeface="Times New Roman" pitchFamily="18" charset="0"/>
            </a:endParaRPr>
          </a:p>
        </p:txBody>
      </p:sp>
      <p:sp>
        <p:nvSpPr>
          <p:cNvPr id="15368" name="TextBox 3"/>
          <p:cNvSpPr txBox="1">
            <a:spLocks noChangeArrowheads="1"/>
          </p:cNvSpPr>
          <p:nvPr/>
        </p:nvSpPr>
        <p:spPr bwMode="auto">
          <a:xfrm>
            <a:off x="642910" y="214290"/>
            <a:ext cx="8001000" cy="461665"/>
          </a:xfrm>
          <a:prstGeom prst="rect">
            <a:avLst/>
          </a:prstGeom>
          <a:noFill/>
          <a:ln w="9525">
            <a:noFill/>
            <a:miter lim="800000"/>
            <a:headEnd/>
            <a:tailEnd/>
          </a:ln>
        </p:spPr>
        <p:txBody>
          <a:bodyPr>
            <a:spAutoFit/>
          </a:bodyPr>
          <a:lstStyle/>
          <a:p>
            <a:pPr marL="285750" indent="-285750" algn="ctr" eaLnBrk="1" hangingPunct="1">
              <a:buFont typeface="Wingdings" pitchFamily="2" charset="2"/>
              <a:buChar char="v"/>
            </a:pPr>
            <a:r>
              <a:rPr lang="en-US" altLang="en-US" sz="2400" b="1" dirty="0">
                <a:solidFill>
                  <a:srgbClr val="FF0000"/>
                </a:solidFill>
                <a:latin typeface="Times New Roman" pitchFamily="18" charset="0"/>
                <a:cs typeface="Times New Roman" pitchFamily="18" charset="0"/>
              </a:rPr>
              <a:t>HÌNH ẢNH CỦA TRẦN BẢO ĐỒNG</a:t>
            </a:r>
            <a:endParaRPr lang="vi-VN" altLang="en-US" sz="2400" b="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55"/>
                                        </p:tgtEl>
                                        <p:attrNameLst>
                                          <p:attrName>style.visibility</p:attrName>
                                        </p:attrNameLst>
                                      </p:cBhvr>
                                      <p:to>
                                        <p:strVal val="visible"/>
                                      </p:to>
                                    </p:set>
                                    <p:anim calcmode="lin" valueType="num">
                                      <p:cBhvr additive="base">
                                        <p:cTn id="7" dur="500" fill="hold"/>
                                        <p:tgtEl>
                                          <p:spTgt spid="6155"/>
                                        </p:tgtEl>
                                        <p:attrNameLst>
                                          <p:attrName>ppt_x</p:attrName>
                                        </p:attrNameLst>
                                      </p:cBhvr>
                                      <p:tavLst>
                                        <p:tav tm="0">
                                          <p:val>
                                            <p:strVal val="#ppt_x"/>
                                          </p:val>
                                        </p:tav>
                                        <p:tav tm="100000">
                                          <p:val>
                                            <p:strVal val="#ppt_x"/>
                                          </p:val>
                                        </p:tav>
                                      </p:tavLst>
                                    </p:anim>
                                    <p:anim calcmode="lin" valueType="num">
                                      <p:cBhvr additive="base">
                                        <p:cTn id="8" dur="500" fill="hold"/>
                                        <p:tgtEl>
                                          <p:spTgt spid="6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158"/>
                                        </p:tgtEl>
                                        <p:attrNameLst>
                                          <p:attrName>style.visibility</p:attrName>
                                        </p:attrNameLst>
                                      </p:cBhvr>
                                      <p:to>
                                        <p:strVal val="visible"/>
                                      </p:to>
                                    </p:set>
                                    <p:animEffect transition="in" filter="barn(inVertical)">
                                      <p:cBhvr>
                                        <p:cTn id="13" dur="500"/>
                                        <p:tgtEl>
                                          <p:spTgt spid="615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219"/>
                                        </p:tgtEl>
                                        <p:attrNameLst>
                                          <p:attrName>style.visibility</p:attrName>
                                        </p:attrNameLst>
                                      </p:cBhvr>
                                      <p:to>
                                        <p:strVal val="visible"/>
                                      </p:to>
                                    </p:set>
                                    <p:animEffect transition="in" filter="fade">
                                      <p:cBhvr>
                                        <p:cTn id="18" dur="500"/>
                                        <p:tgtEl>
                                          <p:spTgt spid="9219"/>
                                        </p:tgtEl>
                                      </p:cBhvr>
                                    </p:animEffect>
                                    <p:anim calcmode="lin" valueType="num">
                                      <p:cBhvr>
                                        <p:cTn id="19" dur="500" fill="hold"/>
                                        <p:tgtEl>
                                          <p:spTgt spid="9219"/>
                                        </p:tgtEl>
                                        <p:attrNameLst>
                                          <p:attrName>ppt_x</p:attrName>
                                        </p:attrNameLst>
                                      </p:cBhvr>
                                      <p:tavLst>
                                        <p:tav tm="0">
                                          <p:val>
                                            <p:strVal val="#ppt_x"/>
                                          </p:val>
                                        </p:tav>
                                        <p:tav tm="100000">
                                          <p:val>
                                            <p:strVal val="#ppt_x"/>
                                          </p:val>
                                        </p:tav>
                                      </p:tavLst>
                                    </p:anim>
                                    <p:anim calcmode="lin" valueType="num">
                                      <p:cBhvr>
                                        <p:cTn id="20" dur="500" fill="hold"/>
                                        <p:tgtEl>
                                          <p:spTgt spid="92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225"/>
                                        </p:tgtEl>
                                        <p:attrNameLst>
                                          <p:attrName>style.visibility</p:attrName>
                                        </p:attrNameLst>
                                      </p:cBhvr>
                                      <p:to>
                                        <p:strVal val="visible"/>
                                      </p:to>
                                    </p:set>
                                    <p:animEffect transition="in" filter="barn(inVertical)">
                                      <p:cBhvr>
                                        <p:cTn id="25" dur="500"/>
                                        <p:tgtEl>
                                          <p:spTgt spid="922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221"/>
                                        </p:tgtEl>
                                        <p:attrNameLst>
                                          <p:attrName>style.visibility</p:attrName>
                                        </p:attrNameLst>
                                      </p:cBhvr>
                                      <p:to>
                                        <p:strVal val="visible"/>
                                      </p:to>
                                    </p:set>
                                    <p:anim calcmode="lin" valueType="num">
                                      <p:cBhvr additive="base">
                                        <p:cTn id="30" dur="500" fill="hold"/>
                                        <p:tgtEl>
                                          <p:spTgt spid="9221"/>
                                        </p:tgtEl>
                                        <p:attrNameLst>
                                          <p:attrName>ppt_x</p:attrName>
                                        </p:attrNameLst>
                                      </p:cBhvr>
                                      <p:tavLst>
                                        <p:tav tm="0">
                                          <p:val>
                                            <p:strVal val="#ppt_x"/>
                                          </p:val>
                                        </p:tav>
                                        <p:tav tm="100000">
                                          <p:val>
                                            <p:strVal val="#ppt_x"/>
                                          </p:val>
                                        </p:tav>
                                      </p:tavLst>
                                    </p:anim>
                                    <p:anim calcmode="lin" valueType="num">
                                      <p:cBhvr additive="base">
                                        <p:cTn id="31" dur="500" fill="hold"/>
                                        <p:tgtEl>
                                          <p:spTgt spid="9221"/>
                                        </p:tgtEl>
                                        <p:attrNameLst>
                                          <p:attrName>ppt_y</p:attrName>
                                        </p:attrNameLst>
                                      </p:cBhvr>
                                      <p:tavLst>
                                        <p:tav tm="0">
                                          <p:val>
                                            <p:strVal val="1+#ppt_h/2"/>
                                          </p:val>
                                        </p:tav>
                                        <p:tav tm="100000">
                                          <p:val>
                                            <p:strVal val="#ppt_y"/>
                                          </p:val>
                                        </p:tav>
                                      </p:tavLst>
                                    </p:anim>
                                  </p:childTnLst>
                                </p:cTn>
                              </p:par>
                              <p:par>
                                <p:cTn id="32" presetID="16" presetClass="entr" presetSubtype="21" fill="hold" grpId="0"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barn(inVertical)">
                                      <p:cBhvr>
                                        <p:cTn id="34"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8" grpId="0"/>
      <p:bldP spid="9225" grpId="0"/>
      <p:bldP spid="92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42852"/>
            <a:ext cx="4572000" cy="954107"/>
          </a:xfrm>
          <a:prstGeom prst="rect">
            <a:avLst/>
          </a:prstGeom>
        </p:spPr>
        <p:txBody>
          <a:bodyPr wrap="square">
            <a:spAutoFit/>
          </a:bodyPr>
          <a:lstStyle/>
          <a:p>
            <a:pPr algn="ctr"/>
            <a:r>
              <a:rPr lang="vi-VN" sz="2800" u="sng" dirty="0">
                <a:solidFill>
                  <a:srgbClr val="C00000"/>
                </a:solidFill>
                <a:latin typeface="+mj-lt"/>
              </a:rPr>
              <a:t>Đạo đức</a:t>
            </a:r>
          </a:p>
          <a:p>
            <a:pPr algn="ctr"/>
            <a:r>
              <a:rPr lang="vi-VN" sz="2800" b="1" dirty="0">
                <a:solidFill>
                  <a:srgbClr val="00B0F0"/>
                </a:solidFill>
                <a:latin typeface="+mj-lt"/>
              </a:rPr>
              <a:t>CÓ CHÍ THÌ NÊN </a:t>
            </a:r>
            <a:endParaRPr lang="en-US" sz="2800" b="1" dirty="0">
              <a:solidFill>
                <a:srgbClr val="00B0F0"/>
              </a:solidFill>
              <a:latin typeface="+mj-lt"/>
            </a:endParaRPr>
          </a:p>
        </p:txBody>
      </p:sp>
      <p:sp>
        <p:nvSpPr>
          <p:cNvPr id="5" name="TextBox 4"/>
          <p:cNvSpPr txBox="1"/>
          <p:nvPr/>
        </p:nvSpPr>
        <p:spPr>
          <a:xfrm>
            <a:off x="107504" y="1142984"/>
            <a:ext cx="9036496" cy="400110"/>
          </a:xfrm>
          <a:prstGeom prst="rect">
            <a:avLst/>
          </a:prstGeom>
          <a:noFill/>
        </p:spPr>
        <p:txBody>
          <a:bodyPr wrap="square" rtlCol="0">
            <a:spAutoFit/>
          </a:bodyPr>
          <a:lstStyle/>
          <a:p>
            <a:r>
              <a:rPr lang="vi-VN" sz="2000" dirty="0">
                <a:latin typeface="+mj-lt"/>
              </a:rPr>
              <a:t>Hãy kể tên một số tấm gương khó khăn vươn lên trong học tập và trong cuộc sống</a:t>
            </a:r>
            <a:endParaRPr lang="en-US" sz="2000" dirty="0">
              <a:latin typeface="+mj-lt"/>
            </a:endParaRPr>
          </a:p>
        </p:txBody>
      </p:sp>
      <p:pic>
        <p:nvPicPr>
          <p:cNvPr id="3" name="Picture 2" descr="A person sitting on the floor next to a computer&#10;&#10;Description automatically generated with medium confidence">
            <a:extLst>
              <a:ext uri="{FF2B5EF4-FFF2-40B4-BE49-F238E27FC236}">
                <a16:creationId xmlns:a16="http://schemas.microsoft.com/office/drawing/2014/main" xmlns="" id="{6B618EBE-6DA5-4BDC-B46B-B3D2623AB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604556"/>
            <a:ext cx="2831232" cy="2568531"/>
          </a:xfrm>
          <a:prstGeom prst="rect">
            <a:avLst/>
          </a:prstGeom>
        </p:spPr>
      </p:pic>
      <p:pic>
        <p:nvPicPr>
          <p:cNvPr id="7" name="Picture 6" descr="A picture containing person, person, outdoor&#10;&#10;Description automatically generated">
            <a:extLst>
              <a:ext uri="{FF2B5EF4-FFF2-40B4-BE49-F238E27FC236}">
                <a16:creationId xmlns:a16="http://schemas.microsoft.com/office/drawing/2014/main" xmlns="" id="{05663F25-E196-469B-8629-2B6AC2EF2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278" y="1604557"/>
            <a:ext cx="2808884" cy="2610262"/>
          </a:xfrm>
          <a:prstGeom prst="rect">
            <a:avLst/>
          </a:prstGeom>
        </p:spPr>
      </p:pic>
      <p:pic>
        <p:nvPicPr>
          <p:cNvPr id="13" name="Picture 12" descr="A young child writing on a book&#10;&#10;Description automatically generated with low confidence">
            <a:extLst>
              <a:ext uri="{FF2B5EF4-FFF2-40B4-BE49-F238E27FC236}">
                <a16:creationId xmlns:a16="http://schemas.microsoft.com/office/drawing/2014/main" xmlns="" id="{646AA986-E7D5-4A2A-9FE6-AA20C09D0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65" y="4293096"/>
            <a:ext cx="4552535" cy="2422052"/>
          </a:xfrm>
          <a:prstGeom prst="rect">
            <a:avLst/>
          </a:prstGeom>
        </p:spPr>
      </p:pic>
      <p:pic>
        <p:nvPicPr>
          <p:cNvPr id="15" name="Picture 14">
            <a:extLst>
              <a:ext uri="{FF2B5EF4-FFF2-40B4-BE49-F238E27FC236}">
                <a16:creationId xmlns:a16="http://schemas.microsoft.com/office/drawing/2014/main" xmlns="" id="{75F6FAEF-4CB8-4B6F-B69E-57F67CD40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4" y="1626541"/>
            <a:ext cx="3095774" cy="2558959"/>
          </a:xfrm>
          <a:prstGeom prst="rect">
            <a:avLst/>
          </a:prstGeom>
        </p:spPr>
      </p:pic>
      <p:pic>
        <p:nvPicPr>
          <p:cNvPr id="17" name="Picture 16">
            <a:extLst>
              <a:ext uri="{FF2B5EF4-FFF2-40B4-BE49-F238E27FC236}">
                <a16:creationId xmlns:a16="http://schemas.microsoft.com/office/drawing/2014/main" xmlns="" id="{14A82B89-28D5-4357-AB73-7DE1A855F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276282"/>
            <a:ext cx="4680519" cy="2438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3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300" decel="50000" fill="hold">
                                          <p:stCondLst>
                                            <p:cond delay="0"/>
                                          </p:stCondLst>
                                        </p:cTn>
                                        <p:tgtEl>
                                          <p:spTgt spid="5"/>
                                        </p:tgtEl>
                                        <p:attrNameLst>
                                          <p:attrName>ppt_x</p:attrName>
                                          <p:attrName>ppt_y</p:attrName>
                                        </p:attrNameLst>
                                      </p:cBhvr>
                                    </p:animMotion>
                                    <p:animEffect transition="in" filter="fade">
                                      <p:cBhvr>
                                        <p:cTn id="14" dur="3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0" y="0"/>
            <a:ext cx="8534400" cy="1828800"/>
          </a:xfrm>
          <a:prstGeom prst="rect">
            <a:avLst/>
          </a:prstGeom>
          <a:noFill/>
          <a:ln w="9525">
            <a:noFill/>
            <a:miter lim="800000"/>
            <a:headEnd/>
            <a:tailEnd/>
          </a:ln>
        </p:spPr>
        <p:txBody>
          <a:bodyPr/>
          <a:lstStyle/>
          <a:p>
            <a:pPr eaLnBrk="1" hangingPunct="1">
              <a:lnSpc>
                <a:spcPct val="90000"/>
              </a:lnSpc>
              <a:spcBef>
                <a:spcPct val="20000"/>
              </a:spcBef>
            </a:pPr>
            <a:r>
              <a:rPr lang="en-US" altLang="en-US" sz="2800" b="1" dirty="0">
                <a:solidFill>
                  <a:srgbClr val="FF0000"/>
                </a:solidFill>
                <a:latin typeface="Times New Roman" pitchFamily="18" charset="0"/>
                <a:cs typeface="Arial" charset="0"/>
              </a:rPr>
              <a:t>- </a:t>
            </a:r>
            <a:r>
              <a:rPr lang="vi-VN" altLang="en-US" sz="2800" b="1" dirty="0">
                <a:solidFill>
                  <a:srgbClr val="FF0000"/>
                </a:solidFill>
                <a:latin typeface="Times New Roman" pitchFamily="18" charset="0"/>
                <a:cs typeface="Arial" charset="0"/>
              </a:rPr>
              <a:t>Một số tấm gương của học sinh miền núi tới trường.</a:t>
            </a:r>
            <a:endParaRPr lang="en-US" altLang="en-US" sz="2800" b="1" dirty="0">
              <a:solidFill>
                <a:srgbClr val="FF0000"/>
              </a:solidFill>
              <a:latin typeface="Times New Roman" pitchFamily="18" charset="0"/>
              <a:cs typeface="Arial" charset="0"/>
            </a:endParaRPr>
          </a:p>
        </p:txBody>
      </p:sp>
      <p:sp>
        <p:nvSpPr>
          <p:cNvPr id="16388" name="Text Box 7"/>
          <p:cNvSpPr txBox="1">
            <a:spLocks noChangeArrowheads="1"/>
          </p:cNvSpPr>
          <p:nvPr/>
        </p:nvSpPr>
        <p:spPr bwMode="auto">
          <a:xfrm>
            <a:off x="6477001" y="4500034"/>
            <a:ext cx="1523174" cy="461665"/>
          </a:xfrm>
          <a:prstGeom prst="rect">
            <a:avLst/>
          </a:prstGeom>
          <a:noFill/>
          <a:ln w="9525">
            <a:noFill/>
            <a:miter lim="800000"/>
            <a:headEnd/>
            <a:tailEnd/>
          </a:ln>
        </p:spPr>
        <p:txBody>
          <a:bodyPr wrap="none">
            <a:spAutoFit/>
          </a:bodyPr>
          <a:lstStyle/>
          <a:p>
            <a:pPr eaLnBrk="1" hangingPunct="1"/>
            <a:r>
              <a:rPr lang="en-US" altLang="en-US" sz="2400">
                <a:solidFill>
                  <a:schemeClr val="bg1"/>
                </a:solidFill>
                <a:latin typeface="Times New Roman" pitchFamily="18" charset="0"/>
              </a:rPr>
              <a:t>Tới trường</a:t>
            </a:r>
          </a:p>
        </p:txBody>
      </p:sp>
      <p:pic>
        <p:nvPicPr>
          <p:cNvPr id="10248" name="Picture 13" descr="imagesCAQ2F1RD"/>
          <p:cNvPicPr>
            <a:picLocks noChangeAspect="1" noChangeArrowheads="1"/>
          </p:cNvPicPr>
          <p:nvPr/>
        </p:nvPicPr>
        <p:blipFill>
          <a:blip r:embed="rId2"/>
          <a:srcRect/>
          <a:stretch>
            <a:fillRect/>
          </a:stretch>
        </p:blipFill>
        <p:spPr bwMode="auto">
          <a:xfrm>
            <a:off x="22226" y="4303185"/>
            <a:ext cx="3160713" cy="2527300"/>
          </a:xfrm>
          <a:prstGeom prst="rect">
            <a:avLst/>
          </a:prstGeom>
          <a:noFill/>
          <a:ln w="12700">
            <a:solidFill>
              <a:srgbClr val="000000"/>
            </a:solidFill>
            <a:miter lim="800000"/>
            <a:headEnd/>
            <a:tailEnd/>
          </a:ln>
        </p:spPr>
      </p:pic>
      <p:pic>
        <p:nvPicPr>
          <p:cNvPr id="10249" name="Picture 11" descr="images[7]"/>
          <p:cNvPicPr>
            <a:picLocks noChangeAspect="1" noChangeArrowheads="1"/>
          </p:cNvPicPr>
          <p:nvPr/>
        </p:nvPicPr>
        <p:blipFill>
          <a:blip r:embed="rId3"/>
          <a:srcRect/>
          <a:stretch>
            <a:fillRect/>
          </a:stretch>
        </p:blipFill>
        <p:spPr bwMode="auto">
          <a:xfrm>
            <a:off x="3200401" y="4303183"/>
            <a:ext cx="2944813" cy="2527301"/>
          </a:xfrm>
          <a:prstGeom prst="rect">
            <a:avLst/>
          </a:prstGeom>
          <a:noFill/>
          <a:ln w="19050">
            <a:solidFill>
              <a:srgbClr val="000000"/>
            </a:solidFill>
            <a:miter lim="800000"/>
            <a:headEnd/>
            <a:tailEnd/>
          </a:ln>
        </p:spPr>
      </p:pic>
      <p:pic>
        <p:nvPicPr>
          <p:cNvPr id="10250" name="Picture 5" descr="70084884-100404sm"/>
          <p:cNvPicPr>
            <a:picLocks noChangeAspect="1" noChangeArrowheads="1"/>
          </p:cNvPicPr>
          <p:nvPr/>
        </p:nvPicPr>
        <p:blipFill>
          <a:blip r:embed="rId4"/>
          <a:srcRect/>
          <a:stretch>
            <a:fillRect/>
          </a:stretch>
        </p:blipFill>
        <p:spPr bwMode="auto">
          <a:xfrm>
            <a:off x="6145214" y="4303184"/>
            <a:ext cx="2998787" cy="2554816"/>
          </a:xfrm>
          <a:prstGeom prst="rect">
            <a:avLst/>
          </a:prstGeom>
          <a:noFill/>
          <a:ln w="9525">
            <a:noFill/>
            <a:miter lim="800000"/>
            <a:headEnd/>
            <a:tailEnd/>
          </a:ln>
        </p:spPr>
      </p:pic>
      <p:sp>
        <p:nvSpPr>
          <p:cNvPr id="159750" name="Text Box 6"/>
          <p:cNvSpPr txBox="1">
            <a:spLocks noChangeArrowheads="1"/>
          </p:cNvSpPr>
          <p:nvPr/>
        </p:nvSpPr>
        <p:spPr bwMode="auto">
          <a:xfrm>
            <a:off x="0" y="6172201"/>
            <a:ext cx="9144000" cy="461665"/>
          </a:xfrm>
          <a:prstGeom prst="rect">
            <a:avLst/>
          </a:prstGeom>
          <a:noFill/>
          <a:ln w="9525">
            <a:noFill/>
            <a:miter lim="800000"/>
            <a:headEnd/>
            <a:tailEnd/>
          </a:ln>
        </p:spPr>
        <p:txBody>
          <a:bodyPr>
            <a:spAutoFit/>
          </a:bodyPr>
          <a:lstStyle/>
          <a:p>
            <a:pPr algn="ctr" eaLnBrk="1" hangingPunct="1"/>
            <a:r>
              <a:rPr lang="en-US" altLang="en-US" sz="2400" b="1">
                <a:solidFill>
                  <a:srgbClr val="FFFF00"/>
                </a:solidFill>
                <a:latin typeface="Times New Roman" pitchFamily="18" charset="0"/>
              </a:rPr>
              <a:t>Các bạn không ngại gian nan vất vả đến trường để kiếm con chữ</a:t>
            </a:r>
          </a:p>
        </p:txBody>
      </p:sp>
      <p:pic>
        <p:nvPicPr>
          <p:cNvPr id="5" name="Picture 4" descr="A group of people in a river&#10;&#10;Description automatically generated with low confidence">
            <a:extLst>
              <a:ext uri="{FF2B5EF4-FFF2-40B4-BE49-F238E27FC236}">
                <a16:creationId xmlns:a16="http://schemas.microsoft.com/office/drawing/2014/main" xmlns="" id="{EC3CA087-19D8-45C6-8512-871C165E0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5201" y="941919"/>
            <a:ext cx="2998787" cy="3252488"/>
          </a:xfrm>
          <a:prstGeom prst="rect">
            <a:avLst/>
          </a:prstGeom>
        </p:spPr>
      </p:pic>
      <p:pic>
        <p:nvPicPr>
          <p:cNvPr id="7" name="Picture 6" descr="A picture containing outdoor, tree, group&#10;&#10;Description automatically generated">
            <a:extLst>
              <a:ext uri="{FF2B5EF4-FFF2-40B4-BE49-F238E27FC236}">
                <a16:creationId xmlns:a16="http://schemas.microsoft.com/office/drawing/2014/main" xmlns="" id="{EE7E7DFC-1481-4DBC-AB86-31C31CC39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942975"/>
            <a:ext cx="3745707" cy="3219450"/>
          </a:xfrm>
          <a:prstGeom prst="rect">
            <a:avLst/>
          </a:prstGeom>
        </p:spPr>
      </p:pic>
      <p:pic>
        <p:nvPicPr>
          <p:cNvPr id="11" name="Picture 10">
            <a:extLst>
              <a:ext uri="{FF2B5EF4-FFF2-40B4-BE49-F238E27FC236}">
                <a16:creationId xmlns:a16="http://schemas.microsoft.com/office/drawing/2014/main" xmlns="" id="{5B4EA319-7EA1-4A07-8EFE-085B8DC4D2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3988" y="941919"/>
            <a:ext cx="2370012" cy="32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48"/>
                                        </p:tgtEl>
                                        <p:attrNameLst>
                                          <p:attrName>style.visibility</p:attrName>
                                        </p:attrNameLst>
                                      </p:cBhvr>
                                      <p:to>
                                        <p:strVal val="visible"/>
                                      </p:to>
                                    </p:set>
                                    <p:anim calcmode="lin" valueType="num">
                                      <p:cBhvr additive="base">
                                        <p:cTn id="27" dur="500" fill="hold"/>
                                        <p:tgtEl>
                                          <p:spTgt spid="10248"/>
                                        </p:tgtEl>
                                        <p:attrNameLst>
                                          <p:attrName>ppt_x</p:attrName>
                                        </p:attrNameLst>
                                      </p:cBhvr>
                                      <p:tavLst>
                                        <p:tav tm="0">
                                          <p:val>
                                            <p:strVal val="#ppt_x"/>
                                          </p:val>
                                        </p:tav>
                                        <p:tav tm="100000">
                                          <p:val>
                                            <p:strVal val="#ppt_x"/>
                                          </p:val>
                                        </p:tav>
                                      </p:tavLst>
                                    </p:anim>
                                    <p:anim calcmode="lin" valueType="num">
                                      <p:cBhvr additive="base">
                                        <p:cTn id="28"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49"/>
                                        </p:tgtEl>
                                        <p:attrNameLst>
                                          <p:attrName>style.visibility</p:attrName>
                                        </p:attrNameLst>
                                      </p:cBhvr>
                                      <p:to>
                                        <p:strVal val="visible"/>
                                      </p:to>
                                    </p:set>
                                    <p:anim calcmode="lin" valueType="num">
                                      <p:cBhvr additive="base">
                                        <p:cTn id="33" dur="500" fill="hold"/>
                                        <p:tgtEl>
                                          <p:spTgt spid="10249"/>
                                        </p:tgtEl>
                                        <p:attrNameLst>
                                          <p:attrName>ppt_x</p:attrName>
                                        </p:attrNameLst>
                                      </p:cBhvr>
                                      <p:tavLst>
                                        <p:tav tm="0">
                                          <p:val>
                                            <p:strVal val="#ppt_x"/>
                                          </p:val>
                                        </p:tav>
                                        <p:tav tm="100000">
                                          <p:val>
                                            <p:strVal val="#ppt_x"/>
                                          </p:val>
                                        </p:tav>
                                      </p:tavLst>
                                    </p:anim>
                                    <p:anim calcmode="lin" valueType="num">
                                      <p:cBhvr additive="base">
                                        <p:cTn id="34"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10250"/>
                                        </p:tgtEl>
                                        <p:attrNameLst>
                                          <p:attrName>style.visibility</p:attrName>
                                        </p:attrNameLst>
                                      </p:cBhvr>
                                      <p:to>
                                        <p:strVal val="visible"/>
                                      </p:to>
                                    </p:set>
                                    <p:animEffect transition="in" filter="fade">
                                      <p:cBhvr>
                                        <p:cTn id="39" dur="1000"/>
                                        <p:tgtEl>
                                          <p:spTgt spid="10250"/>
                                        </p:tgtEl>
                                      </p:cBhvr>
                                    </p:animEffect>
                                    <p:anim calcmode="lin" valueType="num">
                                      <p:cBhvr>
                                        <p:cTn id="40" dur="1000" fill="hold"/>
                                        <p:tgtEl>
                                          <p:spTgt spid="10250"/>
                                        </p:tgtEl>
                                        <p:attrNameLst>
                                          <p:attrName>ppt_x</p:attrName>
                                        </p:attrNameLst>
                                      </p:cBhvr>
                                      <p:tavLst>
                                        <p:tav tm="0">
                                          <p:val>
                                            <p:strVal val="#ppt_x"/>
                                          </p:val>
                                        </p:tav>
                                        <p:tav tm="100000">
                                          <p:val>
                                            <p:strVal val="#ppt_x"/>
                                          </p:val>
                                        </p:tav>
                                      </p:tavLst>
                                    </p:anim>
                                    <p:anim calcmode="lin" valueType="num">
                                      <p:cBhvr>
                                        <p:cTn id="41" dur="1000" fill="hold"/>
                                        <p:tgtEl>
                                          <p:spTgt spid="1025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59750"/>
                                        </p:tgtEl>
                                        <p:attrNameLst>
                                          <p:attrName>style.visibility</p:attrName>
                                        </p:attrNameLst>
                                      </p:cBhvr>
                                      <p:to>
                                        <p:strVal val="visible"/>
                                      </p:to>
                                    </p:set>
                                    <p:animEffect transition="in" filter="blinds(horizontal)">
                                      <p:cBhvr>
                                        <p:cTn id="46" dur="5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97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1357298"/>
            <a:ext cx="8572560" cy="1015663"/>
          </a:xfrm>
          <a:prstGeom prst="rect">
            <a:avLst/>
          </a:prstGeom>
          <a:noFill/>
        </p:spPr>
        <p:txBody>
          <a:bodyPr wrap="square" rtlCol="0">
            <a:spAutoFit/>
          </a:bodyPr>
          <a:lstStyle/>
          <a:p>
            <a:r>
              <a:rPr lang="vi-VN" sz="2000" b="1" dirty="0">
                <a:latin typeface="+mj-lt"/>
              </a:rPr>
              <a:t>Tình huống  </a:t>
            </a:r>
            <a:endParaRPr lang="vi-VN" sz="2000" dirty="0">
              <a:latin typeface="+mj-lt"/>
            </a:endParaRPr>
          </a:p>
          <a:p>
            <a:r>
              <a:rPr lang="vi-VN" sz="2000" dirty="0">
                <a:latin typeface="+mj-lt"/>
              </a:rPr>
              <a:t>Nhà Mai rất nghèo, vừa qua lại bị lũ quấn trôi hết nhà cửa, đồ đạc. Theo em</a:t>
            </a:r>
          </a:p>
          <a:p>
            <a:r>
              <a:rPr lang="vi-VN" sz="2000" dirty="0">
                <a:latin typeface="+mj-lt"/>
              </a:rPr>
              <a:t>trong hoàn cảnh đó, Thiên có thể làm gì để tiếp tục đi học ?</a:t>
            </a:r>
          </a:p>
        </p:txBody>
      </p:sp>
      <p:sp>
        <p:nvSpPr>
          <p:cNvPr id="3" name="Rectangle 2"/>
          <p:cNvSpPr/>
          <p:nvPr/>
        </p:nvSpPr>
        <p:spPr>
          <a:xfrm>
            <a:off x="928662" y="500043"/>
            <a:ext cx="5929338" cy="830997"/>
          </a:xfrm>
          <a:prstGeom prst="rect">
            <a:avLst/>
          </a:prstGeom>
        </p:spPr>
        <p:txBody>
          <a:bodyPr wrap="square">
            <a:spAutoFit/>
          </a:bodyPr>
          <a:lstStyle/>
          <a:p>
            <a:pPr algn="ctr"/>
            <a:r>
              <a:rPr lang="vi-VN" sz="2400" u="sng" dirty="0">
                <a:solidFill>
                  <a:srgbClr val="C00000"/>
                </a:solidFill>
                <a:latin typeface="+mj-lt"/>
              </a:rPr>
              <a:t>Đạo đức</a:t>
            </a:r>
          </a:p>
          <a:p>
            <a:pPr algn="ctr"/>
            <a:r>
              <a:rPr lang="vi-VN" sz="2400" dirty="0">
                <a:solidFill>
                  <a:srgbClr val="002060"/>
                </a:solidFill>
                <a:latin typeface="+mj-lt"/>
              </a:rPr>
              <a:t>CÓ CHÍ THÌ NÊN</a:t>
            </a:r>
            <a:endParaRPr lang="en-US" sz="2400" dirty="0">
              <a:solidFill>
                <a:srgbClr val="002060"/>
              </a:solidFill>
              <a:latin typeface="+mj-lt"/>
            </a:endParaRPr>
          </a:p>
        </p:txBody>
      </p:sp>
      <p:sp>
        <p:nvSpPr>
          <p:cNvPr id="5" name="Rectangle 4"/>
          <p:cNvSpPr/>
          <p:nvPr/>
        </p:nvSpPr>
        <p:spPr>
          <a:xfrm>
            <a:off x="642910" y="2357430"/>
            <a:ext cx="7786742" cy="707886"/>
          </a:xfrm>
          <a:prstGeom prst="rect">
            <a:avLst/>
          </a:prstGeom>
        </p:spPr>
        <p:txBody>
          <a:bodyPr wrap="square">
            <a:spAutoFit/>
          </a:bodyPr>
          <a:lstStyle/>
          <a:p>
            <a:pPr algn="just"/>
            <a:r>
              <a:rPr lang="vi-VN" sz="2000" b="1" dirty="0">
                <a:solidFill>
                  <a:srgbClr val="FF0000"/>
                </a:solidFill>
                <a:latin typeface="+mj-lt"/>
              </a:rPr>
              <a:t>Lũ lụt</a:t>
            </a:r>
            <a:r>
              <a:rPr lang="vi-VN" sz="2000" dirty="0">
                <a:solidFill>
                  <a:srgbClr val="FF0000"/>
                </a:solidFill>
                <a:latin typeface="+mj-lt"/>
              </a:rPr>
              <a:t> là một trong những thảm họa nguy hiểm nhất trên thế giới. Thực tế là mọi </a:t>
            </a:r>
            <a:r>
              <a:rPr lang="vi-VN" sz="2000" b="1" dirty="0">
                <a:solidFill>
                  <a:srgbClr val="FF0000"/>
                </a:solidFill>
                <a:latin typeface="+mj-lt"/>
              </a:rPr>
              <a:t>lũ lụt</a:t>
            </a:r>
            <a:r>
              <a:rPr lang="vi-VN" sz="2000" dirty="0">
                <a:solidFill>
                  <a:srgbClr val="FF0000"/>
                </a:solidFill>
                <a:latin typeface="+mj-lt"/>
              </a:rPr>
              <a:t> gây ra thiệt hại không chỉ tài sản mà còn con người.</a:t>
            </a:r>
            <a:endParaRPr lang="en-US" sz="2000" dirty="0">
              <a:solidFill>
                <a:srgbClr val="FF0000"/>
              </a:solidFill>
              <a:latin typeface="+mj-lt"/>
            </a:endParaRPr>
          </a:p>
        </p:txBody>
      </p:sp>
      <p:sp>
        <p:nvSpPr>
          <p:cNvPr id="6" name="TextBox 5"/>
          <p:cNvSpPr txBox="1"/>
          <p:nvPr/>
        </p:nvSpPr>
        <p:spPr>
          <a:xfrm>
            <a:off x="714348" y="3071810"/>
            <a:ext cx="7858180" cy="1015663"/>
          </a:xfrm>
          <a:prstGeom prst="rect">
            <a:avLst/>
          </a:prstGeom>
          <a:noFill/>
        </p:spPr>
        <p:txBody>
          <a:bodyPr wrap="square" rtlCol="0">
            <a:spAutoFit/>
          </a:bodyPr>
          <a:lstStyle/>
          <a:p>
            <a:pPr algn="just"/>
            <a:r>
              <a:rPr lang="vi-VN" sz="2000" dirty="0">
                <a:solidFill>
                  <a:srgbClr val="FF0000"/>
                </a:solidFill>
                <a:latin typeface="+mj-lt"/>
              </a:rPr>
              <a:t>Trong những tình huống như trên, người ta có thể tuyệt vọng, chán nản, bỏ học,...Biết vượt mọi khó khăn để </a:t>
            </a:r>
            <a:r>
              <a:rPr lang="vi-VN" sz="2000" dirty="0" smtClean="0">
                <a:solidFill>
                  <a:srgbClr val="FF0000"/>
                </a:solidFill>
                <a:latin typeface="+mj-lt"/>
              </a:rPr>
              <a:t>sốn</a:t>
            </a:r>
            <a:r>
              <a:rPr lang="en-US" sz="2000" dirty="0" smtClean="0">
                <a:solidFill>
                  <a:srgbClr val="FF0000"/>
                </a:solidFill>
                <a:latin typeface="+mj-lt"/>
              </a:rPr>
              <a:t>g</a:t>
            </a:r>
            <a:r>
              <a:rPr lang="vi-VN" sz="2000" dirty="0" smtClean="0">
                <a:solidFill>
                  <a:srgbClr val="FF0000"/>
                </a:solidFill>
                <a:latin typeface="+mj-lt"/>
              </a:rPr>
              <a:t> </a:t>
            </a:r>
            <a:r>
              <a:rPr lang="vi-VN" sz="2000" dirty="0">
                <a:solidFill>
                  <a:srgbClr val="FF0000"/>
                </a:solidFill>
                <a:latin typeface="+mj-lt"/>
              </a:rPr>
              <a:t>và tiếp tục học </a:t>
            </a:r>
            <a:r>
              <a:rPr lang="vi-VN" sz="2000" dirty="0" smtClean="0">
                <a:solidFill>
                  <a:srgbClr val="FF0000"/>
                </a:solidFill>
                <a:latin typeface="+mj-lt"/>
              </a:rPr>
              <a:t>t</a:t>
            </a:r>
            <a:r>
              <a:rPr lang="en-US" sz="2000" smtClean="0">
                <a:solidFill>
                  <a:srgbClr val="FF0000"/>
                </a:solidFill>
                <a:latin typeface="+mj-lt"/>
              </a:rPr>
              <a:t>ậ</a:t>
            </a:r>
            <a:r>
              <a:rPr lang="vi-VN" sz="2000" smtClean="0">
                <a:solidFill>
                  <a:srgbClr val="FF0000"/>
                </a:solidFill>
                <a:latin typeface="+mj-lt"/>
              </a:rPr>
              <a:t>p </a:t>
            </a:r>
            <a:r>
              <a:rPr lang="vi-VN" sz="2000" dirty="0">
                <a:solidFill>
                  <a:srgbClr val="FF0000"/>
                </a:solidFill>
                <a:latin typeface="+mj-lt"/>
              </a:rPr>
              <a:t>mới là người có chí.</a:t>
            </a:r>
            <a:endParaRPr lang="en-US" sz="2000" dirty="0">
              <a:solidFill>
                <a:srgbClr val="FF0000"/>
              </a:solidFill>
              <a:latin typeface="+mj-lt"/>
            </a:endParaRPr>
          </a:p>
        </p:txBody>
      </p:sp>
      <p:sp>
        <p:nvSpPr>
          <p:cNvPr id="7" name="Rectangle 6"/>
          <p:cNvSpPr/>
          <p:nvPr/>
        </p:nvSpPr>
        <p:spPr>
          <a:xfrm>
            <a:off x="714348" y="4071942"/>
            <a:ext cx="8001056" cy="2185214"/>
          </a:xfrm>
          <a:prstGeom prst="rect">
            <a:avLst/>
          </a:prstGeom>
        </p:spPr>
        <p:txBody>
          <a:bodyPr wrap="square">
            <a:spAutoFit/>
          </a:bodyPr>
          <a:lstStyle/>
          <a:p>
            <a:pPr algn="just"/>
            <a:r>
              <a:rPr lang="vi-VN" sz="2000" dirty="0">
                <a:solidFill>
                  <a:srgbClr val="0070C0"/>
                </a:solidFill>
                <a:latin typeface="+mj-lt"/>
              </a:rPr>
              <a:t>Có tinh thần vượt khó vươn lên trong mọi hoàn cảnh mọi khó khăn cả trong học tập, lao động và nghề nghiệp. Dù hoàn cảnh thiếu thốn nhưng vẫn không nản vẫn có ý chí quyết tâm đi học lấy kiến thức để hoản thiện mình, vẫn đi làm kiếm tiền sinh sống và giúp đỡ cha mẹ</a:t>
            </a:r>
            <a:r>
              <a:rPr lang="vi-VN" sz="2000" dirty="0">
                <a:solidFill>
                  <a:srgbClr val="FF0000"/>
                </a:solidFill>
                <a:latin typeface="+mj-lt"/>
              </a:rPr>
              <a:t>.</a:t>
            </a:r>
          </a:p>
          <a:p>
            <a:pPr algn="just"/>
            <a:r>
              <a:rPr lang="vi-VN" sz="2000" dirty="0">
                <a:solidFill>
                  <a:srgbClr val="FF0000"/>
                </a:solidFill>
                <a:latin typeface="+mj-lt"/>
              </a:rPr>
              <a:t> </a:t>
            </a:r>
            <a:r>
              <a:rPr lang="vi-VN" dirty="0"/>
              <a:t/>
            </a:r>
            <a:br>
              <a:rPr lang="vi-VN" dirty="0"/>
            </a:br>
            <a:r>
              <a:rPr lang="vi-VN" dirty="0"/>
              <a:t/>
            </a:r>
            <a:br>
              <a:rPr lang="vi-VN" dirty="0"/>
            </a:br>
            <a:endParaRPr lang="en-US" dirty="0"/>
          </a:p>
        </p:txBody>
      </p:sp>
      <p:pic>
        <p:nvPicPr>
          <p:cNvPr id="8" name="Picture 6" descr="anim1690[1][1]">
            <a:extLst>
              <a:ext uri="{FF2B5EF4-FFF2-40B4-BE49-F238E27FC236}">
                <a16:creationId xmlns:a16="http://schemas.microsoft.com/office/drawing/2014/main" xmlns="" id="{0C21023D-13B0-4C72-A499-E8BE4E91CE4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5786" y="6143644"/>
            <a:ext cx="7572428"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Scale>
                                      <p:cBhvr>
                                        <p:cTn id="1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
                                        </p:tgtEl>
                                        <p:attrNameLst>
                                          <p:attrName>ppt_x</p:attrName>
                                          <p:attrName>ppt_y</p:attrName>
                                        </p:attrNameLst>
                                      </p:cBhvr>
                                    </p:animMotion>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868</Words>
  <Application>Microsoft Office PowerPoint</Application>
  <PresentationFormat>On-screen Show (4:3)</PresentationFormat>
  <Paragraphs>80</Paragraphs>
  <Slides>16</Slides>
  <Notes>1</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MCOM</dc:creator>
  <cp:lastModifiedBy>VNN.R9</cp:lastModifiedBy>
  <cp:revision>11</cp:revision>
  <dcterms:created xsi:type="dcterms:W3CDTF">2021-12-08T14:01:16Z</dcterms:created>
  <dcterms:modified xsi:type="dcterms:W3CDTF">2023-10-09T07:20:05Z</dcterms:modified>
</cp:coreProperties>
</file>