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284" r:id="rId4"/>
    <p:sldId id="285" r:id="rId5"/>
    <p:sldId id="286" r:id="rId6"/>
    <p:sldId id="287" r:id="rId7"/>
    <p:sldId id="258" r:id="rId8"/>
    <p:sldId id="268" r:id="rId9"/>
    <p:sldId id="279" r:id="rId10"/>
    <p:sldId id="282" r:id="rId11"/>
    <p:sldId id="266" r:id="rId12"/>
    <p:sldId id="257" r:id="rId13"/>
    <p:sldId id="280" r:id="rId14"/>
    <p:sldId id="278" r:id="rId15"/>
    <p:sldId id="281" r:id="rId16"/>
    <p:sldId id="264" r:id="rId17"/>
    <p:sldId id="288" r:id="rId18"/>
    <p:sldId id="260" r:id="rId19"/>
    <p:sldId id="262"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4B8"/>
    <a:srgbClr val="E2A3F5"/>
    <a:srgbClr val="527C2C"/>
    <a:srgbClr val="C0DFA5"/>
    <a:srgbClr val="0082FF"/>
    <a:srgbClr val="FF9200"/>
    <a:srgbClr val="A9D115"/>
    <a:srgbClr val="FF7575"/>
    <a:srgbClr val="D5F8FB"/>
    <a:srgbClr val="B7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0" d="100"/>
          <a:sy n="60" d="100"/>
        </p:scale>
        <p:origin x="804"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39.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E5914-90E7-49DC-AE46-A9BECEB9B48B}" type="datetimeFigureOut">
              <a:rPr lang="zh-CN" altLang="en-US" smtClean="0"/>
              <a:t>2021/11/24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3F503-512A-46BE-A2D3-5A4E32571602}" type="slidenum">
              <a:rPr lang="zh-CN" altLang="en-US" smtClean="0"/>
              <a:t>‹#›</a:t>
            </a:fld>
            <a:endParaRPr lang="zh-CN" altLang="en-US"/>
          </a:p>
        </p:txBody>
      </p:sp>
    </p:spTree>
    <p:extLst>
      <p:ext uri="{BB962C8B-B14F-4D97-AF65-F5344CB8AC3E}">
        <p14:creationId xmlns:p14="http://schemas.microsoft.com/office/powerpoint/2010/main" val="235855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a:t>
            </a:fld>
            <a:endParaRPr lang="zh-CN" altLang="en-US"/>
          </a:p>
        </p:txBody>
      </p:sp>
    </p:spTree>
    <p:extLst>
      <p:ext uri="{BB962C8B-B14F-4D97-AF65-F5344CB8AC3E}">
        <p14:creationId xmlns:p14="http://schemas.microsoft.com/office/powerpoint/2010/main" val="373298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12</a:t>
            </a:fld>
            <a:endParaRPr lang="zh-CN" altLang="en-US"/>
          </a:p>
        </p:txBody>
      </p:sp>
    </p:spTree>
    <p:extLst>
      <p:ext uri="{BB962C8B-B14F-4D97-AF65-F5344CB8AC3E}">
        <p14:creationId xmlns:p14="http://schemas.microsoft.com/office/powerpoint/2010/main" val="277278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13</a:t>
            </a:fld>
            <a:endParaRPr lang="zh-CN" altLang="en-US"/>
          </a:p>
        </p:txBody>
      </p:sp>
    </p:spTree>
    <p:extLst>
      <p:ext uri="{BB962C8B-B14F-4D97-AF65-F5344CB8AC3E}">
        <p14:creationId xmlns:p14="http://schemas.microsoft.com/office/powerpoint/2010/main" val="298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14</a:t>
            </a:fld>
            <a:endParaRPr lang="zh-CN" altLang="en-US"/>
          </a:p>
        </p:txBody>
      </p:sp>
    </p:spTree>
    <p:extLst>
      <p:ext uri="{BB962C8B-B14F-4D97-AF65-F5344CB8AC3E}">
        <p14:creationId xmlns:p14="http://schemas.microsoft.com/office/powerpoint/2010/main" val="186084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15</a:t>
            </a:fld>
            <a:endParaRPr lang="zh-CN" altLang="en-US"/>
          </a:p>
        </p:txBody>
      </p:sp>
    </p:spTree>
    <p:extLst>
      <p:ext uri="{BB962C8B-B14F-4D97-AF65-F5344CB8AC3E}">
        <p14:creationId xmlns:p14="http://schemas.microsoft.com/office/powerpoint/2010/main" val="92481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16</a:t>
            </a:fld>
            <a:endParaRPr lang="zh-CN" altLang="en-US"/>
          </a:p>
        </p:txBody>
      </p:sp>
    </p:spTree>
    <p:extLst>
      <p:ext uri="{BB962C8B-B14F-4D97-AF65-F5344CB8AC3E}">
        <p14:creationId xmlns:p14="http://schemas.microsoft.com/office/powerpoint/2010/main" val="78900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17</a:t>
            </a:fld>
            <a:endParaRPr lang="zh-CN" altLang="en-US"/>
          </a:p>
        </p:txBody>
      </p:sp>
    </p:spTree>
    <p:extLst>
      <p:ext uri="{BB962C8B-B14F-4D97-AF65-F5344CB8AC3E}">
        <p14:creationId xmlns:p14="http://schemas.microsoft.com/office/powerpoint/2010/main" val="256429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18</a:t>
            </a:fld>
            <a:endParaRPr lang="zh-CN" altLang="en-US"/>
          </a:p>
        </p:txBody>
      </p:sp>
    </p:spTree>
    <p:extLst>
      <p:ext uri="{BB962C8B-B14F-4D97-AF65-F5344CB8AC3E}">
        <p14:creationId xmlns:p14="http://schemas.microsoft.com/office/powerpoint/2010/main" val="69150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19</a:t>
            </a:fld>
            <a:endParaRPr lang="zh-CN" altLang="en-US"/>
          </a:p>
        </p:txBody>
      </p:sp>
    </p:spTree>
    <p:extLst>
      <p:ext uri="{BB962C8B-B14F-4D97-AF65-F5344CB8AC3E}">
        <p14:creationId xmlns:p14="http://schemas.microsoft.com/office/powerpoint/2010/main" val="33636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A39DD-8312-4AF0-8206-6D24B9C9B0E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373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chậu</a:t>
            </a:r>
            <a:r>
              <a:rPr lang="en-US" baseline="0"/>
              <a:t> hoa ra câu hỏi.</a:t>
            </a:r>
          </a:p>
          <a:p>
            <a:r>
              <a:rPr lang="en-US" baseline="0"/>
              <a:t>Bấm hình người di chuyển đến chậu hoa tiếp theo.</a:t>
            </a:r>
          </a:p>
          <a:p>
            <a:r>
              <a:rPr lang="en-US" baseline="0"/>
              <a:t>Bấm hình người ra you win</a:t>
            </a:r>
          </a:p>
          <a:p>
            <a:endParaRPr lang="en-US"/>
          </a:p>
        </p:txBody>
      </p:sp>
      <p:sp>
        <p:nvSpPr>
          <p:cNvPr id="4" name="Slide Number Placeholder 3"/>
          <p:cNvSpPr>
            <a:spLocks noGrp="1"/>
          </p:cNvSpPr>
          <p:nvPr>
            <p:ph type="sldNum" sz="quarter" idx="10"/>
          </p:nvPr>
        </p:nvSpPr>
        <p:spPr/>
        <p:txBody>
          <a:bodyPr/>
          <a:lstStyle/>
          <a:p>
            <a:pPr>
              <a:defRPr/>
            </a:pPr>
            <a:fld id="{65AA9359-B197-4963-9A0F-6E2399C919DE}" type="slidenum">
              <a:rPr lang="en-US" smtClean="0"/>
              <a:pPr>
                <a:defRPr/>
              </a:pPr>
              <a:t>3</a:t>
            </a:fld>
            <a:endParaRPr lang="en-US"/>
          </a:p>
        </p:txBody>
      </p:sp>
    </p:spTree>
    <p:extLst>
      <p:ext uri="{BB962C8B-B14F-4D97-AF65-F5344CB8AC3E}">
        <p14:creationId xmlns:p14="http://schemas.microsoft.com/office/powerpoint/2010/main" val="55212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6</a:t>
            </a:fld>
            <a:endParaRPr lang="zh-CN" altLang="en-US"/>
          </a:p>
        </p:txBody>
      </p:sp>
    </p:spTree>
    <p:extLst>
      <p:ext uri="{BB962C8B-B14F-4D97-AF65-F5344CB8AC3E}">
        <p14:creationId xmlns:p14="http://schemas.microsoft.com/office/powerpoint/2010/main" val="293976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7</a:t>
            </a:fld>
            <a:endParaRPr lang="zh-CN" altLang="en-US"/>
          </a:p>
        </p:txBody>
      </p:sp>
    </p:spTree>
    <p:extLst>
      <p:ext uri="{BB962C8B-B14F-4D97-AF65-F5344CB8AC3E}">
        <p14:creationId xmlns:p14="http://schemas.microsoft.com/office/powerpoint/2010/main" val="288899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8</a:t>
            </a:fld>
            <a:endParaRPr lang="zh-CN" altLang="en-US"/>
          </a:p>
        </p:txBody>
      </p:sp>
    </p:spTree>
    <p:extLst>
      <p:ext uri="{BB962C8B-B14F-4D97-AF65-F5344CB8AC3E}">
        <p14:creationId xmlns:p14="http://schemas.microsoft.com/office/powerpoint/2010/main" val="117534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9</a:t>
            </a:fld>
            <a:endParaRPr lang="zh-CN" altLang="en-US"/>
          </a:p>
        </p:txBody>
      </p:sp>
    </p:spTree>
    <p:extLst>
      <p:ext uri="{BB962C8B-B14F-4D97-AF65-F5344CB8AC3E}">
        <p14:creationId xmlns:p14="http://schemas.microsoft.com/office/powerpoint/2010/main" val="6886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10</a:t>
            </a:fld>
            <a:endParaRPr lang="zh-CN" altLang="en-US"/>
          </a:p>
        </p:txBody>
      </p:sp>
    </p:spTree>
    <p:extLst>
      <p:ext uri="{BB962C8B-B14F-4D97-AF65-F5344CB8AC3E}">
        <p14:creationId xmlns:p14="http://schemas.microsoft.com/office/powerpoint/2010/main" val="398322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11</a:t>
            </a:fld>
            <a:endParaRPr lang="zh-CN" altLang="en-US"/>
          </a:p>
        </p:txBody>
      </p:sp>
    </p:spTree>
    <p:extLst>
      <p:ext uri="{BB962C8B-B14F-4D97-AF65-F5344CB8AC3E}">
        <p14:creationId xmlns:p14="http://schemas.microsoft.com/office/powerpoint/2010/main" val="28468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F42BF-665D-4BC3-968C-89FC8EA776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B9F947-3235-44BB-A3B0-4D2099F2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4CEEBD-144C-4064-A056-70F6DCA432D4}"/>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08D484FA-0669-45E6-8F8B-04B5081CD3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EEF71-9494-446F-B288-620FD5217941}"/>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7099310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994CA9-4B53-4433-A2A2-5440C756A36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F7414B4-750B-47F0-98FD-4ABB0FA18C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1FE992-11D7-442A-A57E-EB9075B36835}"/>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EE30C3FC-329F-4BDD-A223-FF315FF3C2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7018CA-30E0-4AD5-8667-1FCF441FF7FA}"/>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4231677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E649D1-19C9-4A15-A66A-60281AFA8E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166B18A-7AFE-4109-81D8-CBD92CE307D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857EDB-1DEE-4EC7-A00E-E7C3BAFFF588}"/>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BD88E0F1-387D-44D4-A873-22DA444028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5813B0-76D4-43A1-9175-BBE2904A580C}"/>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2536971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9614808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174A9F-133A-493D-AEDF-5755EA8AD27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28D06C-7725-479F-AF4D-66F2E58F6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7D3BBE-F0E5-4E16-9226-D49E1DA45E7F}"/>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F44494F9-7D87-46A7-A608-CEB0B94D9E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9A80BA-4C69-4606-AF93-E945B474DD62}"/>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910283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FC8C7-0A75-4CA7-AEA9-DB06CDBBBA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ADC617-4757-4080-BF04-CBCE4C6CD9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4BF923-F3DB-4EF8-B90E-5088F85E99C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B582DC-8E0E-4330-8B46-E81363FE0E7E}"/>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F342C3F6-8259-4815-9E53-A3209F8281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6CDD98-1D7C-49B8-BCD1-48E8BC5A7FAC}"/>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923412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F9C47-CA16-4A18-8803-7A141FD5FCF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9261F2F-61EE-4393-A004-8F9177060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00D70ED-EF14-4AEA-B162-649BA471EB2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EDCABD0-B648-4FC7-B11A-3FDA7EE72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5004492-7D38-4777-B58A-6A3C990CFDD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006CDF7-14F0-4DCD-A628-BE8E758074F1}"/>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8" name="页脚占位符 7">
            <a:extLst>
              <a:ext uri="{FF2B5EF4-FFF2-40B4-BE49-F238E27FC236}">
                <a16:creationId xmlns:a16="http://schemas.microsoft.com/office/drawing/2014/main" id="{6F2559BC-1FA8-49D3-B7F5-D4997631662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738825-48BD-452E-86CD-EC7645F434C6}"/>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919801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F73F9-4A9E-4EA0-85C9-2F7E237160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EC9D2F-E83F-4822-85D7-8D6446631BC0}"/>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4" name="页脚占位符 3">
            <a:extLst>
              <a:ext uri="{FF2B5EF4-FFF2-40B4-BE49-F238E27FC236}">
                <a16:creationId xmlns:a16="http://schemas.microsoft.com/office/drawing/2014/main" id="{52CCB70A-FB72-4026-B4E4-EE0221424D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28BBE75-085C-4E60-9953-3DF0E1FD1612}"/>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4387255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0CCB8F7-B244-470C-9BE1-8D8358A18EAB}"/>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3" name="页脚占位符 2">
            <a:extLst>
              <a:ext uri="{FF2B5EF4-FFF2-40B4-BE49-F238E27FC236}">
                <a16:creationId xmlns:a16="http://schemas.microsoft.com/office/drawing/2014/main" id="{9C5E357B-9CBC-4411-85EC-0C296945BE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90A01CE-8D76-447B-BD1C-13E9F9BCCA83}"/>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8498732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A8BE6-0321-416D-9049-E2D3DF9855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28DAEED-AA7E-47D9-9E5D-FA68CFF6E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81E27F-5FF5-41F8-BB13-C7A899B0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E6E782-9748-43E3-9A78-46554647A51F}"/>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96E450B2-A25F-4E35-A89E-83FD2111EB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0B0BF88-7AA4-4D5D-8624-59A3D2C8F8C8}"/>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2095506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820ED-6000-4919-B8AE-7BF96A0D25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9D58E2-DA24-404E-97F1-BFA8EBC98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A28DCC4-C1AA-4BDD-8090-47FE18EA3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B723CEB-7244-4D92-9F6A-1B28818A9BBD}"/>
              </a:ext>
            </a:extLst>
          </p:cNvPr>
          <p:cNvSpPr>
            <a:spLocks noGrp="1"/>
          </p:cNvSpPr>
          <p:nvPr>
            <p:ph type="dt" sz="half" idx="10"/>
          </p:nvPr>
        </p:nvSpPr>
        <p:spPr/>
        <p:txBody>
          <a:bodyPr/>
          <a:lstStyle/>
          <a:p>
            <a:fld id="{2230637A-3B7B-456C-B836-EFA5265C7397}" type="datetimeFigureOut">
              <a:rPr lang="zh-CN" altLang="en-US" smtClean="0"/>
              <a:t>2021/11/24</a:t>
            </a:fld>
            <a:endParaRPr lang="zh-CN" altLang="en-US"/>
          </a:p>
        </p:txBody>
      </p:sp>
      <p:sp>
        <p:nvSpPr>
          <p:cNvPr id="6" name="页脚占位符 5">
            <a:extLst>
              <a:ext uri="{FF2B5EF4-FFF2-40B4-BE49-F238E27FC236}">
                <a16:creationId xmlns:a16="http://schemas.microsoft.com/office/drawing/2014/main" id="{6C33D931-921C-43DE-8A5D-A1A4F620B8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DD9BB0-5F01-4C5F-992B-50C9C800553A}"/>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1402091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862CE98-1AFD-4A4A-83EF-66663CC2C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468EE9-440A-4B54-AC8B-BBFD9F53A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18383E-300E-4322-B6FD-955C36FA6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637A-3B7B-456C-B836-EFA5265C7397}" type="datetimeFigureOut">
              <a:rPr lang="zh-CN" altLang="en-US" smtClean="0"/>
              <a:t>2021/11/24</a:t>
            </a:fld>
            <a:endParaRPr lang="zh-CN" altLang="en-US"/>
          </a:p>
        </p:txBody>
      </p:sp>
      <p:sp>
        <p:nvSpPr>
          <p:cNvPr id="5" name="页脚占位符 4">
            <a:extLst>
              <a:ext uri="{FF2B5EF4-FFF2-40B4-BE49-F238E27FC236}">
                <a16:creationId xmlns:a16="http://schemas.microsoft.com/office/drawing/2014/main" id="{3CA1733D-055A-4866-B379-818E405EE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0AC14E-1B15-4F36-8D19-8968182E2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73FC9-0382-40FC-91C5-0F9B4C33CC57}" type="slidenum">
              <a:rPr lang="zh-CN" altLang="en-US" smtClean="0"/>
              <a:t>‹#›</a:t>
            </a:fld>
            <a:endParaRPr lang="zh-CN" altLang="en-US"/>
          </a:p>
        </p:txBody>
      </p:sp>
      <p:sp>
        <p:nvSpPr>
          <p:cNvPr id="7" name="Oval 6">
            <a:extLst>
              <a:ext uri="{FF2B5EF4-FFF2-40B4-BE49-F238E27FC236}">
                <a16:creationId xmlns:a16="http://schemas.microsoft.com/office/drawing/2014/main" id="{626ACC6E-EDA5-4A04-8457-7B8FD6B7D66F}"/>
              </a:ext>
            </a:extLst>
          </p:cNvPr>
          <p:cNvSpPr/>
          <p:nvPr userDrawn="1"/>
        </p:nvSpPr>
        <p:spPr>
          <a:xfrm>
            <a:off x="-3320716" y="365125"/>
            <a:ext cx="1283369" cy="1081088"/>
          </a:xfrm>
          <a:prstGeom prst="ellipse">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97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0.wmf"/><Relationship Id="rId18" Type="http://schemas.openxmlformats.org/officeDocument/2006/relationships/oleObject" Target="../embeddings/oleObject6.bin"/><Relationship Id="rId26" Type="http://schemas.openxmlformats.org/officeDocument/2006/relationships/oleObject" Target="../embeddings/oleObject10.bin"/><Relationship Id="rId3" Type="http://schemas.openxmlformats.org/officeDocument/2006/relationships/notesSlide" Target="../notesSlides/notesSlide11.xml"/><Relationship Id="rId21" Type="http://schemas.openxmlformats.org/officeDocument/2006/relationships/image" Target="../media/image34.wmf"/><Relationship Id="rId7" Type="http://schemas.openxmlformats.org/officeDocument/2006/relationships/image" Target="../media/image27.png"/><Relationship Id="rId12" Type="http://schemas.openxmlformats.org/officeDocument/2006/relationships/oleObject" Target="../embeddings/oleObject3.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38.wm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29.wmf"/><Relationship Id="rId24" Type="http://schemas.openxmlformats.org/officeDocument/2006/relationships/oleObject" Target="../embeddings/oleObject9.bin"/><Relationship Id="rId32"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11.bin"/><Relationship Id="rId10" Type="http://schemas.openxmlformats.org/officeDocument/2006/relationships/oleObject" Target="../embeddings/oleObject2.bin"/><Relationship Id="rId19" Type="http://schemas.openxmlformats.org/officeDocument/2006/relationships/image" Target="../media/image33.wmf"/><Relationship Id="rId31" Type="http://schemas.openxmlformats.org/officeDocument/2006/relationships/image" Target="../media/image39.wmf"/><Relationship Id="rId4" Type="http://schemas.openxmlformats.org/officeDocument/2006/relationships/image" Target="../media/image2.png"/><Relationship Id="rId9" Type="http://schemas.openxmlformats.org/officeDocument/2006/relationships/image" Target="../media/image28.w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37.wmf"/><Relationship Id="rId30"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2.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4.xml"/><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slide" Target="slide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smtClean="0">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53061" y="1812980"/>
            <a:ext cx="3455799" cy="707886"/>
          </a:xfrm>
          <a:prstGeom prst="rect">
            <a:avLst/>
          </a:prstGeom>
          <a:noFill/>
        </p:spPr>
        <p:txBody>
          <a:bodyPr wrap="square" rtlCol="0">
            <a:spAutoFit/>
          </a:bodyPr>
          <a:lstStyle/>
          <a:p>
            <a:r>
              <a:rPr lang="en-US" altLang="zh-CN" sz="4000" smtClean="0">
                <a:solidFill>
                  <a:srgbClr val="527C2C"/>
                </a:solidFill>
                <a:latin typeface="UTM Alberta Heavy" panose="02040603050506020204" pitchFamily="18" charset="0"/>
                <a:ea typeface="字魂7号-温暖童稚体" panose="00000500000000000000" pitchFamily="2" charset="-122"/>
              </a:rPr>
              <a:t>Toán</a:t>
            </a:r>
            <a:endParaRPr lang="en-US" altLang="zh-CN" sz="40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smtClean="0">
                <a:solidFill>
                  <a:srgbClr val="0082FF"/>
                </a:solidFill>
                <a:latin typeface="UTM Eremitage" panose="02040603050506020204" pitchFamily="18" charset="0"/>
              </a:rPr>
              <a:t>Tỉ số phần trăm</a:t>
            </a:r>
            <a:endParaRPr lang="en-US" sz="8800" b="1">
              <a:solidFill>
                <a:srgbClr val="0082FF"/>
              </a:solidFill>
              <a:latin typeface="UTM Eremitage" panose="02040603050506020204" pitchFamily="18" charset="0"/>
            </a:endParaRPr>
          </a:p>
        </p:txBody>
      </p:sp>
      <p:sp>
        <p:nvSpPr>
          <p:cNvPr id="33" name="文本框 42">
            <a:extLst>
              <a:ext uri="{FF2B5EF4-FFF2-40B4-BE49-F238E27FC236}">
                <a16:creationId xmlns:a16="http://schemas.microsoft.com/office/drawing/2014/main" id="{E5BCC414-18AD-408A-A5EA-31F3319AE785}"/>
              </a:ext>
            </a:extLst>
          </p:cNvPr>
          <p:cNvSpPr txBox="1"/>
          <p:nvPr/>
        </p:nvSpPr>
        <p:spPr>
          <a:xfrm>
            <a:off x="5726196" y="4749287"/>
            <a:ext cx="3752278" cy="461665"/>
          </a:xfrm>
          <a:prstGeom prst="rect">
            <a:avLst/>
          </a:prstGeom>
          <a:noFill/>
        </p:spPr>
        <p:txBody>
          <a:bodyPr wrap="square" rtlCol="0">
            <a:spAutoFit/>
          </a:bodyPr>
          <a:lstStyle/>
          <a:p>
            <a:r>
              <a:rPr lang="en-US" altLang="zh-CN" sz="2400" smtClean="0">
                <a:solidFill>
                  <a:srgbClr val="9114B8"/>
                </a:solidFill>
                <a:latin typeface="UTM Futura Extra" panose="02040603050506020204" pitchFamily="18" charset="0"/>
                <a:ea typeface="字魂7号-温暖童稚体" panose="00000500000000000000" pitchFamily="2" charset="-122"/>
              </a:rPr>
              <a:t>Thực hiện: EduFive</a:t>
            </a:r>
            <a:endParaRPr lang="en-US" altLang="zh-CN" sz="2400" dirty="0">
              <a:solidFill>
                <a:srgbClr val="9114B8"/>
              </a:solidFill>
              <a:latin typeface="UTM Futura Extra" panose="02040603050506020204" pitchFamily="18" charset="0"/>
              <a:ea typeface="字魂7号-温暖童稚体" panose="00000500000000000000" pitchFamily="2" charset="-122"/>
            </a:endParaRP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8068572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14" name="矩形: 圆角 13">
            <a:extLst>
              <a:ext uri="{FF2B5EF4-FFF2-40B4-BE49-F238E27FC236}">
                <a16:creationId xmlns:a16="http://schemas.microsoft.com/office/drawing/2014/main" id="{6200D70B-F0F8-4ECD-BD7E-8BB3A3431742}"/>
              </a:ext>
            </a:extLst>
          </p:cNvPr>
          <p:cNvSpPr/>
          <p:nvPr/>
        </p:nvSpPr>
        <p:spPr>
          <a:xfrm>
            <a:off x="1978706" y="728717"/>
            <a:ext cx="2347612" cy="726707"/>
          </a:xfrm>
          <a:prstGeom prst="roundRect">
            <a:avLst/>
          </a:prstGeom>
          <a:solidFill>
            <a:srgbClr val="B7F2F8"/>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smtClean="0">
                <a:solidFill>
                  <a:srgbClr val="C00000"/>
                </a:solidFill>
                <a:latin typeface="Times New Roman" panose="02020603050405020304" pitchFamily="18" charset="0"/>
                <a:cs typeface="Times New Roman" panose="02020603050405020304" pitchFamily="18" charset="0"/>
              </a:rPr>
              <a:t>b) Ví dụ 2:</a:t>
            </a:r>
            <a:endParaRPr lang="zh-CN" altLang="en-US" sz="3600" b="1">
              <a:solidFill>
                <a:srgbClr val="C00000"/>
              </a:solidFill>
              <a:latin typeface="Times New Roman" panose="02020603050405020304" pitchFamily="18" charset="0"/>
              <a:cs typeface="Times New Roman" panose="02020603050405020304" pitchFamily="18" charset="0"/>
            </a:endParaRPr>
          </a:p>
        </p:txBody>
      </p:sp>
      <p:graphicFrame>
        <p:nvGraphicFramePr>
          <p:cNvPr id="33" name="Group 163"/>
          <p:cNvGraphicFramePr>
            <a:graphicFrameLocks noGrp="1"/>
          </p:cNvGraphicFramePr>
          <p:nvPr>
            <p:extLst>
              <p:ext uri="{D42A27DB-BD31-4B8C-83A1-F6EECF244321}">
                <p14:modId xmlns:p14="http://schemas.microsoft.com/office/powerpoint/2010/main" val="1708505417"/>
              </p:ext>
            </p:extLst>
          </p:nvPr>
        </p:nvGraphicFramePr>
        <p:xfrm>
          <a:off x="3871080" y="3732911"/>
          <a:ext cx="1238250" cy="1677670"/>
        </p:xfrm>
        <a:graphic>
          <a:graphicData uri="http://schemas.openxmlformats.org/drawingml/2006/table">
            <a:tbl>
              <a:tblPr/>
              <a:tblGrid>
                <a:gridCol w="1238250">
                  <a:extLst>
                    <a:ext uri="{9D8B030D-6E8A-4147-A177-3AD203B41FA5}">
                      <a16:colId xmlns:a16="http://schemas.microsoft.com/office/drawing/2014/main" val="20000"/>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336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sp>
        <p:nvSpPr>
          <p:cNvPr id="34" name="AutoShape 165"/>
          <p:cNvSpPr>
            <a:spLocks/>
          </p:cNvSpPr>
          <p:nvPr/>
        </p:nvSpPr>
        <p:spPr bwMode="auto">
          <a:xfrm rot="5400000">
            <a:off x="4363205"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169"/>
          <p:cNvSpPr txBox="1">
            <a:spLocks noChangeArrowheads="1"/>
          </p:cNvSpPr>
          <p:nvPr/>
        </p:nvSpPr>
        <p:spPr bwMode="auto">
          <a:xfrm>
            <a:off x="4085393" y="5680774"/>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graphicFrame>
        <p:nvGraphicFramePr>
          <p:cNvPr id="36" name="Group 163"/>
          <p:cNvGraphicFramePr>
            <a:graphicFrameLocks noGrp="1"/>
          </p:cNvGraphicFramePr>
          <p:nvPr>
            <p:extLst>
              <p:ext uri="{D42A27DB-BD31-4B8C-83A1-F6EECF244321}">
                <p14:modId xmlns:p14="http://schemas.microsoft.com/office/powerpoint/2010/main" val="406600335"/>
              </p:ext>
            </p:extLst>
          </p:nvPr>
        </p:nvGraphicFramePr>
        <p:xfrm>
          <a:off x="5090280" y="3732911"/>
          <a:ext cx="3714750" cy="1677670"/>
        </p:xfrm>
        <a:graphic>
          <a:graphicData uri="http://schemas.openxmlformats.org/drawingml/2006/table">
            <a:tbl>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336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graphicFrame>
        <p:nvGraphicFramePr>
          <p:cNvPr id="37" name="Group 162"/>
          <p:cNvGraphicFramePr>
            <a:graphicFrameLocks noGrp="1"/>
          </p:cNvGraphicFramePr>
          <p:nvPr>
            <p:extLst>
              <p:ext uri="{D42A27DB-BD31-4B8C-83A1-F6EECF244321}">
                <p14:modId xmlns:p14="http://schemas.microsoft.com/office/powerpoint/2010/main" val="3523137263"/>
              </p:ext>
            </p:extLst>
          </p:nvPr>
        </p:nvGraphicFramePr>
        <p:xfrm>
          <a:off x="5087970" y="3716503"/>
          <a:ext cx="3714750" cy="354643"/>
        </p:xfrm>
        <a:graphic>
          <a:graphicData uri="http://schemas.openxmlformats.org/drawingml/2006/table">
            <a:tbl>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3546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38" name="AutoShape 165"/>
          <p:cNvSpPr>
            <a:spLocks/>
          </p:cNvSpPr>
          <p:nvPr/>
        </p:nvSpPr>
        <p:spPr bwMode="auto">
          <a:xfrm rot="5400000">
            <a:off x="5582405"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66"/>
          <p:cNvSpPr>
            <a:spLocks/>
          </p:cNvSpPr>
          <p:nvPr/>
        </p:nvSpPr>
        <p:spPr bwMode="auto">
          <a:xfrm rot="5400000">
            <a:off x="6842880"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67"/>
          <p:cNvSpPr>
            <a:spLocks/>
          </p:cNvSpPr>
          <p:nvPr/>
        </p:nvSpPr>
        <p:spPr bwMode="auto">
          <a:xfrm rot="5400000">
            <a:off x="8062080"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169"/>
          <p:cNvSpPr txBox="1">
            <a:spLocks noChangeArrowheads="1"/>
          </p:cNvSpPr>
          <p:nvPr/>
        </p:nvSpPr>
        <p:spPr bwMode="auto">
          <a:xfrm>
            <a:off x="5304593" y="5680774"/>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2" name="Text Box 170"/>
          <p:cNvSpPr txBox="1">
            <a:spLocks noChangeArrowheads="1"/>
          </p:cNvSpPr>
          <p:nvPr/>
        </p:nvSpPr>
        <p:spPr bwMode="auto">
          <a:xfrm>
            <a:off x="6579355" y="56775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3" name="Text Box 171"/>
          <p:cNvSpPr txBox="1">
            <a:spLocks noChangeArrowheads="1"/>
          </p:cNvSpPr>
          <p:nvPr/>
        </p:nvSpPr>
        <p:spPr bwMode="auto">
          <a:xfrm>
            <a:off x="7812843" y="5679186"/>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4" name="Text Box 173"/>
          <p:cNvSpPr txBox="1">
            <a:spLocks noChangeArrowheads="1"/>
          </p:cNvSpPr>
          <p:nvPr/>
        </p:nvSpPr>
        <p:spPr bwMode="auto">
          <a:xfrm>
            <a:off x="5406867" y="3228157"/>
            <a:ext cx="6389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5" name="Text Box 174"/>
          <p:cNvSpPr txBox="1">
            <a:spLocks noChangeArrowheads="1"/>
          </p:cNvSpPr>
          <p:nvPr/>
        </p:nvSpPr>
        <p:spPr bwMode="auto">
          <a:xfrm>
            <a:off x="6446830" y="3659044"/>
            <a:ext cx="77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6" name="Text Box 175"/>
          <p:cNvSpPr txBox="1">
            <a:spLocks noChangeArrowheads="1"/>
          </p:cNvSpPr>
          <p:nvPr/>
        </p:nvSpPr>
        <p:spPr bwMode="auto">
          <a:xfrm>
            <a:off x="7663675" y="3621017"/>
            <a:ext cx="135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7" name="Rectangle 46"/>
          <p:cNvSpPr/>
          <p:nvPr/>
        </p:nvSpPr>
        <p:spPr bwMode="auto">
          <a:xfrm>
            <a:off x="3854846" y="3722006"/>
            <a:ext cx="1233124" cy="34328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48" name="TextBox 47"/>
          <p:cNvSpPr txBox="1"/>
          <p:nvPr/>
        </p:nvSpPr>
        <p:spPr>
          <a:xfrm>
            <a:off x="4186853" y="3627747"/>
            <a:ext cx="799456" cy="523220"/>
          </a:xfrm>
          <a:prstGeom prst="rect">
            <a:avLst/>
          </a:prstGeom>
          <a:noFill/>
        </p:spPr>
        <p:txBody>
          <a:bodyPr wrap="square" rtlCol="0">
            <a:spAutoFit/>
          </a:bodyPr>
          <a:lstStyle/>
          <a:p>
            <a:r>
              <a:rPr lang="en-US" sz="2800" smtClean="0">
                <a:solidFill>
                  <a:schemeClr val="bg1"/>
                </a:solidFill>
                <a:latin typeface="Times New Roman" pitchFamily="18" charset="0"/>
                <a:cs typeface="Times New Roman" pitchFamily="18" charset="0"/>
              </a:rPr>
              <a:t>20</a:t>
            </a:r>
            <a:endParaRPr lang="en-US" sz="2800">
              <a:solidFill>
                <a:schemeClr val="bg1"/>
              </a:solidFill>
              <a:latin typeface="Times New Roman" pitchFamily="18" charset="0"/>
              <a:cs typeface="Times New Roman" pitchFamily="18" charset="0"/>
            </a:endParaRPr>
          </a:p>
        </p:txBody>
      </p:sp>
      <p:sp>
        <p:nvSpPr>
          <p:cNvPr id="49" name="Rectangle 48"/>
          <p:cNvSpPr/>
          <p:nvPr/>
        </p:nvSpPr>
        <p:spPr>
          <a:xfrm>
            <a:off x="1870830" y="2872486"/>
            <a:ext cx="9144000" cy="954107"/>
          </a:xfrm>
          <a:prstGeom prst="rect">
            <a:avLst/>
          </a:prstGeom>
        </p:spPr>
        <p:txBody>
          <a:bodyPr wrap="square">
            <a:spAutoFit/>
          </a:bodyPr>
          <a:lstStyle/>
          <a:p>
            <a:pPr>
              <a:defRPr/>
            </a:pPr>
            <a:r>
              <a:rPr lang="en-US" sz="2800" b="1" dirty="0" err="1">
                <a:solidFill>
                  <a:srgbClr val="9114B8"/>
                </a:solidFill>
                <a:latin typeface="Times New Roman" pitchFamily="18" charset="0"/>
                <a:cs typeface="Times New Roman" pitchFamily="18" charset="0"/>
              </a:rPr>
              <a:t>Tỉ</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này</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cho</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biết</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cứ</a:t>
            </a:r>
            <a:r>
              <a:rPr lang="en-US" sz="2800" b="1" dirty="0">
                <a:solidFill>
                  <a:srgbClr val="9114B8"/>
                </a:solidFill>
                <a:latin typeface="Times New Roman" pitchFamily="18" charset="0"/>
                <a:cs typeface="Times New Roman" pitchFamily="18" charset="0"/>
              </a:rPr>
              <a:t> 100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của</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trường</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thì</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có</a:t>
            </a:r>
            <a:r>
              <a:rPr lang="en-US" sz="2800" b="1" dirty="0">
                <a:solidFill>
                  <a:srgbClr val="9114B8"/>
                </a:solidFill>
                <a:latin typeface="Times New Roman" pitchFamily="18" charset="0"/>
                <a:cs typeface="Times New Roman" pitchFamily="18" charset="0"/>
              </a:rPr>
              <a:t> 20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giỏi</a:t>
            </a:r>
            <a:r>
              <a:rPr lang="en-US" sz="2800" b="1" dirty="0">
                <a:solidFill>
                  <a:srgbClr val="9114B8"/>
                </a:solidFill>
                <a:latin typeface="Times New Roman" pitchFamily="18" charset="0"/>
                <a:cs typeface="Times New Roman" pitchFamily="18" charset="0"/>
              </a:rPr>
              <a:t>.</a:t>
            </a:r>
          </a:p>
        </p:txBody>
      </p:sp>
      <p:sp>
        <p:nvSpPr>
          <p:cNvPr id="50" name="Text Box 21"/>
          <p:cNvSpPr txBox="1">
            <a:spLocks noChangeArrowheads="1"/>
          </p:cNvSpPr>
          <p:nvPr/>
        </p:nvSpPr>
        <p:spPr bwMode="auto">
          <a:xfrm>
            <a:off x="1978706" y="1649556"/>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a:solidFill>
                  <a:schemeClr val="accent6">
                    <a:lumMod val="10000"/>
                  </a:schemeClr>
                </a:solidFill>
                <a:latin typeface="Times New Roman" pitchFamily="18" charset="0"/>
                <a:cs typeface="Times New Roman" pitchFamily="18" charset="0"/>
              </a:rPr>
              <a:t>Tỉ số </a:t>
            </a:r>
            <a:r>
              <a:rPr lang="en-US" sz="3000" smtClean="0">
                <a:solidFill>
                  <a:schemeClr val="accent6">
                    <a:lumMod val="10000"/>
                  </a:schemeClr>
                </a:solidFill>
                <a:latin typeface="Times New Roman" pitchFamily="18" charset="0"/>
                <a:cs typeface="Times New Roman" pitchFamily="18" charset="0"/>
              </a:rPr>
              <a:t>phần trăm của số </a:t>
            </a:r>
            <a:r>
              <a:rPr lang="en-US" sz="3000">
                <a:solidFill>
                  <a:schemeClr val="accent6">
                    <a:lumMod val="10000"/>
                  </a:schemeClr>
                </a:solidFill>
                <a:latin typeface="Times New Roman" pitchFamily="18" charset="0"/>
                <a:cs typeface="Times New Roman" pitchFamily="18" charset="0"/>
              </a:rPr>
              <a:t>học sinh giỏi và số học sinh toàn trường là</a:t>
            </a:r>
            <a:r>
              <a:rPr lang="en-US" sz="3000" smtClean="0">
                <a:solidFill>
                  <a:schemeClr val="accent6">
                    <a:lumMod val="10000"/>
                  </a:schemeClr>
                </a:solidFill>
                <a:latin typeface="Times New Roman" pitchFamily="18" charset="0"/>
                <a:cs typeface="Times New Roman" pitchFamily="18" charset="0"/>
              </a:rPr>
              <a:t>:</a:t>
            </a:r>
            <a:endParaRPr lang="en-US" sz="3000">
              <a:solidFill>
                <a:schemeClr val="accent6">
                  <a:lumMod val="10000"/>
                </a:schemeClr>
              </a:solidFill>
              <a:latin typeface="Times New Roman" pitchFamily="18" charset="0"/>
              <a:cs typeface="Times New Roman" pitchFamily="18" charset="0"/>
            </a:endParaRPr>
          </a:p>
        </p:txBody>
      </p:sp>
      <p:grpSp>
        <p:nvGrpSpPr>
          <p:cNvPr id="51" name="Group 304"/>
          <p:cNvGrpSpPr>
            <a:grpSpLocks/>
          </p:cNvGrpSpPr>
          <p:nvPr/>
        </p:nvGrpSpPr>
        <p:grpSpPr bwMode="auto">
          <a:xfrm>
            <a:off x="4283829" y="2110642"/>
            <a:ext cx="1100667" cy="1371601"/>
            <a:chOff x="4224" y="2607"/>
            <a:chExt cx="480" cy="864"/>
          </a:xfrm>
        </p:grpSpPr>
        <p:sp>
          <p:nvSpPr>
            <p:cNvPr id="52" name="Text Box 305"/>
            <p:cNvSpPr txBox="1">
              <a:spLocks noChangeArrowheads="1"/>
            </p:cNvSpPr>
            <p:nvPr/>
          </p:nvSpPr>
          <p:spPr bwMode="auto">
            <a:xfrm>
              <a:off x="4272" y="2607"/>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80</a:t>
              </a:r>
            </a:p>
          </p:txBody>
        </p:sp>
        <p:sp>
          <p:nvSpPr>
            <p:cNvPr id="53" name="Text Box 306"/>
            <p:cNvSpPr txBox="1">
              <a:spLocks noChangeArrowheads="1"/>
            </p:cNvSpPr>
            <p:nvPr/>
          </p:nvSpPr>
          <p:spPr bwMode="auto">
            <a:xfrm>
              <a:off x="4224" y="287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400</a:t>
              </a:r>
            </a:p>
          </p:txBody>
        </p:sp>
        <p:sp>
          <p:nvSpPr>
            <p:cNvPr id="54" name="Line 307"/>
            <p:cNvSpPr>
              <a:spLocks noChangeShapeType="1"/>
            </p:cNvSpPr>
            <p:nvPr/>
          </p:nvSpPr>
          <p:spPr bwMode="auto">
            <a:xfrm flipV="1">
              <a:off x="4239" y="2891"/>
              <a:ext cx="328"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55" name="Group 312"/>
          <p:cNvGrpSpPr>
            <a:grpSpLocks/>
          </p:cNvGrpSpPr>
          <p:nvPr/>
        </p:nvGrpSpPr>
        <p:grpSpPr bwMode="auto">
          <a:xfrm>
            <a:off x="5564942" y="2110486"/>
            <a:ext cx="1107545" cy="1371276"/>
            <a:chOff x="4224" y="2593"/>
            <a:chExt cx="480" cy="862"/>
          </a:xfrm>
        </p:grpSpPr>
        <p:sp>
          <p:nvSpPr>
            <p:cNvPr id="56" name="Text Box 313"/>
            <p:cNvSpPr txBox="1">
              <a:spLocks noChangeArrowheads="1"/>
            </p:cNvSpPr>
            <p:nvPr/>
          </p:nvSpPr>
          <p:spPr bwMode="auto">
            <a:xfrm>
              <a:off x="4272" y="2593"/>
              <a:ext cx="33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7" name="Text Box 314"/>
            <p:cNvSpPr txBox="1">
              <a:spLocks noChangeArrowheads="1"/>
            </p:cNvSpPr>
            <p:nvPr/>
          </p:nvSpPr>
          <p:spPr bwMode="auto">
            <a:xfrm>
              <a:off x="4224" y="2855"/>
              <a:ext cx="48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100</a:t>
              </a:r>
            </a:p>
          </p:txBody>
        </p:sp>
        <p:sp>
          <p:nvSpPr>
            <p:cNvPr id="58" name="Line 315"/>
            <p:cNvSpPr>
              <a:spLocks noChangeShapeType="1"/>
            </p:cNvSpPr>
            <p:nvPr/>
          </p:nvSpPr>
          <p:spPr bwMode="auto">
            <a:xfrm>
              <a:off x="4241" y="2880"/>
              <a:ext cx="3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sp>
        <p:nvSpPr>
          <p:cNvPr id="59" name="Text Box 316"/>
          <p:cNvSpPr txBox="1">
            <a:spLocks noChangeArrowheads="1"/>
          </p:cNvSpPr>
          <p:nvPr/>
        </p:nvSpPr>
        <p:spPr bwMode="auto">
          <a:xfrm>
            <a:off x="5122029" y="2318602"/>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60" name="Text Box 323"/>
          <p:cNvSpPr txBox="1">
            <a:spLocks noChangeArrowheads="1"/>
          </p:cNvSpPr>
          <p:nvPr/>
        </p:nvSpPr>
        <p:spPr bwMode="auto">
          <a:xfrm>
            <a:off x="6798430" y="2299552"/>
            <a:ext cx="132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61" name="Text Box 363"/>
          <p:cNvSpPr txBox="1">
            <a:spLocks noChangeArrowheads="1"/>
          </p:cNvSpPr>
          <p:nvPr/>
        </p:nvSpPr>
        <p:spPr bwMode="auto">
          <a:xfrm>
            <a:off x="6438067" y="2337652"/>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pic>
        <p:nvPicPr>
          <p:cNvPr id="62"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121920" y="3797530"/>
            <a:ext cx="2327981" cy="2886696"/>
          </a:xfrm>
          <a:prstGeom prst="rect">
            <a:avLst/>
          </a:prstGeom>
        </p:spPr>
      </p:pic>
      <p:pic>
        <p:nvPicPr>
          <p:cNvPr id="63"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9884453" y="3994501"/>
            <a:ext cx="2264256" cy="2784671"/>
          </a:xfrm>
          <a:prstGeom prst="rect">
            <a:avLst/>
          </a:prstGeom>
        </p:spPr>
      </p:pic>
    </p:spTree>
    <p:extLst>
      <p:ext uri="{BB962C8B-B14F-4D97-AF65-F5344CB8AC3E}">
        <p14:creationId xmlns:p14="http://schemas.microsoft.com/office/powerpoint/2010/main" val="7569181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barn(inVertical)">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par>
                                <p:cTn id="20" presetID="22" presetClass="entr" presetSubtype="8"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ox(i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anim calcmode="lin" valueType="num">
                                      <p:cBhvr>
                                        <p:cTn id="50" dur="500" fill="hold"/>
                                        <p:tgtEl>
                                          <p:spTgt spid="47"/>
                                        </p:tgtEl>
                                        <p:attrNameLst>
                                          <p:attrName>ppt_x</p:attrName>
                                        </p:attrNameLst>
                                      </p:cBhvr>
                                      <p:tavLst>
                                        <p:tav tm="0">
                                          <p:val>
                                            <p:strVal val="#ppt_x"/>
                                          </p:val>
                                        </p:tav>
                                        <p:tav tm="100000">
                                          <p:val>
                                            <p:strVal val="#ppt_x"/>
                                          </p:val>
                                        </p:tav>
                                      </p:tavLst>
                                    </p:anim>
                                    <p:anim calcmode="lin" valueType="num">
                                      <p:cBhvr>
                                        <p:cTn id="51" dur="5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anim calcmode="lin" valueType="num">
                                      <p:cBhvr>
                                        <p:cTn id="55" dur="500" fill="hold"/>
                                        <p:tgtEl>
                                          <p:spTgt spid="48"/>
                                        </p:tgtEl>
                                        <p:attrNameLst>
                                          <p:attrName>ppt_x</p:attrName>
                                        </p:attrNameLst>
                                      </p:cBhvr>
                                      <p:tavLst>
                                        <p:tav tm="0">
                                          <p:val>
                                            <p:strVal val="#ppt_x"/>
                                          </p:val>
                                        </p:tav>
                                        <p:tav tm="100000">
                                          <p:val>
                                            <p:strVal val="#ppt_x"/>
                                          </p:val>
                                        </p:tav>
                                      </p:tavLst>
                                    </p:anim>
                                    <p:anim calcmode="lin" valueType="num">
                                      <p:cBhvr>
                                        <p:cTn id="5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ox(in)">
                                      <p:cBhvr>
                                        <p:cTn id="66" dur="500"/>
                                        <p:tgtEl>
                                          <p:spTgt spid="4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ox(in)">
                                      <p:cBhvr>
                                        <p:cTn id="69" dur="500"/>
                                        <p:tgtEl>
                                          <p:spTgt spid="4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ox(in)">
                                      <p:cBhvr>
                                        <p:cTn id="72" dur="500"/>
                                        <p:tgtEl>
                                          <p:spTgt spid="4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ox(in)">
                                      <p:cBhvr>
                                        <p:cTn id="75" dur="500"/>
                                        <p:tgtEl>
                                          <p:spTgt spid="40"/>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ox(in)">
                                      <p:cBhvr>
                                        <p:cTn id="78" dur="500"/>
                                        <p:tgtEl>
                                          <p:spTgt spid="39"/>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ox(in)">
                                      <p:cBhvr>
                                        <p:cTn id="81" dur="500"/>
                                        <p:tgtEl>
                                          <p:spTgt spid="38"/>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ox(in)">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blinds(horizontal)">
                                      <p:cBhvr>
                                        <p:cTn id="94" dur="500"/>
                                        <p:tgtEl>
                                          <p:spTgt spid="4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blinds(horizontal)">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arn(inVertical)">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down)">
                                      <p:cBhvr>
                                        <p:cTn id="107" dur="500"/>
                                        <p:tgtEl>
                                          <p:spTgt spid="62"/>
                                        </p:tgtEl>
                                      </p:cBhvr>
                                    </p:animEffect>
                                  </p:childTnLst>
                                </p:cTn>
                              </p:par>
                              <p:par>
                                <p:cTn id="108" presetID="22" presetClass="entr" presetSubtype="4" fill="hold"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down)">
                                      <p:cBhvr>
                                        <p:cTn id="11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5" grpId="0"/>
      <p:bldP spid="38" grpId="0" animBg="1"/>
      <p:bldP spid="39" grpId="0" animBg="1"/>
      <p:bldP spid="40" grpId="0" animBg="1"/>
      <p:bldP spid="41" grpId="0"/>
      <p:bldP spid="42" grpId="0"/>
      <p:bldP spid="43" grpId="0"/>
      <p:bldP spid="44" grpId="0"/>
      <p:bldP spid="45" grpId="0"/>
      <p:bldP spid="46" grpId="0"/>
      <p:bldP spid="47" grpId="0" animBg="1"/>
      <p:bldP spid="48" grpId="0"/>
      <p:bldP spid="49" grpId="0"/>
      <p:bldP spid="50"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13">
            <a:extLst>
              <a:ext uri="{FF2B5EF4-FFF2-40B4-BE49-F238E27FC236}">
                <a16:creationId xmlns:a16="http://schemas.microsoft.com/office/drawing/2014/main" id="{6200D70B-F0F8-4ECD-BD7E-8BB3A3431742}"/>
              </a:ext>
            </a:extLst>
          </p:cNvPr>
          <p:cNvSpPr/>
          <p:nvPr/>
        </p:nvSpPr>
        <p:spPr>
          <a:xfrm>
            <a:off x="4554199" y="461834"/>
            <a:ext cx="2347612" cy="726707"/>
          </a:xfrm>
          <a:prstGeom prst="roundRect">
            <a:avLst/>
          </a:prstGeom>
          <a:solidFill>
            <a:srgbClr val="B7F2F8"/>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C00000"/>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7493765"/>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19" name="图片 18">
            <a:extLst>
              <a:ext uri="{FF2B5EF4-FFF2-40B4-BE49-F238E27FC236}">
                <a16:creationId xmlns:a16="http://schemas.microsoft.com/office/drawing/2014/main" id="{F4A39EF3-C488-4E02-9648-FCB984981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80018" y="4812252"/>
            <a:ext cx="682657" cy="702301"/>
          </a:xfrm>
          <a:prstGeom prst="rect">
            <a:avLst/>
          </a:prstGeom>
        </p:spPr>
      </p:pic>
      <p:pic>
        <p:nvPicPr>
          <p:cNvPr id="22" name="图片 21">
            <a:extLst>
              <a:ext uri="{FF2B5EF4-FFF2-40B4-BE49-F238E27FC236}">
                <a16:creationId xmlns:a16="http://schemas.microsoft.com/office/drawing/2014/main" id="{1E8362B2-BF11-4E1C-BEA7-92883892D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38413" y="3194432"/>
            <a:ext cx="682657" cy="702301"/>
          </a:xfrm>
          <a:prstGeom prst="rect">
            <a:avLst/>
          </a:prstGeom>
        </p:spPr>
      </p:pic>
      <p:pic>
        <p:nvPicPr>
          <p:cNvPr id="25" name="图片 24">
            <a:extLst>
              <a:ext uri="{FF2B5EF4-FFF2-40B4-BE49-F238E27FC236}">
                <a16:creationId xmlns:a16="http://schemas.microsoft.com/office/drawing/2014/main" id="{23A42EE0-3394-4B46-ABE1-47C198BEF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65281" y="1822341"/>
            <a:ext cx="682657" cy="702301"/>
          </a:xfrm>
          <a:prstGeom prst="rect">
            <a:avLst/>
          </a:prstGeom>
        </p:spPr>
      </p:pic>
      <p:sp>
        <p:nvSpPr>
          <p:cNvPr id="26" name="文本框 44">
            <a:extLst>
              <a:ext uri="{FF2B5EF4-FFF2-40B4-BE49-F238E27FC236}">
                <a16:creationId xmlns:a16="http://schemas.microsoft.com/office/drawing/2014/main" id="{DE4D91EC-88E8-47A2-A885-C4C6480175FB}"/>
              </a:ext>
            </a:extLst>
          </p:cNvPr>
          <p:cNvSpPr txBox="1"/>
          <p:nvPr/>
        </p:nvSpPr>
        <p:spPr>
          <a:xfrm>
            <a:off x="4989698" y="421902"/>
            <a:ext cx="2290351" cy="830997"/>
          </a:xfrm>
          <a:prstGeom prst="rect">
            <a:avLst/>
          </a:prstGeom>
          <a:noFill/>
        </p:spPr>
        <p:txBody>
          <a:bodyPr wrap="square" rtlCol="0">
            <a:spAutoFit/>
          </a:bodyPr>
          <a:lstStyle/>
          <a:p>
            <a:r>
              <a:rPr lang="en-US" altLang="zh-CN" sz="4800" smtClean="0">
                <a:solidFill>
                  <a:srgbClr val="527C2C"/>
                </a:solidFill>
                <a:latin typeface="UTM Alberta Heavy" panose="02040603050506020204" pitchFamily="18" charset="0"/>
                <a:ea typeface="字魂7号-温暖童稚体" panose="00000500000000000000" pitchFamily="2" charset="-122"/>
              </a:rPr>
              <a:t>Đố em</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7" name="Rectangle 26"/>
          <p:cNvSpPr/>
          <p:nvPr/>
        </p:nvSpPr>
        <p:spPr>
          <a:xfrm>
            <a:off x="2305530" y="1123948"/>
            <a:ext cx="7718674" cy="523220"/>
          </a:xfrm>
          <a:prstGeom prst="rect">
            <a:avLst/>
          </a:prstGeom>
        </p:spPr>
        <p:txBody>
          <a:bodyPr wrap="square">
            <a:spAutoFit/>
          </a:bodyPr>
          <a:lstStyle/>
          <a:p>
            <a:pPr>
              <a:defRPr/>
            </a:pPr>
            <a:r>
              <a:rPr lang="en-US" sz="2800" b="1" smtClean="0">
                <a:solidFill>
                  <a:srgbClr val="9114B8"/>
                </a:solidFill>
                <a:latin typeface="Times New Roman" pitchFamily="18" charset="0"/>
                <a:cs typeface="Times New Roman" pitchFamily="18" charset="0"/>
              </a:rPr>
              <a:t>Em hiểu các tỉ số phần trăm sau như thế nào?</a:t>
            </a:r>
            <a:endParaRPr lang="en-US" sz="2800" b="1" dirty="0">
              <a:solidFill>
                <a:srgbClr val="9114B8"/>
              </a:solidFill>
              <a:latin typeface="Times New Roman" pitchFamily="18" charset="0"/>
              <a:cs typeface="Times New Roman" pitchFamily="18" charset="0"/>
            </a:endParaRPr>
          </a:p>
        </p:txBody>
      </p:sp>
      <p:sp>
        <p:nvSpPr>
          <p:cNvPr id="28" name="Text Box 21"/>
          <p:cNvSpPr txBox="1">
            <a:spLocks noChangeArrowheads="1"/>
          </p:cNvSpPr>
          <p:nvPr/>
        </p:nvSpPr>
        <p:spPr bwMode="auto">
          <a:xfrm>
            <a:off x="1364840" y="1847747"/>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75000"/>
                  </a:schemeClr>
                </a:solidFill>
                <a:latin typeface="Times New Roman" pitchFamily="18" charset="0"/>
                <a:cs typeface="Times New Roman" pitchFamily="18" charset="0"/>
              </a:rPr>
              <a:t>Tỉ </a:t>
            </a:r>
            <a:r>
              <a:rPr lang="en-US" sz="3000" b="1">
                <a:solidFill>
                  <a:schemeClr val="accent6">
                    <a:lumMod val="75000"/>
                  </a:schemeClr>
                </a:solidFill>
                <a:latin typeface="Times New Roman" pitchFamily="18" charset="0"/>
                <a:cs typeface="Times New Roman" pitchFamily="18" charset="0"/>
              </a:rPr>
              <a:t>số </a:t>
            </a:r>
            <a:r>
              <a:rPr lang="en-US" sz="3000" b="1" smtClean="0">
                <a:solidFill>
                  <a:schemeClr val="accent6">
                    <a:lumMod val="75000"/>
                  </a:schemeClr>
                </a:solidFill>
                <a:latin typeface="Times New Roman" pitchFamily="18" charset="0"/>
                <a:cs typeface="Times New Roman" pitchFamily="18" charset="0"/>
              </a:rPr>
              <a:t>giữa số cây còn sống và số cây được trồng là 92%</a:t>
            </a:r>
            <a:endParaRPr lang="en-US" sz="3000" b="1">
              <a:solidFill>
                <a:schemeClr val="accent6">
                  <a:lumMod val="75000"/>
                </a:schemeClr>
              </a:solidFill>
              <a:latin typeface="Times New Roman" pitchFamily="18" charset="0"/>
              <a:cs typeface="Times New Roman" pitchFamily="18" charset="0"/>
            </a:endParaRPr>
          </a:p>
        </p:txBody>
      </p:sp>
      <p:sp>
        <p:nvSpPr>
          <p:cNvPr id="29" name="Text Box 21"/>
          <p:cNvSpPr txBox="1">
            <a:spLocks noChangeArrowheads="1"/>
          </p:cNvSpPr>
          <p:nvPr/>
        </p:nvSpPr>
        <p:spPr bwMode="auto">
          <a:xfrm>
            <a:off x="1314580" y="2466579"/>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10000"/>
                  </a:schemeClr>
                </a:solidFill>
                <a:latin typeface="Times New Roman" pitchFamily="18" charset="0"/>
                <a:cs typeface="Times New Roman" pitchFamily="18" charset="0"/>
              </a:rPr>
              <a:t>Tỉ </a:t>
            </a:r>
            <a:r>
              <a:rPr lang="en-US" sz="3000" b="1">
                <a:solidFill>
                  <a:schemeClr val="accent6">
                    <a:lumMod val="10000"/>
                  </a:schemeClr>
                </a:solidFill>
                <a:latin typeface="Times New Roman" pitchFamily="18" charset="0"/>
                <a:cs typeface="Times New Roman" pitchFamily="18" charset="0"/>
              </a:rPr>
              <a:t>số </a:t>
            </a:r>
            <a:r>
              <a:rPr lang="en-US" sz="3000" b="1" smtClean="0">
                <a:solidFill>
                  <a:schemeClr val="accent6">
                    <a:lumMod val="10000"/>
                  </a:schemeClr>
                </a:solidFill>
                <a:latin typeface="Times New Roman" pitchFamily="18" charset="0"/>
                <a:cs typeface="Times New Roman" pitchFamily="18" charset="0"/>
              </a:rPr>
              <a:t>này cho biết cứ trồng 100 cây thì có 92 cây sống được.</a:t>
            </a:r>
            <a:endParaRPr lang="en-US" sz="3000" b="1">
              <a:solidFill>
                <a:schemeClr val="accent6">
                  <a:lumMod val="10000"/>
                </a:schemeClr>
              </a:solidFill>
              <a:latin typeface="Times New Roman" pitchFamily="18" charset="0"/>
              <a:cs typeface="Times New Roman" pitchFamily="18" charset="0"/>
            </a:endParaRPr>
          </a:p>
        </p:txBody>
      </p:sp>
      <p:sp>
        <p:nvSpPr>
          <p:cNvPr id="30" name="Text Box 21"/>
          <p:cNvSpPr txBox="1">
            <a:spLocks noChangeArrowheads="1"/>
          </p:cNvSpPr>
          <p:nvPr/>
        </p:nvSpPr>
        <p:spPr bwMode="auto">
          <a:xfrm>
            <a:off x="1402226" y="3277857"/>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75000"/>
                  </a:schemeClr>
                </a:solidFill>
                <a:latin typeface="Times New Roman" pitchFamily="18" charset="0"/>
                <a:cs typeface="Times New Roman" pitchFamily="18" charset="0"/>
              </a:rPr>
              <a:t>Số học sinh nữ chiếm 52% số học sinh toàn trường.</a:t>
            </a:r>
            <a:endParaRPr lang="en-US" sz="3000" b="1">
              <a:solidFill>
                <a:schemeClr val="accent6">
                  <a:lumMod val="75000"/>
                </a:schemeClr>
              </a:solidFill>
              <a:latin typeface="Times New Roman" pitchFamily="18" charset="0"/>
              <a:cs typeface="Times New Roman" pitchFamily="18" charset="0"/>
            </a:endParaRPr>
          </a:p>
        </p:txBody>
      </p:sp>
      <p:sp>
        <p:nvSpPr>
          <p:cNvPr id="31" name="Text Box 21"/>
          <p:cNvSpPr txBox="1">
            <a:spLocks noChangeArrowheads="1"/>
          </p:cNvSpPr>
          <p:nvPr/>
        </p:nvSpPr>
        <p:spPr bwMode="auto">
          <a:xfrm>
            <a:off x="1275706" y="3846348"/>
            <a:ext cx="98560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10000"/>
                  </a:schemeClr>
                </a:solidFill>
                <a:latin typeface="Times New Roman" pitchFamily="18" charset="0"/>
                <a:cs typeface="Times New Roman" pitchFamily="18" charset="0"/>
              </a:rPr>
              <a:t>Tỉ </a:t>
            </a:r>
            <a:r>
              <a:rPr lang="en-US" sz="3000" b="1">
                <a:solidFill>
                  <a:schemeClr val="accent6">
                    <a:lumMod val="10000"/>
                  </a:schemeClr>
                </a:solidFill>
                <a:latin typeface="Times New Roman" pitchFamily="18" charset="0"/>
                <a:cs typeface="Times New Roman" pitchFamily="18" charset="0"/>
              </a:rPr>
              <a:t>số </a:t>
            </a:r>
            <a:r>
              <a:rPr lang="en-US" sz="3000" b="1" smtClean="0">
                <a:solidFill>
                  <a:schemeClr val="accent6">
                    <a:lumMod val="10000"/>
                  </a:schemeClr>
                </a:solidFill>
                <a:latin typeface="Times New Roman" pitchFamily="18" charset="0"/>
                <a:cs typeface="Times New Roman" pitchFamily="18" charset="0"/>
              </a:rPr>
              <a:t>này cho biết cứ 100 học sinh của trường thì có 52 em học sinh nữ.</a:t>
            </a:r>
            <a:endParaRPr lang="en-US" sz="3000" b="1">
              <a:solidFill>
                <a:schemeClr val="accent6">
                  <a:lumMod val="10000"/>
                </a:schemeClr>
              </a:solidFill>
              <a:latin typeface="Times New Roman" pitchFamily="18" charset="0"/>
              <a:cs typeface="Times New Roman" pitchFamily="18" charset="0"/>
            </a:endParaRPr>
          </a:p>
        </p:txBody>
      </p:sp>
      <p:sp>
        <p:nvSpPr>
          <p:cNvPr id="32" name="Text Box 21"/>
          <p:cNvSpPr txBox="1">
            <a:spLocks noChangeArrowheads="1"/>
          </p:cNvSpPr>
          <p:nvPr/>
        </p:nvSpPr>
        <p:spPr bwMode="auto">
          <a:xfrm>
            <a:off x="1402227" y="4846802"/>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75000"/>
                  </a:schemeClr>
                </a:solidFill>
                <a:latin typeface="Times New Roman" pitchFamily="18" charset="0"/>
                <a:cs typeface="Times New Roman" pitchFamily="18" charset="0"/>
              </a:rPr>
              <a:t>Số học sinh lớp 5 chiếm 28% số học sinh toàn trường.</a:t>
            </a:r>
            <a:endParaRPr lang="en-US" sz="3000" b="1">
              <a:solidFill>
                <a:schemeClr val="accent6">
                  <a:lumMod val="75000"/>
                </a:schemeClr>
              </a:solidFill>
              <a:latin typeface="Times New Roman" pitchFamily="18" charset="0"/>
              <a:cs typeface="Times New Roman" pitchFamily="18" charset="0"/>
            </a:endParaRPr>
          </a:p>
        </p:txBody>
      </p:sp>
      <p:sp>
        <p:nvSpPr>
          <p:cNvPr id="33" name="Text Box 21"/>
          <p:cNvSpPr txBox="1">
            <a:spLocks noChangeArrowheads="1"/>
          </p:cNvSpPr>
          <p:nvPr/>
        </p:nvSpPr>
        <p:spPr bwMode="auto">
          <a:xfrm>
            <a:off x="1275706" y="5434795"/>
            <a:ext cx="93316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smtClean="0">
                <a:solidFill>
                  <a:schemeClr val="accent6">
                    <a:lumMod val="10000"/>
                  </a:schemeClr>
                </a:solidFill>
                <a:latin typeface="Times New Roman" pitchFamily="18" charset="0"/>
                <a:cs typeface="Times New Roman" pitchFamily="18" charset="0"/>
              </a:rPr>
              <a:t>Tỉ </a:t>
            </a:r>
            <a:r>
              <a:rPr lang="en-US" sz="3000" b="1">
                <a:solidFill>
                  <a:schemeClr val="accent6">
                    <a:lumMod val="10000"/>
                  </a:schemeClr>
                </a:solidFill>
                <a:latin typeface="Times New Roman" pitchFamily="18" charset="0"/>
                <a:cs typeface="Times New Roman" pitchFamily="18" charset="0"/>
              </a:rPr>
              <a:t>số </a:t>
            </a:r>
            <a:r>
              <a:rPr lang="en-US" sz="3000" b="1" smtClean="0">
                <a:solidFill>
                  <a:schemeClr val="accent6">
                    <a:lumMod val="10000"/>
                  </a:schemeClr>
                </a:solidFill>
                <a:latin typeface="Times New Roman" pitchFamily="18" charset="0"/>
                <a:cs typeface="Times New Roman" pitchFamily="18" charset="0"/>
              </a:rPr>
              <a:t>này cho biết cứ 100 học sinh của trường thì có 28 em là học sinh lớp 5.</a:t>
            </a:r>
            <a:endParaRPr lang="en-US" sz="3000" b="1">
              <a:solidFill>
                <a:schemeClr val="accent6">
                  <a:lumMod val="10000"/>
                </a:schemeClr>
              </a:solidFill>
              <a:latin typeface="Times New Roman" pitchFamily="18" charset="0"/>
              <a:cs typeface="Times New Roman" pitchFamily="18" charset="0"/>
            </a:endParaRPr>
          </a:p>
        </p:txBody>
      </p:sp>
      <p:pic>
        <p:nvPicPr>
          <p:cNvPr id="35" name="图片 28">
            <a:extLst>
              <a:ext uri="{FF2B5EF4-FFF2-40B4-BE49-F238E27FC236}">
                <a16:creationId xmlns:a16="http://schemas.microsoft.com/office/drawing/2014/main" id="{46EB8439-EB86-4C2E-A1F9-2C63CA6462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6126" y="5214323"/>
            <a:ext cx="1618958" cy="1648128"/>
          </a:xfrm>
          <a:prstGeom prst="rect">
            <a:avLst/>
          </a:prstGeom>
        </p:spPr>
      </p:pic>
    </p:spTree>
    <p:extLst>
      <p:ext uri="{BB962C8B-B14F-4D97-AF65-F5344CB8AC3E}">
        <p14:creationId xmlns:p14="http://schemas.microsoft.com/office/powerpoint/2010/main" val="14319326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1+#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3">
                                            <p:txEl>
                                              <p:pRg st="0" end="0"/>
                                            </p:txEl>
                                          </p:spTgt>
                                        </p:tgtEl>
                                        <p:attrNameLst>
                                          <p:attrName>style.visibility</p:attrName>
                                        </p:attrNameLst>
                                      </p:cBhvr>
                                      <p:to>
                                        <p:strVal val="visible"/>
                                      </p:to>
                                    </p:set>
                                    <p:animEffect transition="in" filter="wipe(left)">
                                      <p:cBhvr>
                                        <p:cTn id="66" dur="500"/>
                                        <p:tgtEl>
                                          <p:spTgt spid="33">
                                            <p:txEl>
                                              <p:pRg st="0" end="0"/>
                                            </p:txEl>
                                          </p:spTgt>
                                        </p:tgtEl>
                                      </p:cBhvr>
                                    </p:animEffect>
                                  </p:childTnLst>
                                </p:cTn>
                              </p:par>
                            </p:childTnLst>
                          </p:cTn>
                        </p:par>
                        <p:par>
                          <p:cTn id="67" fill="hold">
                            <p:stCondLst>
                              <p:cond delay="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6F3B52-8352-4A6D-9723-D3E17387C36D}"/>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5" name="图片 4">
            <a:extLst>
              <a:ext uri="{FF2B5EF4-FFF2-40B4-BE49-F238E27FC236}">
                <a16:creationId xmlns:a16="http://schemas.microsoft.com/office/drawing/2014/main" id="{340C6321-7D58-4145-8AC2-C66C673F9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4963970"/>
          </a:xfrm>
          <a:prstGeom prst="rect">
            <a:avLst/>
          </a:prstGeom>
        </p:spPr>
      </p:pic>
      <p:grpSp>
        <p:nvGrpSpPr>
          <p:cNvPr id="6" name="组合 5">
            <a:extLst>
              <a:ext uri="{FF2B5EF4-FFF2-40B4-BE49-F238E27FC236}">
                <a16:creationId xmlns:a16="http://schemas.microsoft.com/office/drawing/2014/main" id="{73F440C0-B936-4B0D-B8BF-34D3F2647319}"/>
              </a:ext>
            </a:extLst>
          </p:cNvPr>
          <p:cNvGrpSpPr/>
          <p:nvPr/>
        </p:nvGrpSpPr>
        <p:grpSpPr>
          <a:xfrm>
            <a:off x="688277" y="-419197"/>
            <a:ext cx="1125745" cy="2130005"/>
            <a:chOff x="1451292" y="-385762"/>
            <a:chExt cx="1323975" cy="2505074"/>
          </a:xfrm>
        </p:grpSpPr>
        <p:sp>
          <p:nvSpPr>
            <p:cNvPr id="7" name="矩形 6">
              <a:extLst>
                <a:ext uri="{FF2B5EF4-FFF2-40B4-BE49-F238E27FC236}">
                  <a16:creationId xmlns:a16="http://schemas.microsoft.com/office/drawing/2014/main" id="{6D3E564D-0AEE-4585-AB3E-6A124BB470D6}"/>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005E95-75C4-45DF-B121-74BCFA616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14" name="图片 13">
            <a:extLst>
              <a:ext uri="{FF2B5EF4-FFF2-40B4-BE49-F238E27FC236}">
                <a16:creationId xmlns:a16="http://schemas.microsoft.com/office/drawing/2014/main" id="{45C0F4C8-24BB-48C7-9604-042D57D7FE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53610" y="4595044"/>
            <a:ext cx="1970569" cy="1617150"/>
          </a:xfrm>
          <a:prstGeom prst="rect">
            <a:avLst/>
          </a:prstGeom>
        </p:spPr>
      </p:pic>
      <p:grpSp>
        <p:nvGrpSpPr>
          <p:cNvPr id="18" name="组合 17">
            <a:extLst>
              <a:ext uri="{FF2B5EF4-FFF2-40B4-BE49-F238E27FC236}">
                <a16:creationId xmlns:a16="http://schemas.microsoft.com/office/drawing/2014/main" id="{E8BAD752-4E63-4890-8893-887834650E57}"/>
              </a:ext>
            </a:extLst>
          </p:cNvPr>
          <p:cNvGrpSpPr/>
          <p:nvPr/>
        </p:nvGrpSpPr>
        <p:grpSpPr>
          <a:xfrm>
            <a:off x="5248702" y="-419197"/>
            <a:ext cx="1125745" cy="2130005"/>
            <a:chOff x="1451292" y="-385762"/>
            <a:chExt cx="1323975" cy="2505074"/>
          </a:xfrm>
        </p:grpSpPr>
        <p:sp>
          <p:nvSpPr>
            <p:cNvPr id="19" name="矩形 18">
              <a:extLst>
                <a:ext uri="{FF2B5EF4-FFF2-40B4-BE49-F238E27FC236}">
                  <a16:creationId xmlns:a16="http://schemas.microsoft.com/office/drawing/2014/main" id="{59A547C1-EE8A-4E3E-BB8F-404A8E783E82}"/>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35498DAA-0252-45E7-A886-63905FC2C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sp>
        <p:nvSpPr>
          <p:cNvPr id="27" name="TextBox 26"/>
          <p:cNvSpPr txBox="1"/>
          <p:nvPr/>
        </p:nvSpPr>
        <p:spPr>
          <a:xfrm>
            <a:off x="852981" y="2134538"/>
            <a:ext cx="6590555" cy="1446550"/>
          </a:xfrm>
          <a:prstGeom prst="rect">
            <a:avLst/>
          </a:prstGeom>
          <a:noFill/>
        </p:spPr>
        <p:txBody>
          <a:bodyPr wrap="square" rtlCol="0">
            <a:spAutoFit/>
          </a:bodyPr>
          <a:lstStyle/>
          <a:p>
            <a:r>
              <a:rPr lang="en-US" sz="8800" b="1" smtClean="0">
                <a:solidFill>
                  <a:srgbClr val="0082FF"/>
                </a:solidFill>
                <a:latin typeface="UTM Eremitage" panose="02040603050506020204" pitchFamily="18" charset="0"/>
              </a:rPr>
              <a:t>Luyện tập</a:t>
            </a:r>
            <a:endParaRPr lang="en-US" sz="8800" b="1">
              <a:solidFill>
                <a:srgbClr val="0082FF"/>
              </a:solidFill>
              <a:latin typeface="UTM Eremitage" panose="02040603050506020204" pitchFamily="18" charset="0"/>
            </a:endParaRPr>
          </a:p>
        </p:txBody>
      </p:sp>
      <p:pic>
        <p:nvPicPr>
          <p:cNvPr id="28" name="图片 28">
            <a:extLst>
              <a:ext uri="{FF2B5EF4-FFF2-40B4-BE49-F238E27FC236}">
                <a16:creationId xmlns:a16="http://schemas.microsoft.com/office/drawing/2014/main" id="{46EB8439-EB86-4C2E-A1F9-2C63CA646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1920" y="5201230"/>
            <a:ext cx="1618958" cy="1648128"/>
          </a:xfrm>
          <a:prstGeom prst="rect">
            <a:avLst/>
          </a:prstGeom>
        </p:spPr>
      </p:pic>
      <p:grpSp>
        <p:nvGrpSpPr>
          <p:cNvPr id="29" name="组合 14">
            <a:extLst>
              <a:ext uri="{FF2B5EF4-FFF2-40B4-BE49-F238E27FC236}">
                <a16:creationId xmlns:a16="http://schemas.microsoft.com/office/drawing/2014/main" id="{99A05DD0-5314-41EF-A736-053F3F08BE56}"/>
              </a:ext>
            </a:extLst>
          </p:cNvPr>
          <p:cNvGrpSpPr/>
          <p:nvPr/>
        </p:nvGrpSpPr>
        <p:grpSpPr>
          <a:xfrm flipH="1">
            <a:off x="6585267" y="291393"/>
            <a:ext cx="6004373" cy="5672796"/>
            <a:chOff x="3900976" y="1600724"/>
            <a:chExt cx="4450080" cy="4424572"/>
          </a:xfrm>
        </p:grpSpPr>
        <p:sp>
          <p:nvSpPr>
            <p:cNvPr id="30" name="椭圆 13">
              <a:extLst>
                <a:ext uri="{FF2B5EF4-FFF2-40B4-BE49-F238E27FC236}">
                  <a16:creationId xmlns:a16="http://schemas.microsoft.com/office/drawing/2014/main" id="{0520A03A-AEEF-47E6-A910-8EDE67CD6F86}"/>
                </a:ext>
              </a:extLst>
            </p:cNvPr>
            <p:cNvSpPr/>
            <p:nvPr/>
          </p:nvSpPr>
          <p:spPr>
            <a:xfrm>
              <a:off x="4561839" y="2417256"/>
              <a:ext cx="3270567" cy="3270567"/>
            </a:xfrm>
            <a:prstGeom prst="ellipse">
              <a:avLst/>
            </a:prstGeom>
            <a:solidFill>
              <a:srgbClr val="C3E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2">
              <a:extLst>
                <a:ext uri="{FF2B5EF4-FFF2-40B4-BE49-F238E27FC236}">
                  <a16:creationId xmlns:a16="http://schemas.microsoft.com/office/drawing/2014/main" id="{76D7E852-286D-4B1F-B67B-6FB9DC5EE599}"/>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b="62815"/>
            <a:stretch/>
          </p:blipFill>
          <p:spPr>
            <a:xfrm>
              <a:off x="3900976" y="1600724"/>
              <a:ext cx="4450080" cy="4424572"/>
            </a:xfrm>
            <a:prstGeom prst="rect">
              <a:avLst/>
            </a:prstGeom>
          </p:spPr>
        </p:pic>
      </p:grpSp>
    </p:spTree>
    <p:extLst>
      <p:ext uri="{BB962C8B-B14F-4D97-AF65-F5344CB8AC3E}">
        <p14:creationId xmlns:p14="http://schemas.microsoft.com/office/powerpoint/2010/main" val="315704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3"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6"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80">
                                          <p:stCondLst>
                                            <p:cond delay="0"/>
                                          </p:stCondLst>
                                        </p:cTn>
                                        <p:tgtEl>
                                          <p:spTgt spid="27"/>
                                        </p:tgtEl>
                                      </p:cBhvr>
                                    </p:animEffect>
                                    <p:anim calcmode="lin" valueType="num">
                                      <p:cBhvr>
                                        <p:cTn id="3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6" dur="26">
                                          <p:stCondLst>
                                            <p:cond delay="650"/>
                                          </p:stCondLst>
                                        </p:cTn>
                                        <p:tgtEl>
                                          <p:spTgt spid="27"/>
                                        </p:tgtEl>
                                      </p:cBhvr>
                                      <p:to x="100000" y="60000"/>
                                    </p:animScale>
                                    <p:animScale>
                                      <p:cBhvr>
                                        <p:cTn id="37" dur="166" decel="50000">
                                          <p:stCondLst>
                                            <p:cond delay="676"/>
                                          </p:stCondLst>
                                        </p:cTn>
                                        <p:tgtEl>
                                          <p:spTgt spid="27"/>
                                        </p:tgtEl>
                                      </p:cBhvr>
                                      <p:to x="100000" y="100000"/>
                                    </p:animScale>
                                    <p:animScale>
                                      <p:cBhvr>
                                        <p:cTn id="38" dur="26">
                                          <p:stCondLst>
                                            <p:cond delay="1312"/>
                                          </p:stCondLst>
                                        </p:cTn>
                                        <p:tgtEl>
                                          <p:spTgt spid="27"/>
                                        </p:tgtEl>
                                      </p:cBhvr>
                                      <p:to x="100000" y="80000"/>
                                    </p:animScale>
                                    <p:animScale>
                                      <p:cBhvr>
                                        <p:cTn id="39" dur="166" decel="50000">
                                          <p:stCondLst>
                                            <p:cond delay="1338"/>
                                          </p:stCondLst>
                                        </p:cTn>
                                        <p:tgtEl>
                                          <p:spTgt spid="27"/>
                                        </p:tgtEl>
                                      </p:cBhvr>
                                      <p:to x="100000" y="100000"/>
                                    </p:animScale>
                                    <p:animScale>
                                      <p:cBhvr>
                                        <p:cTn id="40" dur="26">
                                          <p:stCondLst>
                                            <p:cond delay="1642"/>
                                          </p:stCondLst>
                                        </p:cTn>
                                        <p:tgtEl>
                                          <p:spTgt spid="27"/>
                                        </p:tgtEl>
                                      </p:cBhvr>
                                      <p:to x="100000" y="90000"/>
                                    </p:animScale>
                                    <p:animScale>
                                      <p:cBhvr>
                                        <p:cTn id="41" dur="166" decel="50000">
                                          <p:stCondLst>
                                            <p:cond delay="1668"/>
                                          </p:stCondLst>
                                        </p:cTn>
                                        <p:tgtEl>
                                          <p:spTgt spid="27"/>
                                        </p:tgtEl>
                                      </p:cBhvr>
                                      <p:to x="100000" y="100000"/>
                                    </p:animScale>
                                    <p:animScale>
                                      <p:cBhvr>
                                        <p:cTn id="42" dur="26">
                                          <p:stCondLst>
                                            <p:cond delay="1808"/>
                                          </p:stCondLst>
                                        </p:cTn>
                                        <p:tgtEl>
                                          <p:spTgt spid="27"/>
                                        </p:tgtEl>
                                      </p:cBhvr>
                                      <p:to x="100000" y="95000"/>
                                    </p:animScale>
                                    <p:animScale>
                                      <p:cBhvr>
                                        <p:cTn id="43" dur="166" decel="50000">
                                          <p:stCondLst>
                                            <p:cond delay="1834"/>
                                          </p:stCondLst>
                                        </p:cTn>
                                        <p:tgtEl>
                                          <p:spTgt spid="27"/>
                                        </p:tgtEl>
                                      </p:cBhvr>
                                      <p:to x="100000" y="100000"/>
                                    </p:animScale>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3" name="图片 2">
            <a:extLst>
              <a:ext uri="{FF2B5EF4-FFF2-40B4-BE49-F238E27FC236}">
                <a16:creationId xmlns:a16="http://schemas.microsoft.com/office/drawing/2014/main" id="{FC180158-B722-4268-ABF3-550F05928909}"/>
              </a:ext>
            </a:extLst>
          </p:cNvPr>
          <p:cNvPicPr>
            <a:picLocks noChangeAspect="1"/>
          </p:cNvPicPr>
          <p:nvPr/>
        </p:nvPicPr>
        <p:blipFill rotWithShape="1">
          <a:blip r:embed="rId7">
            <a:extLst>
              <a:ext uri="{28A0092B-C50C-407E-A947-70E740481C1C}">
                <a14:useLocalDpi xmlns:a14="http://schemas.microsoft.com/office/drawing/2010/main" val="0"/>
              </a:ext>
            </a:extLst>
          </a:blip>
          <a:srcRect r="47822" b="61630"/>
          <a:stretch/>
        </p:blipFill>
        <p:spPr>
          <a:xfrm>
            <a:off x="8138565" y="2901144"/>
            <a:ext cx="4292062" cy="4219611"/>
          </a:xfrm>
          <a:prstGeom prst="rect">
            <a:avLst/>
          </a:prstGeom>
        </p:spPr>
      </p:pic>
      <p:sp>
        <p:nvSpPr>
          <p:cNvPr id="25" name="Title 3"/>
          <p:cNvSpPr txBox="1">
            <a:spLocks/>
          </p:cNvSpPr>
          <p:nvPr/>
        </p:nvSpPr>
        <p:spPr bwMode="auto">
          <a:xfrm>
            <a:off x="3066001" y="405124"/>
            <a:ext cx="644090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smtClean="0">
                <a:solidFill>
                  <a:srgbClr val="C00000"/>
                </a:solidFill>
                <a:effectLst/>
                <a:latin typeface="UTM Futura Extra" panose="02040603050506020204" pitchFamily="18" charset="0"/>
                <a:cs typeface="Times New Roman" pitchFamily="18" charset="0"/>
              </a:rPr>
              <a:t>Bài 1:Viết (theo mẫu) :</a:t>
            </a:r>
          </a:p>
        </p:txBody>
      </p:sp>
      <p:sp>
        <p:nvSpPr>
          <p:cNvPr id="26" name="Subtitle 4"/>
          <p:cNvSpPr txBox="1">
            <a:spLocks/>
          </p:cNvSpPr>
          <p:nvPr/>
        </p:nvSpPr>
        <p:spPr bwMode="auto">
          <a:xfrm>
            <a:off x="1021346" y="2112602"/>
            <a:ext cx="152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r>
              <a:rPr lang="en-US" sz="2800" b="1" smtClean="0">
                <a:solidFill>
                  <a:srgbClr val="9114B8"/>
                </a:solidFill>
              </a:rPr>
              <a:t>Mẫu :</a:t>
            </a:r>
          </a:p>
        </p:txBody>
      </p:sp>
      <p:graphicFrame>
        <p:nvGraphicFramePr>
          <p:cNvPr id="27" name="Object 2"/>
          <p:cNvGraphicFramePr>
            <a:graphicFrameLocks noChangeAspect="1"/>
          </p:cNvGraphicFramePr>
          <p:nvPr>
            <p:extLst>
              <p:ext uri="{D42A27DB-BD31-4B8C-83A1-F6EECF244321}">
                <p14:modId xmlns:p14="http://schemas.microsoft.com/office/powerpoint/2010/main" val="39674590"/>
              </p:ext>
            </p:extLst>
          </p:nvPr>
        </p:nvGraphicFramePr>
        <p:xfrm>
          <a:off x="1326146" y="2722202"/>
          <a:ext cx="762000" cy="806450"/>
        </p:xfrm>
        <a:graphic>
          <a:graphicData uri="http://schemas.openxmlformats.org/presentationml/2006/ole">
            <mc:AlternateContent xmlns:mc="http://schemas.openxmlformats.org/markup-compatibility/2006">
              <mc:Choice xmlns:v="urn:schemas-microsoft-com:vml" Requires="v">
                <p:oleObj spid="_x0000_s2110" name="Equation" r:id="rId8" imgW="330057" imgH="393529" progId="Equation.3">
                  <p:embed/>
                </p:oleObj>
              </mc:Choice>
              <mc:Fallback>
                <p:oleObj name="Equation" r:id="rId8" imgW="330057" imgH="393529" progId="Equation.3">
                  <p:embed/>
                  <p:pic>
                    <p:nvPicPr>
                      <p:cNvPr id="86"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6146" y="2722202"/>
                        <a:ext cx="76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851542779"/>
              </p:ext>
            </p:extLst>
          </p:nvPr>
        </p:nvGraphicFramePr>
        <p:xfrm>
          <a:off x="1384884" y="4049352"/>
          <a:ext cx="779462" cy="882650"/>
        </p:xfrm>
        <a:graphic>
          <a:graphicData uri="http://schemas.openxmlformats.org/presentationml/2006/ole">
            <mc:AlternateContent xmlns:mc="http://schemas.openxmlformats.org/markup-compatibility/2006">
              <mc:Choice xmlns:v="urn:schemas-microsoft-com:vml" Requires="v">
                <p:oleObj spid="_x0000_s2111" name="Equation" r:id="rId10" imgW="330057" imgH="393529" progId="Equation.3">
                  <p:embed/>
                </p:oleObj>
              </mc:Choice>
              <mc:Fallback>
                <p:oleObj name="Equation" r:id="rId10" imgW="330057" imgH="393529" progId="Equation.3">
                  <p:embed/>
                  <p:pic>
                    <p:nvPicPr>
                      <p:cNvPr id="87"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4884" y="4049352"/>
                        <a:ext cx="7794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1286985066"/>
              </p:ext>
            </p:extLst>
          </p:nvPr>
        </p:nvGraphicFramePr>
        <p:xfrm>
          <a:off x="6185484" y="2722202"/>
          <a:ext cx="703262" cy="806450"/>
        </p:xfrm>
        <a:graphic>
          <a:graphicData uri="http://schemas.openxmlformats.org/presentationml/2006/ole">
            <mc:AlternateContent xmlns:mc="http://schemas.openxmlformats.org/markup-compatibility/2006">
              <mc:Choice xmlns:v="urn:schemas-microsoft-com:vml" Requires="v">
                <p:oleObj spid="_x0000_s2112" name="Equation" r:id="rId12" imgW="330057" imgH="393529" progId="Equation.3">
                  <p:embed/>
                </p:oleObj>
              </mc:Choice>
              <mc:Fallback>
                <p:oleObj name="Equation" r:id="rId12" imgW="330057" imgH="393529" progId="Equation.3">
                  <p:embed/>
                  <p:pic>
                    <p:nvPicPr>
                      <p:cNvPr id="88"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5484" y="2722202"/>
                        <a:ext cx="7032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5"/>
          <p:cNvGraphicFramePr>
            <a:graphicFrameLocks noChangeAspect="1"/>
          </p:cNvGraphicFramePr>
          <p:nvPr>
            <p:extLst>
              <p:ext uri="{D42A27DB-BD31-4B8C-83A1-F6EECF244321}">
                <p14:modId xmlns:p14="http://schemas.microsoft.com/office/powerpoint/2010/main" val="1909185084"/>
              </p:ext>
            </p:extLst>
          </p:nvPr>
        </p:nvGraphicFramePr>
        <p:xfrm>
          <a:off x="6180721" y="4017602"/>
          <a:ext cx="631825" cy="838200"/>
        </p:xfrm>
        <a:graphic>
          <a:graphicData uri="http://schemas.openxmlformats.org/presentationml/2006/ole">
            <mc:AlternateContent xmlns:mc="http://schemas.openxmlformats.org/markup-compatibility/2006">
              <mc:Choice xmlns:v="urn:schemas-microsoft-com:vml" Requires="v">
                <p:oleObj spid="_x0000_s2113" name="Equation" r:id="rId14" imgW="291960" imgH="393480" progId="Equation.3">
                  <p:embed/>
                </p:oleObj>
              </mc:Choice>
              <mc:Fallback>
                <p:oleObj name="Equation" r:id="rId14" imgW="291960" imgH="393480" progId="Equation.3">
                  <p:embed/>
                  <p:pic>
                    <p:nvPicPr>
                      <p:cNvPr id="89"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0721" y="4017602"/>
                        <a:ext cx="631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7"/>
          <p:cNvGraphicFramePr>
            <a:graphicFrameLocks noChangeAspect="1"/>
          </p:cNvGraphicFramePr>
          <p:nvPr>
            <p:extLst>
              <p:ext uri="{D42A27DB-BD31-4B8C-83A1-F6EECF244321}">
                <p14:modId xmlns:p14="http://schemas.microsoft.com/office/powerpoint/2010/main" val="2692854056"/>
              </p:ext>
            </p:extLst>
          </p:nvPr>
        </p:nvGraphicFramePr>
        <p:xfrm>
          <a:off x="2011946" y="2646002"/>
          <a:ext cx="949325" cy="882650"/>
        </p:xfrm>
        <a:graphic>
          <a:graphicData uri="http://schemas.openxmlformats.org/presentationml/2006/ole">
            <mc:AlternateContent xmlns:mc="http://schemas.openxmlformats.org/markup-compatibility/2006">
              <mc:Choice xmlns:v="urn:schemas-microsoft-com:vml" Requires="v">
                <p:oleObj spid="_x0000_s2114" name="Equation" r:id="rId16" imgW="444307" imgH="393529" progId="Equation.3">
                  <p:embed/>
                </p:oleObj>
              </mc:Choice>
              <mc:Fallback>
                <p:oleObj name="Equation" r:id="rId16" imgW="444307" imgH="393529" progId="Equation.3">
                  <p:embed/>
                  <p:pic>
                    <p:nvPicPr>
                      <p:cNvPr id="9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11946" y="2646002"/>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Subtitle 4"/>
          <p:cNvSpPr txBox="1">
            <a:spLocks/>
          </p:cNvSpPr>
          <p:nvPr/>
        </p:nvSpPr>
        <p:spPr bwMode="auto">
          <a:xfrm>
            <a:off x="2850146" y="42462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15%</a:t>
            </a:r>
          </a:p>
        </p:txBody>
      </p:sp>
      <p:graphicFrame>
        <p:nvGraphicFramePr>
          <p:cNvPr id="36" name="Object 8"/>
          <p:cNvGraphicFramePr>
            <a:graphicFrameLocks noChangeAspect="1"/>
          </p:cNvGraphicFramePr>
          <p:nvPr>
            <p:extLst>
              <p:ext uri="{D42A27DB-BD31-4B8C-83A1-F6EECF244321}">
                <p14:modId xmlns:p14="http://schemas.microsoft.com/office/powerpoint/2010/main" val="1336613427"/>
              </p:ext>
            </p:extLst>
          </p:nvPr>
        </p:nvGraphicFramePr>
        <p:xfrm>
          <a:off x="2164346" y="4049352"/>
          <a:ext cx="949325" cy="882650"/>
        </p:xfrm>
        <a:graphic>
          <a:graphicData uri="http://schemas.openxmlformats.org/presentationml/2006/ole">
            <mc:AlternateContent xmlns:mc="http://schemas.openxmlformats.org/markup-compatibility/2006">
              <mc:Choice xmlns:v="urn:schemas-microsoft-com:vml" Requires="v">
                <p:oleObj spid="_x0000_s2115" name="Equation" r:id="rId18" imgW="444307" imgH="393529" progId="Equation.3">
                  <p:embed/>
                </p:oleObj>
              </mc:Choice>
              <mc:Fallback>
                <p:oleObj name="Equation" r:id="rId18" imgW="444307" imgH="393529" progId="Equation.3">
                  <p:embed/>
                  <p:pic>
                    <p:nvPicPr>
                      <p:cNvPr id="92"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4346" y="4049352"/>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Subtitle 4"/>
          <p:cNvSpPr txBox="1">
            <a:spLocks/>
          </p:cNvSpPr>
          <p:nvPr/>
        </p:nvSpPr>
        <p:spPr bwMode="auto">
          <a:xfrm>
            <a:off x="2545346" y="2798402"/>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25%</a:t>
            </a:r>
          </a:p>
        </p:txBody>
      </p:sp>
      <p:graphicFrame>
        <p:nvGraphicFramePr>
          <p:cNvPr id="38" name="Object 8"/>
          <p:cNvGraphicFramePr>
            <a:graphicFrameLocks noChangeAspect="1"/>
          </p:cNvGraphicFramePr>
          <p:nvPr>
            <p:extLst>
              <p:ext uri="{D42A27DB-BD31-4B8C-83A1-F6EECF244321}">
                <p14:modId xmlns:p14="http://schemas.microsoft.com/office/powerpoint/2010/main" val="3059619736"/>
              </p:ext>
            </p:extLst>
          </p:nvPr>
        </p:nvGraphicFramePr>
        <p:xfrm>
          <a:off x="6888746" y="2722202"/>
          <a:ext cx="990600" cy="838200"/>
        </p:xfrm>
        <a:graphic>
          <a:graphicData uri="http://schemas.openxmlformats.org/presentationml/2006/ole">
            <mc:AlternateContent xmlns:mc="http://schemas.openxmlformats.org/markup-compatibility/2006">
              <mc:Choice xmlns:v="urn:schemas-microsoft-com:vml" Requires="v">
                <p:oleObj spid="_x0000_s2116" name="Equation" r:id="rId20" imgW="444307" imgH="393529" progId="Equation.3">
                  <p:embed/>
                </p:oleObj>
              </mc:Choice>
              <mc:Fallback>
                <p:oleObj name="Equation" r:id="rId20" imgW="444307" imgH="393529" progId="Equation.3">
                  <p:embed/>
                  <p:pic>
                    <p:nvPicPr>
                      <p:cNvPr id="94"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88746" y="2722202"/>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Subtitle 4"/>
          <p:cNvSpPr txBox="1">
            <a:spLocks/>
          </p:cNvSpPr>
          <p:nvPr/>
        </p:nvSpPr>
        <p:spPr bwMode="auto">
          <a:xfrm>
            <a:off x="7574546" y="28746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12%</a:t>
            </a:r>
          </a:p>
        </p:txBody>
      </p:sp>
      <p:graphicFrame>
        <p:nvGraphicFramePr>
          <p:cNvPr id="40" name="Object 9"/>
          <p:cNvGraphicFramePr>
            <a:graphicFrameLocks noChangeAspect="1"/>
          </p:cNvGraphicFramePr>
          <p:nvPr>
            <p:extLst>
              <p:ext uri="{D42A27DB-BD31-4B8C-83A1-F6EECF244321}">
                <p14:modId xmlns:p14="http://schemas.microsoft.com/office/powerpoint/2010/main" val="4233330311"/>
              </p:ext>
            </p:extLst>
          </p:nvPr>
        </p:nvGraphicFramePr>
        <p:xfrm>
          <a:off x="6888746" y="4017602"/>
          <a:ext cx="914400" cy="838200"/>
        </p:xfrm>
        <a:graphic>
          <a:graphicData uri="http://schemas.openxmlformats.org/presentationml/2006/ole">
            <mc:AlternateContent xmlns:mc="http://schemas.openxmlformats.org/markup-compatibility/2006">
              <mc:Choice xmlns:v="urn:schemas-microsoft-com:vml" Requires="v">
                <p:oleObj spid="_x0000_s2117" name="Equation" r:id="rId22" imgW="444307" imgH="393529" progId="Equation.3">
                  <p:embed/>
                </p:oleObj>
              </mc:Choice>
              <mc:Fallback>
                <p:oleObj name="Equation" r:id="rId22" imgW="444307" imgH="393529" progId="Equation.3">
                  <p:embed/>
                  <p:pic>
                    <p:nvPicPr>
                      <p:cNvPr id="96"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88746" y="4017602"/>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Subtitle 4"/>
          <p:cNvSpPr txBox="1">
            <a:spLocks/>
          </p:cNvSpPr>
          <p:nvPr/>
        </p:nvSpPr>
        <p:spPr bwMode="auto">
          <a:xfrm>
            <a:off x="7498346" y="41700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32%</a:t>
            </a:r>
          </a:p>
        </p:txBody>
      </p:sp>
      <p:graphicFrame>
        <p:nvGraphicFramePr>
          <p:cNvPr id="42" name="Object 10"/>
          <p:cNvGraphicFramePr>
            <a:graphicFrameLocks noChangeAspect="1"/>
          </p:cNvGraphicFramePr>
          <p:nvPr>
            <p:extLst>
              <p:ext uri="{D42A27DB-BD31-4B8C-83A1-F6EECF244321}">
                <p14:modId xmlns:p14="http://schemas.microsoft.com/office/powerpoint/2010/main" val="704149514"/>
              </p:ext>
            </p:extLst>
          </p:nvPr>
        </p:nvGraphicFramePr>
        <p:xfrm>
          <a:off x="3867104" y="1389038"/>
          <a:ext cx="792162" cy="806450"/>
        </p:xfrm>
        <a:graphic>
          <a:graphicData uri="http://schemas.openxmlformats.org/presentationml/2006/ole">
            <mc:AlternateContent xmlns:mc="http://schemas.openxmlformats.org/markup-compatibility/2006">
              <mc:Choice xmlns:v="urn:schemas-microsoft-com:vml" Requires="v">
                <p:oleObj spid="_x0000_s2118" name="Equation" r:id="rId24" imgW="342720" imgH="393480" progId="Equation.3">
                  <p:embed/>
                </p:oleObj>
              </mc:Choice>
              <mc:Fallback>
                <p:oleObj name="Equation" r:id="rId24" imgW="342720" imgH="393480" progId="Equation.3">
                  <p:embed/>
                  <p:pic>
                    <p:nvPicPr>
                      <p:cNvPr id="98"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67104" y="1389038"/>
                        <a:ext cx="7921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11"/>
          <p:cNvGraphicFramePr>
            <a:graphicFrameLocks noChangeAspect="1"/>
          </p:cNvGraphicFramePr>
          <p:nvPr>
            <p:extLst>
              <p:ext uri="{D42A27DB-BD31-4B8C-83A1-F6EECF244321}">
                <p14:modId xmlns:p14="http://schemas.microsoft.com/office/powerpoint/2010/main" val="1000419839"/>
              </p:ext>
            </p:extLst>
          </p:nvPr>
        </p:nvGraphicFramePr>
        <p:xfrm>
          <a:off x="5070429" y="1389038"/>
          <a:ext cx="715962" cy="806450"/>
        </p:xfrm>
        <a:graphic>
          <a:graphicData uri="http://schemas.openxmlformats.org/presentationml/2006/ole">
            <mc:AlternateContent xmlns:mc="http://schemas.openxmlformats.org/markup-compatibility/2006">
              <mc:Choice xmlns:v="urn:schemas-microsoft-com:vml" Requires="v">
                <p:oleObj spid="_x0000_s2119" name="Equation" r:id="rId26" imgW="355320" imgH="393480" progId="Equation.3">
                  <p:embed/>
                </p:oleObj>
              </mc:Choice>
              <mc:Fallback>
                <p:oleObj name="Equation" r:id="rId26" imgW="355320" imgH="393480" progId="Equation.3">
                  <p:embed/>
                  <p:pic>
                    <p:nvPicPr>
                      <p:cNvPr id="99" name="Object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70429" y="1389038"/>
                        <a:ext cx="7159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12"/>
          <p:cNvGraphicFramePr>
            <a:graphicFrameLocks noChangeAspect="1"/>
          </p:cNvGraphicFramePr>
          <p:nvPr>
            <p:extLst>
              <p:ext uri="{D42A27DB-BD31-4B8C-83A1-F6EECF244321}">
                <p14:modId xmlns:p14="http://schemas.microsoft.com/office/powerpoint/2010/main" val="3547676535"/>
              </p:ext>
            </p:extLst>
          </p:nvPr>
        </p:nvGraphicFramePr>
        <p:xfrm>
          <a:off x="6286454" y="1389038"/>
          <a:ext cx="642937" cy="762000"/>
        </p:xfrm>
        <a:graphic>
          <a:graphicData uri="http://schemas.openxmlformats.org/presentationml/2006/ole">
            <mc:AlternateContent xmlns:mc="http://schemas.openxmlformats.org/markup-compatibility/2006">
              <mc:Choice xmlns:v="urn:schemas-microsoft-com:vml" Requires="v">
                <p:oleObj spid="_x0000_s2120" name="Equation" r:id="rId28" imgW="342720" imgH="393480" progId="Equation.3">
                  <p:embed/>
                </p:oleObj>
              </mc:Choice>
              <mc:Fallback>
                <p:oleObj name="Equation" r:id="rId28" imgW="342720" imgH="393480" progId="Equation.3">
                  <p:embed/>
                  <p:pic>
                    <p:nvPicPr>
                      <p:cNvPr id="100"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86454" y="1389038"/>
                        <a:ext cx="642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13"/>
          <p:cNvGraphicFramePr>
            <a:graphicFrameLocks noChangeAspect="1"/>
          </p:cNvGraphicFramePr>
          <p:nvPr>
            <p:extLst>
              <p:ext uri="{D42A27DB-BD31-4B8C-83A1-F6EECF244321}">
                <p14:modId xmlns:p14="http://schemas.microsoft.com/office/powerpoint/2010/main" val="2885214441"/>
              </p:ext>
            </p:extLst>
          </p:nvPr>
        </p:nvGraphicFramePr>
        <p:xfrm>
          <a:off x="7562804" y="1389038"/>
          <a:ext cx="585787" cy="762000"/>
        </p:xfrm>
        <a:graphic>
          <a:graphicData uri="http://schemas.openxmlformats.org/presentationml/2006/ole">
            <mc:AlternateContent xmlns:mc="http://schemas.openxmlformats.org/markup-compatibility/2006">
              <mc:Choice xmlns:v="urn:schemas-microsoft-com:vml" Requires="v">
                <p:oleObj spid="_x0000_s2121" name="Equation" r:id="rId30" imgW="342720" imgH="393480" progId="Equation.3">
                  <p:embed/>
                </p:oleObj>
              </mc:Choice>
              <mc:Fallback>
                <p:oleObj name="Equation" r:id="rId30" imgW="342720" imgH="393480" progId="Equation.3">
                  <p:embed/>
                  <p:pic>
                    <p:nvPicPr>
                      <p:cNvPr id="101" name="Object 1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62804" y="1389038"/>
                        <a:ext cx="585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 name="图片 28">
            <a:extLst>
              <a:ext uri="{FF2B5EF4-FFF2-40B4-BE49-F238E27FC236}">
                <a16:creationId xmlns:a16="http://schemas.microsoft.com/office/drawing/2014/main" id="{46EB8439-EB86-4C2E-A1F9-2C63CA6462E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flipH="1">
            <a:off x="-121920" y="5201230"/>
            <a:ext cx="1618958" cy="1648128"/>
          </a:xfrm>
          <a:prstGeom prst="rect">
            <a:avLst/>
          </a:prstGeom>
        </p:spPr>
      </p:pic>
    </p:spTree>
    <p:extLst>
      <p:ext uri="{BB962C8B-B14F-4D97-AF65-F5344CB8AC3E}">
        <p14:creationId xmlns:p14="http://schemas.microsoft.com/office/powerpoint/2010/main" val="3125728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1+#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6">
                                            <p:txEl>
                                              <p:pRg st="0" end="0"/>
                                            </p:txEl>
                                          </p:spTgt>
                                        </p:tgtEl>
                                        <p:attrNameLst>
                                          <p:attrName>style.visibility</p:attrName>
                                        </p:attrNameLst>
                                      </p:cBhvr>
                                      <p:to>
                                        <p:strVal val="visible"/>
                                      </p:to>
                                    </p:set>
                                    <p:anim calcmode="lin" valueType="num">
                                      <p:cBhvr>
                                        <p:cTn id="30" dur="1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ox(in)">
                                      <p:cBhvr>
                                        <p:cTn id="53" dur="500"/>
                                        <p:tgtEl>
                                          <p:spTgt spid="31"/>
                                        </p:tgtEl>
                                      </p:cBhvr>
                                    </p:animEffect>
                                  </p:childTnLst>
                                </p:cTn>
                              </p:par>
                              <p:par>
                                <p:cTn id="54" presetID="4" presetClass="entr" presetSubtype="16"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ox(in)">
                                      <p:cBhvr>
                                        <p:cTn id="56" dur="500"/>
                                        <p:tgtEl>
                                          <p:spTgt spid="36"/>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ox(in)">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ox(in)">
                                      <p:cBhvr>
                                        <p:cTn id="64" dur="500"/>
                                        <p:tgtEl>
                                          <p:spTgt spid="32"/>
                                        </p:tgtEl>
                                      </p:cBhvr>
                                    </p:animEffect>
                                  </p:childTnLst>
                                </p:cTn>
                              </p:par>
                              <p:par>
                                <p:cTn id="65" presetID="4" presetClass="entr" presetSubtype="1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ox(in)">
                                      <p:cBhvr>
                                        <p:cTn id="67" dur="500"/>
                                        <p:tgtEl>
                                          <p:spTgt spid="3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ox(in)">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ox(in)">
                                      <p:cBhvr>
                                        <p:cTn id="75" dur="500"/>
                                        <p:tgtEl>
                                          <p:spTgt spid="33"/>
                                        </p:tgtEl>
                                      </p:cBhvr>
                                    </p:animEffect>
                                  </p:childTnLst>
                                </p:cTn>
                              </p:par>
                              <p:par>
                                <p:cTn id="76" presetID="4" presetClass="entr" presetSubtype="16"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ox(in)">
                                      <p:cBhvr>
                                        <p:cTn id="78" dur="500"/>
                                        <p:tgtEl>
                                          <p:spTgt spid="4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ox(in)">
                                      <p:cBhvr>
                                        <p:cTn id="81" dur="500"/>
                                        <p:tgtEl>
                                          <p:spTgt spid="41"/>
                                        </p:tgtEl>
                                      </p:cBhvr>
                                    </p:animEffect>
                                  </p:childTnLst>
                                </p:cTn>
                              </p:par>
                            </p:childTnLst>
                          </p:cTn>
                        </p:par>
                        <p:par>
                          <p:cTn id="82" fill="hold">
                            <p:stCondLst>
                              <p:cond delay="500"/>
                            </p:stCondLst>
                            <p:childTnLst>
                              <p:par>
                                <p:cTn id="83" presetID="2" presetClass="entr" presetSubtype="4" fill="hold"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1+#ppt_w/2"/>
                                          </p:val>
                                        </p:tav>
                                        <p:tav tm="100000">
                                          <p:val>
                                            <p:strVal val="#ppt_x"/>
                                          </p:val>
                                        </p:tav>
                                      </p:tavLst>
                                    </p:anim>
                                    <p:anim calcmode="lin" valueType="num">
                                      <p:cBhvr additive="base">
                                        <p:cTn id="9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35" grpId="0"/>
      <p:bldP spid="37" grpId="0"/>
      <p:bldP spid="39"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5" name="Text Box 37"/>
          <p:cNvSpPr txBox="1">
            <a:spLocks noChangeArrowheads="1"/>
          </p:cNvSpPr>
          <p:nvPr/>
        </p:nvSpPr>
        <p:spPr bwMode="auto">
          <a:xfrm>
            <a:off x="2007149" y="1303994"/>
            <a:ext cx="830703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smtClean="0">
                <a:solidFill>
                  <a:schemeClr val="accent6">
                    <a:lumMod val="10000"/>
                  </a:schemeClr>
                </a:solidFill>
                <a:latin typeface="Times New Roman" pitchFamily="18" charset="0"/>
                <a:cs typeface="Times New Roman" pitchFamily="18" charset="0"/>
              </a:rPr>
              <a:t>Kiểm </a:t>
            </a:r>
            <a:r>
              <a:rPr lang="en-US" sz="2800">
                <a:solidFill>
                  <a:schemeClr val="accent6">
                    <a:lumMod val="10000"/>
                  </a:schemeClr>
                </a:solidFill>
                <a:latin typeface="Times New Roman" pitchFamily="18" charset="0"/>
                <a:cs typeface="Times New Roman" pitchFamily="18" charset="0"/>
              </a:rPr>
              <a:t>tra sản phẩm của một nhà máy, người ta thấy trung bình cứ 100 sản phẩm thì có 95 sản phẩm đạt chuẩn. Hỏi số sản phẩm đạt chuẩn chiếm bao nhiêu phần trăm tổng </a:t>
            </a:r>
            <a:r>
              <a:rPr lang="en-US" sz="2800" smtClean="0">
                <a:solidFill>
                  <a:schemeClr val="accent6">
                    <a:lumMod val="10000"/>
                  </a:schemeClr>
                </a:solidFill>
                <a:latin typeface="Times New Roman" pitchFamily="18" charset="0"/>
                <a:cs typeface="Times New Roman" pitchFamily="18" charset="0"/>
              </a:rPr>
              <a:t>số sản </a:t>
            </a:r>
            <a:r>
              <a:rPr lang="en-US" sz="2800">
                <a:solidFill>
                  <a:schemeClr val="accent6">
                    <a:lumMod val="10000"/>
                  </a:schemeClr>
                </a:solidFill>
                <a:latin typeface="Times New Roman" pitchFamily="18" charset="0"/>
                <a:cs typeface="Times New Roman" pitchFamily="18" charset="0"/>
              </a:rPr>
              <a:t>phẩm của nhà máy?</a:t>
            </a:r>
          </a:p>
        </p:txBody>
      </p:sp>
      <p:cxnSp>
        <p:nvCxnSpPr>
          <p:cNvPr id="26" name="Straight Connector 25"/>
          <p:cNvCxnSpPr/>
          <p:nvPr/>
        </p:nvCxnSpPr>
        <p:spPr bwMode="auto">
          <a:xfrm>
            <a:off x="3259104" y="2158564"/>
            <a:ext cx="1970622" cy="783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flipV="1">
            <a:off x="6192748" y="2166395"/>
            <a:ext cx="3320220" cy="1065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2127465" y="2631372"/>
            <a:ext cx="8011146" cy="574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6" name="Title 3"/>
          <p:cNvSpPr txBox="1">
            <a:spLocks/>
          </p:cNvSpPr>
          <p:nvPr/>
        </p:nvSpPr>
        <p:spPr bwMode="auto">
          <a:xfrm>
            <a:off x="1701600" y="600507"/>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smtClean="0">
                <a:solidFill>
                  <a:srgbClr val="C00000"/>
                </a:solidFill>
                <a:effectLst/>
                <a:latin typeface="UTM Futura Extra" panose="02040603050506020204" pitchFamily="18" charset="0"/>
                <a:cs typeface="Times New Roman" pitchFamily="18" charset="0"/>
              </a:rPr>
              <a:t>Bài </a:t>
            </a:r>
            <a:r>
              <a:rPr lang="en-US" sz="3600" b="1" smtClean="0">
                <a:solidFill>
                  <a:srgbClr val="C00000"/>
                </a:solidFill>
                <a:effectLst/>
                <a:latin typeface="UTM Futura Extra" panose="02040603050506020204" pitchFamily="18" charset="0"/>
                <a:cs typeface="Times New Roman" pitchFamily="18" charset="0"/>
              </a:rPr>
              <a:t>2:</a:t>
            </a:r>
            <a:endParaRPr lang="en-US" sz="3600" b="1" smtClean="0">
              <a:solidFill>
                <a:srgbClr val="C00000"/>
              </a:solidFill>
              <a:effectLst/>
              <a:latin typeface="UTM Futura Extra" panose="02040603050506020204" pitchFamily="18" charset="0"/>
              <a:cs typeface="Times New Roman" pitchFamily="18" charset="0"/>
            </a:endParaRPr>
          </a:p>
        </p:txBody>
      </p:sp>
      <p:cxnSp>
        <p:nvCxnSpPr>
          <p:cNvPr id="46" name="Straight Connector 45"/>
          <p:cNvCxnSpPr/>
          <p:nvPr/>
        </p:nvCxnSpPr>
        <p:spPr bwMode="auto">
          <a:xfrm flipV="1">
            <a:off x="2111423" y="3024637"/>
            <a:ext cx="3615609" cy="682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7" name="Text Box 72"/>
          <p:cNvSpPr txBox="1">
            <a:spLocks noChangeArrowheads="1"/>
          </p:cNvSpPr>
          <p:nvPr/>
        </p:nvSpPr>
        <p:spPr bwMode="auto">
          <a:xfrm>
            <a:off x="482161" y="2893350"/>
            <a:ext cx="28494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3200" b="1" u="sng">
                <a:solidFill>
                  <a:srgbClr val="9114B8"/>
                </a:solidFill>
                <a:latin typeface="Times New Roman" panose="02020603050405020304" pitchFamily="18" charset="0"/>
                <a:cs typeface="Times New Roman" panose="02020603050405020304" pitchFamily="18" charset="0"/>
              </a:rPr>
              <a:t>Tóm </a:t>
            </a:r>
            <a:r>
              <a:rPr lang="en-US" altLang="en-US" sz="3200" b="1" u="sng" smtClean="0">
                <a:solidFill>
                  <a:srgbClr val="9114B8"/>
                </a:solidFill>
                <a:latin typeface="Times New Roman" panose="02020603050405020304" pitchFamily="18" charset="0"/>
                <a:cs typeface="Times New Roman" panose="02020603050405020304" pitchFamily="18" charset="0"/>
              </a:rPr>
              <a:t>tắt </a:t>
            </a:r>
            <a:endParaRPr lang="en-US" altLang="en-US" sz="3200" b="1" u="sng">
              <a:solidFill>
                <a:srgbClr val="9114B8"/>
              </a:solidFill>
              <a:latin typeface="Times New Roman" panose="02020603050405020304" pitchFamily="18" charset="0"/>
              <a:cs typeface="Times New Roman" panose="02020603050405020304" pitchFamily="18" charset="0"/>
            </a:endParaRPr>
          </a:p>
        </p:txBody>
      </p:sp>
      <p:sp>
        <p:nvSpPr>
          <p:cNvPr id="48" name="Text Box 56"/>
          <p:cNvSpPr txBox="1">
            <a:spLocks noChangeArrowheads="1"/>
          </p:cNvSpPr>
          <p:nvPr/>
        </p:nvSpPr>
        <p:spPr bwMode="auto">
          <a:xfrm>
            <a:off x="397099" y="3415552"/>
            <a:ext cx="4349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cs typeface="Times New Roman" panose="02020603050405020304" pitchFamily="18" charset="0"/>
              </a:rPr>
              <a:t>  Kiểm tra 100 sản phẩm </a:t>
            </a:r>
          </a:p>
          <a:p>
            <a:pPr eaLnBrk="0" hangingPunct="0"/>
            <a:r>
              <a:rPr lang="en-US" altLang="en-US" sz="2400" b="1">
                <a:latin typeface="Times New Roman" panose="02020603050405020304" pitchFamily="18" charset="0"/>
                <a:cs typeface="Times New Roman" panose="02020603050405020304" pitchFamily="18" charset="0"/>
              </a:rPr>
              <a:t>  có 95 sản phẩm đạt chuẩn. </a:t>
            </a:r>
          </a:p>
        </p:txBody>
      </p:sp>
      <p:grpSp>
        <p:nvGrpSpPr>
          <p:cNvPr id="49" name="Group 91"/>
          <p:cNvGrpSpPr>
            <a:grpSpLocks/>
          </p:cNvGrpSpPr>
          <p:nvPr/>
        </p:nvGrpSpPr>
        <p:grpSpPr bwMode="auto">
          <a:xfrm>
            <a:off x="662985" y="5075953"/>
            <a:ext cx="4641373" cy="908050"/>
            <a:chOff x="0" y="2405"/>
            <a:chExt cx="3037" cy="572"/>
          </a:xfrm>
        </p:grpSpPr>
        <p:sp>
          <p:nvSpPr>
            <p:cNvPr id="50" name="Text Box 73"/>
            <p:cNvSpPr txBox="1">
              <a:spLocks noChangeArrowheads="1"/>
            </p:cNvSpPr>
            <p:nvPr/>
          </p:nvSpPr>
          <p:spPr bwMode="auto">
            <a:xfrm>
              <a:off x="0" y="2405"/>
              <a:ext cx="19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Sản phẩm đạt chuẩn </a:t>
              </a:r>
            </a:p>
          </p:txBody>
        </p:sp>
        <p:sp>
          <p:nvSpPr>
            <p:cNvPr id="51" name="Text Box 75"/>
            <p:cNvSpPr txBox="1">
              <a:spLocks noChangeArrowheads="1"/>
            </p:cNvSpPr>
            <p:nvPr/>
          </p:nvSpPr>
          <p:spPr bwMode="auto">
            <a:xfrm>
              <a:off x="0" y="2689"/>
              <a:ext cx="19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Sản phẩm kiểm tra </a:t>
              </a:r>
            </a:p>
          </p:txBody>
        </p:sp>
        <p:sp>
          <p:nvSpPr>
            <p:cNvPr id="52" name="Line 76"/>
            <p:cNvSpPr>
              <a:spLocks noChangeShapeType="1"/>
            </p:cNvSpPr>
            <p:nvPr/>
          </p:nvSpPr>
          <p:spPr bwMode="auto">
            <a:xfrm>
              <a:off x="42" y="2683"/>
              <a:ext cx="1850"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b="1">
                <a:solidFill>
                  <a:srgbClr val="C00000"/>
                </a:solidFill>
                <a:latin typeface="Times New Roman" panose="02020603050405020304" pitchFamily="18" charset="0"/>
                <a:cs typeface="Times New Roman" panose="02020603050405020304" pitchFamily="18" charset="0"/>
              </a:endParaRPr>
            </a:p>
          </p:txBody>
        </p:sp>
        <p:sp>
          <p:nvSpPr>
            <p:cNvPr id="53" name="Text Box 87"/>
            <p:cNvSpPr txBox="1">
              <a:spLocks noChangeArrowheads="1"/>
            </p:cNvSpPr>
            <p:nvPr/>
          </p:nvSpPr>
          <p:spPr bwMode="auto">
            <a:xfrm>
              <a:off x="1961" y="2559"/>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b="1">
                  <a:solidFill>
                    <a:srgbClr val="C00000"/>
                  </a:solidFill>
                  <a:latin typeface="Times New Roman" panose="02020603050405020304" pitchFamily="18" charset="0"/>
                  <a:cs typeface="Times New Roman" panose="02020603050405020304" pitchFamily="18" charset="0"/>
                </a:rPr>
                <a:t>=</a:t>
              </a:r>
            </a:p>
          </p:txBody>
        </p:sp>
        <p:sp>
          <p:nvSpPr>
            <p:cNvPr id="54" name="Text Box 89"/>
            <p:cNvSpPr txBox="1">
              <a:spLocks noChangeArrowheads="1"/>
            </p:cNvSpPr>
            <p:nvPr/>
          </p:nvSpPr>
          <p:spPr bwMode="auto">
            <a:xfrm>
              <a:off x="2169" y="2489"/>
              <a:ext cx="8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 ? </a:t>
              </a:r>
            </a:p>
          </p:txBody>
        </p:sp>
      </p:grpSp>
      <p:sp>
        <p:nvSpPr>
          <p:cNvPr id="55" name="Line 32"/>
          <p:cNvSpPr>
            <a:spLocks noChangeShapeType="1"/>
          </p:cNvSpPr>
          <p:nvPr/>
        </p:nvSpPr>
        <p:spPr bwMode="auto">
          <a:xfrm>
            <a:off x="5114279" y="3386969"/>
            <a:ext cx="9496" cy="212057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9"/>
          <p:cNvSpPr txBox="1">
            <a:spLocks noChangeArrowheads="1"/>
          </p:cNvSpPr>
          <p:nvPr/>
        </p:nvSpPr>
        <p:spPr bwMode="auto">
          <a:xfrm>
            <a:off x="5414834" y="3039447"/>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u="sng">
                <a:solidFill>
                  <a:srgbClr val="9114B8"/>
                </a:solidFill>
                <a:latin typeface="Times New Roman" pitchFamily="18" charset="0"/>
                <a:cs typeface="Times New Roman" pitchFamily="18" charset="0"/>
              </a:rPr>
              <a:t>Bài giải</a:t>
            </a:r>
            <a:r>
              <a:rPr lang="en-US" sz="3200" b="1">
                <a:solidFill>
                  <a:srgbClr val="9114B8"/>
                </a:solidFill>
                <a:latin typeface="Times New Roman" pitchFamily="18" charset="0"/>
                <a:cs typeface="Times New Roman" pitchFamily="18" charset="0"/>
              </a:rPr>
              <a:t>.</a:t>
            </a:r>
          </a:p>
        </p:txBody>
      </p:sp>
      <p:sp>
        <p:nvSpPr>
          <p:cNvPr id="57" name="Text Box 41"/>
          <p:cNvSpPr txBox="1">
            <a:spLocks noChangeArrowheads="1"/>
          </p:cNvSpPr>
          <p:nvPr/>
        </p:nvSpPr>
        <p:spPr bwMode="auto">
          <a:xfrm>
            <a:off x="9273672" y="534297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solidFill>
                  <a:schemeClr val="accent6">
                    <a:lumMod val="10000"/>
                  </a:schemeClr>
                </a:solidFill>
                <a:latin typeface="Times New Roman" pitchFamily="18" charset="0"/>
                <a:cs typeface="Times New Roman" pitchFamily="18" charset="0"/>
              </a:rPr>
              <a:t>Đáp số</a:t>
            </a:r>
            <a:r>
              <a:rPr lang="en-US" sz="2400">
                <a:solidFill>
                  <a:schemeClr val="accent6">
                    <a:lumMod val="10000"/>
                  </a:schemeClr>
                </a:solidFill>
                <a:latin typeface="Times New Roman" pitchFamily="18" charset="0"/>
                <a:cs typeface="Times New Roman" pitchFamily="18" charset="0"/>
              </a:rPr>
              <a:t>: 95%.</a:t>
            </a:r>
          </a:p>
        </p:txBody>
      </p:sp>
      <p:sp>
        <p:nvSpPr>
          <p:cNvPr id="58" name="Text Box 42"/>
          <p:cNvSpPr txBox="1">
            <a:spLocks noChangeArrowheads="1"/>
          </p:cNvSpPr>
          <p:nvPr/>
        </p:nvSpPr>
        <p:spPr bwMode="auto">
          <a:xfrm>
            <a:off x="5293227" y="3555647"/>
            <a:ext cx="640558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accent6">
                    <a:lumMod val="10000"/>
                  </a:schemeClr>
                </a:solidFill>
                <a:latin typeface="Times New Roman" pitchFamily="18" charset="0"/>
                <a:cs typeface="Times New Roman" pitchFamily="18" charset="0"/>
              </a:rPr>
              <a:t>Tỉ số phần trăm của số sản phẩm đạt chuẩn và tổng số sản phẩm là:</a:t>
            </a:r>
          </a:p>
          <a:p>
            <a:pPr>
              <a:spcBef>
                <a:spcPct val="50000"/>
              </a:spcBef>
            </a:pPr>
            <a:endParaRPr lang="en-US" sz="2800" i="1">
              <a:solidFill>
                <a:schemeClr val="accent6">
                  <a:lumMod val="10000"/>
                </a:schemeClr>
              </a:solidFill>
              <a:latin typeface="Times New Roman" pitchFamily="18" charset="0"/>
              <a:cs typeface="Times New Roman" pitchFamily="18" charset="0"/>
            </a:endParaRPr>
          </a:p>
        </p:txBody>
      </p:sp>
      <p:sp>
        <p:nvSpPr>
          <p:cNvPr id="59" name="Rectangle 58"/>
          <p:cNvSpPr/>
          <p:nvPr/>
        </p:nvSpPr>
        <p:spPr>
          <a:xfrm>
            <a:off x="6416171" y="4724781"/>
            <a:ext cx="2590800" cy="523220"/>
          </a:xfrm>
          <a:prstGeom prst="rect">
            <a:avLst/>
          </a:prstGeom>
        </p:spPr>
        <p:txBody>
          <a:bodyPr wrap="square">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95 : 100 =</a:t>
            </a:r>
          </a:p>
        </p:txBody>
      </p:sp>
      <p:graphicFrame>
        <p:nvGraphicFramePr>
          <p:cNvPr id="60" name="Object 2"/>
          <p:cNvGraphicFramePr>
            <a:graphicFrameLocks noChangeAspect="1"/>
          </p:cNvGraphicFramePr>
          <p:nvPr>
            <p:extLst>
              <p:ext uri="{D42A27DB-BD31-4B8C-83A1-F6EECF244321}">
                <p14:modId xmlns:p14="http://schemas.microsoft.com/office/powerpoint/2010/main" val="2065682942"/>
              </p:ext>
            </p:extLst>
          </p:nvPr>
        </p:nvGraphicFramePr>
        <p:xfrm>
          <a:off x="8171910" y="4629019"/>
          <a:ext cx="762000" cy="698500"/>
        </p:xfrm>
        <a:graphic>
          <a:graphicData uri="http://schemas.openxmlformats.org/presentationml/2006/ole">
            <mc:AlternateContent xmlns:mc="http://schemas.openxmlformats.org/markup-compatibility/2006">
              <mc:Choice xmlns:v="urn:schemas-microsoft-com:vml" Requires="v">
                <p:oleObj spid="_x0000_s3080" name="Equation" r:id="rId7" imgW="317225" imgH="393359" progId="Equation.3">
                  <p:embed/>
                </p:oleObj>
              </mc:Choice>
              <mc:Fallback>
                <p:oleObj name="Equation" r:id="rId7" imgW="317225" imgH="393359" progId="Equation.3">
                  <p:embed/>
                  <p:pic>
                    <p:nvPicPr>
                      <p:cNvPr id="2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1910" y="4629019"/>
                        <a:ext cx="762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Rectangle 60"/>
          <p:cNvSpPr/>
          <p:nvPr/>
        </p:nvSpPr>
        <p:spPr>
          <a:xfrm>
            <a:off x="9054050" y="4716659"/>
            <a:ext cx="1905000" cy="523220"/>
          </a:xfrm>
          <a:prstGeom prst="rect">
            <a:avLst/>
          </a:prstGeom>
        </p:spPr>
        <p:txBody>
          <a:bodyPr>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 95%</a:t>
            </a:r>
          </a:p>
        </p:txBody>
      </p:sp>
      <p:sp>
        <p:nvSpPr>
          <p:cNvPr id="62" name="Text Box 34"/>
          <p:cNvSpPr txBox="1">
            <a:spLocks noChangeArrowheads="1"/>
          </p:cNvSpPr>
          <p:nvPr/>
        </p:nvSpPr>
        <p:spPr bwMode="auto">
          <a:xfrm>
            <a:off x="370951" y="4197176"/>
            <a:ext cx="44956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smtClean="0">
                <a:latin typeface="Times New Roman" panose="02020603050405020304" pitchFamily="18" charset="0"/>
                <a:cs typeface="Times New Roman" panose="02020603050405020304" pitchFamily="18" charset="0"/>
              </a:rPr>
              <a:t>Hỏi: Sản </a:t>
            </a:r>
            <a:r>
              <a:rPr lang="en-US" altLang="en-US" sz="2400" b="1">
                <a:latin typeface="Times New Roman" panose="02020603050405020304" pitchFamily="18" charset="0"/>
                <a:cs typeface="Times New Roman" panose="02020603050405020304" pitchFamily="18" charset="0"/>
              </a:rPr>
              <a:t>phẩm đạt chuẩn chiếm ...%  tổng sản phẩm kiểm tra.</a:t>
            </a:r>
          </a:p>
        </p:txBody>
      </p:sp>
    </p:spTree>
    <p:extLst>
      <p:ext uri="{BB962C8B-B14F-4D97-AF65-F5344CB8AC3E}">
        <p14:creationId xmlns:p14="http://schemas.microsoft.com/office/powerpoint/2010/main" val="26967491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1000" fill="hold"/>
                                        <p:tgtEl>
                                          <p:spTgt spid="62"/>
                                        </p:tgtEl>
                                        <p:attrNameLst>
                                          <p:attrName>ppt_w</p:attrName>
                                        </p:attrNameLst>
                                      </p:cBhvr>
                                      <p:tavLst>
                                        <p:tav tm="0">
                                          <p:val>
                                            <p:strVal val="#ppt_w*0.70"/>
                                          </p:val>
                                        </p:tav>
                                        <p:tav tm="100000">
                                          <p:val>
                                            <p:strVal val="#ppt_w"/>
                                          </p:val>
                                        </p:tav>
                                      </p:tavLst>
                                    </p:anim>
                                    <p:anim calcmode="lin" valueType="num">
                                      <p:cBhvr>
                                        <p:cTn id="55" dur="1000" fill="hold"/>
                                        <p:tgtEl>
                                          <p:spTgt spid="62"/>
                                        </p:tgtEl>
                                        <p:attrNameLst>
                                          <p:attrName>ppt_h</p:attrName>
                                        </p:attrNameLst>
                                      </p:cBhvr>
                                      <p:tavLst>
                                        <p:tav tm="0">
                                          <p:val>
                                            <p:strVal val="#ppt_h"/>
                                          </p:val>
                                        </p:tav>
                                        <p:tav tm="100000">
                                          <p:val>
                                            <p:strVal val="#ppt_h"/>
                                          </p:val>
                                        </p:tav>
                                      </p:tavLst>
                                    </p:anim>
                                    <p:animEffect transition="in" filter="fade">
                                      <p:cBhvr>
                                        <p:cTn id="56" dur="10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blinds(horizontal)">
                                      <p:cBhvr>
                                        <p:cTn id="73" dur="500"/>
                                        <p:tgtEl>
                                          <p:spTgt spid="56">
                                            <p:txEl>
                                              <p:pRg st="0" end="0"/>
                                            </p:txEl>
                                          </p:spTgt>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ox(in)">
                                      <p:cBhvr>
                                        <p:cTn id="76" dur="500"/>
                                        <p:tgtEl>
                                          <p:spTgt spid="58"/>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ox(in)">
                                      <p:cBhvr>
                                        <p:cTn id="79" dur="500"/>
                                        <p:tgtEl>
                                          <p:spTgt spid="57"/>
                                        </p:tgtEl>
                                      </p:cBhvr>
                                    </p:animEffect>
                                  </p:childTnLst>
                                </p:cTn>
                              </p:par>
                              <p:par>
                                <p:cTn id="80" presetID="2" presetClass="entr" presetSubtype="4"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ppt_x"/>
                                          </p:val>
                                        </p:tav>
                                        <p:tav tm="100000">
                                          <p:val>
                                            <p:strVal val="#ppt_x"/>
                                          </p:val>
                                        </p:tav>
                                      </p:tavLst>
                                    </p:anim>
                                    <p:anim calcmode="lin" valueType="num">
                                      <p:cBhvr additive="base">
                                        <p:cTn id="83" dur="500" fill="hold"/>
                                        <p:tgtEl>
                                          <p:spTgt spid="59"/>
                                        </p:tgtEl>
                                        <p:attrNameLst>
                                          <p:attrName>ppt_y</p:attrName>
                                        </p:attrNameLst>
                                      </p:cBhvr>
                                      <p:tavLst>
                                        <p:tav tm="0">
                                          <p:val>
                                            <p:strVal val="1+#ppt_h/2"/>
                                          </p:val>
                                        </p:tav>
                                        <p:tav tm="100000">
                                          <p:val>
                                            <p:strVal val="#ppt_y"/>
                                          </p:val>
                                        </p:tav>
                                      </p:tavLst>
                                    </p:anim>
                                  </p:childTnLst>
                                </p:cTn>
                              </p:par>
                              <p:par>
                                <p:cTn id="84" presetID="24"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 to="" calcmode="lin" valueType="num">
                                      <p:cBhvr>
                                        <p:cTn id="86" dur="1" fill="hold"/>
                                        <p:tgtEl>
                                          <p:spTgt spid="60"/>
                                        </p:tgtEl>
                                        <p:attrNameLst>
                                          <p:attrName/>
                                        </p:attrNameLst>
                                      </p:cBhvr>
                                    </p:anim>
                                  </p:childTnLst>
                                </p:cTn>
                              </p:par>
                              <p:par>
                                <p:cTn id="87" presetID="4"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box(in)">
                                      <p:cBhvr>
                                        <p:cTn id="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6" grpId="0"/>
      <p:bldP spid="47" grpId="0"/>
      <p:bldP spid="48" grpId="0"/>
      <p:bldP spid="57" grpId="0"/>
      <p:bldP spid="58" grpId="0"/>
      <p:bldP spid="59"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48" name="Title 3"/>
          <p:cNvSpPr txBox="1">
            <a:spLocks/>
          </p:cNvSpPr>
          <p:nvPr/>
        </p:nvSpPr>
        <p:spPr bwMode="auto">
          <a:xfrm>
            <a:off x="1701600" y="600507"/>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smtClean="0">
                <a:solidFill>
                  <a:srgbClr val="C00000"/>
                </a:solidFill>
                <a:effectLst/>
                <a:latin typeface="UTM Futura Extra" panose="02040603050506020204" pitchFamily="18" charset="0"/>
                <a:cs typeface="Times New Roman" pitchFamily="18" charset="0"/>
              </a:rPr>
              <a:t>Bài </a:t>
            </a:r>
            <a:r>
              <a:rPr lang="en-US" sz="3600" b="1">
                <a:solidFill>
                  <a:srgbClr val="C00000"/>
                </a:solidFill>
                <a:effectLst/>
                <a:latin typeface="UTM Futura Extra" panose="02040603050506020204" pitchFamily="18" charset="0"/>
                <a:cs typeface="Times New Roman" pitchFamily="18" charset="0"/>
              </a:rPr>
              <a:t>3</a:t>
            </a:r>
            <a:r>
              <a:rPr lang="en-US" sz="3600" b="1" smtClean="0">
                <a:solidFill>
                  <a:srgbClr val="C00000"/>
                </a:solidFill>
                <a:effectLst/>
                <a:latin typeface="UTM Futura Extra" panose="02040603050506020204" pitchFamily="18" charset="0"/>
                <a:cs typeface="Times New Roman" pitchFamily="18" charset="0"/>
              </a:rPr>
              <a:t>:</a:t>
            </a:r>
            <a:endParaRPr lang="en-US" sz="3600" b="1" smtClean="0">
              <a:solidFill>
                <a:srgbClr val="C00000"/>
              </a:solidFill>
              <a:effectLst/>
              <a:latin typeface="UTM Futura Extra" panose="02040603050506020204" pitchFamily="18" charset="0"/>
              <a:cs typeface="Times New Roman" pitchFamily="18" charset="0"/>
            </a:endParaRPr>
          </a:p>
        </p:txBody>
      </p:sp>
      <p:sp>
        <p:nvSpPr>
          <p:cNvPr id="2" name="TextBox 1"/>
          <p:cNvSpPr txBox="1"/>
          <p:nvPr/>
        </p:nvSpPr>
        <p:spPr>
          <a:xfrm>
            <a:off x="1213563" y="120687"/>
            <a:ext cx="2310064"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(Ngoài chuẩn)</a:t>
            </a:r>
            <a:endParaRPr lang="en-US" sz="2000">
              <a:latin typeface="Times New Roman" panose="02020603050405020304" pitchFamily="18" charset="0"/>
              <a:cs typeface="Times New Roman" panose="02020603050405020304" pitchFamily="18" charset="0"/>
            </a:endParaRPr>
          </a:p>
        </p:txBody>
      </p:sp>
      <p:sp>
        <p:nvSpPr>
          <p:cNvPr id="49" name="Text Box 37"/>
          <p:cNvSpPr txBox="1">
            <a:spLocks noChangeArrowheads="1"/>
          </p:cNvSpPr>
          <p:nvPr/>
        </p:nvSpPr>
        <p:spPr bwMode="auto">
          <a:xfrm>
            <a:off x="1450116" y="1291515"/>
            <a:ext cx="92917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smtClean="0">
                <a:solidFill>
                  <a:schemeClr val="accent6">
                    <a:lumMod val="10000"/>
                  </a:schemeClr>
                </a:solidFill>
                <a:latin typeface="Times New Roman" pitchFamily="18" charset="0"/>
                <a:cs typeface="Times New Roman" pitchFamily="18" charset="0"/>
              </a:rPr>
              <a:t>Một vườn cây có 1000 cây, trong đó có 540 cây lấy gỗ và còn lại là cây ăn quả.</a:t>
            </a:r>
          </a:p>
          <a:p>
            <a:pPr marL="514350" indent="-514350" algn="just">
              <a:buAutoNum type="alphaLcParenR"/>
            </a:pPr>
            <a:r>
              <a:rPr lang="en-US" sz="2400" smtClean="0">
                <a:solidFill>
                  <a:schemeClr val="accent6">
                    <a:lumMod val="10000"/>
                  </a:schemeClr>
                </a:solidFill>
                <a:latin typeface="Times New Roman" pitchFamily="18" charset="0"/>
                <a:cs typeface="Times New Roman" pitchFamily="18" charset="0"/>
              </a:rPr>
              <a:t>Số cây lấy gỗ chiếm bao nhiêu phần trăm số cây trong vườn?</a:t>
            </a:r>
          </a:p>
          <a:p>
            <a:pPr marL="514350" indent="-514350" algn="just">
              <a:buAutoNum type="alphaLcParenR"/>
            </a:pPr>
            <a:r>
              <a:rPr lang="en-US" sz="2400" smtClean="0">
                <a:solidFill>
                  <a:schemeClr val="accent6">
                    <a:lumMod val="10000"/>
                  </a:schemeClr>
                </a:solidFill>
                <a:latin typeface="Times New Roman" pitchFamily="18" charset="0"/>
                <a:cs typeface="Times New Roman" pitchFamily="18" charset="0"/>
              </a:rPr>
              <a:t>Tỉ số phần trăm của số cây ăn quả và số cây trong vườn là bao nhiêu?</a:t>
            </a:r>
            <a:endParaRPr lang="en-US" sz="2400">
              <a:solidFill>
                <a:schemeClr val="accent6">
                  <a:lumMod val="10000"/>
                </a:schemeClr>
              </a:solidFill>
              <a:latin typeface="Times New Roman" pitchFamily="18" charset="0"/>
              <a:cs typeface="Times New Roman" pitchFamily="18" charset="0"/>
            </a:endParaRPr>
          </a:p>
        </p:txBody>
      </p:sp>
      <p:sp>
        <p:nvSpPr>
          <p:cNvPr id="50" name="Text Box 72"/>
          <p:cNvSpPr txBox="1">
            <a:spLocks noChangeArrowheads="1"/>
          </p:cNvSpPr>
          <p:nvPr/>
        </p:nvSpPr>
        <p:spPr bwMode="auto">
          <a:xfrm>
            <a:off x="1213563" y="2916320"/>
            <a:ext cx="2069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800" b="1" u="sng">
                <a:solidFill>
                  <a:srgbClr val="9114B8"/>
                </a:solidFill>
                <a:latin typeface="Times New Roman" panose="02020603050405020304" pitchFamily="18" charset="0"/>
                <a:cs typeface="Times New Roman" panose="02020603050405020304" pitchFamily="18" charset="0"/>
              </a:rPr>
              <a:t>Tóm </a:t>
            </a:r>
            <a:r>
              <a:rPr lang="en-US" altLang="en-US" sz="2800" b="1" u="sng" smtClean="0">
                <a:solidFill>
                  <a:srgbClr val="9114B8"/>
                </a:solidFill>
                <a:latin typeface="Times New Roman" panose="02020603050405020304" pitchFamily="18" charset="0"/>
                <a:cs typeface="Times New Roman" panose="02020603050405020304" pitchFamily="18" charset="0"/>
              </a:rPr>
              <a:t>tắt:</a:t>
            </a:r>
            <a:r>
              <a:rPr lang="en-US" altLang="en-US" sz="2800" u="sng" smtClean="0">
                <a:solidFill>
                  <a:srgbClr val="9114B8"/>
                </a:solidFill>
                <a:latin typeface="Times New Roman" panose="02020603050405020304" pitchFamily="18" charset="0"/>
                <a:cs typeface="Times New Roman" panose="02020603050405020304" pitchFamily="18" charset="0"/>
              </a:rPr>
              <a:t> </a:t>
            </a:r>
            <a:endParaRPr lang="en-US" altLang="en-US" sz="2800" u="sng">
              <a:solidFill>
                <a:srgbClr val="9114B8"/>
              </a:solidFill>
              <a:latin typeface="Times New Roman" panose="02020603050405020304" pitchFamily="18" charset="0"/>
              <a:cs typeface="Times New Roman" panose="02020603050405020304" pitchFamily="18" charset="0"/>
            </a:endParaRPr>
          </a:p>
        </p:txBody>
      </p:sp>
      <p:sp>
        <p:nvSpPr>
          <p:cNvPr id="51" name="Text Box 8"/>
          <p:cNvSpPr txBox="1">
            <a:spLocks noChangeArrowheads="1"/>
          </p:cNvSpPr>
          <p:nvPr/>
        </p:nvSpPr>
        <p:spPr bwMode="auto">
          <a:xfrm>
            <a:off x="2166339" y="3526434"/>
            <a:ext cx="3978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a:t>
            </a:r>
            <a:r>
              <a:rPr lang="en-US" altLang="en-US" sz="2400" b="1">
                <a:latin typeface="Times New Roman" panose="02020603050405020304" pitchFamily="18" charset="0"/>
                <a:cs typeface="Times New Roman" panose="02020603050405020304" pitchFamily="18" charset="0"/>
              </a:rPr>
              <a:t>trong </a:t>
            </a:r>
            <a:r>
              <a:rPr lang="en-US" altLang="en-US" sz="2400" b="1" smtClean="0">
                <a:latin typeface="Times New Roman" panose="02020603050405020304" pitchFamily="18" charset="0"/>
                <a:cs typeface="Times New Roman" panose="02020603050405020304" pitchFamily="18" charset="0"/>
              </a:rPr>
              <a:t>vườn: </a:t>
            </a:r>
            <a:r>
              <a:rPr lang="en-US" altLang="en-US" sz="2400" b="1">
                <a:latin typeface="Times New Roman" panose="02020603050405020304" pitchFamily="18" charset="0"/>
                <a:cs typeface="Times New Roman" panose="02020603050405020304" pitchFamily="18" charset="0"/>
              </a:rPr>
              <a:t>1000 cây.</a:t>
            </a:r>
          </a:p>
        </p:txBody>
      </p:sp>
      <p:sp>
        <p:nvSpPr>
          <p:cNvPr id="52" name="Text Box 9"/>
          <p:cNvSpPr txBox="1">
            <a:spLocks noChangeArrowheads="1"/>
          </p:cNvSpPr>
          <p:nvPr/>
        </p:nvSpPr>
        <p:spPr bwMode="auto">
          <a:xfrm>
            <a:off x="2150464" y="3947122"/>
            <a:ext cx="3214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a:t>
            </a:r>
            <a:r>
              <a:rPr lang="en-US" altLang="en-US" sz="2400" b="1">
                <a:latin typeface="Times New Roman" panose="02020603050405020304" pitchFamily="18" charset="0"/>
                <a:cs typeface="Times New Roman" panose="02020603050405020304" pitchFamily="18" charset="0"/>
              </a:rPr>
              <a:t>lấy </a:t>
            </a:r>
            <a:r>
              <a:rPr lang="en-US" altLang="en-US" sz="2400" b="1" smtClean="0">
                <a:latin typeface="Times New Roman" panose="02020603050405020304" pitchFamily="18" charset="0"/>
                <a:cs typeface="Times New Roman" panose="02020603050405020304" pitchFamily="18" charset="0"/>
              </a:rPr>
              <a:t>gỗ: </a:t>
            </a:r>
            <a:r>
              <a:rPr lang="en-US" altLang="en-US" sz="2400" b="1">
                <a:latin typeface="Times New Roman" panose="02020603050405020304" pitchFamily="18" charset="0"/>
                <a:cs typeface="Times New Roman" panose="02020603050405020304" pitchFamily="18" charset="0"/>
              </a:rPr>
              <a:t>540 cây.</a:t>
            </a:r>
          </a:p>
        </p:txBody>
      </p:sp>
      <p:sp>
        <p:nvSpPr>
          <p:cNvPr id="53" name="Text Box 12"/>
          <p:cNvSpPr txBox="1">
            <a:spLocks noChangeArrowheads="1"/>
          </p:cNvSpPr>
          <p:nvPr/>
        </p:nvSpPr>
        <p:spPr bwMode="auto">
          <a:xfrm>
            <a:off x="2210789" y="4359872"/>
            <a:ext cx="323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a:t>
            </a:r>
            <a:r>
              <a:rPr lang="en-US" altLang="en-US" sz="2400" b="1">
                <a:latin typeface="Times New Roman" panose="02020603050405020304" pitchFamily="18" charset="0"/>
                <a:cs typeface="Times New Roman" panose="02020603050405020304" pitchFamily="18" charset="0"/>
              </a:rPr>
              <a:t>ăn </a:t>
            </a:r>
            <a:r>
              <a:rPr lang="en-US" altLang="en-US" sz="2400" b="1" smtClean="0">
                <a:latin typeface="Times New Roman" panose="02020603050405020304" pitchFamily="18" charset="0"/>
                <a:cs typeface="Times New Roman" panose="02020603050405020304" pitchFamily="18" charset="0"/>
              </a:rPr>
              <a:t>quả: </a:t>
            </a:r>
            <a:r>
              <a:rPr lang="en-US" altLang="en-US" sz="2400" b="1">
                <a:latin typeface="Times New Roman" panose="02020603050405020304" pitchFamily="18" charset="0"/>
                <a:cs typeface="Times New Roman" panose="02020603050405020304" pitchFamily="18" charset="0"/>
              </a:rPr>
              <a:t>Còn lại</a:t>
            </a:r>
            <a:r>
              <a:rPr lang="en-US" altLang="en-US" sz="2400">
                <a:latin typeface="Times New Roman" panose="02020603050405020304" pitchFamily="18" charset="0"/>
                <a:cs typeface="Times New Roman" panose="02020603050405020304" pitchFamily="18" charset="0"/>
              </a:rPr>
              <a:t> </a:t>
            </a:r>
          </a:p>
        </p:txBody>
      </p:sp>
      <p:grpSp>
        <p:nvGrpSpPr>
          <p:cNvPr id="54" name="Group 30"/>
          <p:cNvGrpSpPr>
            <a:grpSpLocks/>
          </p:cNvGrpSpPr>
          <p:nvPr/>
        </p:nvGrpSpPr>
        <p:grpSpPr bwMode="auto">
          <a:xfrm>
            <a:off x="6406552" y="3354985"/>
            <a:ext cx="3759200" cy="817562"/>
            <a:chOff x="196" y="2970"/>
            <a:chExt cx="2407" cy="515"/>
          </a:xfrm>
        </p:grpSpPr>
        <p:sp>
          <p:nvSpPr>
            <p:cNvPr id="55" name="Text Box 16"/>
            <p:cNvSpPr txBox="1">
              <a:spLocks noChangeArrowheads="1"/>
            </p:cNvSpPr>
            <p:nvPr/>
          </p:nvSpPr>
          <p:spPr bwMode="auto">
            <a:xfrm>
              <a:off x="196" y="2970"/>
              <a:ext cx="19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Số cây lấy gỗ </a:t>
              </a:r>
            </a:p>
          </p:txBody>
        </p:sp>
        <p:sp>
          <p:nvSpPr>
            <p:cNvPr id="56" name="Text Box 17"/>
            <p:cNvSpPr txBox="1">
              <a:spLocks noChangeArrowheads="1"/>
            </p:cNvSpPr>
            <p:nvPr/>
          </p:nvSpPr>
          <p:spPr bwMode="auto">
            <a:xfrm>
              <a:off x="196" y="3254"/>
              <a:ext cx="19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1800">
                  <a:latin typeface="Times New Roman" panose="02020603050405020304" pitchFamily="18" charset="0"/>
                  <a:cs typeface="Times New Roman" panose="02020603050405020304" pitchFamily="18" charset="0"/>
                </a:rPr>
                <a:t>  Số cây trong vườn </a:t>
              </a:r>
            </a:p>
          </p:txBody>
        </p:sp>
        <p:sp>
          <p:nvSpPr>
            <p:cNvPr id="57" name="Line 18"/>
            <p:cNvSpPr>
              <a:spLocks noChangeShapeType="1"/>
            </p:cNvSpPr>
            <p:nvPr/>
          </p:nvSpPr>
          <p:spPr bwMode="auto">
            <a:xfrm>
              <a:off x="238" y="3248"/>
              <a:ext cx="1294" cy="7"/>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58" name="Text Box 19"/>
            <p:cNvSpPr txBox="1">
              <a:spLocks noChangeArrowheads="1"/>
            </p:cNvSpPr>
            <p:nvPr/>
          </p:nvSpPr>
          <p:spPr bwMode="auto">
            <a:xfrm>
              <a:off x="1588" y="311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59" name="Text Box 20"/>
            <p:cNvSpPr txBox="1">
              <a:spLocks noChangeArrowheads="1"/>
            </p:cNvSpPr>
            <p:nvPr/>
          </p:nvSpPr>
          <p:spPr bwMode="auto">
            <a:xfrm>
              <a:off x="1735" y="3113"/>
              <a:ext cx="8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 ? </a:t>
              </a:r>
            </a:p>
          </p:txBody>
        </p:sp>
      </p:grpSp>
      <p:grpSp>
        <p:nvGrpSpPr>
          <p:cNvPr id="60" name="Group 31"/>
          <p:cNvGrpSpPr>
            <a:grpSpLocks/>
          </p:cNvGrpSpPr>
          <p:nvPr/>
        </p:nvGrpSpPr>
        <p:grpSpPr bwMode="auto">
          <a:xfrm>
            <a:off x="6441477" y="4132860"/>
            <a:ext cx="3821112" cy="817562"/>
            <a:chOff x="196" y="2970"/>
            <a:chExt cx="2407" cy="515"/>
          </a:xfrm>
        </p:grpSpPr>
        <p:sp>
          <p:nvSpPr>
            <p:cNvPr id="61" name="Text Box 32"/>
            <p:cNvSpPr txBox="1">
              <a:spLocks noChangeArrowheads="1"/>
            </p:cNvSpPr>
            <p:nvPr/>
          </p:nvSpPr>
          <p:spPr bwMode="auto">
            <a:xfrm>
              <a:off x="196" y="2970"/>
              <a:ext cx="19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Số cây ăn quả </a:t>
              </a:r>
            </a:p>
          </p:txBody>
        </p:sp>
        <p:sp>
          <p:nvSpPr>
            <p:cNvPr id="62" name="Text Box 33"/>
            <p:cNvSpPr txBox="1">
              <a:spLocks noChangeArrowheads="1"/>
            </p:cNvSpPr>
            <p:nvPr/>
          </p:nvSpPr>
          <p:spPr bwMode="auto">
            <a:xfrm>
              <a:off x="196" y="3254"/>
              <a:ext cx="19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1800">
                  <a:latin typeface="Times New Roman" panose="02020603050405020304" pitchFamily="18" charset="0"/>
                  <a:cs typeface="Times New Roman" panose="02020603050405020304" pitchFamily="18" charset="0"/>
                </a:rPr>
                <a:t>  Số cây trong vườn </a:t>
              </a:r>
            </a:p>
          </p:txBody>
        </p:sp>
        <p:sp>
          <p:nvSpPr>
            <p:cNvPr id="63" name="Line 34"/>
            <p:cNvSpPr>
              <a:spLocks noChangeShapeType="1"/>
            </p:cNvSpPr>
            <p:nvPr/>
          </p:nvSpPr>
          <p:spPr bwMode="auto">
            <a:xfrm>
              <a:off x="238" y="3248"/>
              <a:ext cx="1294" cy="7"/>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64" name="Text Box 35"/>
            <p:cNvSpPr txBox="1">
              <a:spLocks noChangeArrowheads="1"/>
            </p:cNvSpPr>
            <p:nvPr/>
          </p:nvSpPr>
          <p:spPr bwMode="auto">
            <a:xfrm>
              <a:off x="1588" y="311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65" name="Text Box 36"/>
            <p:cNvSpPr txBox="1">
              <a:spLocks noChangeArrowheads="1"/>
            </p:cNvSpPr>
            <p:nvPr/>
          </p:nvSpPr>
          <p:spPr bwMode="auto">
            <a:xfrm>
              <a:off x="1735" y="3113"/>
              <a:ext cx="8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 ? </a:t>
              </a:r>
            </a:p>
          </p:txBody>
        </p:sp>
      </p:grpSp>
      <p:sp>
        <p:nvSpPr>
          <p:cNvPr id="66" name="Line 24"/>
          <p:cNvSpPr>
            <a:spLocks noChangeShapeType="1"/>
          </p:cNvSpPr>
          <p:nvPr/>
        </p:nvSpPr>
        <p:spPr bwMode="auto">
          <a:xfrm>
            <a:off x="5854102" y="3494685"/>
            <a:ext cx="39687" cy="15462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Text Box 25"/>
          <p:cNvSpPr txBox="1">
            <a:spLocks noChangeArrowheads="1"/>
          </p:cNvSpPr>
          <p:nvPr/>
        </p:nvSpPr>
        <p:spPr bwMode="auto">
          <a:xfrm>
            <a:off x="6035077" y="3540722"/>
            <a:ext cx="427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latin typeface="Times New Roman" panose="02020603050405020304" pitchFamily="18" charset="0"/>
                <a:cs typeface="Times New Roman" panose="02020603050405020304" pitchFamily="18" charset="0"/>
              </a:rPr>
              <a:t>a)</a:t>
            </a:r>
          </a:p>
        </p:txBody>
      </p:sp>
      <p:sp>
        <p:nvSpPr>
          <p:cNvPr id="68" name="Text Box 26"/>
          <p:cNvSpPr txBox="1">
            <a:spLocks noChangeArrowheads="1"/>
          </p:cNvSpPr>
          <p:nvPr/>
        </p:nvSpPr>
        <p:spPr bwMode="auto">
          <a:xfrm>
            <a:off x="6074764" y="4270972"/>
            <a:ext cx="73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0132111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checkerboard(across)">
                                      <p:cBhvr>
                                        <p:cTn id="18" dur="500"/>
                                        <p:tgtEl>
                                          <p:spTgt spid="50"/>
                                        </p:tgtEl>
                                      </p:cBhvr>
                                    </p:animEffect>
                                  </p:childTnLst>
                                </p:cTn>
                              </p:par>
                              <p:par>
                                <p:cTn id="19" presetID="53"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1000" fill="hold"/>
                                        <p:tgtEl>
                                          <p:spTgt spid="54"/>
                                        </p:tgtEl>
                                        <p:attrNameLst>
                                          <p:attrName>ppt_w</p:attrName>
                                        </p:attrNameLst>
                                      </p:cBhvr>
                                      <p:tavLst>
                                        <p:tav tm="0">
                                          <p:val>
                                            <p:strVal val="#ppt_w*0.70"/>
                                          </p:val>
                                        </p:tav>
                                        <p:tav tm="100000">
                                          <p:val>
                                            <p:strVal val="#ppt_w"/>
                                          </p:val>
                                        </p:tav>
                                      </p:tavLst>
                                    </p:anim>
                                    <p:anim calcmode="lin" valueType="num">
                                      <p:cBhvr>
                                        <p:cTn id="50" dur="1000" fill="hold"/>
                                        <p:tgtEl>
                                          <p:spTgt spid="54"/>
                                        </p:tgtEl>
                                        <p:attrNameLst>
                                          <p:attrName>ppt_h</p:attrName>
                                        </p:attrNameLst>
                                      </p:cBhvr>
                                      <p:tavLst>
                                        <p:tav tm="0">
                                          <p:val>
                                            <p:strVal val="#ppt_h"/>
                                          </p:val>
                                        </p:tav>
                                        <p:tav tm="100000">
                                          <p:val>
                                            <p:strVal val="#ppt_h"/>
                                          </p:val>
                                        </p:tav>
                                      </p:tavLst>
                                    </p:anim>
                                    <p:animEffect transition="in" filter="fade">
                                      <p:cBhvr>
                                        <p:cTn id="51" dur="1000"/>
                                        <p:tgtEl>
                                          <p:spTgt spid="54"/>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1000" fill="hold"/>
                                        <p:tgtEl>
                                          <p:spTgt spid="60"/>
                                        </p:tgtEl>
                                        <p:attrNameLst>
                                          <p:attrName>ppt_w</p:attrName>
                                        </p:attrNameLst>
                                      </p:cBhvr>
                                      <p:tavLst>
                                        <p:tav tm="0">
                                          <p:val>
                                            <p:strVal val="#ppt_w*0.70"/>
                                          </p:val>
                                        </p:tav>
                                        <p:tav tm="100000">
                                          <p:val>
                                            <p:strVal val="#ppt_w"/>
                                          </p:val>
                                        </p:tav>
                                      </p:tavLst>
                                    </p:anim>
                                    <p:anim calcmode="lin" valueType="num">
                                      <p:cBhvr>
                                        <p:cTn id="62" dur="1000" fill="hold"/>
                                        <p:tgtEl>
                                          <p:spTgt spid="60"/>
                                        </p:tgtEl>
                                        <p:attrNameLst>
                                          <p:attrName>ppt_h</p:attrName>
                                        </p:attrNameLst>
                                      </p:cBhvr>
                                      <p:tavLst>
                                        <p:tav tm="0">
                                          <p:val>
                                            <p:strVal val="#ppt_h"/>
                                          </p:val>
                                        </p:tav>
                                        <p:tav tm="100000">
                                          <p:val>
                                            <p:strVal val="#ppt_h"/>
                                          </p:val>
                                        </p:tav>
                                      </p:tavLst>
                                    </p:anim>
                                    <p:animEffect transition="in" filter="fade">
                                      <p:cBhvr>
                                        <p:cTn id="63" dur="1000"/>
                                        <p:tgtEl>
                                          <p:spTgt spid="60"/>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fltVal val="0"/>
                                          </p:val>
                                        </p:tav>
                                        <p:tav tm="100000">
                                          <p:val>
                                            <p:strVal val="#ppt_w"/>
                                          </p:val>
                                        </p:tav>
                                      </p:tavLst>
                                    </p:anim>
                                    <p:anim calcmode="lin" valueType="num">
                                      <p:cBhvr>
                                        <p:cTn id="67" dur="500" fill="hold"/>
                                        <p:tgtEl>
                                          <p:spTgt spid="68"/>
                                        </p:tgtEl>
                                        <p:attrNameLst>
                                          <p:attrName>ppt_h</p:attrName>
                                        </p:attrNameLst>
                                      </p:cBhvr>
                                      <p:tavLst>
                                        <p:tav tm="0">
                                          <p:val>
                                            <p:fltVal val="0"/>
                                          </p:val>
                                        </p:tav>
                                        <p:tav tm="100000">
                                          <p:val>
                                            <p:strVal val="#ppt_h"/>
                                          </p:val>
                                        </p:tav>
                                      </p:tavLst>
                                    </p:anim>
                                    <p:animEffect transition="in" filter="fade">
                                      <p:cBhvr>
                                        <p:cTn id="6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121920" y="-683533"/>
            <a:ext cx="12588240" cy="7220572"/>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7" name="Text Box 39"/>
          <p:cNvSpPr txBox="1">
            <a:spLocks noChangeArrowheads="1"/>
          </p:cNvSpPr>
          <p:nvPr/>
        </p:nvSpPr>
        <p:spPr bwMode="auto">
          <a:xfrm>
            <a:off x="2404321" y="2369121"/>
            <a:ext cx="770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smtClean="0">
                <a:latin typeface="Times New Roman" panose="02020603050405020304" pitchFamily="18" charset="0"/>
                <a:cs typeface="Times New Roman" panose="02020603050405020304" pitchFamily="18" charset="0"/>
              </a:rPr>
              <a:t>a) Tỉ </a:t>
            </a:r>
            <a:r>
              <a:rPr lang="en-US" altLang="en-US" sz="2400">
                <a:latin typeface="Times New Roman" panose="02020603050405020304" pitchFamily="18" charset="0"/>
                <a:cs typeface="Times New Roman" panose="02020603050405020304" pitchFamily="18" charset="0"/>
              </a:rPr>
              <a:t>số phần trăm của số cây lấy gỗ và số cây trong vườn là : </a:t>
            </a:r>
          </a:p>
        </p:txBody>
      </p:sp>
      <p:sp>
        <p:nvSpPr>
          <p:cNvPr id="28" name="Text Box 3"/>
          <p:cNvSpPr txBox="1">
            <a:spLocks noChangeArrowheads="1"/>
          </p:cNvSpPr>
          <p:nvPr/>
        </p:nvSpPr>
        <p:spPr bwMode="auto">
          <a:xfrm>
            <a:off x="3655344" y="3861172"/>
            <a:ext cx="441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 – 540 </a:t>
            </a:r>
            <a:r>
              <a:rPr lang="en-US" altLang="en-US" sz="2400">
                <a:latin typeface="Times New Roman" panose="02020603050405020304" pitchFamily="18" charset="0"/>
                <a:cs typeface="Times New Roman" panose="02020603050405020304" pitchFamily="18" charset="0"/>
              </a:rPr>
              <a:t>= </a:t>
            </a:r>
            <a:r>
              <a:rPr lang="en-US" altLang="en-US" sz="2400" smtClean="0">
                <a:latin typeface="Times New Roman" panose="02020603050405020304" pitchFamily="18" charset="0"/>
                <a:cs typeface="Times New Roman" panose="02020603050405020304" pitchFamily="18" charset="0"/>
              </a:rPr>
              <a:t>460 (cây)</a:t>
            </a:r>
            <a:endParaRPr lang="en-US" altLang="en-US" sz="2400">
              <a:latin typeface="Times New Roman" panose="02020603050405020304" pitchFamily="18" charset="0"/>
              <a:cs typeface="Times New Roman" panose="02020603050405020304" pitchFamily="18" charset="0"/>
            </a:endParaRPr>
          </a:p>
        </p:txBody>
      </p:sp>
      <p:sp>
        <p:nvSpPr>
          <p:cNvPr id="29" name="Text Box 43"/>
          <p:cNvSpPr txBox="1">
            <a:spLocks noChangeArrowheads="1"/>
          </p:cNvSpPr>
          <p:nvPr/>
        </p:nvSpPr>
        <p:spPr bwMode="auto">
          <a:xfrm>
            <a:off x="2639344" y="4245775"/>
            <a:ext cx="805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smtClean="0">
                <a:latin typeface="Times New Roman" panose="02020603050405020304" pitchFamily="18" charset="0"/>
                <a:cs typeface="Times New Roman" panose="02020603050405020304" pitchFamily="18" charset="0"/>
              </a:rPr>
              <a:t>Tỉ </a:t>
            </a:r>
            <a:r>
              <a:rPr lang="en-US" altLang="en-US" sz="2400">
                <a:latin typeface="Times New Roman" panose="02020603050405020304" pitchFamily="18" charset="0"/>
                <a:cs typeface="Times New Roman" panose="02020603050405020304" pitchFamily="18" charset="0"/>
              </a:rPr>
              <a:t>số phần trăm của số cây ăn quả và số cây trong vườn là : </a:t>
            </a:r>
          </a:p>
        </p:txBody>
      </p:sp>
      <p:sp>
        <p:nvSpPr>
          <p:cNvPr id="30" name="Text Box 5"/>
          <p:cNvSpPr txBox="1">
            <a:spLocks noChangeArrowheads="1"/>
          </p:cNvSpPr>
          <p:nvPr/>
        </p:nvSpPr>
        <p:spPr bwMode="auto">
          <a:xfrm>
            <a:off x="5407944" y="1983716"/>
            <a:ext cx="1993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u="sng" smtClean="0">
                <a:solidFill>
                  <a:srgbClr val="9114B8"/>
                </a:solidFill>
                <a:latin typeface="Times New Roman" panose="02020603050405020304" pitchFamily="18" charset="0"/>
                <a:cs typeface="Times New Roman" panose="02020603050405020304" pitchFamily="18" charset="0"/>
              </a:rPr>
              <a:t>Bài giải</a:t>
            </a:r>
            <a:endParaRPr lang="en-US" altLang="en-US" sz="2400" b="1" u="sng">
              <a:solidFill>
                <a:srgbClr val="9114B8"/>
              </a:solidFill>
              <a:latin typeface="Times New Roman" panose="02020603050405020304" pitchFamily="18" charset="0"/>
              <a:cs typeface="Times New Roman" panose="02020603050405020304" pitchFamily="18" charset="0"/>
            </a:endParaRPr>
          </a:p>
        </p:txBody>
      </p:sp>
      <p:sp>
        <p:nvSpPr>
          <p:cNvPr id="31" name="Text Box 42"/>
          <p:cNvSpPr txBox="1">
            <a:spLocks noChangeArrowheads="1"/>
          </p:cNvSpPr>
          <p:nvPr/>
        </p:nvSpPr>
        <p:spPr bwMode="auto">
          <a:xfrm>
            <a:off x="2427872" y="3492254"/>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smtClean="0">
                <a:latin typeface="Times New Roman" panose="02020603050405020304" pitchFamily="18" charset="0"/>
                <a:cs typeface="Times New Roman" panose="02020603050405020304" pitchFamily="18" charset="0"/>
              </a:rPr>
              <a:t>b) Số </a:t>
            </a:r>
            <a:r>
              <a:rPr lang="en-US" altLang="en-US" sz="2400">
                <a:latin typeface="Times New Roman" panose="02020603050405020304" pitchFamily="18" charset="0"/>
                <a:cs typeface="Times New Roman" panose="02020603050405020304" pitchFamily="18" charset="0"/>
              </a:rPr>
              <a:t>cây ăn quả trong vườn là : </a:t>
            </a:r>
          </a:p>
        </p:txBody>
      </p:sp>
      <p:grpSp>
        <p:nvGrpSpPr>
          <p:cNvPr id="32" name="Group 59"/>
          <p:cNvGrpSpPr>
            <a:grpSpLocks/>
          </p:cNvGrpSpPr>
          <p:nvPr/>
        </p:nvGrpSpPr>
        <p:grpSpPr bwMode="auto">
          <a:xfrm>
            <a:off x="3655344" y="4615555"/>
            <a:ext cx="4876800" cy="795338"/>
            <a:chOff x="2640" y="3440"/>
            <a:chExt cx="3072" cy="501"/>
          </a:xfrm>
        </p:grpSpPr>
        <p:grpSp>
          <p:nvGrpSpPr>
            <p:cNvPr id="33" name="Group 60"/>
            <p:cNvGrpSpPr>
              <a:grpSpLocks/>
            </p:cNvGrpSpPr>
            <p:nvPr/>
          </p:nvGrpSpPr>
          <p:grpSpPr bwMode="auto">
            <a:xfrm>
              <a:off x="3696" y="3450"/>
              <a:ext cx="624" cy="491"/>
              <a:chOff x="4224" y="2640"/>
              <a:chExt cx="480" cy="471"/>
            </a:xfrm>
          </p:grpSpPr>
          <p:sp>
            <p:nvSpPr>
              <p:cNvPr id="43" name="Text Box 61"/>
              <p:cNvSpPr txBox="1">
                <a:spLocks noChangeArrowheads="1"/>
              </p:cNvSpPr>
              <p:nvPr/>
            </p:nvSpPr>
            <p:spPr bwMode="auto">
              <a:xfrm>
                <a:off x="4272" y="2640"/>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460</a:t>
                </a:r>
              </a:p>
            </p:txBody>
          </p:sp>
          <p:sp>
            <p:nvSpPr>
              <p:cNvPr id="44" name="Text Box 62"/>
              <p:cNvSpPr txBox="1">
                <a:spLocks noChangeArrowheads="1"/>
              </p:cNvSpPr>
              <p:nvPr/>
            </p:nvSpPr>
            <p:spPr bwMode="auto">
              <a:xfrm>
                <a:off x="4224" y="2832"/>
                <a:ext cx="48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a:t>
                </a:r>
              </a:p>
            </p:txBody>
          </p:sp>
          <p:sp>
            <p:nvSpPr>
              <p:cNvPr id="45" name="Line 63"/>
              <p:cNvSpPr>
                <a:spLocks noChangeShapeType="1"/>
              </p:cNvSpPr>
              <p:nvPr/>
            </p:nvSpPr>
            <p:spPr bwMode="auto">
              <a:xfrm>
                <a:off x="4224" y="2880"/>
                <a:ext cx="480" cy="0"/>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34" name="Text Box 64"/>
            <p:cNvSpPr txBox="1">
              <a:spLocks noChangeArrowheads="1"/>
            </p:cNvSpPr>
            <p:nvPr/>
          </p:nvSpPr>
          <p:spPr bwMode="auto">
            <a:xfrm>
              <a:off x="3504" y="355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35" name="Text Box 65"/>
            <p:cNvSpPr txBox="1">
              <a:spLocks noChangeArrowheads="1"/>
            </p:cNvSpPr>
            <p:nvPr/>
          </p:nvSpPr>
          <p:spPr bwMode="auto">
            <a:xfrm>
              <a:off x="5136" y="3552"/>
              <a:ext cx="5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 </a:t>
              </a:r>
            </a:p>
          </p:txBody>
        </p:sp>
        <p:sp>
          <p:nvSpPr>
            <p:cNvPr id="36" name="Text Box 66"/>
            <p:cNvSpPr txBox="1">
              <a:spLocks noChangeArrowheads="1"/>
            </p:cNvSpPr>
            <p:nvPr/>
          </p:nvSpPr>
          <p:spPr bwMode="auto">
            <a:xfrm>
              <a:off x="4320" y="3542"/>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nvGrpSpPr>
            <p:cNvPr id="37" name="Group 67"/>
            <p:cNvGrpSpPr>
              <a:grpSpLocks/>
            </p:cNvGrpSpPr>
            <p:nvPr/>
          </p:nvGrpSpPr>
          <p:grpSpPr bwMode="auto">
            <a:xfrm>
              <a:off x="4512" y="3440"/>
              <a:ext cx="480" cy="491"/>
              <a:chOff x="4224" y="2640"/>
              <a:chExt cx="480" cy="471"/>
            </a:xfrm>
          </p:grpSpPr>
          <p:sp>
            <p:nvSpPr>
              <p:cNvPr id="40" name="Text Box 68"/>
              <p:cNvSpPr txBox="1">
                <a:spLocks noChangeArrowheads="1"/>
              </p:cNvSpPr>
              <p:nvPr/>
            </p:nvSpPr>
            <p:spPr bwMode="auto">
              <a:xfrm>
                <a:off x="4272" y="2640"/>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a:t>
                </a:r>
              </a:p>
            </p:txBody>
          </p:sp>
          <p:sp>
            <p:nvSpPr>
              <p:cNvPr id="41" name="Text Box 69"/>
              <p:cNvSpPr txBox="1">
                <a:spLocks noChangeArrowheads="1"/>
              </p:cNvSpPr>
              <p:nvPr/>
            </p:nvSpPr>
            <p:spPr bwMode="auto">
              <a:xfrm>
                <a:off x="4224" y="2832"/>
                <a:ext cx="48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a:t>
                </a:r>
              </a:p>
            </p:txBody>
          </p:sp>
          <p:sp>
            <p:nvSpPr>
              <p:cNvPr id="42" name="Line 70"/>
              <p:cNvSpPr>
                <a:spLocks noChangeShapeType="1"/>
              </p:cNvSpPr>
              <p:nvPr/>
            </p:nvSpPr>
            <p:spPr bwMode="auto">
              <a:xfrm>
                <a:off x="4224" y="2880"/>
                <a:ext cx="480" cy="0"/>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38" name="Text Box 71"/>
            <p:cNvSpPr txBox="1">
              <a:spLocks noChangeArrowheads="1"/>
            </p:cNvSpPr>
            <p:nvPr/>
          </p:nvSpPr>
          <p:spPr bwMode="auto">
            <a:xfrm>
              <a:off x="4992" y="3552"/>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39" name="Text Box 72"/>
            <p:cNvSpPr txBox="1">
              <a:spLocks noChangeArrowheads="1"/>
            </p:cNvSpPr>
            <p:nvPr/>
          </p:nvSpPr>
          <p:spPr bwMode="auto">
            <a:xfrm>
              <a:off x="2640" y="3552"/>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460 : 1000</a:t>
              </a:r>
            </a:p>
          </p:txBody>
        </p:sp>
      </p:grpSp>
      <p:sp>
        <p:nvSpPr>
          <p:cNvPr id="46" name="Text Box 58"/>
          <p:cNvSpPr txBox="1">
            <a:spLocks noChangeArrowheads="1"/>
          </p:cNvSpPr>
          <p:nvPr/>
        </p:nvSpPr>
        <p:spPr bwMode="auto">
          <a:xfrm>
            <a:off x="6512844" y="5808487"/>
            <a:ext cx="38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i="1" u="sng">
                <a:latin typeface="Times New Roman" panose="02020603050405020304" pitchFamily="18" charset="0"/>
                <a:cs typeface="Times New Roman" panose="02020603050405020304" pitchFamily="18" charset="0"/>
              </a:rPr>
              <a:t>Đáp số</a:t>
            </a:r>
            <a:r>
              <a:rPr lang="en-US" altLang="en-US" sz="2400" b="1">
                <a:latin typeface="Times New Roman" panose="02020603050405020304" pitchFamily="18" charset="0"/>
                <a:cs typeface="Times New Roman" panose="02020603050405020304" pitchFamily="18" charset="0"/>
              </a:rPr>
              <a:t> : a) 54% ; b) 46%</a:t>
            </a:r>
          </a:p>
        </p:txBody>
      </p:sp>
      <p:grpSp>
        <p:nvGrpSpPr>
          <p:cNvPr id="47" name="Group 44"/>
          <p:cNvGrpSpPr>
            <a:grpSpLocks/>
          </p:cNvGrpSpPr>
          <p:nvPr/>
        </p:nvGrpSpPr>
        <p:grpSpPr bwMode="auto">
          <a:xfrm>
            <a:off x="3655344" y="2758478"/>
            <a:ext cx="4876800" cy="782638"/>
            <a:chOff x="2544" y="2102"/>
            <a:chExt cx="3072" cy="493"/>
          </a:xfrm>
        </p:grpSpPr>
        <p:sp>
          <p:nvSpPr>
            <p:cNvPr id="48" name="Text Box 45"/>
            <p:cNvSpPr txBox="1">
              <a:spLocks noChangeArrowheads="1"/>
            </p:cNvSpPr>
            <p:nvPr/>
          </p:nvSpPr>
          <p:spPr bwMode="auto">
            <a:xfrm>
              <a:off x="2544" y="2208"/>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540 : 1000</a:t>
              </a:r>
            </a:p>
          </p:txBody>
        </p:sp>
        <p:grpSp>
          <p:nvGrpSpPr>
            <p:cNvPr id="49" name="Group 46"/>
            <p:cNvGrpSpPr>
              <a:grpSpLocks/>
            </p:cNvGrpSpPr>
            <p:nvPr/>
          </p:nvGrpSpPr>
          <p:grpSpPr bwMode="auto">
            <a:xfrm>
              <a:off x="3600" y="2112"/>
              <a:ext cx="624" cy="483"/>
              <a:chOff x="4224" y="2640"/>
              <a:chExt cx="480" cy="483"/>
            </a:xfrm>
          </p:grpSpPr>
          <p:sp>
            <p:nvSpPr>
              <p:cNvPr id="58" name="Text Box 47"/>
              <p:cNvSpPr txBox="1">
                <a:spLocks noChangeArrowheads="1"/>
              </p:cNvSpPr>
              <p:nvPr/>
            </p:nvSpPr>
            <p:spPr bwMode="auto">
              <a:xfrm>
                <a:off x="4272" y="2640"/>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540</a:t>
                </a:r>
              </a:p>
            </p:txBody>
          </p:sp>
          <p:sp>
            <p:nvSpPr>
              <p:cNvPr id="59" name="Text Box 48"/>
              <p:cNvSpPr txBox="1">
                <a:spLocks noChangeArrowheads="1"/>
              </p:cNvSpPr>
              <p:nvPr/>
            </p:nvSpPr>
            <p:spPr bwMode="auto">
              <a:xfrm>
                <a:off x="4224" y="2832"/>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a:t>
                </a:r>
              </a:p>
            </p:txBody>
          </p:sp>
          <p:sp>
            <p:nvSpPr>
              <p:cNvPr id="60" name="Line 49"/>
              <p:cNvSpPr>
                <a:spLocks noChangeShapeType="1"/>
              </p:cNvSpPr>
              <p:nvPr/>
            </p:nvSpPr>
            <p:spPr bwMode="auto">
              <a:xfrm flipV="1">
                <a:off x="4224" y="2866"/>
                <a:ext cx="384" cy="4"/>
              </a:xfrm>
              <a:prstGeom prst="line">
                <a:avLst/>
              </a:prstGeom>
              <a:ln w="1270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50" name="Text Box 50"/>
            <p:cNvSpPr txBox="1">
              <a:spLocks noChangeArrowheads="1"/>
            </p:cNvSpPr>
            <p:nvPr/>
          </p:nvSpPr>
          <p:spPr bwMode="auto">
            <a:xfrm>
              <a:off x="3408" y="220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51" name="Text Box 51"/>
            <p:cNvSpPr txBox="1">
              <a:spLocks noChangeArrowheads="1"/>
            </p:cNvSpPr>
            <p:nvPr/>
          </p:nvSpPr>
          <p:spPr bwMode="auto">
            <a:xfrm>
              <a:off x="5040" y="2208"/>
              <a:ext cx="5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 </a:t>
              </a:r>
            </a:p>
          </p:txBody>
        </p:sp>
        <p:sp>
          <p:nvSpPr>
            <p:cNvPr id="52" name="Text Box 52"/>
            <p:cNvSpPr txBox="1">
              <a:spLocks noChangeArrowheads="1"/>
            </p:cNvSpPr>
            <p:nvPr/>
          </p:nvSpPr>
          <p:spPr bwMode="auto">
            <a:xfrm>
              <a:off x="4224" y="2198"/>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nvGrpSpPr>
            <p:cNvPr id="53" name="Group 53"/>
            <p:cNvGrpSpPr>
              <a:grpSpLocks/>
            </p:cNvGrpSpPr>
            <p:nvPr/>
          </p:nvGrpSpPr>
          <p:grpSpPr bwMode="auto">
            <a:xfrm>
              <a:off x="4416" y="2102"/>
              <a:ext cx="480" cy="483"/>
              <a:chOff x="4224" y="2640"/>
              <a:chExt cx="480" cy="483"/>
            </a:xfrm>
          </p:grpSpPr>
          <p:sp>
            <p:nvSpPr>
              <p:cNvPr id="55" name="Text Box 54"/>
              <p:cNvSpPr txBox="1">
                <a:spLocks noChangeArrowheads="1"/>
              </p:cNvSpPr>
              <p:nvPr/>
            </p:nvSpPr>
            <p:spPr bwMode="auto">
              <a:xfrm>
                <a:off x="4272" y="2640"/>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a:t>
                </a:r>
              </a:p>
            </p:txBody>
          </p:sp>
          <p:sp>
            <p:nvSpPr>
              <p:cNvPr id="56" name="Text Box 55"/>
              <p:cNvSpPr txBox="1">
                <a:spLocks noChangeArrowheads="1"/>
              </p:cNvSpPr>
              <p:nvPr/>
            </p:nvSpPr>
            <p:spPr bwMode="auto">
              <a:xfrm>
                <a:off x="4224" y="2832"/>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a:t>
                </a:r>
              </a:p>
            </p:txBody>
          </p:sp>
          <p:sp>
            <p:nvSpPr>
              <p:cNvPr id="57" name="Line 56"/>
              <p:cNvSpPr>
                <a:spLocks noChangeShapeType="1"/>
              </p:cNvSpPr>
              <p:nvPr/>
            </p:nvSpPr>
            <p:spPr bwMode="auto">
              <a:xfrm>
                <a:off x="4254" y="2868"/>
                <a:ext cx="384" cy="8"/>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54" name="Text Box 57"/>
            <p:cNvSpPr txBox="1">
              <a:spLocks noChangeArrowheads="1"/>
            </p:cNvSpPr>
            <p:nvPr/>
          </p:nvSpPr>
          <p:spPr bwMode="auto">
            <a:xfrm>
              <a:off x="4896" y="2208"/>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sp>
        <p:nvSpPr>
          <p:cNvPr id="61" name="Text Box 42"/>
          <p:cNvSpPr txBox="1">
            <a:spLocks noChangeArrowheads="1"/>
          </p:cNvSpPr>
          <p:nvPr/>
        </p:nvSpPr>
        <p:spPr bwMode="auto">
          <a:xfrm>
            <a:off x="4206349" y="5364160"/>
            <a:ext cx="5507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(Hoặc: 100% - 54% = 46%)</a:t>
            </a:r>
          </a:p>
        </p:txBody>
      </p:sp>
      <p:sp>
        <p:nvSpPr>
          <p:cNvPr id="62" name="Title 3"/>
          <p:cNvSpPr txBox="1">
            <a:spLocks/>
          </p:cNvSpPr>
          <p:nvPr/>
        </p:nvSpPr>
        <p:spPr bwMode="auto">
          <a:xfrm>
            <a:off x="1176678" y="74839"/>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smtClean="0">
                <a:solidFill>
                  <a:srgbClr val="C00000"/>
                </a:solidFill>
                <a:effectLst/>
                <a:latin typeface="UTM Futura Extra" panose="02040603050506020204" pitchFamily="18" charset="0"/>
                <a:cs typeface="Times New Roman" pitchFamily="18" charset="0"/>
              </a:rPr>
              <a:t>Bài </a:t>
            </a:r>
            <a:r>
              <a:rPr lang="en-US" sz="3600" b="1">
                <a:solidFill>
                  <a:srgbClr val="C00000"/>
                </a:solidFill>
                <a:effectLst/>
                <a:latin typeface="UTM Futura Extra" panose="02040603050506020204" pitchFamily="18" charset="0"/>
                <a:cs typeface="Times New Roman" pitchFamily="18" charset="0"/>
              </a:rPr>
              <a:t>3</a:t>
            </a:r>
            <a:r>
              <a:rPr lang="en-US" sz="3600" b="1" smtClean="0">
                <a:solidFill>
                  <a:srgbClr val="C00000"/>
                </a:solidFill>
                <a:effectLst/>
                <a:latin typeface="UTM Futura Extra" panose="02040603050506020204" pitchFamily="18" charset="0"/>
                <a:cs typeface="Times New Roman" pitchFamily="18" charset="0"/>
              </a:rPr>
              <a:t>:</a:t>
            </a:r>
            <a:endParaRPr lang="en-US" sz="3600" b="1" smtClean="0">
              <a:solidFill>
                <a:srgbClr val="C00000"/>
              </a:solidFill>
              <a:effectLst/>
              <a:latin typeface="UTM Futura Extra" panose="02040603050506020204" pitchFamily="18" charset="0"/>
              <a:cs typeface="Times New Roman" pitchFamily="18" charset="0"/>
            </a:endParaRPr>
          </a:p>
        </p:txBody>
      </p:sp>
      <p:sp>
        <p:nvSpPr>
          <p:cNvPr id="63" name="Text Box 37"/>
          <p:cNvSpPr txBox="1">
            <a:spLocks noChangeArrowheads="1"/>
          </p:cNvSpPr>
          <p:nvPr/>
        </p:nvSpPr>
        <p:spPr bwMode="auto">
          <a:xfrm>
            <a:off x="1289773" y="778101"/>
            <a:ext cx="9934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smtClean="0">
                <a:solidFill>
                  <a:schemeClr val="accent6">
                    <a:lumMod val="10000"/>
                  </a:schemeClr>
                </a:solidFill>
                <a:latin typeface="Times New Roman" pitchFamily="18" charset="0"/>
                <a:cs typeface="Times New Roman" pitchFamily="18" charset="0"/>
              </a:rPr>
              <a:t>Một vườn cây có 1000 cây, trong đó có 540 cây lấy gỗ và còn lại là cây ăn quả.</a:t>
            </a:r>
          </a:p>
          <a:p>
            <a:pPr marL="514350" indent="-514350" algn="just">
              <a:buAutoNum type="alphaLcParenR"/>
            </a:pPr>
            <a:r>
              <a:rPr lang="en-US" sz="2400" smtClean="0">
                <a:solidFill>
                  <a:schemeClr val="accent6">
                    <a:lumMod val="10000"/>
                  </a:schemeClr>
                </a:solidFill>
                <a:latin typeface="Times New Roman" pitchFamily="18" charset="0"/>
                <a:cs typeface="Times New Roman" pitchFamily="18" charset="0"/>
              </a:rPr>
              <a:t>Số cây lấy gỗ chiếm bao nhiêu phần trăm số cây trong vườn?</a:t>
            </a:r>
          </a:p>
          <a:p>
            <a:pPr marL="514350" indent="-514350" algn="just">
              <a:buAutoNum type="alphaLcParenR"/>
            </a:pPr>
            <a:r>
              <a:rPr lang="en-US" sz="2400" smtClean="0">
                <a:solidFill>
                  <a:schemeClr val="accent6">
                    <a:lumMod val="10000"/>
                  </a:schemeClr>
                </a:solidFill>
                <a:latin typeface="Times New Roman" pitchFamily="18" charset="0"/>
                <a:cs typeface="Times New Roman" pitchFamily="18" charset="0"/>
              </a:rPr>
              <a:t>Tỉ số phần trăm của số cây ăn quả và số cây trong vườn là bao nhiêu?</a:t>
            </a:r>
            <a:endParaRPr lang="en-US" sz="2400">
              <a:solidFill>
                <a:schemeClr val="accent6">
                  <a:lumMod val="10000"/>
                </a:schemeClr>
              </a:solidFill>
              <a:latin typeface="Times New Roman" pitchFamily="18" charset="0"/>
              <a:cs typeface="Times New Roman" pitchFamily="18" charset="0"/>
            </a:endParaRPr>
          </a:p>
        </p:txBody>
      </p:sp>
      <p:grpSp>
        <p:nvGrpSpPr>
          <p:cNvPr id="64" name="组合 14">
            <a:extLst>
              <a:ext uri="{FF2B5EF4-FFF2-40B4-BE49-F238E27FC236}">
                <a16:creationId xmlns:a16="http://schemas.microsoft.com/office/drawing/2014/main" id="{99A05DD0-5314-41EF-A736-053F3F08BE56}"/>
              </a:ext>
            </a:extLst>
          </p:cNvPr>
          <p:cNvGrpSpPr/>
          <p:nvPr/>
        </p:nvGrpSpPr>
        <p:grpSpPr>
          <a:xfrm>
            <a:off x="-380555" y="3383952"/>
            <a:ext cx="3553299" cy="3544449"/>
            <a:chOff x="3900976" y="1600724"/>
            <a:chExt cx="4450080" cy="4424572"/>
          </a:xfrm>
        </p:grpSpPr>
        <p:sp>
          <p:nvSpPr>
            <p:cNvPr id="65" name="椭圆 13">
              <a:extLst>
                <a:ext uri="{FF2B5EF4-FFF2-40B4-BE49-F238E27FC236}">
                  <a16:creationId xmlns:a16="http://schemas.microsoft.com/office/drawing/2014/main" id="{0520A03A-AEEF-47E6-A910-8EDE67CD6F86}"/>
                </a:ext>
              </a:extLst>
            </p:cNvPr>
            <p:cNvSpPr/>
            <p:nvPr/>
          </p:nvSpPr>
          <p:spPr>
            <a:xfrm>
              <a:off x="4561839" y="2417256"/>
              <a:ext cx="3270567" cy="3270567"/>
            </a:xfrm>
            <a:prstGeom prst="ellipse">
              <a:avLst/>
            </a:prstGeom>
            <a:solidFill>
              <a:srgbClr val="C3E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2">
              <a:extLst>
                <a:ext uri="{FF2B5EF4-FFF2-40B4-BE49-F238E27FC236}">
                  <a16:creationId xmlns:a16="http://schemas.microsoft.com/office/drawing/2014/main" id="{76D7E852-286D-4B1F-B67B-6FB9DC5EE599}"/>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b="62815"/>
            <a:stretch/>
          </p:blipFill>
          <p:spPr>
            <a:xfrm>
              <a:off x="3900976" y="1600724"/>
              <a:ext cx="4450080" cy="4424572"/>
            </a:xfrm>
            <a:prstGeom prst="rect">
              <a:avLst/>
            </a:prstGeom>
          </p:spPr>
        </p:pic>
      </p:grpSp>
      <p:pic>
        <p:nvPicPr>
          <p:cNvPr id="67" name="图片 28">
            <a:extLst>
              <a:ext uri="{FF2B5EF4-FFF2-40B4-BE49-F238E27FC236}">
                <a16:creationId xmlns:a16="http://schemas.microsoft.com/office/drawing/2014/main" id="{46EB8439-EB86-4C2E-A1F9-2C63CA646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6126" y="5214323"/>
            <a:ext cx="1618958" cy="1648128"/>
          </a:xfrm>
          <a:prstGeom prst="rect">
            <a:avLst/>
          </a:prstGeom>
        </p:spPr>
      </p:pic>
    </p:spTree>
    <p:extLst>
      <p:ext uri="{BB962C8B-B14F-4D97-AF65-F5344CB8AC3E}">
        <p14:creationId xmlns:p14="http://schemas.microsoft.com/office/powerpoint/2010/main" val="32380634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heckerboard(across)">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heckerboard(across)">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heckerboard(across)">
                                      <p:cBhvr>
                                        <p:cTn id="62" dur="500"/>
                                        <p:tgtEl>
                                          <p:spTgt spid="46"/>
                                        </p:tgtEl>
                                      </p:cBhvr>
                                    </p:animEffect>
                                  </p:childTnLst>
                                </p:cTn>
                              </p:par>
                            </p:childTnLst>
                          </p:cTn>
                        </p:par>
                        <p:par>
                          <p:cTn id="63" fill="hold">
                            <p:stCondLst>
                              <p:cond delay="500"/>
                            </p:stCondLst>
                            <p:childTnLst>
                              <p:par>
                                <p:cTn id="64" presetID="2" presetClass="entr" presetSubtype="9"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500" fill="hold"/>
                                        <p:tgtEl>
                                          <p:spTgt spid="64"/>
                                        </p:tgtEl>
                                        <p:attrNameLst>
                                          <p:attrName>ppt_x</p:attrName>
                                        </p:attrNameLst>
                                      </p:cBhvr>
                                      <p:tavLst>
                                        <p:tav tm="0">
                                          <p:val>
                                            <p:strVal val="0-#ppt_w/2"/>
                                          </p:val>
                                        </p:tav>
                                        <p:tav tm="100000">
                                          <p:val>
                                            <p:strVal val="#ppt_x"/>
                                          </p:val>
                                        </p:tav>
                                      </p:tavLst>
                                    </p:anim>
                                    <p:anim calcmode="lin" valueType="num">
                                      <p:cBhvr additive="base">
                                        <p:cTn id="67" dur="500" fill="hold"/>
                                        <p:tgtEl>
                                          <p:spTgt spid="64"/>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ppt_x"/>
                                          </p:val>
                                        </p:tav>
                                        <p:tav tm="100000">
                                          <p:val>
                                            <p:strVal val="#ppt_x"/>
                                          </p:val>
                                        </p:tav>
                                      </p:tavLst>
                                    </p:anim>
                                    <p:anim calcmode="lin" valueType="num">
                                      <p:cBhvr additive="base">
                                        <p:cTn id="7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46"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smtClean="0">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36478" y="1716408"/>
            <a:ext cx="2290351" cy="830997"/>
          </a:xfrm>
          <a:prstGeom prst="rect">
            <a:avLst/>
          </a:prstGeom>
          <a:noFill/>
        </p:spPr>
        <p:txBody>
          <a:bodyPr wrap="square" rtlCol="0">
            <a:spAutoFit/>
          </a:bodyPr>
          <a:lstStyle/>
          <a:p>
            <a:r>
              <a:rPr lang="en-US" altLang="zh-CN" sz="4800" smtClean="0">
                <a:solidFill>
                  <a:srgbClr val="527C2C"/>
                </a:solidFill>
                <a:latin typeface="UTM Alberta Heavy" panose="02040603050506020204" pitchFamily="18" charset="0"/>
                <a:ea typeface="字魂7号-温暖童稚体" panose="00000500000000000000" pitchFamily="2" charset="-122"/>
              </a:rPr>
              <a:t>Toán</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smtClean="0">
                <a:solidFill>
                  <a:srgbClr val="0082FF"/>
                </a:solidFill>
                <a:latin typeface="UTM Eremitage" panose="02040603050506020204" pitchFamily="18" charset="0"/>
              </a:rPr>
              <a:t>Tỉ số phần trăm</a:t>
            </a:r>
            <a:endParaRPr lang="en-US" sz="8800" b="1">
              <a:solidFill>
                <a:srgbClr val="0082FF"/>
              </a:solidFill>
              <a:latin typeface="UTM Eremitage" panose="02040603050506020204" pitchFamily="18" charset="0"/>
            </a:endParaRPr>
          </a:p>
        </p:txBody>
      </p:sp>
      <p:sp>
        <p:nvSpPr>
          <p:cNvPr id="33" name="文本框 42">
            <a:extLst>
              <a:ext uri="{FF2B5EF4-FFF2-40B4-BE49-F238E27FC236}">
                <a16:creationId xmlns:a16="http://schemas.microsoft.com/office/drawing/2014/main" id="{E5BCC414-18AD-408A-A5EA-31F3319AE785}"/>
              </a:ext>
            </a:extLst>
          </p:cNvPr>
          <p:cNvSpPr txBox="1"/>
          <p:nvPr/>
        </p:nvSpPr>
        <p:spPr>
          <a:xfrm>
            <a:off x="5726196" y="4749287"/>
            <a:ext cx="3752278" cy="461665"/>
          </a:xfrm>
          <a:prstGeom prst="rect">
            <a:avLst/>
          </a:prstGeom>
          <a:noFill/>
        </p:spPr>
        <p:txBody>
          <a:bodyPr wrap="square" rtlCol="0">
            <a:spAutoFit/>
          </a:bodyPr>
          <a:lstStyle/>
          <a:p>
            <a:r>
              <a:rPr lang="en-US" altLang="zh-CN" sz="2400" smtClean="0">
                <a:solidFill>
                  <a:srgbClr val="9114B8"/>
                </a:solidFill>
                <a:latin typeface="UTM Futura Extra" panose="02040603050506020204" pitchFamily="18" charset="0"/>
                <a:ea typeface="字魂7号-温暖童稚体" panose="00000500000000000000" pitchFamily="2" charset="-122"/>
              </a:rPr>
              <a:t>Thực hiện: EduFive</a:t>
            </a:r>
            <a:endParaRPr lang="en-US" altLang="zh-CN" sz="2400" dirty="0">
              <a:solidFill>
                <a:srgbClr val="9114B8"/>
              </a:solidFill>
              <a:latin typeface="UTM Futura Extra" panose="02040603050506020204" pitchFamily="18" charset="0"/>
              <a:ea typeface="字魂7号-温暖童稚体" panose="00000500000000000000" pitchFamily="2" charset="-122"/>
            </a:endParaRP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24654602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60DC1F-5244-47F0-9D61-FB106A3939C0}"/>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16" name="组合 15">
            <a:extLst>
              <a:ext uri="{FF2B5EF4-FFF2-40B4-BE49-F238E27FC236}">
                <a16:creationId xmlns:a16="http://schemas.microsoft.com/office/drawing/2014/main" id="{AEC5CC52-024B-418A-9CF4-31AEC1806A65}"/>
              </a:ext>
            </a:extLst>
          </p:cNvPr>
          <p:cNvGrpSpPr/>
          <p:nvPr/>
        </p:nvGrpSpPr>
        <p:grpSpPr>
          <a:xfrm>
            <a:off x="5814769" y="-419197"/>
            <a:ext cx="6006258" cy="6681101"/>
            <a:chOff x="455690" y="-419197"/>
            <a:chExt cx="6006258" cy="6681101"/>
          </a:xfrm>
        </p:grpSpPr>
        <p:pic>
          <p:nvPicPr>
            <p:cNvPr id="9" name="图片 8">
              <a:extLst>
                <a:ext uri="{FF2B5EF4-FFF2-40B4-BE49-F238E27FC236}">
                  <a16:creationId xmlns:a16="http://schemas.microsoft.com/office/drawing/2014/main" id="{7F7BBEAF-550B-4E38-99D8-BE852BE64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5616098"/>
            </a:xfrm>
            <a:prstGeom prst="rect">
              <a:avLst/>
            </a:prstGeom>
          </p:spPr>
        </p:pic>
        <p:grpSp>
          <p:nvGrpSpPr>
            <p:cNvPr id="10" name="组合 9">
              <a:extLst>
                <a:ext uri="{FF2B5EF4-FFF2-40B4-BE49-F238E27FC236}">
                  <a16:creationId xmlns:a16="http://schemas.microsoft.com/office/drawing/2014/main" id="{7E994CB7-A5C6-409E-8404-1808E85D557C}"/>
                </a:ext>
              </a:extLst>
            </p:cNvPr>
            <p:cNvGrpSpPr/>
            <p:nvPr/>
          </p:nvGrpSpPr>
          <p:grpSpPr>
            <a:xfrm>
              <a:off x="688277" y="-419197"/>
              <a:ext cx="1125745" cy="2130005"/>
              <a:chOff x="1451292" y="-385762"/>
              <a:chExt cx="1323975" cy="2505074"/>
            </a:xfrm>
          </p:grpSpPr>
          <p:sp>
            <p:nvSpPr>
              <p:cNvPr id="11" name="矩形 10">
                <a:extLst>
                  <a:ext uri="{FF2B5EF4-FFF2-40B4-BE49-F238E27FC236}">
                    <a16:creationId xmlns:a16="http://schemas.microsoft.com/office/drawing/2014/main" id="{7A96DA5D-E4C8-4B46-8A26-53C1082F4C14}"/>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CAC14E6B-2F47-4A4E-AA13-040D12293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3" name="组合 12">
              <a:extLst>
                <a:ext uri="{FF2B5EF4-FFF2-40B4-BE49-F238E27FC236}">
                  <a16:creationId xmlns:a16="http://schemas.microsoft.com/office/drawing/2014/main" id="{A6512D76-A73F-410D-A784-90340BA4C94B}"/>
                </a:ext>
              </a:extLst>
            </p:cNvPr>
            <p:cNvGrpSpPr/>
            <p:nvPr/>
          </p:nvGrpSpPr>
          <p:grpSpPr>
            <a:xfrm>
              <a:off x="5248702" y="-419197"/>
              <a:ext cx="1125745" cy="2130005"/>
              <a:chOff x="1451292" y="-385762"/>
              <a:chExt cx="1323975" cy="2505074"/>
            </a:xfrm>
          </p:grpSpPr>
          <p:sp>
            <p:nvSpPr>
              <p:cNvPr id="14" name="矩形 13">
                <a:extLst>
                  <a:ext uri="{FF2B5EF4-FFF2-40B4-BE49-F238E27FC236}">
                    <a16:creationId xmlns:a16="http://schemas.microsoft.com/office/drawing/2014/main" id="{338325F4-0D6B-4090-955B-CD202A5B8805}"/>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BC65DE6E-4B78-4D21-A5A2-5C66DC78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7"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1545292"/>
            <a:ext cx="4429760" cy="5492902"/>
          </a:xfrm>
          <a:prstGeom prst="rect">
            <a:avLst/>
          </a:prstGeom>
        </p:spPr>
      </p:pic>
      <p:pic>
        <p:nvPicPr>
          <p:cNvPr id="8"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2621901" y="1839475"/>
            <a:ext cx="4466358" cy="5492902"/>
          </a:xfrm>
          <a:prstGeom prst="rect">
            <a:avLst/>
          </a:prstGeom>
        </p:spPr>
      </p:pic>
      <p:pic>
        <p:nvPicPr>
          <p:cNvPr id="25" name="图片 24">
            <a:extLst>
              <a:ext uri="{FF2B5EF4-FFF2-40B4-BE49-F238E27FC236}">
                <a16:creationId xmlns:a16="http://schemas.microsoft.com/office/drawing/2014/main" id="{BE9AFC93-4FA9-4164-A6E5-7E7AA1F7F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344685" y="1136253"/>
            <a:ext cx="419196" cy="1232181"/>
          </a:xfrm>
          <a:prstGeom prst="rect">
            <a:avLst/>
          </a:prstGeom>
        </p:spPr>
      </p:pic>
      <p:pic>
        <p:nvPicPr>
          <p:cNvPr id="26" name="图片 25">
            <a:extLst>
              <a:ext uri="{FF2B5EF4-FFF2-40B4-BE49-F238E27FC236}">
                <a16:creationId xmlns:a16="http://schemas.microsoft.com/office/drawing/2014/main" id="{B3A0A347-1556-49F6-884A-E15D6D70E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713" y="1370083"/>
            <a:ext cx="644623" cy="686893"/>
          </a:xfrm>
          <a:prstGeom prst="rect">
            <a:avLst/>
          </a:prstGeom>
        </p:spPr>
      </p:pic>
      <p:pic>
        <p:nvPicPr>
          <p:cNvPr id="27" name="图片 26">
            <a:extLst>
              <a:ext uri="{FF2B5EF4-FFF2-40B4-BE49-F238E27FC236}">
                <a16:creationId xmlns:a16="http://schemas.microsoft.com/office/drawing/2014/main" id="{9B03E0D9-2218-422F-8F3C-191F34C9D9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27701">
            <a:off x="2922796" y="875003"/>
            <a:ext cx="391538" cy="645313"/>
          </a:xfrm>
          <a:prstGeom prst="rect">
            <a:avLst/>
          </a:prstGeom>
        </p:spPr>
      </p:pic>
      <p:pic>
        <p:nvPicPr>
          <p:cNvPr id="28" name="图片 27">
            <a:extLst>
              <a:ext uri="{FF2B5EF4-FFF2-40B4-BE49-F238E27FC236}">
                <a16:creationId xmlns:a16="http://schemas.microsoft.com/office/drawing/2014/main" id="{29F98C34-0EB1-4A52-8928-5F11E00DB2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9236" y="1638201"/>
            <a:ext cx="1054340" cy="1181369"/>
          </a:xfrm>
          <a:prstGeom prst="rect">
            <a:avLst/>
          </a:prstGeom>
        </p:spPr>
      </p:pic>
      <p:sp>
        <p:nvSpPr>
          <p:cNvPr id="23" name="TextBox 22"/>
          <p:cNvSpPr txBox="1"/>
          <p:nvPr/>
        </p:nvSpPr>
        <p:spPr>
          <a:xfrm>
            <a:off x="6926204" y="1411263"/>
            <a:ext cx="4276974" cy="1446550"/>
          </a:xfrm>
          <a:prstGeom prst="rect">
            <a:avLst/>
          </a:prstGeom>
          <a:noFill/>
        </p:spPr>
        <p:txBody>
          <a:bodyPr wrap="square" rtlCol="0">
            <a:spAutoFit/>
          </a:bodyPr>
          <a:lstStyle/>
          <a:p>
            <a:r>
              <a:rPr lang="en-US" sz="8800" b="1" smtClean="0">
                <a:solidFill>
                  <a:srgbClr val="0082FF"/>
                </a:solidFill>
                <a:latin typeface="UTM Eremitage" panose="02040603050506020204" pitchFamily="18" charset="0"/>
              </a:rPr>
              <a:t>Dặn dò</a:t>
            </a:r>
            <a:endParaRPr lang="en-US" sz="8800" b="1">
              <a:solidFill>
                <a:srgbClr val="0082FF"/>
              </a:solidFill>
              <a:latin typeface="UTM Eremitage" panose="02040603050506020204" pitchFamily="18" charset="0"/>
            </a:endParaRPr>
          </a:p>
        </p:txBody>
      </p:sp>
      <p:sp>
        <p:nvSpPr>
          <p:cNvPr id="2" name="TextBox 1"/>
          <p:cNvSpPr txBox="1"/>
          <p:nvPr/>
        </p:nvSpPr>
        <p:spPr>
          <a:xfrm>
            <a:off x="6283108" y="3011393"/>
            <a:ext cx="5069580" cy="954107"/>
          </a:xfrm>
          <a:prstGeom prst="rect">
            <a:avLst/>
          </a:prstGeom>
          <a:noFill/>
        </p:spPr>
        <p:txBody>
          <a:bodyPr wrap="square" rtlCol="0">
            <a:spAutoFit/>
          </a:bodyPr>
          <a:lstStyle/>
          <a:p>
            <a:pPr marL="223838" indent="-223838">
              <a:buFont typeface="Arial" panose="020B0604020202020204" pitchFamily="34" charset="0"/>
              <a:buChar char="•"/>
            </a:pPr>
            <a:r>
              <a:rPr lang="en-US" sz="2800" b="1" smtClean="0">
                <a:solidFill>
                  <a:srgbClr val="9114B8"/>
                </a:solidFill>
                <a:latin typeface="Times New Roman" panose="02020603050405020304" pitchFamily="18" charset="0"/>
                <a:cs typeface="Times New Roman" panose="02020603050405020304" pitchFamily="18" charset="0"/>
              </a:rPr>
              <a:t>Xem lại các bài tập trong sách giáo khoa trang 73; 74</a:t>
            </a:r>
            <a:endParaRPr lang="en-US" sz="2800" b="1">
              <a:solidFill>
                <a:srgbClr val="9114B8"/>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259857" y="3965500"/>
            <a:ext cx="5069580" cy="954107"/>
          </a:xfrm>
          <a:prstGeom prst="rect">
            <a:avLst/>
          </a:prstGeom>
          <a:noFill/>
        </p:spPr>
        <p:txBody>
          <a:bodyPr wrap="square" rtlCol="0">
            <a:spAutoFit/>
          </a:bodyPr>
          <a:lstStyle/>
          <a:p>
            <a:pPr marL="223838" indent="-223838">
              <a:buFont typeface="Arial" panose="020B0604020202020204" pitchFamily="34" charset="0"/>
              <a:buChar char="•"/>
            </a:pPr>
            <a:r>
              <a:rPr lang="en-US" sz="2800" b="1" smtClean="0">
                <a:solidFill>
                  <a:srgbClr val="9114B8"/>
                </a:solidFill>
                <a:latin typeface="Times New Roman" panose="02020603050405020304" pitchFamily="18" charset="0"/>
                <a:cs typeface="Times New Roman" panose="02020603050405020304" pitchFamily="18" charset="0"/>
              </a:rPr>
              <a:t>Chuẩn bị bài mới: Giải toán về tỉ số phần trăm</a:t>
            </a:r>
            <a:endParaRPr lang="en-US" sz="2800" b="1">
              <a:solidFill>
                <a:srgbClr val="9114B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8286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6"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80">
                                          <p:stCondLst>
                                            <p:cond delay="0"/>
                                          </p:stCondLst>
                                        </p:cTn>
                                        <p:tgtEl>
                                          <p:spTgt spid="23"/>
                                        </p:tgtEl>
                                      </p:cBhvr>
                                    </p:animEffect>
                                    <p:anim calcmode="lin" valueType="num">
                                      <p:cBhvr>
                                        <p:cTn id="2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7" dur="26">
                                          <p:stCondLst>
                                            <p:cond delay="650"/>
                                          </p:stCondLst>
                                        </p:cTn>
                                        <p:tgtEl>
                                          <p:spTgt spid="23"/>
                                        </p:tgtEl>
                                      </p:cBhvr>
                                      <p:to x="100000" y="60000"/>
                                    </p:animScale>
                                    <p:animScale>
                                      <p:cBhvr>
                                        <p:cTn id="28" dur="166" decel="50000">
                                          <p:stCondLst>
                                            <p:cond delay="676"/>
                                          </p:stCondLst>
                                        </p:cTn>
                                        <p:tgtEl>
                                          <p:spTgt spid="23"/>
                                        </p:tgtEl>
                                      </p:cBhvr>
                                      <p:to x="100000" y="100000"/>
                                    </p:animScale>
                                    <p:animScale>
                                      <p:cBhvr>
                                        <p:cTn id="29" dur="26">
                                          <p:stCondLst>
                                            <p:cond delay="1312"/>
                                          </p:stCondLst>
                                        </p:cTn>
                                        <p:tgtEl>
                                          <p:spTgt spid="23"/>
                                        </p:tgtEl>
                                      </p:cBhvr>
                                      <p:to x="100000" y="80000"/>
                                    </p:animScale>
                                    <p:animScale>
                                      <p:cBhvr>
                                        <p:cTn id="30" dur="166" decel="50000">
                                          <p:stCondLst>
                                            <p:cond delay="1338"/>
                                          </p:stCondLst>
                                        </p:cTn>
                                        <p:tgtEl>
                                          <p:spTgt spid="23"/>
                                        </p:tgtEl>
                                      </p:cBhvr>
                                      <p:to x="100000" y="100000"/>
                                    </p:animScale>
                                    <p:animScale>
                                      <p:cBhvr>
                                        <p:cTn id="31" dur="26">
                                          <p:stCondLst>
                                            <p:cond delay="1642"/>
                                          </p:stCondLst>
                                        </p:cTn>
                                        <p:tgtEl>
                                          <p:spTgt spid="23"/>
                                        </p:tgtEl>
                                      </p:cBhvr>
                                      <p:to x="100000" y="90000"/>
                                    </p:animScale>
                                    <p:animScale>
                                      <p:cBhvr>
                                        <p:cTn id="32" dur="166" decel="50000">
                                          <p:stCondLst>
                                            <p:cond delay="1668"/>
                                          </p:stCondLst>
                                        </p:cTn>
                                        <p:tgtEl>
                                          <p:spTgt spid="23"/>
                                        </p:tgtEl>
                                      </p:cBhvr>
                                      <p:to x="100000" y="100000"/>
                                    </p:animScale>
                                    <p:animScale>
                                      <p:cBhvr>
                                        <p:cTn id="33" dur="26">
                                          <p:stCondLst>
                                            <p:cond delay="1808"/>
                                          </p:stCondLst>
                                        </p:cTn>
                                        <p:tgtEl>
                                          <p:spTgt spid="23"/>
                                        </p:tgtEl>
                                      </p:cBhvr>
                                      <p:to x="100000" y="95000"/>
                                    </p:animScale>
                                    <p:animScale>
                                      <p:cBhvr>
                                        <p:cTn id="34" dur="166" decel="50000">
                                          <p:stCondLst>
                                            <p:cond delay="1834"/>
                                          </p:stCondLst>
                                        </p:cTn>
                                        <p:tgtEl>
                                          <p:spTgt spid="2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Effect transition="in" filter="wipe(right)">
                                      <p:cBhvr>
                                        <p:cTn id="4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46" y="1062370"/>
            <a:ext cx="10854287" cy="4963970"/>
          </a:xfrm>
          <a:prstGeom prst="rect">
            <a:avLst/>
          </a:prstGeom>
        </p:spPr>
      </p:pic>
      <p:grpSp>
        <p:nvGrpSpPr>
          <p:cNvPr id="13" name="组合 12">
            <a:extLst>
              <a:ext uri="{FF2B5EF4-FFF2-40B4-BE49-F238E27FC236}">
                <a16:creationId xmlns:a16="http://schemas.microsoft.com/office/drawing/2014/main" id="{3B025A9B-0547-490A-A653-5CF1374073B0}"/>
              </a:ext>
            </a:extLst>
          </p:cNvPr>
          <p:cNvGrpSpPr/>
          <p:nvPr/>
        </p:nvGrpSpPr>
        <p:grpSpPr>
          <a:xfrm>
            <a:off x="1451292" y="-385762"/>
            <a:ext cx="1323975" cy="2505074"/>
            <a:chOff x="1451292" y="-385762"/>
            <a:chExt cx="1323975" cy="2505074"/>
          </a:xfrm>
        </p:grpSpPr>
        <p:sp>
          <p:nvSpPr>
            <p:cNvPr id="10" name="矩形 9">
              <a:extLst>
                <a:ext uri="{FF2B5EF4-FFF2-40B4-BE49-F238E27FC236}">
                  <a16:creationId xmlns:a16="http://schemas.microsoft.com/office/drawing/2014/main" id="{28BF3F1B-04FC-4F7C-9CBD-2327F1E341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9AD7DE9A-E38E-4144-A857-729797635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450892" y="57151"/>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333" y="4625557"/>
            <a:ext cx="2183618" cy="2222962"/>
          </a:xfrm>
          <a:prstGeom prst="rect">
            <a:avLst/>
          </a:prstGeom>
        </p:spPr>
      </p:pic>
      <p:pic>
        <p:nvPicPr>
          <p:cNvPr id="31" name="图片 30">
            <a:extLst>
              <a:ext uri="{FF2B5EF4-FFF2-40B4-BE49-F238E27FC236}">
                <a16:creationId xmlns:a16="http://schemas.microsoft.com/office/drawing/2014/main" id="{C527066F-D9DA-4D14-A587-B0B6587869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47" y="4774764"/>
            <a:ext cx="2055733" cy="2083235"/>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33" name="文本框 44">
            <a:extLst>
              <a:ext uri="{FF2B5EF4-FFF2-40B4-BE49-F238E27FC236}">
                <a16:creationId xmlns:a16="http://schemas.microsoft.com/office/drawing/2014/main" id="{DE4D91EC-88E8-47A2-A885-C4C6480175FB}"/>
              </a:ext>
            </a:extLst>
          </p:cNvPr>
          <p:cNvSpPr txBox="1"/>
          <p:nvPr/>
        </p:nvSpPr>
        <p:spPr>
          <a:xfrm>
            <a:off x="2113279" y="2706168"/>
            <a:ext cx="9312667" cy="1107996"/>
          </a:xfrm>
          <a:prstGeom prst="rect">
            <a:avLst/>
          </a:prstGeom>
          <a:noFill/>
        </p:spPr>
        <p:txBody>
          <a:bodyPr wrap="square" rtlCol="0">
            <a:spAutoFit/>
          </a:bodyPr>
          <a:lstStyle/>
          <a:p>
            <a:r>
              <a:rPr lang="en-US" altLang="zh-CN" sz="6600" smtClean="0">
                <a:solidFill>
                  <a:srgbClr val="527C2C"/>
                </a:solidFill>
                <a:latin typeface="UTM Alberta Heavy" panose="02040603050506020204" pitchFamily="18" charset="0"/>
                <a:ea typeface="字魂7号-温暖童稚体" panose="00000500000000000000" pitchFamily="2" charset="-122"/>
              </a:rPr>
              <a:t>Chào tạm biệt các em</a:t>
            </a:r>
            <a:endParaRPr lang="en-US" altLang="zh-CN" sz="6600" dirty="0">
              <a:solidFill>
                <a:srgbClr val="527C2C"/>
              </a:solidFill>
              <a:latin typeface="UTM Alberta Heavy" panose="02040603050506020204" pitchFamily="18" charset="0"/>
              <a:ea typeface="字魂7号-温暖童稚体" panose="00000500000000000000" pitchFamily="2" charset="-122"/>
            </a:endParaRPr>
          </a:p>
        </p:txBody>
      </p:sp>
      <p:sp>
        <p:nvSpPr>
          <p:cNvPr id="34" name="文本框 42">
            <a:extLst>
              <a:ext uri="{FF2B5EF4-FFF2-40B4-BE49-F238E27FC236}">
                <a16:creationId xmlns:a16="http://schemas.microsoft.com/office/drawing/2014/main" id="{E5BCC414-18AD-408A-A5EA-31F3319AE785}"/>
              </a:ext>
            </a:extLst>
          </p:cNvPr>
          <p:cNvSpPr txBox="1"/>
          <p:nvPr/>
        </p:nvSpPr>
        <p:spPr>
          <a:xfrm>
            <a:off x="4353913" y="5101127"/>
            <a:ext cx="3752278" cy="461665"/>
          </a:xfrm>
          <a:prstGeom prst="rect">
            <a:avLst/>
          </a:prstGeom>
          <a:noFill/>
        </p:spPr>
        <p:txBody>
          <a:bodyPr wrap="square" rtlCol="0">
            <a:spAutoFit/>
          </a:bodyPr>
          <a:lstStyle/>
          <a:p>
            <a:r>
              <a:rPr lang="en-US" altLang="zh-CN" sz="2400" smtClean="0">
                <a:solidFill>
                  <a:srgbClr val="9114B8"/>
                </a:solidFill>
                <a:latin typeface="UTM Futura Extra" panose="02040603050506020204" pitchFamily="18" charset="0"/>
                <a:ea typeface="字魂7号-温暖童稚体" panose="00000500000000000000" pitchFamily="2" charset="-122"/>
              </a:rPr>
              <a:t>Thực hiện: EduFive</a:t>
            </a:r>
            <a:endParaRPr lang="en-US" altLang="zh-CN" sz="2400" dirty="0">
              <a:solidFill>
                <a:srgbClr val="9114B8"/>
              </a:solidFill>
              <a:latin typeface="UTM Futura Extra" panose="02040603050506020204" pitchFamily="18" charset="0"/>
              <a:ea typeface="字魂7号-温暖童稚体" panose="00000500000000000000" pitchFamily="2" charset="-122"/>
            </a:endParaRPr>
          </a:p>
        </p:txBody>
      </p:sp>
    </p:spTree>
    <p:extLst>
      <p:ext uri="{BB962C8B-B14F-4D97-AF65-F5344CB8AC3E}">
        <p14:creationId xmlns:p14="http://schemas.microsoft.com/office/powerpoint/2010/main" val="15039133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078AC-6E3A-4633-B33E-0B8EEE7CC9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pic>
        <p:nvPicPr>
          <p:cNvPr id="14" name="Picture 13">
            <a:extLst>
              <a:ext uri="{FF2B5EF4-FFF2-40B4-BE49-F238E27FC236}">
                <a16:creationId xmlns:a16="http://schemas.microsoft.com/office/drawing/2014/main" id="{D3322923-36E3-4E3D-9515-4AB67B8B010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2820256" y="2135077"/>
            <a:ext cx="700916" cy="1223902"/>
          </a:xfrm>
          <a:prstGeom prst="rect">
            <a:avLst/>
          </a:prstGeom>
        </p:spPr>
      </p:pic>
      <p:pic>
        <p:nvPicPr>
          <p:cNvPr id="15" name="Picture 14">
            <a:extLst>
              <a:ext uri="{FF2B5EF4-FFF2-40B4-BE49-F238E27FC236}">
                <a16:creationId xmlns:a16="http://schemas.microsoft.com/office/drawing/2014/main" id="{F74D616A-7326-4841-B730-C054A34F50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3493123" y="2006340"/>
            <a:ext cx="834860" cy="1275834"/>
          </a:xfrm>
          <a:prstGeom prst="rect">
            <a:avLst/>
          </a:prstGeom>
        </p:spPr>
      </p:pic>
      <p:pic>
        <p:nvPicPr>
          <p:cNvPr id="16" name="Picture 15">
            <a:extLst>
              <a:ext uri="{FF2B5EF4-FFF2-40B4-BE49-F238E27FC236}">
                <a16:creationId xmlns:a16="http://schemas.microsoft.com/office/drawing/2014/main" id="{871E2A07-F030-4732-BDDE-9FBEF2BF028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4568561" y="1810898"/>
            <a:ext cx="700916" cy="1223902"/>
          </a:xfrm>
          <a:prstGeom prst="rect">
            <a:avLst/>
          </a:prstGeom>
        </p:spPr>
      </p:pic>
      <p:pic>
        <p:nvPicPr>
          <p:cNvPr id="38" name="Picture 37">
            <a:extLst>
              <a:ext uri="{FF2B5EF4-FFF2-40B4-BE49-F238E27FC236}">
                <a16:creationId xmlns:a16="http://schemas.microsoft.com/office/drawing/2014/main" id="{D203B8E0-DD21-4002-B526-AEA320F7118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3765934" y="2328129"/>
            <a:ext cx="856210" cy="1495072"/>
          </a:xfrm>
          <a:prstGeom prst="rect">
            <a:avLst/>
          </a:prstGeom>
        </p:spPr>
      </p:pic>
      <p:pic>
        <p:nvPicPr>
          <p:cNvPr id="40" name="Picture 39">
            <a:extLst>
              <a:ext uri="{FF2B5EF4-FFF2-40B4-BE49-F238E27FC236}">
                <a16:creationId xmlns:a16="http://schemas.microsoft.com/office/drawing/2014/main" id="{D25FA8BF-E8B1-44FE-842B-181DD668636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349" l="32209" r="94535">
                        <a14:foregroundMark x1="94535" y1="44070" x2="94535" y2="44070"/>
                        <a14:foregroundMark x1="94651" y1="86163" x2="94651" y2="86163"/>
                        <a14:foregroundMark x1="87558" y1="90349" x2="87558" y2="90349"/>
                        <a14:foregroundMark x1="41744" y1="62326" x2="32209" y2="69651"/>
                        <a14:foregroundMark x1="62442" y1="24884" x2="62442" y2="24884"/>
                        <a14:foregroundMark x1="59884" y1="33721" x2="59884" y2="33721"/>
                      </a14:backgroundRemoval>
                    </a14:imgEffect>
                  </a14:imgLayer>
                </a14:imgProps>
              </a:ext>
              <a:ext uri="{28A0092B-C50C-407E-A947-70E740481C1C}">
                <a14:useLocalDpi xmlns:a14="http://schemas.microsoft.com/office/drawing/2010/main" val="0"/>
              </a:ext>
            </a:extLst>
          </a:blip>
          <a:srcRect l="28135"/>
          <a:stretch/>
        </p:blipFill>
        <p:spPr>
          <a:xfrm flipH="1">
            <a:off x="-2321950" y="445317"/>
            <a:ext cx="2423549" cy="4837144"/>
          </a:xfrm>
          <a:prstGeom prst="rect">
            <a:avLst/>
          </a:prstGeom>
        </p:spPr>
      </p:pic>
      <p:sp>
        <p:nvSpPr>
          <p:cNvPr id="2" name="Rectangle 1">
            <a:extLst>
              <a:ext uri="{FF2B5EF4-FFF2-40B4-BE49-F238E27FC236}">
                <a16:creationId xmlns:a16="http://schemas.microsoft.com/office/drawing/2014/main" id="{6DAEFE82-5482-4FC2-90F0-F16B59807821}"/>
              </a:ext>
            </a:extLst>
          </p:cNvPr>
          <p:cNvSpPr/>
          <p:nvPr/>
        </p:nvSpPr>
        <p:spPr>
          <a:xfrm>
            <a:off x="1522781" y="0"/>
            <a:ext cx="9146439" cy="1035844"/>
          </a:xfrm>
          <a:prstGeom prst="rect">
            <a:avLst/>
          </a:prstGeom>
          <a:solidFill>
            <a:srgbClr val="EFF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B0F0"/>
                </a:solidFill>
                <a:effectLst/>
                <a:uLnTx/>
                <a:uFillTx/>
                <a:latin typeface="UTM Showcard" panose="02040603050506020204" pitchFamily="18" charset="0"/>
                <a:cs typeface="#9Slide03 Arima Madurai ExtraBo" panose="00000900000000000000" pitchFamily="2" charset="0"/>
              </a:rPr>
              <a:t>Khu vườn may mắn</a:t>
            </a:r>
          </a:p>
        </p:txBody>
      </p:sp>
      <p:pic>
        <p:nvPicPr>
          <p:cNvPr id="11" name="Picture 10">
            <a:extLst>
              <a:ext uri="{FF2B5EF4-FFF2-40B4-BE49-F238E27FC236}">
                <a16:creationId xmlns:a16="http://schemas.microsoft.com/office/drawing/2014/main" id="{676E8BD3-A778-41E8-8C11-71D3C56D878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4423962" y="2193640"/>
            <a:ext cx="1019832" cy="1558508"/>
          </a:xfrm>
          <a:prstGeom prst="rect">
            <a:avLst/>
          </a:prstGeom>
        </p:spPr>
      </p:pic>
      <p:pic>
        <p:nvPicPr>
          <p:cNvPr id="12" name="Picture 11">
            <a:extLst>
              <a:ext uri="{FF2B5EF4-FFF2-40B4-BE49-F238E27FC236}">
                <a16:creationId xmlns:a16="http://schemas.microsoft.com/office/drawing/2014/main" id="{9A5D5042-009B-4982-84C0-50D0EB915DB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5514239" y="2003950"/>
            <a:ext cx="856210" cy="1495072"/>
          </a:xfrm>
          <a:prstGeom prst="rect">
            <a:avLst/>
          </a:prstGeom>
        </p:spPr>
      </p:pic>
      <p:pic>
        <p:nvPicPr>
          <p:cNvPr id="13" name="Picture 12">
            <a:extLst>
              <a:ext uri="{FF2B5EF4-FFF2-40B4-BE49-F238E27FC236}">
                <a16:creationId xmlns:a16="http://schemas.microsoft.com/office/drawing/2014/main" id="{3FA55532-7CAD-45FE-AF5F-F0479E02C5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6172267" y="1869461"/>
            <a:ext cx="1019832" cy="1558508"/>
          </a:xfrm>
          <a:prstGeom prst="rect">
            <a:avLst/>
          </a:prstGeom>
        </p:spPr>
      </p:pic>
    </p:spTree>
    <p:extLst>
      <p:ext uri="{BB962C8B-B14F-4D97-AF65-F5344CB8AC3E}">
        <p14:creationId xmlns:p14="http://schemas.microsoft.com/office/powerpoint/2010/main" val="2136512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4.375E-6 -2.59259E-6 L 0.3254 -0.07083 " pathEditMode="relative" rAng="0" ptsTypes="AA">
                                      <p:cBhvr>
                                        <p:cTn id="13" dur="2000" fill="hold"/>
                                        <p:tgtEl>
                                          <p:spTgt spid="40"/>
                                        </p:tgtEl>
                                        <p:attrNameLst>
                                          <p:attrName>ppt_x</p:attrName>
                                          <p:attrName>ppt_y</p:attrName>
                                        </p:attrNameLst>
                                      </p:cBhvr>
                                      <p:rCtr x="16263"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7D42D2-B7CA-470A-A7F1-C8B84B45F43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pic>
        <p:nvPicPr>
          <p:cNvPr id="19" name="Picture 18">
            <a:extLst>
              <a:ext uri="{FF2B5EF4-FFF2-40B4-BE49-F238E27FC236}">
                <a16:creationId xmlns:a16="http://schemas.microsoft.com/office/drawing/2014/main" id="{2E7ECF17-D265-4514-A6F8-10F070588D2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31628" r="93721">
                        <a14:foregroundMark x1="42326" y1="62209" x2="32558" y2="74419"/>
                        <a14:foregroundMark x1="93837" y1="40116" x2="92907" y2="51977"/>
                        <a14:foregroundMark x1="93256" y1="77907" x2="93837" y2="87209"/>
                        <a14:foregroundMark x1="90349" y1="89651" x2="85000" y2="89767"/>
                        <a14:foregroundMark x1="88372" y1="89302" x2="88372" y2="89302"/>
                        <a14:foregroundMark x1="87558" y1="90000" x2="87558" y2="90000"/>
                        <a14:foregroundMark x1="63721" y1="24186" x2="63721" y2="24186"/>
                        <a14:foregroundMark x1="59767" y1="33605" x2="59767" y2="33605"/>
                        <a14:foregroundMark x1="40116" y1="61279" x2="31628" y2="67326"/>
                        <a14:foregroundMark x1="63953" y1="25465" x2="63953" y2="25465"/>
                        <a14:foregroundMark x1="65233" y1="33953" x2="79186" y2="45698"/>
                      </a14:backgroundRemoval>
                    </a14:imgEffect>
                  </a14:imgLayer>
                </a14:imgProps>
              </a:ext>
              <a:ext uri="{28A0092B-C50C-407E-A947-70E740481C1C}">
                <a14:useLocalDpi xmlns:a14="http://schemas.microsoft.com/office/drawing/2010/main" val="0"/>
              </a:ext>
            </a:extLst>
          </a:blip>
          <a:srcRect l="29079"/>
          <a:stretch/>
        </p:blipFill>
        <p:spPr>
          <a:xfrm flipH="1">
            <a:off x="1762708" y="406235"/>
            <a:ext cx="2166390" cy="3700420"/>
          </a:xfrm>
          <a:prstGeom prst="rect">
            <a:avLst/>
          </a:prstGeom>
        </p:spPr>
      </p:pic>
      <p:pic>
        <p:nvPicPr>
          <p:cNvPr id="18" name="Picture 17">
            <a:hlinkClick r:id="rId9" action="ppaction://hlinksldjump"/>
            <a:extLst>
              <a:ext uri="{FF2B5EF4-FFF2-40B4-BE49-F238E27FC236}">
                <a16:creationId xmlns:a16="http://schemas.microsoft.com/office/drawing/2014/main" id="{84566E9C-166E-49C5-8F08-DD9197871A7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545" t="28035" r="29874" b="25638"/>
          <a:stretch/>
        </p:blipFill>
        <p:spPr>
          <a:xfrm>
            <a:off x="3626047" y="2938548"/>
            <a:ext cx="838054" cy="980903"/>
          </a:xfrm>
          <a:prstGeom prst="rect">
            <a:avLst/>
          </a:prstGeom>
        </p:spPr>
      </p:pic>
      <p:pic>
        <p:nvPicPr>
          <p:cNvPr id="20" name="Picture 19">
            <a:extLst>
              <a:ext uri="{FF2B5EF4-FFF2-40B4-BE49-F238E27FC236}">
                <a16:creationId xmlns:a16="http://schemas.microsoft.com/office/drawing/2014/main" id="{109CA866-405A-470A-A37A-DC85B0813D7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227" t="39858"/>
          <a:stretch/>
        </p:blipFill>
        <p:spPr>
          <a:xfrm>
            <a:off x="3327606" y="1622300"/>
            <a:ext cx="1505792" cy="1783674"/>
          </a:xfrm>
          <a:prstGeom prst="rect">
            <a:avLst/>
          </a:prstGeom>
        </p:spPr>
      </p:pic>
      <p:pic>
        <p:nvPicPr>
          <p:cNvPr id="43" name="Picture 42">
            <a:hlinkClick r:id="rId12" action="ppaction://hlinksldjump"/>
            <a:extLst>
              <a:ext uri="{FF2B5EF4-FFF2-40B4-BE49-F238E27FC236}">
                <a16:creationId xmlns:a16="http://schemas.microsoft.com/office/drawing/2014/main" id="{65803571-5AB7-401F-B0EB-5ACCBEE965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545" t="28035" r="29874" b="25638"/>
          <a:stretch/>
        </p:blipFill>
        <p:spPr>
          <a:xfrm>
            <a:off x="5622121" y="2448097"/>
            <a:ext cx="838054" cy="980903"/>
          </a:xfrm>
          <a:prstGeom prst="rect">
            <a:avLst/>
          </a:prstGeom>
        </p:spPr>
      </p:pic>
      <p:pic>
        <p:nvPicPr>
          <p:cNvPr id="44" name="Picture 43">
            <a:extLst>
              <a:ext uri="{FF2B5EF4-FFF2-40B4-BE49-F238E27FC236}">
                <a16:creationId xmlns:a16="http://schemas.microsoft.com/office/drawing/2014/main" id="{879C8987-1B0C-428E-A553-58E02DE2BD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227" t="39858"/>
          <a:stretch/>
        </p:blipFill>
        <p:spPr>
          <a:xfrm>
            <a:off x="5323680" y="1131849"/>
            <a:ext cx="1505792" cy="1783674"/>
          </a:xfrm>
          <a:prstGeom prst="rect">
            <a:avLst/>
          </a:prstGeom>
        </p:spPr>
      </p:pic>
      <p:pic>
        <p:nvPicPr>
          <p:cNvPr id="3" name="Picture 2">
            <a:extLst>
              <a:ext uri="{FF2B5EF4-FFF2-40B4-BE49-F238E27FC236}">
                <a16:creationId xmlns:a16="http://schemas.microsoft.com/office/drawing/2014/main" id="{D17D9D05-DF7E-4400-AC28-7B23198EC58A}"/>
              </a:ext>
            </a:extLst>
          </p:cNvPr>
          <p:cNvPicPr>
            <a:picLocks noChangeAspect="1"/>
          </p:cNvPicPr>
          <p:nvPr/>
        </p:nvPicPr>
        <p:blipFill>
          <a:blip r:embed="rId13">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123414" y="231823"/>
            <a:ext cx="5945172" cy="5945172"/>
          </a:xfrm>
          <a:prstGeom prst="rect">
            <a:avLst/>
          </a:prstGeom>
          <a:noFill/>
        </p:spPr>
      </p:pic>
      <p:sp>
        <p:nvSpPr>
          <p:cNvPr id="2" name="Action Button: Go Forward or Next 1">
            <a:hlinkClick r:id="rId14" action="ppaction://hlinksldjump" highlightClick="1"/>
            <a:extLst>
              <a:ext uri="{FF2B5EF4-FFF2-40B4-BE49-F238E27FC236}">
                <a16:creationId xmlns:a16="http://schemas.microsoft.com/office/drawing/2014/main" id="{EA4AEB61-803E-487C-8FF8-40DB07D44CF1}"/>
              </a:ext>
            </a:extLst>
          </p:cNvPr>
          <p:cNvSpPr/>
          <p:nvPr/>
        </p:nvSpPr>
        <p:spPr>
          <a:xfrm>
            <a:off x="11335657" y="6401586"/>
            <a:ext cx="856343" cy="456414"/>
          </a:xfrm>
          <a:prstGeom prst="actionButtonForwardNext">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298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phep-thuat-www_nhacchuongvui_com.wav"/>
                                        </p:tgtEl>
                                      </p:cMediaNode>
                                    </p:audio>
                                  </p:subTnLst>
                                </p:cTn>
                              </p:par>
                            </p:childTnLst>
                          </p:cTn>
                        </p:par>
                        <p:par>
                          <p:cTn id="8" fill="hold">
                            <p:stCondLst>
                              <p:cond delay="15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20"/>
                                        </p:tgtEl>
                                        <p:attrNameLst>
                                          <p:attrName>r</p:attrName>
                                        </p:attrNameLst>
                                      </p:cBhvr>
                                    </p:animRot>
                                    <p:animRot by="-240000">
                                      <p:cBhvr>
                                        <p:cTn id="11" dur="200" fill="hold">
                                          <p:stCondLst>
                                            <p:cond delay="200"/>
                                          </p:stCondLst>
                                        </p:cTn>
                                        <p:tgtEl>
                                          <p:spTgt spid="20"/>
                                        </p:tgtEl>
                                        <p:attrNameLst>
                                          <p:attrName>r</p:attrName>
                                        </p:attrNameLst>
                                      </p:cBhvr>
                                    </p:animRot>
                                    <p:animRot by="240000">
                                      <p:cBhvr>
                                        <p:cTn id="12" dur="200" fill="hold">
                                          <p:stCondLst>
                                            <p:cond delay="400"/>
                                          </p:stCondLst>
                                        </p:cTn>
                                        <p:tgtEl>
                                          <p:spTgt spid="20"/>
                                        </p:tgtEl>
                                        <p:attrNameLst>
                                          <p:attrName>r</p:attrName>
                                        </p:attrNameLst>
                                      </p:cBhvr>
                                    </p:animRot>
                                    <p:animRot by="-240000">
                                      <p:cBhvr>
                                        <p:cTn id="13" dur="200" fill="hold">
                                          <p:stCondLst>
                                            <p:cond delay="600"/>
                                          </p:stCondLst>
                                        </p:cTn>
                                        <p:tgtEl>
                                          <p:spTgt spid="20"/>
                                        </p:tgtEl>
                                        <p:attrNameLst>
                                          <p:attrName>r</p:attrName>
                                        </p:attrNameLst>
                                      </p:cBhvr>
                                    </p:animRot>
                                    <p:animRot by="120000">
                                      <p:cBhvr>
                                        <p:cTn id="14"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8"/>
                  </p:tgtEl>
                </p:cond>
              </p:nextCondLst>
            </p:seq>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withEffect">
                                  <p:stCondLst>
                                    <p:cond delay="5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3" name="Am-thanh-phep-thuat-www_nhacchuongvui_com.wav"/>
                                        </p:tgtEl>
                                      </p:cMediaNode>
                                    </p:audio>
                                  </p:subTnLst>
                                </p:cTn>
                              </p:par>
                            </p:childTnLst>
                          </p:cTn>
                        </p:par>
                        <p:par>
                          <p:cTn id="21" fill="hold">
                            <p:stCondLst>
                              <p:cond delay="1500"/>
                            </p:stCondLst>
                            <p:childTnLst>
                              <p:par>
                                <p:cTn id="22" presetID="32" presetClass="emph" presetSubtype="0" repeatCount="indefinite" fill="hold" nodeType="afterEffect">
                                  <p:stCondLst>
                                    <p:cond delay="0"/>
                                  </p:stCondLst>
                                  <p:childTnLst>
                                    <p:animRot by="120000">
                                      <p:cBhvr>
                                        <p:cTn id="23" dur="100" fill="hold">
                                          <p:stCondLst>
                                            <p:cond delay="0"/>
                                          </p:stCondLst>
                                        </p:cTn>
                                        <p:tgtEl>
                                          <p:spTgt spid="44"/>
                                        </p:tgtEl>
                                        <p:attrNameLst>
                                          <p:attrName>r</p:attrName>
                                        </p:attrNameLst>
                                      </p:cBhvr>
                                    </p:animRot>
                                    <p:animRot by="-240000">
                                      <p:cBhvr>
                                        <p:cTn id="24" dur="200" fill="hold">
                                          <p:stCondLst>
                                            <p:cond delay="200"/>
                                          </p:stCondLst>
                                        </p:cTn>
                                        <p:tgtEl>
                                          <p:spTgt spid="44"/>
                                        </p:tgtEl>
                                        <p:attrNameLst>
                                          <p:attrName>r</p:attrName>
                                        </p:attrNameLst>
                                      </p:cBhvr>
                                    </p:animRot>
                                    <p:animRot by="240000">
                                      <p:cBhvr>
                                        <p:cTn id="25" dur="200" fill="hold">
                                          <p:stCondLst>
                                            <p:cond delay="400"/>
                                          </p:stCondLst>
                                        </p:cTn>
                                        <p:tgtEl>
                                          <p:spTgt spid="44"/>
                                        </p:tgtEl>
                                        <p:attrNameLst>
                                          <p:attrName>r</p:attrName>
                                        </p:attrNameLst>
                                      </p:cBhvr>
                                    </p:animRot>
                                    <p:animRot by="-240000">
                                      <p:cBhvr>
                                        <p:cTn id="26" dur="200" fill="hold">
                                          <p:stCondLst>
                                            <p:cond delay="600"/>
                                          </p:stCondLst>
                                        </p:cTn>
                                        <p:tgtEl>
                                          <p:spTgt spid="44"/>
                                        </p:tgtEl>
                                        <p:attrNameLst>
                                          <p:attrName>r</p:attrName>
                                        </p:attrNameLst>
                                      </p:cBhvr>
                                    </p:animRot>
                                    <p:animRot by="120000">
                                      <p:cBhvr>
                                        <p:cTn id="27" dur="200" fill="hold">
                                          <p:stCondLst>
                                            <p:cond delay="800"/>
                                          </p:stCondLst>
                                        </p:cTn>
                                        <p:tgtEl>
                                          <p:spTgt spid="44"/>
                                        </p:tgtEl>
                                        <p:attrNameLst>
                                          <p:attrName>r</p:attrName>
                                        </p:attrNameLst>
                                      </p:cBhvr>
                                    </p:animRot>
                                  </p:childTnLst>
                                </p:cTn>
                              </p:par>
                            </p:childTnLst>
                          </p:cTn>
                        </p:par>
                      </p:childTnLst>
                    </p:cTn>
                  </p:par>
                </p:childTnLst>
              </p:cTn>
              <p:nextCondLst>
                <p:cond evt="onClick" delay="0">
                  <p:tgtEl>
                    <p:spTgt spid="43"/>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3437 0.0625 L -0.03437 0.06388 C -0.0207 0.04444 -0.00703 0.03541 0.00664 0.01087 C 0.01797 -0.00973 0.02904 -0.04352 0.04076 -0.05116 C 0.06224 -0.06667 0.05065 -0.06019 0.07618 -0.07176 C 0.07904 -0.07963 0.08203 -0.09237 0.08529 -0.09237 C 0.09922 -0.09237 0.11328 -0.08079 0.12735 -0.07176 C 0.13151 -0.07061 0.13568 -0.06274 0.13998 -0.06158 C 0.15091 -0.06019 0.16185 -0.06158 0.17305 -0.06158 L 0.17305 -0.06019 L 0.17305 -0.06158 " pathEditMode="relative" rAng="0" ptsTypes="AAAAAAAAAAA">
                                      <p:cBhvr>
                                        <p:cTn id="32" dur="2000" fill="hold"/>
                                        <p:tgtEl>
                                          <p:spTgt spid="19"/>
                                        </p:tgtEl>
                                        <p:attrNameLst>
                                          <p:attrName>ppt_x</p:attrName>
                                          <p:attrName>ppt_y</p:attrName>
                                        </p:attrNameLst>
                                      </p:cBhvr>
                                      <p:rCtr x="10365" y="-7685"/>
                                    </p:animMotion>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ABC14-7A1F-4ECD-B82D-A5FC1B6B28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sp>
        <p:nvSpPr>
          <p:cNvPr id="2" name="Rectangle 1">
            <a:extLst>
              <a:ext uri="{FF2B5EF4-FFF2-40B4-BE49-F238E27FC236}">
                <a16:creationId xmlns:a16="http://schemas.microsoft.com/office/drawing/2014/main" id="{D20B2BF6-830C-4116-B20A-A11D2343221B}"/>
              </a:ext>
            </a:extLst>
          </p:cNvPr>
          <p:cNvSpPr/>
          <p:nvPr/>
        </p:nvSpPr>
        <p:spPr>
          <a:xfrm>
            <a:off x="114300" y="591321"/>
            <a:ext cx="10740570" cy="1526278"/>
          </a:xfrm>
          <a:prstGeom prst="rect">
            <a:avLst/>
          </a:prstGeom>
          <a:solidFill>
            <a:srgbClr val="FFFFFD"/>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defRPr/>
            </a:pPr>
            <a:endParaRPr lang="en-US" sz="6600" dirty="0">
              <a:solidFill>
                <a:srgbClr val="FF0000"/>
              </a:solidFill>
              <a:latin typeface="UTM Habano" panose="02040603050506020204" pitchFamily="18" charset="0"/>
            </a:endParaRPr>
          </a:p>
        </p:txBody>
      </p:sp>
      <p:sp>
        <p:nvSpPr>
          <p:cNvPr id="3" name="Rectangle: Rounded Corners 2">
            <a:extLst>
              <a:ext uri="{FF2B5EF4-FFF2-40B4-BE49-F238E27FC236}">
                <a16:creationId xmlns:a16="http://schemas.microsoft.com/office/drawing/2014/main" id="{0094D2C1-7CAD-4D15-8C6B-36FCFC71A3AA}"/>
              </a:ext>
            </a:extLst>
          </p:cNvPr>
          <p:cNvSpPr/>
          <p:nvPr/>
        </p:nvSpPr>
        <p:spPr>
          <a:xfrm>
            <a:off x="2384011" y="3034255"/>
            <a:ext cx="8969750" cy="2916602"/>
          </a:xfrm>
          <a:prstGeom prst="roundRect">
            <a:avLst/>
          </a:prstGeom>
          <a:solidFill>
            <a:srgbClr val="FAF9F7"/>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4800" b="0" i="1" u="sng" strike="noStrike" kern="1200" cap="none" spc="0" normalizeH="0" baseline="0" noProof="0">
              <a:ln>
                <a:noFill/>
              </a:ln>
              <a:solidFill>
                <a:srgbClr val="FF0000"/>
              </a:solidFill>
              <a:effectLst/>
              <a:uLnTx/>
              <a:uFillTx/>
              <a:latin typeface="UTM Habano" panose="02040603050506020204" pitchFamily="18" charset="0"/>
            </a:endParaRPr>
          </a:p>
        </p:txBody>
      </p:sp>
      <p:sp>
        <p:nvSpPr>
          <p:cNvPr id="4" name="Arrow: Left 3">
            <a:hlinkClick r:id="rId5" action="ppaction://hlinksldjump"/>
            <a:extLst>
              <a:ext uri="{FF2B5EF4-FFF2-40B4-BE49-F238E27FC236}">
                <a16:creationId xmlns:a16="http://schemas.microsoft.com/office/drawing/2014/main" id="{B98CEA90-515B-4C26-98FB-067A3319267A}"/>
              </a:ext>
            </a:extLst>
          </p:cNvPr>
          <p:cNvSpPr/>
          <p:nvPr/>
        </p:nvSpPr>
        <p:spPr>
          <a:xfrm>
            <a:off x="10810673" y="5768502"/>
            <a:ext cx="1381327" cy="1089498"/>
          </a:xfrm>
          <a:prstGeom prst="leftArrow">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905989" y="708129"/>
            <a:ext cx="5157191" cy="1200329"/>
          </a:xfrm>
          <a:prstGeom prst="rect">
            <a:avLst/>
          </a:prstGeom>
          <a:noFill/>
        </p:spPr>
        <p:txBody>
          <a:bodyPr wrap="square" rtlCol="0">
            <a:spAutoFit/>
          </a:bodyPr>
          <a:lstStyle/>
          <a:p>
            <a:pPr marL="742950" indent="-742950">
              <a:buAutoNum type="arabicPeriod"/>
            </a:pPr>
            <a:r>
              <a:rPr lang="en-US" sz="3600" b="1" smtClean="0">
                <a:solidFill>
                  <a:schemeClr val="accent6">
                    <a:lumMod val="10000"/>
                  </a:schemeClr>
                </a:solidFill>
                <a:latin typeface="Times New Roman" pitchFamily="18" charset="0"/>
                <a:cs typeface="Times New Roman" pitchFamily="18" charset="0"/>
              </a:rPr>
              <a:t>Đặt tính rồi tính:</a:t>
            </a:r>
          </a:p>
          <a:p>
            <a:r>
              <a:rPr lang="en-US" sz="3600" b="1" smtClean="0">
                <a:solidFill>
                  <a:schemeClr val="accent6">
                    <a:lumMod val="10000"/>
                  </a:schemeClr>
                </a:solidFill>
                <a:latin typeface="Times New Roman" pitchFamily="18" charset="0"/>
                <a:cs typeface="Times New Roman" pitchFamily="18" charset="0"/>
              </a:rPr>
              <a:t>          216,72 : 0,42</a:t>
            </a:r>
            <a:endParaRPr lang="en-US" sz="3600" b="1" smtClean="0">
              <a:solidFill>
                <a:schemeClr val="accent6">
                  <a:lumMod val="10000"/>
                </a:schemeClr>
              </a:solidFill>
              <a:latin typeface="Times New Roman" pitchFamily="18" charset="0"/>
              <a:cs typeface="Times New Roman" pitchFamily="18" charset="0"/>
            </a:endParaRPr>
          </a:p>
        </p:txBody>
      </p:sp>
      <p:sp>
        <p:nvSpPr>
          <p:cNvPr id="23" name="Rectangle 10"/>
          <p:cNvSpPr>
            <a:spLocks noChangeArrowheads="1"/>
          </p:cNvSpPr>
          <p:nvPr/>
        </p:nvSpPr>
        <p:spPr bwMode="auto">
          <a:xfrm>
            <a:off x="4506686" y="3253902"/>
            <a:ext cx="1720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smtClean="0">
                <a:solidFill>
                  <a:srgbClr val="0000CC"/>
                </a:solidFill>
                <a:latin typeface="Times New Roman" panose="02020603050405020304" pitchFamily="18" charset="0"/>
              </a:rPr>
              <a:t>216,72</a:t>
            </a:r>
          </a:p>
        </p:txBody>
      </p:sp>
      <p:sp>
        <p:nvSpPr>
          <p:cNvPr id="24" name="Line 11"/>
          <p:cNvSpPr>
            <a:spLocks noChangeShapeType="1"/>
          </p:cNvSpPr>
          <p:nvPr/>
        </p:nvSpPr>
        <p:spPr bwMode="auto">
          <a:xfrm>
            <a:off x="6317323" y="3260233"/>
            <a:ext cx="0" cy="121920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smtClean="0">
              <a:solidFill>
                <a:srgbClr val="FFFFFF"/>
              </a:solidFill>
              <a:latin typeface="Times New Roman" panose="02020603050405020304" pitchFamily="18" charset="0"/>
            </a:endParaRPr>
          </a:p>
        </p:txBody>
      </p:sp>
      <p:sp>
        <p:nvSpPr>
          <p:cNvPr id="25" name="Line 12"/>
          <p:cNvSpPr>
            <a:spLocks noChangeShapeType="1"/>
          </p:cNvSpPr>
          <p:nvPr/>
        </p:nvSpPr>
        <p:spPr bwMode="auto">
          <a:xfrm>
            <a:off x="6317323" y="3869833"/>
            <a:ext cx="17526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smtClean="0">
              <a:solidFill>
                <a:srgbClr val="FFFFFF"/>
              </a:solidFill>
              <a:latin typeface="Times New Roman" panose="02020603050405020304" pitchFamily="18" charset="0"/>
            </a:endParaRPr>
          </a:p>
        </p:txBody>
      </p:sp>
      <p:sp>
        <p:nvSpPr>
          <p:cNvPr id="26" name="Rectangle 13"/>
          <p:cNvSpPr>
            <a:spLocks noChangeArrowheads="1"/>
          </p:cNvSpPr>
          <p:nvPr/>
        </p:nvSpPr>
        <p:spPr bwMode="auto">
          <a:xfrm>
            <a:off x="6469723" y="3184033"/>
            <a:ext cx="1162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smtClean="0">
                <a:solidFill>
                  <a:srgbClr val="0000CC"/>
                </a:solidFill>
                <a:latin typeface="Times New Roman" panose="02020603050405020304" pitchFamily="18" charset="0"/>
              </a:rPr>
              <a:t>0,42</a:t>
            </a:r>
          </a:p>
        </p:txBody>
      </p:sp>
      <p:sp>
        <p:nvSpPr>
          <p:cNvPr id="27" name="Line 14"/>
          <p:cNvSpPr>
            <a:spLocks noChangeShapeType="1"/>
          </p:cNvSpPr>
          <p:nvPr/>
        </p:nvSpPr>
        <p:spPr bwMode="auto">
          <a:xfrm flipV="1">
            <a:off x="6850723" y="3717433"/>
            <a:ext cx="228600" cy="1524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smtClean="0">
              <a:solidFill>
                <a:srgbClr val="FFFFFF"/>
              </a:solidFill>
              <a:latin typeface="Times New Roman" panose="02020603050405020304" pitchFamily="18" charset="0"/>
            </a:endParaRPr>
          </a:p>
        </p:txBody>
      </p:sp>
      <p:sp>
        <p:nvSpPr>
          <p:cNvPr id="28" name="Text Box 16"/>
          <p:cNvSpPr txBox="1">
            <a:spLocks noChangeArrowheads="1"/>
          </p:cNvSpPr>
          <p:nvPr/>
        </p:nvSpPr>
        <p:spPr bwMode="auto">
          <a:xfrm>
            <a:off x="6469723" y="3869833"/>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5</a:t>
            </a:r>
          </a:p>
        </p:txBody>
      </p:sp>
      <p:sp>
        <p:nvSpPr>
          <p:cNvPr id="29" name="Text Box 17"/>
          <p:cNvSpPr txBox="1">
            <a:spLocks noChangeArrowheads="1"/>
          </p:cNvSpPr>
          <p:nvPr/>
        </p:nvSpPr>
        <p:spPr bwMode="auto">
          <a:xfrm>
            <a:off x="4811486" y="3863502"/>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06</a:t>
            </a:r>
          </a:p>
        </p:txBody>
      </p:sp>
      <p:sp>
        <p:nvSpPr>
          <p:cNvPr id="30" name="Text Box 18"/>
          <p:cNvSpPr txBox="1">
            <a:spLocks noChangeArrowheads="1"/>
          </p:cNvSpPr>
          <p:nvPr/>
        </p:nvSpPr>
        <p:spPr bwMode="auto">
          <a:xfrm>
            <a:off x="5497286" y="3863502"/>
            <a:ext cx="38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7</a:t>
            </a:r>
          </a:p>
        </p:txBody>
      </p:sp>
      <p:sp>
        <p:nvSpPr>
          <p:cNvPr id="31" name="Text Box 19"/>
          <p:cNvSpPr txBox="1">
            <a:spLocks noChangeArrowheads="1"/>
          </p:cNvSpPr>
          <p:nvPr/>
        </p:nvSpPr>
        <p:spPr bwMode="auto">
          <a:xfrm>
            <a:off x="7231723" y="3869833"/>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6</a:t>
            </a:r>
          </a:p>
        </p:txBody>
      </p:sp>
      <p:sp>
        <p:nvSpPr>
          <p:cNvPr id="32" name="Text Box 20"/>
          <p:cNvSpPr txBox="1">
            <a:spLocks noChangeArrowheads="1"/>
          </p:cNvSpPr>
          <p:nvPr/>
        </p:nvSpPr>
        <p:spPr bwMode="auto">
          <a:xfrm>
            <a:off x="5116286" y="4473102"/>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25</a:t>
            </a:r>
          </a:p>
        </p:txBody>
      </p:sp>
      <p:sp>
        <p:nvSpPr>
          <p:cNvPr id="33" name="Text Box 21"/>
          <p:cNvSpPr txBox="1">
            <a:spLocks noChangeArrowheads="1"/>
          </p:cNvSpPr>
          <p:nvPr/>
        </p:nvSpPr>
        <p:spPr bwMode="auto">
          <a:xfrm>
            <a:off x="5725886" y="4473102"/>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2</a:t>
            </a:r>
          </a:p>
        </p:txBody>
      </p:sp>
      <p:sp>
        <p:nvSpPr>
          <p:cNvPr id="34" name="Text Box 22"/>
          <p:cNvSpPr txBox="1">
            <a:spLocks noChangeArrowheads="1"/>
          </p:cNvSpPr>
          <p:nvPr/>
        </p:nvSpPr>
        <p:spPr bwMode="auto">
          <a:xfrm>
            <a:off x="6850723" y="3869833"/>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1</a:t>
            </a:r>
          </a:p>
        </p:txBody>
      </p:sp>
      <p:sp>
        <p:nvSpPr>
          <p:cNvPr id="35" name="Text Box 23"/>
          <p:cNvSpPr txBox="1">
            <a:spLocks noChangeArrowheads="1"/>
          </p:cNvSpPr>
          <p:nvPr/>
        </p:nvSpPr>
        <p:spPr bwMode="auto">
          <a:xfrm>
            <a:off x="5725886" y="5006502"/>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smtClean="0">
                <a:solidFill>
                  <a:srgbClr val="0000CC"/>
                </a:solidFill>
                <a:latin typeface="Times New Roman" panose="02020603050405020304" pitchFamily="18" charset="0"/>
              </a:rPr>
              <a:t>0</a:t>
            </a:r>
          </a:p>
        </p:txBody>
      </p:sp>
      <p:sp>
        <p:nvSpPr>
          <p:cNvPr id="36" name="Line 26"/>
          <p:cNvSpPr>
            <a:spLocks noChangeShapeType="1"/>
          </p:cNvSpPr>
          <p:nvPr/>
        </p:nvSpPr>
        <p:spPr bwMode="auto">
          <a:xfrm flipV="1">
            <a:off x="5421086" y="3787302"/>
            <a:ext cx="228600" cy="1524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931057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2" name="Am-thanh-tra-loi-dung-www_nhacchuongvui_com.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animEffect transition="in" filter="fade">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23" grpId="0"/>
      <p:bldP spid="26" grpId="0"/>
      <p:bldP spid="28" grpId="0"/>
      <p:bldP spid="29" grpId="0"/>
      <p:bldP spid="30"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65B671-EE07-4FBE-BBEC-3667C12744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sp>
        <p:nvSpPr>
          <p:cNvPr id="3" name="Rectangle 2">
            <a:extLst>
              <a:ext uri="{FF2B5EF4-FFF2-40B4-BE49-F238E27FC236}">
                <a16:creationId xmlns:a16="http://schemas.microsoft.com/office/drawing/2014/main" id="{3C852C89-7D54-4547-B628-594E41C66954}"/>
              </a:ext>
            </a:extLst>
          </p:cNvPr>
          <p:cNvSpPr/>
          <p:nvPr/>
        </p:nvSpPr>
        <p:spPr>
          <a:xfrm>
            <a:off x="395593" y="712551"/>
            <a:ext cx="9241276" cy="1720406"/>
          </a:xfrm>
          <a:prstGeom prst="rect">
            <a:avLst/>
          </a:prstGeom>
          <a:solidFill>
            <a:srgbClr val="FFFFFD"/>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0000"/>
              </a:solidFill>
              <a:effectLst/>
              <a:uLnTx/>
              <a:uFillTx/>
              <a:latin typeface="UTM Habano" panose="02040603050506020204" pitchFamily="18" charset="0"/>
            </a:endParaRPr>
          </a:p>
        </p:txBody>
      </p:sp>
      <p:sp>
        <p:nvSpPr>
          <p:cNvPr id="4" name="Rectangle: Rounded Corners 3">
            <a:extLst>
              <a:ext uri="{FF2B5EF4-FFF2-40B4-BE49-F238E27FC236}">
                <a16:creationId xmlns:a16="http://schemas.microsoft.com/office/drawing/2014/main" id="{733B3330-D4B2-4AB3-AB1F-4DBAC641DC12}"/>
              </a:ext>
            </a:extLst>
          </p:cNvPr>
          <p:cNvSpPr/>
          <p:nvPr/>
        </p:nvSpPr>
        <p:spPr>
          <a:xfrm>
            <a:off x="3276600" y="3428999"/>
            <a:ext cx="7412477" cy="3044371"/>
          </a:xfrm>
          <a:prstGeom prst="roundRect">
            <a:avLst/>
          </a:prstGeom>
          <a:solidFill>
            <a:srgbClr val="FFFFFD"/>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1" u="sng" strike="noStrike" kern="1200" cap="none" spc="0" normalizeH="0" baseline="0" noProof="0" dirty="0">
              <a:ln>
                <a:noFill/>
              </a:ln>
              <a:solidFill>
                <a:srgbClr val="FF0000"/>
              </a:solidFill>
              <a:effectLst/>
              <a:uLnTx/>
              <a:uFillTx/>
              <a:latin typeface="UTM Habano" panose="02040603050506020204" pitchFamily="18" charset="0"/>
            </a:endParaRPr>
          </a:p>
        </p:txBody>
      </p:sp>
      <p:sp>
        <p:nvSpPr>
          <p:cNvPr id="7" name="Arrow: Left 6">
            <a:hlinkClick r:id="rId5" action="ppaction://hlinksldjump"/>
            <a:extLst>
              <a:ext uri="{FF2B5EF4-FFF2-40B4-BE49-F238E27FC236}">
                <a16:creationId xmlns:a16="http://schemas.microsoft.com/office/drawing/2014/main" id="{F39962FF-3145-4126-B363-D06BCEA89F2E}"/>
              </a:ext>
            </a:extLst>
          </p:cNvPr>
          <p:cNvSpPr/>
          <p:nvPr/>
        </p:nvSpPr>
        <p:spPr>
          <a:xfrm>
            <a:off x="10418323" y="5768502"/>
            <a:ext cx="1381327" cy="1089498"/>
          </a:xfrm>
          <a:prstGeom prst="leftArrow">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925986" y="972589"/>
            <a:ext cx="5157191" cy="1200329"/>
          </a:xfrm>
          <a:prstGeom prst="rect">
            <a:avLst/>
          </a:prstGeom>
          <a:noFill/>
        </p:spPr>
        <p:txBody>
          <a:bodyPr wrap="square" rtlCol="0">
            <a:spAutoFit/>
          </a:bodyPr>
          <a:lstStyle/>
          <a:p>
            <a:r>
              <a:rPr lang="en-US" sz="3600" b="1" smtClean="0">
                <a:solidFill>
                  <a:schemeClr val="accent6">
                    <a:lumMod val="10000"/>
                  </a:schemeClr>
                </a:solidFill>
                <a:latin typeface="Times New Roman" pitchFamily="18" charset="0"/>
                <a:cs typeface="Times New Roman" pitchFamily="18" charset="0"/>
              </a:rPr>
              <a:t>2.</a:t>
            </a:r>
            <a:r>
              <a:rPr lang="en-US" sz="3600" b="1" smtClean="0">
                <a:solidFill>
                  <a:schemeClr val="accent6">
                    <a:lumMod val="10000"/>
                  </a:schemeClr>
                </a:solidFill>
                <a:latin typeface="Times New Roman" pitchFamily="18" charset="0"/>
                <a:cs typeface="Times New Roman" pitchFamily="18" charset="0"/>
              </a:rPr>
              <a:t> Tìm </a:t>
            </a:r>
            <a:r>
              <a:rPr lang="en-US" sz="3600" b="1" smtClean="0">
                <a:solidFill>
                  <a:schemeClr val="accent6">
                    <a:lumMod val="10000"/>
                  </a:schemeClr>
                </a:solidFill>
                <a:latin typeface="Times New Roman" pitchFamily="18" charset="0"/>
                <a:cs typeface="Times New Roman" pitchFamily="18" charset="0"/>
              </a:rPr>
              <a:t>x:</a:t>
            </a:r>
          </a:p>
          <a:p>
            <a:r>
              <a:rPr lang="en-US" sz="3600" b="1">
                <a:solidFill>
                  <a:schemeClr val="accent6">
                    <a:lumMod val="10000"/>
                  </a:schemeClr>
                </a:solidFill>
                <a:latin typeface="Times New Roman" pitchFamily="18" charset="0"/>
                <a:cs typeface="Times New Roman" pitchFamily="18" charset="0"/>
              </a:rPr>
              <a:t>x</a:t>
            </a:r>
            <a:r>
              <a:rPr lang="en-US" sz="3600" b="1" smtClean="0">
                <a:solidFill>
                  <a:schemeClr val="accent6">
                    <a:lumMod val="10000"/>
                  </a:schemeClr>
                </a:solidFill>
                <a:latin typeface="Times New Roman" pitchFamily="18" charset="0"/>
                <a:cs typeface="Times New Roman" pitchFamily="18" charset="0"/>
              </a:rPr>
              <a:t> – 1,27 = 13,5 :4,5</a:t>
            </a:r>
            <a:endParaRPr lang="en-US" sz="3600" b="1">
              <a:solidFill>
                <a:schemeClr val="accent6">
                  <a:lumMod val="10000"/>
                </a:schemeClr>
              </a:solidFill>
              <a:latin typeface="Times New Roman" pitchFamily="18" charset="0"/>
              <a:cs typeface="Times New Roman" pitchFamily="18" charset="0"/>
            </a:endParaRPr>
          </a:p>
        </p:txBody>
      </p:sp>
      <p:sp>
        <p:nvSpPr>
          <p:cNvPr id="9" name="TextBox 8"/>
          <p:cNvSpPr txBox="1"/>
          <p:nvPr/>
        </p:nvSpPr>
        <p:spPr>
          <a:xfrm>
            <a:off x="5016231" y="3893868"/>
            <a:ext cx="4090391" cy="2308324"/>
          </a:xfrm>
          <a:prstGeom prst="rect">
            <a:avLst/>
          </a:prstGeom>
          <a:noFill/>
        </p:spPr>
        <p:txBody>
          <a:bodyPr wrap="square" rtlCol="0">
            <a:spAutoFit/>
          </a:bodyPr>
          <a:lstStyle/>
          <a:p>
            <a:r>
              <a:rPr lang="en-US" sz="3600" b="1">
                <a:solidFill>
                  <a:srgbClr val="C00000"/>
                </a:solidFill>
                <a:latin typeface="Times New Roman" pitchFamily="18" charset="0"/>
                <a:cs typeface="Times New Roman" pitchFamily="18" charset="0"/>
              </a:rPr>
              <a:t>x</a:t>
            </a:r>
            <a:r>
              <a:rPr lang="en-US" sz="3600" b="1" smtClean="0">
                <a:solidFill>
                  <a:srgbClr val="C00000"/>
                </a:solidFill>
                <a:latin typeface="Times New Roman" pitchFamily="18" charset="0"/>
                <a:cs typeface="Times New Roman" pitchFamily="18" charset="0"/>
              </a:rPr>
              <a:t> – 1,27 = 13,5 : 4,5</a:t>
            </a:r>
          </a:p>
          <a:p>
            <a:r>
              <a:rPr lang="en-US" sz="3600" b="1" smtClean="0">
                <a:solidFill>
                  <a:srgbClr val="C00000"/>
                </a:solidFill>
                <a:latin typeface="Times New Roman" pitchFamily="18" charset="0"/>
                <a:cs typeface="Times New Roman" pitchFamily="18" charset="0"/>
              </a:rPr>
              <a:t>x </a:t>
            </a:r>
            <a:r>
              <a:rPr lang="en-US" sz="3600" b="1">
                <a:solidFill>
                  <a:srgbClr val="C00000"/>
                </a:solidFill>
                <a:latin typeface="Times New Roman" pitchFamily="18" charset="0"/>
                <a:cs typeface="Times New Roman" pitchFamily="18" charset="0"/>
              </a:rPr>
              <a:t>– 1,27 = </a:t>
            </a:r>
            <a:r>
              <a:rPr lang="en-US" sz="3600" b="1" smtClean="0">
                <a:solidFill>
                  <a:srgbClr val="C00000"/>
                </a:solidFill>
                <a:latin typeface="Times New Roman" pitchFamily="18" charset="0"/>
                <a:cs typeface="Times New Roman" pitchFamily="18" charset="0"/>
              </a:rPr>
              <a:t>3</a:t>
            </a:r>
          </a:p>
          <a:p>
            <a:r>
              <a:rPr lang="en-US" sz="3600" b="1" smtClean="0">
                <a:solidFill>
                  <a:srgbClr val="C00000"/>
                </a:solidFill>
                <a:latin typeface="Times New Roman" pitchFamily="18" charset="0"/>
                <a:cs typeface="Times New Roman" pitchFamily="18" charset="0"/>
              </a:rPr>
              <a:t>x            = 3 +1,27</a:t>
            </a:r>
          </a:p>
          <a:p>
            <a:r>
              <a:rPr lang="en-US" sz="3600" b="1" smtClean="0">
                <a:solidFill>
                  <a:srgbClr val="C00000"/>
                </a:solidFill>
                <a:latin typeface="Times New Roman" pitchFamily="18" charset="0"/>
                <a:cs typeface="Times New Roman" pitchFamily="18" charset="0"/>
              </a:rPr>
              <a:t>x            = 4,27</a:t>
            </a:r>
            <a:endParaRPr lang="en-US" sz="36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89007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32" presetClass="emph" presetSubtype="0" repeatCount="indefinite" fill="hold" grpId="0" nodeType="with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smtClean="0">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36478" y="1716408"/>
            <a:ext cx="2290351" cy="830997"/>
          </a:xfrm>
          <a:prstGeom prst="rect">
            <a:avLst/>
          </a:prstGeom>
          <a:noFill/>
        </p:spPr>
        <p:txBody>
          <a:bodyPr wrap="square" rtlCol="0">
            <a:spAutoFit/>
          </a:bodyPr>
          <a:lstStyle/>
          <a:p>
            <a:r>
              <a:rPr lang="en-US" altLang="zh-CN" sz="4800" smtClean="0">
                <a:solidFill>
                  <a:srgbClr val="527C2C"/>
                </a:solidFill>
                <a:latin typeface="UTM Alberta Heavy" panose="02040603050506020204" pitchFamily="18" charset="0"/>
                <a:ea typeface="字魂7号-温暖童稚体" panose="00000500000000000000" pitchFamily="2" charset="-122"/>
              </a:rPr>
              <a:t>Toán</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smtClean="0">
                <a:solidFill>
                  <a:srgbClr val="0082FF"/>
                </a:solidFill>
                <a:latin typeface="UTM Eremitage" panose="02040603050506020204" pitchFamily="18" charset="0"/>
              </a:rPr>
              <a:t>Tỉ số phần trăm</a:t>
            </a:r>
            <a:endParaRPr lang="en-US" sz="8800" b="1">
              <a:solidFill>
                <a:srgbClr val="0082FF"/>
              </a:solidFill>
              <a:latin typeface="UTM Eremitage" panose="02040603050506020204" pitchFamily="18" charset="0"/>
            </a:endParaRPr>
          </a:p>
        </p:txBody>
      </p:sp>
      <p:sp>
        <p:nvSpPr>
          <p:cNvPr id="33" name="文本框 42">
            <a:extLst>
              <a:ext uri="{FF2B5EF4-FFF2-40B4-BE49-F238E27FC236}">
                <a16:creationId xmlns:a16="http://schemas.microsoft.com/office/drawing/2014/main" id="{E5BCC414-18AD-408A-A5EA-31F3319AE785}"/>
              </a:ext>
            </a:extLst>
          </p:cNvPr>
          <p:cNvSpPr txBox="1"/>
          <p:nvPr/>
        </p:nvSpPr>
        <p:spPr>
          <a:xfrm>
            <a:off x="5726196" y="4749287"/>
            <a:ext cx="3752278" cy="461665"/>
          </a:xfrm>
          <a:prstGeom prst="rect">
            <a:avLst/>
          </a:prstGeom>
          <a:noFill/>
        </p:spPr>
        <p:txBody>
          <a:bodyPr wrap="square" rtlCol="0">
            <a:spAutoFit/>
          </a:bodyPr>
          <a:lstStyle/>
          <a:p>
            <a:r>
              <a:rPr lang="en-US" altLang="zh-CN" sz="2400" smtClean="0">
                <a:solidFill>
                  <a:srgbClr val="9114B8"/>
                </a:solidFill>
                <a:latin typeface="UTM Futura Extra" panose="02040603050506020204" pitchFamily="18" charset="0"/>
                <a:ea typeface="字魂7号-温暖童稚体" panose="00000500000000000000" pitchFamily="2" charset="-122"/>
              </a:rPr>
              <a:t>Thực hiện: EduFive</a:t>
            </a:r>
            <a:endParaRPr lang="en-US" altLang="zh-CN" sz="2400" dirty="0">
              <a:solidFill>
                <a:srgbClr val="9114B8"/>
              </a:solidFill>
              <a:latin typeface="UTM Futura Extra" panose="02040603050506020204" pitchFamily="18" charset="0"/>
              <a:ea typeface="字魂7号-温暖童稚体" panose="00000500000000000000" pitchFamily="2" charset="-122"/>
            </a:endParaRP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1207240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60DC1F-5244-47F0-9D61-FB106A3939C0}"/>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44121" y="-245689"/>
            <a:ext cx="12588240" cy="7091362"/>
          </a:xfrm>
          <a:prstGeom prst="rect">
            <a:avLst/>
          </a:prstGeom>
        </p:spPr>
      </p:pic>
      <p:grpSp>
        <p:nvGrpSpPr>
          <p:cNvPr id="16" name="组合 15">
            <a:extLst>
              <a:ext uri="{FF2B5EF4-FFF2-40B4-BE49-F238E27FC236}">
                <a16:creationId xmlns:a16="http://schemas.microsoft.com/office/drawing/2014/main" id="{AEC5CC52-024B-418A-9CF4-31AEC1806A65}"/>
              </a:ext>
            </a:extLst>
          </p:cNvPr>
          <p:cNvGrpSpPr/>
          <p:nvPr/>
        </p:nvGrpSpPr>
        <p:grpSpPr>
          <a:xfrm>
            <a:off x="478971" y="-419197"/>
            <a:ext cx="11342056" cy="6681101"/>
            <a:chOff x="455690" y="-419197"/>
            <a:chExt cx="6006258" cy="6681101"/>
          </a:xfrm>
        </p:grpSpPr>
        <p:pic>
          <p:nvPicPr>
            <p:cNvPr id="9" name="图片 8">
              <a:extLst>
                <a:ext uri="{FF2B5EF4-FFF2-40B4-BE49-F238E27FC236}">
                  <a16:creationId xmlns:a16="http://schemas.microsoft.com/office/drawing/2014/main" id="{7F7BBEAF-550B-4E38-99D8-BE852BE64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5616098"/>
            </a:xfrm>
            <a:prstGeom prst="rect">
              <a:avLst/>
            </a:prstGeom>
          </p:spPr>
        </p:pic>
        <p:grpSp>
          <p:nvGrpSpPr>
            <p:cNvPr id="10" name="组合 9">
              <a:extLst>
                <a:ext uri="{FF2B5EF4-FFF2-40B4-BE49-F238E27FC236}">
                  <a16:creationId xmlns:a16="http://schemas.microsoft.com/office/drawing/2014/main" id="{7E994CB7-A5C6-409E-8404-1808E85D557C}"/>
                </a:ext>
              </a:extLst>
            </p:cNvPr>
            <p:cNvGrpSpPr/>
            <p:nvPr/>
          </p:nvGrpSpPr>
          <p:grpSpPr>
            <a:xfrm>
              <a:off x="688277" y="-419197"/>
              <a:ext cx="1125745" cy="2130005"/>
              <a:chOff x="1451292" y="-385762"/>
              <a:chExt cx="1323975" cy="2505074"/>
            </a:xfrm>
          </p:grpSpPr>
          <p:sp>
            <p:nvSpPr>
              <p:cNvPr id="11" name="矩形 10">
                <a:extLst>
                  <a:ext uri="{FF2B5EF4-FFF2-40B4-BE49-F238E27FC236}">
                    <a16:creationId xmlns:a16="http://schemas.microsoft.com/office/drawing/2014/main" id="{7A96DA5D-E4C8-4B46-8A26-53C1082F4C14}"/>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CAC14E6B-2F47-4A4E-AA13-040D12293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3" name="组合 12">
              <a:extLst>
                <a:ext uri="{FF2B5EF4-FFF2-40B4-BE49-F238E27FC236}">
                  <a16:creationId xmlns:a16="http://schemas.microsoft.com/office/drawing/2014/main" id="{A6512D76-A73F-410D-A784-90340BA4C94B}"/>
                </a:ext>
              </a:extLst>
            </p:cNvPr>
            <p:cNvGrpSpPr/>
            <p:nvPr/>
          </p:nvGrpSpPr>
          <p:grpSpPr>
            <a:xfrm>
              <a:off x="5248702" y="-419197"/>
              <a:ext cx="1125745" cy="2130005"/>
              <a:chOff x="1451292" y="-385762"/>
              <a:chExt cx="1323975" cy="2505074"/>
            </a:xfrm>
          </p:grpSpPr>
          <p:sp>
            <p:nvSpPr>
              <p:cNvPr id="14" name="矩形 13">
                <a:extLst>
                  <a:ext uri="{FF2B5EF4-FFF2-40B4-BE49-F238E27FC236}">
                    <a16:creationId xmlns:a16="http://schemas.microsoft.com/office/drawing/2014/main" id="{338325F4-0D6B-4090-955B-CD202A5B8805}"/>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BC65DE6E-4B78-4D21-A5A2-5C66DC78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7"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2930280"/>
            <a:ext cx="3312834" cy="4107914"/>
          </a:xfrm>
          <a:prstGeom prst="rect">
            <a:avLst/>
          </a:prstGeom>
        </p:spPr>
      </p:pic>
      <p:pic>
        <p:nvPicPr>
          <p:cNvPr id="8"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2017713" y="3186738"/>
            <a:ext cx="3340204" cy="4107914"/>
          </a:xfrm>
          <a:prstGeom prst="rect">
            <a:avLst/>
          </a:prstGeom>
        </p:spPr>
      </p:pic>
      <p:pic>
        <p:nvPicPr>
          <p:cNvPr id="25" name="图片 24">
            <a:extLst>
              <a:ext uri="{FF2B5EF4-FFF2-40B4-BE49-F238E27FC236}">
                <a16:creationId xmlns:a16="http://schemas.microsoft.com/office/drawing/2014/main" id="{BE9AFC93-4FA9-4164-A6E5-7E7AA1F7F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344685" y="1136253"/>
            <a:ext cx="419196" cy="1232181"/>
          </a:xfrm>
          <a:prstGeom prst="rect">
            <a:avLst/>
          </a:prstGeom>
        </p:spPr>
      </p:pic>
      <p:pic>
        <p:nvPicPr>
          <p:cNvPr id="26" name="图片 25">
            <a:extLst>
              <a:ext uri="{FF2B5EF4-FFF2-40B4-BE49-F238E27FC236}">
                <a16:creationId xmlns:a16="http://schemas.microsoft.com/office/drawing/2014/main" id="{B3A0A347-1556-49F6-884A-E15D6D70E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713" y="1370083"/>
            <a:ext cx="644623" cy="686893"/>
          </a:xfrm>
          <a:prstGeom prst="rect">
            <a:avLst/>
          </a:prstGeom>
        </p:spPr>
      </p:pic>
      <p:pic>
        <p:nvPicPr>
          <p:cNvPr id="27" name="图片 26">
            <a:extLst>
              <a:ext uri="{FF2B5EF4-FFF2-40B4-BE49-F238E27FC236}">
                <a16:creationId xmlns:a16="http://schemas.microsoft.com/office/drawing/2014/main" id="{9B03E0D9-2218-422F-8F3C-191F34C9D9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27701">
            <a:off x="2922796" y="875003"/>
            <a:ext cx="391538" cy="645313"/>
          </a:xfrm>
          <a:prstGeom prst="rect">
            <a:avLst/>
          </a:prstGeom>
        </p:spPr>
      </p:pic>
      <p:pic>
        <p:nvPicPr>
          <p:cNvPr id="28" name="图片 27">
            <a:extLst>
              <a:ext uri="{FF2B5EF4-FFF2-40B4-BE49-F238E27FC236}">
                <a16:creationId xmlns:a16="http://schemas.microsoft.com/office/drawing/2014/main" id="{29F98C34-0EB1-4A52-8928-5F11E00DB2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9690" y="2149497"/>
            <a:ext cx="1054340" cy="1181369"/>
          </a:xfrm>
          <a:prstGeom prst="rect">
            <a:avLst/>
          </a:prstGeom>
        </p:spPr>
      </p:pic>
      <p:sp>
        <p:nvSpPr>
          <p:cNvPr id="23" name="文本框 42">
            <a:extLst>
              <a:ext uri="{FF2B5EF4-FFF2-40B4-BE49-F238E27FC236}">
                <a16:creationId xmlns:a16="http://schemas.microsoft.com/office/drawing/2014/main" id="{E5BCC414-18AD-408A-A5EA-31F3319AE785}"/>
              </a:ext>
            </a:extLst>
          </p:cNvPr>
          <p:cNvSpPr txBox="1"/>
          <p:nvPr/>
        </p:nvSpPr>
        <p:spPr>
          <a:xfrm>
            <a:off x="6713599" y="1356585"/>
            <a:ext cx="3987757" cy="830997"/>
          </a:xfrm>
          <a:prstGeom prst="rect">
            <a:avLst/>
          </a:prstGeom>
          <a:noFill/>
        </p:spPr>
        <p:txBody>
          <a:bodyPr wrap="square" rtlCol="0">
            <a:spAutoFit/>
          </a:bodyPr>
          <a:lstStyle/>
          <a:p>
            <a:r>
              <a:rPr lang="en-US" altLang="zh-CN" sz="4800" smtClean="0">
                <a:solidFill>
                  <a:srgbClr val="9114B8"/>
                </a:solidFill>
                <a:latin typeface="UTM Futura Extra" panose="02040603050506020204" pitchFamily="18" charset="0"/>
                <a:ea typeface="字魂7号-温暖童稚体" panose="00000500000000000000" pitchFamily="2" charset="-122"/>
              </a:rPr>
              <a:t>Mục tiêu</a:t>
            </a:r>
            <a:endParaRPr lang="en-US" altLang="zh-CN" sz="4800" dirty="0">
              <a:solidFill>
                <a:srgbClr val="9114B8"/>
              </a:solidFill>
              <a:latin typeface="UTM Futura Extra" panose="02040603050506020204" pitchFamily="18" charset="0"/>
              <a:ea typeface="字魂7号-温暖童稚体" panose="00000500000000000000" pitchFamily="2" charset="-122"/>
            </a:endParaRPr>
          </a:p>
        </p:txBody>
      </p:sp>
      <p:pic>
        <p:nvPicPr>
          <p:cNvPr id="24" name="图片 40">
            <a:extLst>
              <a:ext uri="{FF2B5EF4-FFF2-40B4-BE49-F238E27FC236}">
                <a16:creationId xmlns:a16="http://schemas.microsoft.com/office/drawing/2014/main" id="{3B1F4B60-E258-45F8-8DA3-776D7F1315DB}"/>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81744" y="2401428"/>
            <a:ext cx="748803" cy="898564"/>
          </a:xfrm>
          <a:prstGeom prst="rect">
            <a:avLst/>
          </a:prstGeom>
        </p:spPr>
      </p:pic>
      <p:sp>
        <p:nvSpPr>
          <p:cNvPr id="2" name="TextBox 1"/>
          <p:cNvSpPr txBox="1"/>
          <p:nvPr/>
        </p:nvSpPr>
        <p:spPr>
          <a:xfrm>
            <a:off x="5415940" y="2265149"/>
            <a:ext cx="6000382"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Dựa vào tỉ số xây dựng hiểu biết ban đầu về tỉ số phần trăm.</a:t>
            </a:r>
            <a:endParaRPr lang="en-US" sz="3200" b="1">
              <a:latin typeface="Times New Roman" panose="02020603050405020304" pitchFamily="18" charset="0"/>
              <a:cs typeface="Times New Roman" panose="02020603050405020304" pitchFamily="18" charset="0"/>
            </a:endParaRPr>
          </a:p>
        </p:txBody>
      </p:sp>
      <p:pic>
        <p:nvPicPr>
          <p:cNvPr id="29" name="图片 40">
            <a:extLst>
              <a:ext uri="{FF2B5EF4-FFF2-40B4-BE49-F238E27FC236}">
                <a16:creationId xmlns:a16="http://schemas.microsoft.com/office/drawing/2014/main" id="{3B1F4B60-E258-45F8-8DA3-776D7F1315DB}"/>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00161" y="3924759"/>
            <a:ext cx="748803" cy="898564"/>
          </a:xfrm>
          <a:prstGeom prst="rect">
            <a:avLst/>
          </a:prstGeom>
        </p:spPr>
      </p:pic>
      <p:sp>
        <p:nvSpPr>
          <p:cNvPr id="39" name="TextBox 38"/>
          <p:cNvSpPr txBox="1"/>
          <p:nvPr/>
        </p:nvSpPr>
        <p:spPr>
          <a:xfrm>
            <a:off x="5448964" y="3835432"/>
            <a:ext cx="6000382"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Hiểu ý nghĩa thực tế của tỉ số phần trăm.</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5138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169194"/>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96195" y="-850232"/>
            <a:ext cx="11983510" cy="7924800"/>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4" name="Text Box 349"/>
          <p:cNvSpPr txBox="1">
            <a:spLocks noChangeArrowheads="1"/>
          </p:cNvSpPr>
          <p:nvPr/>
        </p:nvSpPr>
        <p:spPr bwMode="auto">
          <a:xfrm>
            <a:off x="1677464" y="250705"/>
            <a:ext cx="85758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a:solidFill>
                  <a:srgbClr val="C00000"/>
                </a:solidFill>
                <a:latin typeface="Times New Roman" panose="02020603050405020304" pitchFamily="18" charset="0"/>
                <a:cs typeface="Times New Roman" panose="02020603050405020304" pitchFamily="18" charset="0"/>
              </a:rPr>
              <a:t>a) Ví dụ 1</a:t>
            </a:r>
            <a:r>
              <a:rPr lang="en-US" sz="2800" smtClean="0">
                <a:latin typeface="Times New Roman" panose="02020603050405020304" pitchFamily="18" charset="0"/>
                <a:cs typeface="Times New Roman" panose="02020603050405020304" pitchFamily="18" charset="0"/>
              </a:rPr>
              <a:t>: Diện </a:t>
            </a:r>
            <a:r>
              <a:rPr lang="en-US" sz="2800">
                <a:latin typeface="Times New Roman" panose="02020603050405020304" pitchFamily="18" charset="0"/>
                <a:cs typeface="Times New Roman" panose="02020603050405020304" pitchFamily="18" charset="0"/>
              </a:rPr>
              <a:t>tích một vườn hoa là 100m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trong đó có 25m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trồng hoa hồng. Tìm tỉ số của diện tích trồng hoa hồng và diện tích vườn hoa.</a:t>
            </a:r>
          </a:p>
        </p:txBody>
      </p:sp>
      <p:cxnSp>
        <p:nvCxnSpPr>
          <p:cNvPr id="27" name="Straight Connector 26"/>
          <p:cNvCxnSpPr/>
          <p:nvPr/>
        </p:nvCxnSpPr>
        <p:spPr bwMode="auto">
          <a:xfrm>
            <a:off x="5881667" y="1119375"/>
            <a:ext cx="657727"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a:off x="7253818" y="1125923"/>
            <a:ext cx="2963928"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flipV="1">
            <a:off x="1751889" y="1553556"/>
            <a:ext cx="3846786" cy="53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 name="Subtitle 7"/>
          <p:cNvSpPr txBox="1">
            <a:spLocks/>
          </p:cNvSpPr>
          <p:nvPr/>
        </p:nvSpPr>
        <p:spPr bwMode="auto">
          <a:xfrm>
            <a:off x="1706451" y="1976025"/>
            <a:ext cx="762000" cy="45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r>
              <a:rPr lang="en-US" sz="2000" smtClean="0"/>
              <a:t>10m</a:t>
            </a:r>
          </a:p>
        </p:txBody>
      </p:sp>
      <p:graphicFrame>
        <p:nvGraphicFramePr>
          <p:cNvPr id="44" name="Group 183"/>
          <p:cNvGraphicFramePr>
            <a:graphicFrameLocks noGrp="1"/>
          </p:cNvGraphicFramePr>
          <p:nvPr>
            <p:extLst>
              <p:ext uri="{D42A27DB-BD31-4B8C-83A1-F6EECF244321}">
                <p14:modId xmlns:p14="http://schemas.microsoft.com/office/powerpoint/2010/main" val="450164429"/>
              </p:ext>
            </p:extLst>
          </p:nvPr>
        </p:nvGraphicFramePr>
        <p:xfrm>
          <a:off x="258651" y="2357025"/>
          <a:ext cx="3657600" cy="3657600"/>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gridCol w="365125">
                  <a:extLst>
                    <a:ext uri="{9D8B030D-6E8A-4147-A177-3AD203B41FA5}">
                      <a16:colId xmlns:a16="http://schemas.microsoft.com/office/drawing/2014/main" val="20005"/>
                    </a:ext>
                  </a:extLst>
                </a:gridCol>
                <a:gridCol w="366713">
                  <a:extLst>
                    <a:ext uri="{9D8B030D-6E8A-4147-A177-3AD203B41FA5}">
                      <a16:colId xmlns:a16="http://schemas.microsoft.com/office/drawing/2014/main" val="20006"/>
                    </a:ext>
                  </a:extLst>
                </a:gridCol>
                <a:gridCol w="365125">
                  <a:extLst>
                    <a:ext uri="{9D8B030D-6E8A-4147-A177-3AD203B41FA5}">
                      <a16:colId xmlns:a16="http://schemas.microsoft.com/office/drawing/2014/main" val="20007"/>
                    </a:ext>
                  </a:extLst>
                </a:gridCol>
                <a:gridCol w="366712">
                  <a:extLst>
                    <a:ext uri="{9D8B030D-6E8A-4147-A177-3AD203B41FA5}">
                      <a16:colId xmlns:a16="http://schemas.microsoft.com/office/drawing/2014/main" val="20008"/>
                    </a:ext>
                  </a:extLst>
                </a:gridCol>
                <a:gridCol w="365125">
                  <a:extLst>
                    <a:ext uri="{9D8B030D-6E8A-4147-A177-3AD203B41FA5}">
                      <a16:colId xmlns:a16="http://schemas.microsoft.com/office/drawing/2014/main" val="20009"/>
                    </a:ext>
                  </a:extLst>
                </a:gridCol>
              </a:tblGrid>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0"/>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1"/>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2"/>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3"/>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4"/>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5"/>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6"/>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7"/>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8"/>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9"/>
                  </a:ext>
                </a:extLst>
              </a:tr>
            </a:tbl>
          </a:graphicData>
        </a:graphic>
      </p:graphicFrame>
      <p:cxnSp>
        <p:nvCxnSpPr>
          <p:cNvPr id="45" name="Straight Arrow Connector 44"/>
          <p:cNvCxnSpPr/>
          <p:nvPr/>
        </p:nvCxnSpPr>
        <p:spPr>
          <a:xfrm>
            <a:off x="2392251" y="2279238"/>
            <a:ext cx="15240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258651" y="2279238"/>
            <a:ext cx="15240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 name="Group 184"/>
          <p:cNvGraphicFramePr>
            <a:graphicFrameLocks noGrp="1"/>
          </p:cNvGraphicFramePr>
          <p:nvPr>
            <p:extLst>
              <p:ext uri="{D42A27DB-BD31-4B8C-83A1-F6EECF244321}">
                <p14:modId xmlns:p14="http://schemas.microsoft.com/office/powerpoint/2010/main" val="2572127502"/>
              </p:ext>
            </p:extLst>
          </p:nvPr>
        </p:nvGraphicFramePr>
        <p:xfrm>
          <a:off x="258651" y="2357025"/>
          <a:ext cx="1828800" cy="1828800"/>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tblGrid>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1"/>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2"/>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3"/>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4"/>
                  </a:ext>
                </a:extLst>
              </a:tr>
            </a:tbl>
          </a:graphicData>
        </a:graphic>
      </p:graphicFrame>
      <p:sp>
        <p:nvSpPr>
          <p:cNvPr id="48" name="Subtitle 7"/>
          <p:cNvSpPr txBox="1">
            <a:spLocks/>
          </p:cNvSpPr>
          <p:nvPr/>
        </p:nvSpPr>
        <p:spPr bwMode="auto">
          <a:xfrm>
            <a:off x="487251" y="29666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FFFF00"/>
                </a:solidFill>
                <a:cs typeface="Arial" charset="0"/>
              </a:rPr>
              <a:t>25m</a:t>
            </a:r>
            <a:r>
              <a:rPr lang="en-US" sz="2800" b="1" baseline="30000">
                <a:solidFill>
                  <a:srgbClr val="FFFF00"/>
                </a:solidFill>
                <a:cs typeface="Arial" charset="0"/>
              </a:rPr>
              <a:t>2 </a:t>
            </a:r>
            <a:endParaRPr lang="en-US" sz="2800" b="1">
              <a:solidFill>
                <a:srgbClr val="FFFF00"/>
              </a:solidFill>
              <a:cs typeface="Arial" charset="0"/>
            </a:endParaRPr>
          </a:p>
        </p:txBody>
      </p:sp>
      <p:sp>
        <p:nvSpPr>
          <p:cNvPr id="49" name="Subtitle 7"/>
          <p:cNvSpPr txBox="1">
            <a:spLocks/>
          </p:cNvSpPr>
          <p:nvPr/>
        </p:nvSpPr>
        <p:spPr bwMode="auto">
          <a:xfrm>
            <a:off x="1325451" y="4338225"/>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3200" b="1">
                <a:solidFill>
                  <a:srgbClr val="FF0000"/>
                </a:solidFill>
                <a:cs typeface="Arial" charset="0"/>
              </a:rPr>
              <a:t>100m</a:t>
            </a:r>
            <a:r>
              <a:rPr lang="en-US" sz="3200" b="1" baseline="30000">
                <a:solidFill>
                  <a:srgbClr val="FF0000"/>
                </a:solidFill>
                <a:cs typeface="Arial" charset="0"/>
              </a:rPr>
              <a:t>2 </a:t>
            </a:r>
            <a:endParaRPr lang="en-US" sz="3200" b="1">
              <a:solidFill>
                <a:srgbClr val="FF0000"/>
              </a:solidFill>
              <a:cs typeface="Arial" charset="0"/>
            </a:endParaRPr>
          </a:p>
        </p:txBody>
      </p:sp>
      <p:sp>
        <p:nvSpPr>
          <p:cNvPr id="50" name="Subtitle 7"/>
          <p:cNvSpPr txBox="1">
            <a:spLocks/>
          </p:cNvSpPr>
          <p:nvPr/>
        </p:nvSpPr>
        <p:spPr bwMode="auto">
          <a:xfrm>
            <a:off x="3962400" y="1582449"/>
            <a:ext cx="75558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600" b="1">
                <a:solidFill>
                  <a:schemeClr val="accent6">
                    <a:lumMod val="10000"/>
                  </a:schemeClr>
                </a:solidFill>
                <a:latin typeface="Times New Roman" pitchFamily="18" charset="0"/>
                <a:cs typeface="Times New Roman" pitchFamily="18" charset="0"/>
              </a:rPr>
              <a:t>Tỉ số của diện tích trồng hoa hồng và diện tích vườn hoa là :  </a:t>
            </a:r>
          </a:p>
        </p:txBody>
      </p:sp>
      <p:sp>
        <p:nvSpPr>
          <p:cNvPr id="51" name="Subtitle 7"/>
          <p:cNvSpPr txBox="1">
            <a:spLocks/>
          </p:cNvSpPr>
          <p:nvPr/>
        </p:nvSpPr>
        <p:spPr bwMode="auto">
          <a:xfrm>
            <a:off x="6103093" y="2098738"/>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800" b="1">
                <a:solidFill>
                  <a:srgbClr val="FF0000"/>
                </a:solidFill>
                <a:latin typeface="Times New Roman" pitchFamily="18" charset="0"/>
                <a:cs typeface="Arial" charset="0"/>
              </a:rPr>
              <a:t>25 : 100</a:t>
            </a:r>
          </a:p>
        </p:txBody>
      </p:sp>
      <p:sp>
        <p:nvSpPr>
          <p:cNvPr id="52" name="Subtitle 7"/>
          <p:cNvSpPr txBox="1">
            <a:spLocks/>
          </p:cNvSpPr>
          <p:nvPr/>
        </p:nvSpPr>
        <p:spPr bwMode="auto">
          <a:xfrm>
            <a:off x="7474693" y="2174938"/>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b="1">
                <a:solidFill>
                  <a:srgbClr val="FF0000"/>
                </a:solidFill>
                <a:latin typeface="Times New Roman" pitchFamily="18" charset="0"/>
                <a:cs typeface="Arial" charset="0"/>
              </a:rPr>
              <a:t>hay</a:t>
            </a:r>
          </a:p>
        </p:txBody>
      </p:sp>
      <p:sp>
        <p:nvSpPr>
          <p:cNvPr id="54" name="Subtitle 7"/>
          <p:cNvSpPr txBox="1">
            <a:spLocks/>
          </p:cNvSpPr>
          <p:nvPr/>
        </p:nvSpPr>
        <p:spPr bwMode="auto">
          <a:xfrm>
            <a:off x="4580132" y="46307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solidFill>
                  <a:schemeClr val="accent6">
                    <a:lumMod val="10000"/>
                  </a:schemeClr>
                </a:solidFill>
                <a:latin typeface="Times New Roman" pitchFamily="18" charset="0"/>
                <a:cs typeface="Times New Roman" pitchFamily="18" charset="0"/>
              </a:rPr>
              <a:t>Ta viết :</a:t>
            </a:r>
          </a:p>
        </p:txBody>
      </p:sp>
      <p:sp>
        <p:nvSpPr>
          <p:cNvPr id="56" name="Subtitle 4"/>
          <p:cNvSpPr txBox="1">
            <a:spLocks/>
          </p:cNvSpPr>
          <p:nvPr/>
        </p:nvSpPr>
        <p:spPr bwMode="auto">
          <a:xfrm>
            <a:off x="6310732" y="4676216"/>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800" b="1">
                <a:solidFill>
                  <a:srgbClr val="FF0000"/>
                </a:solidFill>
                <a:latin typeface="Times New Roman" panose="02020603050405020304" pitchFamily="18" charset="0"/>
                <a:cs typeface="Times New Roman" panose="02020603050405020304" pitchFamily="18" charset="0"/>
              </a:rPr>
              <a:t>= 25%</a:t>
            </a:r>
          </a:p>
        </p:txBody>
      </p:sp>
      <p:sp>
        <p:nvSpPr>
          <p:cNvPr id="57" name="Subtitle 7"/>
          <p:cNvSpPr txBox="1">
            <a:spLocks/>
          </p:cNvSpPr>
          <p:nvPr/>
        </p:nvSpPr>
        <p:spPr bwMode="auto">
          <a:xfrm>
            <a:off x="4580132" y="5200852"/>
            <a:ext cx="472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smtClean="0">
                <a:latin typeface="Times New Roman" pitchFamily="18" charset="0"/>
                <a:cs typeface="Times New Roman" pitchFamily="18" charset="0"/>
              </a:rPr>
              <a:t>Đọc là</a:t>
            </a:r>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hai mươi lăm phần trăm.</a:t>
            </a:r>
          </a:p>
        </p:txBody>
      </p:sp>
      <p:sp>
        <p:nvSpPr>
          <p:cNvPr id="58" name="Rectangle 13"/>
          <p:cNvSpPr>
            <a:spLocks noChangeArrowheads="1"/>
          </p:cNvSpPr>
          <p:nvPr/>
        </p:nvSpPr>
        <p:spPr bwMode="auto">
          <a:xfrm>
            <a:off x="3905856" y="5596750"/>
            <a:ext cx="7899673" cy="1200329"/>
          </a:xfrm>
          <a:prstGeom prst="rect">
            <a:avLst/>
          </a:prstGeom>
          <a:noFill/>
          <a:ln w="9525">
            <a:noFill/>
            <a:miter lim="800000"/>
            <a:headEnd/>
            <a:tailEnd/>
          </a:ln>
        </p:spPr>
        <p:txBody>
          <a:bodyPr wrap="square">
            <a:spAutoFit/>
          </a:bodyPr>
          <a:lstStyle/>
          <a:p>
            <a:pPr algn="just">
              <a:spcBef>
                <a:spcPct val="20000"/>
              </a:spcBef>
              <a:buFont typeface="Arial" charset="0"/>
              <a:buNone/>
              <a:defRPr/>
            </a:pPr>
            <a:r>
              <a:rPr lang="en-US" sz="2400" dirty="0">
                <a:solidFill>
                  <a:schemeClr val="accent6">
                    <a:lumMod val="10000"/>
                  </a:schemeClr>
                </a:solidFill>
                <a:latin typeface="Times New Roman" pitchFamily="18" charset="0"/>
                <a:cs typeface="Times New Roman" pitchFamily="18" charset="0"/>
              </a:rPr>
              <a:t>Ta </a:t>
            </a:r>
            <a:r>
              <a:rPr lang="en-US" sz="2400" dirty="0" err="1">
                <a:solidFill>
                  <a:schemeClr val="accent6">
                    <a:lumMod val="10000"/>
                  </a:schemeClr>
                </a:solidFill>
                <a:latin typeface="Times New Roman" pitchFamily="18" charset="0"/>
                <a:cs typeface="Times New Roman" pitchFamily="18" charset="0"/>
              </a:rPr>
              <a:t>nói</a:t>
            </a:r>
            <a:r>
              <a:rPr lang="en-US" sz="2400" dirty="0">
                <a:solidFill>
                  <a:schemeClr val="accent6">
                    <a:lumMod val="10000"/>
                  </a:schemeClr>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Tỉ</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số</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phần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trăm</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diện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tích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trồng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hoa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hồng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và</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diện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tích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vườn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hoa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25%;</a:t>
            </a:r>
            <a:r>
              <a:rPr lang="en-US" sz="2400" b="1" dirty="0">
                <a:solidFill>
                  <a:srgbClr val="C00000"/>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hoặc</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Diện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tích</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trồng</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hoa</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hồng</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chiếm</a:t>
            </a:r>
            <a:r>
              <a:rPr lang="en-US" sz="2400" b="1" dirty="0">
                <a:solidFill>
                  <a:srgbClr val="9114B8"/>
                </a:solidFill>
                <a:latin typeface="Times New Roman" pitchFamily="18" charset="0"/>
                <a:cs typeface="Times New Roman" pitchFamily="18" charset="0"/>
              </a:rPr>
              <a:t> 25% </a:t>
            </a:r>
            <a:r>
              <a:rPr lang="en-US" sz="2400" b="1" dirty="0" err="1">
                <a:solidFill>
                  <a:srgbClr val="9114B8"/>
                </a:solidFill>
                <a:latin typeface="Times New Roman" pitchFamily="18" charset="0"/>
                <a:cs typeface="Times New Roman" pitchFamily="18" charset="0"/>
              </a:rPr>
              <a:t>diện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tích</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vườn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hoa</a:t>
            </a:r>
            <a:r>
              <a:rPr lang="en-US" sz="2400" b="1" dirty="0">
                <a:solidFill>
                  <a:srgbClr val="9114B8"/>
                </a:solidFill>
                <a:latin typeface="Times New Roman" pitchFamily="18" charset="0"/>
                <a:cs typeface="Times New Roman" pitchFamily="18" charset="0"/>
              </a:rPr>
              <a:t>. </a:t>
            </a:r>
          </a:p>
        </p:txBody>
      </p:sp>
      <mc:AlternateContent xmlns:mc="http://schemas.openxmlformats.org/markup-compatibility/2006">
        <mc:Choice xmlns:a14="http://schemas.microsoft.com/office/drawing/2010/main" Requires="a14">
          <p:sp>
            <p:nvSpPr>
              <p:cNvPr id="59" name="Subtitle 7"/>
              <p:cNvSpPr txBox="1">
                <a:spLocks/>
              </p:cNvSpPr>
              <p:nvPr/>
            </p:nvSpPr>
            <p:spPr bwMode="auto">
              <a:xfrm>
                <a:off x="3962400" y="2702663"/>
                <a:ext cx="4724400"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smtClean="0">
                    <a:solidFill>
                      <a:schemeClr val="accent6">
                        <a:lumMod val="10000"/>
                      </a:schemeClr>
                    </a:solidFill>
                    <a:latin typeface="Times New Roman" pitchFamily="18" charset="0"/>
                    <a:cs typeface="Times New Roman" pitchFamily="18" charset="0"/>
                  </a:rPr>
                  <a:t>+ Diện tích vườn hoa là </a:t>
                </a:r>
                <a:r>
                  <a:rPr lang="en-US" sz="2400" smtClean="0">
                    <a:solidFill>
                      <a:srgbClr val="FF0000"/>
                    </a:solidFill>
                    <a:latin typeface="Times New Roman" pitchFamily="18" charset="0"/>
                    <a:cs typeface="Times New Roman" pitchFamily="18" charset="0"/>
                  </a:rPr>
                  <a:t>100</a:t>
                </a:r>
                <a14:m>
                  <m:oMath xmlns:m="http://schemas.openxmlformats.org/officeDocument/2006/math">
                    <m:sSup>
                      <m:sSupPr>
                        <m:ctrlPr>
                          <a:rPr lang="en-US" sz="2400" smtClean="0">
                            <a:solidFill>
                              <a:srgbClr val="FF0000"/>
                            </a:solidFill>
                            <a:latin typeface="Cambria Math" panose="02040503050406030204" pitchFamily="18" charset="0"/>
                            <a:cs typeface="Times New Roman" pitchFamily="18" charset="0"/>
                          </a:rPr>
                        </m:ctrlPr>
                      </m:sSupPr>
                      <m:e>
                        <m:r>
                          <m:rPr>
                            <m:sty m:val="p"/>
                          </m:rPr>
                          <a:rPr lang="en-US" sz="2400" b="0" i="0" smtClean="0">
                            <a:solidFill>
                              <a:srgbClr val="FF0000"/>
                            </a:solidFill>
                            <a:latin typeface="Cambria Math" panose="02040503050406030204" pitchFamily="18" charset="0"/>
                            <a:cs typeface="Times New Roman" pitchFamily="18" charset="0"/>
                          </a:rPr>
                          <m:t>m</m:t>
                        </m:r>
                      </m:e>
                      <m:sup>
                        <m:r>
                          <a:rPr lang="en-US" sz="2400" b="0" i="0" smtClean="0">
                            <a:solidFill>
                              <a:srgbClr val="FF0000"/>
                            </a:solidFill>
                            <a:latin typeface="Cambria Math" panose="02040503050406030204" pitchFamily="18" charset="0"/>
                            <a:cs typeface="Times New Roman" pitchFamily="18" charset="0"/>
                          </a:rPr>
                          <m:t>2</m:t>
                        </m:r>
                      </m:sup>
                    </m:sSup>
                  </m:oMath>
                </a14:m>
                <a:r>
                  <a:rPr lang="en-US" sz="2400" smtClean="0">
                    <a:solidFill>
                      <a:schemeClr val="accent6">
                        <a:lumMod val="10000"/>
                      </a:schemeClr>
                    </a:solidFill>
                    <a:latin typeface="Times New Roman" pitchFamily="18" charset="0"/>
                    <a:cs typeface="Times New Roman" pitchFamily="18" charset="0"/>
                  </a:rPr>
                  <a:t>. </a:t>
                </a:r>
                <a:endParaRPr lang="en-US" sz="2400" i="1">
                  <a:solidFill>
                    <a:srgbClr val="C00000"/>
                  </a:solidFill>
                  <a:latin typeface="Times New Roman" pitchFamily="18" charset="0"/>
                  <a:cs typeface="Times New Roman" pitchFamily="18" charset="0"/>
                </a:endParaRPr>
              </a:p>
            </p:txBody>
          </p:sp>
        </mc:Choice>
        <mc:Fallback>
          <p:sp>
            <p:nvSpPr>
              <p:cNvPr id="59" name="Subtitle 7"/>
              <p:cNvSpPr txBox="1">
                <a:spLocks noRot="1" noChangeAspect="1" noMove="1" noResize="1" noEditPoints="1" noAdjustHandles="1" noChangeArrowheads="1" noChangeShapeType="1" noTextEdit="1"/>
              </p:cNvSpPr>
              <p:nvPr/>
            </p:nvSpPr>
            <p:spPr bwMode="auto">
              <a:xfrm>
                <a:off x="3962400" y="2702663"/>
                <a:ext cx="4724400" cy="533400"/>
              </a:xfrm>
              <a:prstGeom prst="rect">
                <a:avLst/>
              </a:prstGeom>
              <a:blipFill>
                <a:blip r:embed="rId7"/>
                <a:stretch>
                  <a:fillRect l="-1935" t="-9091" b="-11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Subtitle 7"/>
              <p:cNvSpPr txBox="1">
                <a:spLocks/>
              </p:cNvSpPr>
              <p:nvPr/>
            </p:nvSpPr>
            <p:spPr bwMode="auto">
              <a:xfrm>
                <a:off x="3962400" y="3145506"/>
                <a:ext cx="5519149"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smtClean="0">
                    <a:solidFill>
                      <a:schemeClr val="accent6">
                        <a:lumMod val="10000"/>
                      </a:schemeClr>
                    </a:solidFill>
                    <a:latin typeface="Times New Roman" pitchFamily="18" charset="0"/>
                    <a:cs typeface="Times New Roman" pitchFamily="18" charset="0"/>
                  </a:rPr>
                  <a:t>+ Diện tích trồng hoa hồng là </a:t>
                </a:r>
                <a14:m>
                  <m:oMath xmlns:m="http://schemas.openxmlformats.org/officeDocument/2006/math">
                    <m:r>
                      <a:rPr lang="en-US" sz="2400" b="0" i="0" smtClean="0">
                        <a:solidFill>
                          <a:srgbClr val="FF0000"/>
                        </a:solidFill>
                        <a:latin typeface="Cambria Math" panose="02040503050406030204" pitchFamily="18" charset="0"/>
                        <a:cs typeface="Times New Roman" pitchFamily="18" charset="0"/>
                      </a:rPr>
                      <m:t>25</m:t>
                    </m:r>
                    <m:sSup>
                      <m:sSupPr>
                        <m:ctrlPr>
                          <a:rPr lang="en-US" sz="2400" smtClean="0">
                            <a:solidFill>
                              <a:srgbClr val="FF0000"/>
                            </a:solidFill>
                            <a:latin typeface="Cambria Math" panose="02040503050406030204" pitchFamily="18" charset="0"/>
                            <a:cs typeface="Times New Roman" pitchFamily="18" charset="0"/>
                          </a:rPr>
                        </m:ctrlPr>
                      </m:sSupPr>
                      <m:e>
                        <m:r>
                          <m:rPr>
                            <m:sty m:val="p"/>
                          </m:rPr>
                          <a:rPr lang="en-US" sz="2400" b="0" i="0" smtClean="0">
                            <a:solidFill>
                              <a:srgbClr val="FF0000"/>
                            </a:solidFill>
                            <a:latin typeface="Cambria Math" panose="02040503050406030204" pitchFamily="18" charset="0"/>
                            <a:cs typeface="Times New Roman" pitchFamily="18" charset="0"/>
                          </a:rPr>
                          <m:t>m</m:t>
                        </m:r>
                      </m:e>
                      <m:sup>
                        <m:r>
                          <a:rPr lang="en-US" sz="2400" b="0" i="0" smtClean="0">
                            <a:solidFill>
                              <a:srgbClr val="FF0000"/>
                            </a:solidFill>
                            <a:latin typeface="Cambria Math" panose="02040503050406030204" pitchFamily="18" charset="0"/>
                            <a:cs typeface="Times New Roman" pitchFamily="18" charset="0"/>
                          </a:rPr>
                          <m:t>2</m:t>
                        </m:r>
                      </m:sup>
                    </m:sSup>
                  </m:oMath>
                </a14:m>
                <a:r>
                  <a:rPr lang="en-US" sz="2400" smtClean="0">
                    <a:solidFill>
                      <a:schemeClr val="accent6">
                        <a:lumMod val="10000"/>
                      </a:schemeClr>
                    </a:solidFill>
                    <a:latin typeface="Times New Roman" pitchFamily="18" charset="0"/>
                    <a:cs typeface="Times New Roman" pitchFamily="18" charset="0"/>
                  </a:rPr>
                  <a:t>. </a:t>
                </a:r>
                <a:endParaRPr lang="en-US" sz="2400" i="1">
                  <a:solidFill>
                    <a:srgbClr val="C00000"/>
                  </a:solidFill>
                  <a:latin typeface="Times New Roman" pitchFamily="18" charset="0"/>
                  <a:cs typeface="Times New Roman" pitchFamily="18" charset="0"/>
                </a:endParaRPr>
              </a:p>
            </p:txBody>
          </p:sp>
        </mc:Choice>
        <mc:Fallback>
          <p:sp>
            <p:nvSpPr>
              <p:cNvPr id="60" name="Subtitle 7"/>
              <p:cNvSpPr txBox="1">
                <a:spLocks noRot="1" noChangeAspect="1" noMove="1" noResize="1" noEditPoints="1" noAdjustHandles="1" noChangeArrowheads="1" noChangeShapeType="1" noTextEdit="1"/>
              </p:cNvSpPr>
              <p:nvPr/>
            </p:nvSpPr>
            <p:spPr bwMode="auto">
              <a:xfrm>
                <a:off x="3962400" y="3145506"/>
                <a:ext cx="5519149" cy="533400"/>
              </a:xfrm>
              <a:prstGeom prst="rect">
                <a:avLst/>
              </a:prstGeom>
              <a:blipFill>
                <a:blip r:embed="rId8"/>
                <a:stretch>
                  <a:fillRect l="-1657" t="-9195" b="-126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 name="Subtitle 7"/>
          <p:cNvSpPr txBox="1">
            <a:spLocks/>
          </p:cNvSpPr>
          <p:nvPr/>
        </p:nvSpPr>
        <p:spPr bwMode="auto">
          <a:xfrm>
            <a:off x="3962400" y="3553293"/>
            <a:ext cx="70383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smtClean="0">
                <a:solidFill>
                  <a:schemeClr val="accent6">
                    <a:lumMod val="10000"/>
                  </a:schemeClr>
                </a:solidFill>
                <a:latin typeface="Times New Roman" pitchFamily="18" charset="0"/>
                <a:cs typeface="Times New Roman" pitchFamily="18" charset="0"/>
              </a:rPr>
              <a:t>+ Tỉ số của diện tích trồng hoa hồng và diện tích vườn hoa là: </a:t>
            </a:r>
            <a:endParaRPr lang="en-US" sz="2400" i="1">
              <a:solidFill>
                <a:srgbClr val="C00000"/>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6" name="TextBox 65"/>
              <p:cNvSpPr txBox="1"/>
              <p:nvPr/>
            </p:nvSpPr>
            <p:spPr>
              <a:xfrm>
                <a:off x="8012656" y="1979346"/>
                <a:ext cx="1009547" cy="7936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p:sp>
            <p:nvSpPr>
              <p:cNvPr id="66" name="TextBox 65"/>
              <p:cNvSpPr txBox="1">
                <a:spLocks noRot="1" noChangeAspect="1" noMove="1" noResize="1" noEditPoints="1" noAdjustHandles="1" noChangeArrowheads="1" noChangeShapeType="1" noTextEdit="1"/>
              </p:cNvSpPr>
              <p:nvPr/>
            </p:nvSpPr>
            <p:spPr>
              <a:xfrm>
                <a:off x="8012656" y="1979346"/>
                <a:ext cx="1009547" cy="7936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 name="TextBox 66"/>
              <p:cNvSpPr txBox="1"/>
              <p:nvPr/>
            </p:nvSpPr>
            <p:spPr>
              <a:xfrm>
                <a:off x="4766544" y="3849346"/>
                <a:ext cx="1009547" cy="7936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p:sp>
            <p:nvSpPr>
              <p:cNvPr id="67" name="TextBox 66"/>
              <p:cNvSpPr txBox="1">
                <a:spLocks noRot="1" noChangeAspect="1" noMove="1" noResize="1" noEditPoints="1" noAdjustHandles="1" noChangeArrowheads="1" noChangeShapeType="1" noTextEdit="1"/>
              </p:cNvSpPr>
              <p:nvPr/>
            </p:nvSpPr>
            <p:spPr>
              <a:xfrm>
                <a:off x="4766544" y="3849346"/>
                <a:ext cx="1009547" cy="79367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p:cNvSpPr txBox="1"/>
              <p:nvPr/>
            </p:nvSpPr>
            <p:spPr>
              <a:xfrm>
                <a:off x="5512607" y="4494480"/>
                <a:ext cx="1009547" cy="79367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p:sp>
            <p:nvSpPr>
              <p:cNvPr id="68" name="TextBox 67"/>
              <p:cNvSpPr txBox="1">
                <a:spLocks noRot="1" noChangeAspect="1" noMove="1" noResize="1" noEditPoints="1" noAdjustHandles="1" noChangeArrowheads="1" noChangeShapeType="1" noTextEdit="1"/>
              </p:cNvSpPr>
              <p:nvPr/>
            </p:nvSpPr>
            <p:spPr>
              <a:xfrm>
                <a:off x="5512607" y="4494480"/>
                <a:ext cx="1009547" cy="793679"/>
              </a:xfrm>
              <a:prstGeom prst="rect">
                <a:avLst/>
              </a:prstGeom>
              <a:blipFill>
                <a:blip r:embed="rId11"/>
                <a:stretch>
                  <a:fillRect/>
                </a:stretch>
              </a:blipFill>
            </p:spPr>
            <p:txBody>
              <a:bodyPr/>
              <a:lstStyle/>
              <a:p>
                <a:r>
                  <a:rPr lang="en-US">
                    <a:noFill/>
                  </a:rPr>
                  <a:t> </a:t>
                </a:r>
              </a:p>
            </p:txBody>
          </p:sp>
        </mc:Fallback>
      </mc:AlternateContent>
      <p:cxnSp>
        <p:nvCxnSpPr>
          <p:cNvPr id="69" name="Straight Connector 68"/>
          <p:cNvCxnSpPr/>
          <p:nvPr/>
        </p:nvCxnSpPr>
        <p:spPr bwMode="auto">
          <a:xfrm>
            <a:off x="3360672" y="684765"/>
            <a:ext cx="4876021" cy="5046"/>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V="1">
            <a:off x="1802675" y="1123871"/>
            <a:ext cx="2972284" cy="704"/>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7913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arn(inVertic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Left)">
                                      <p:cBhvr>
                                        <p:cTn id="35" dur="10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linds(horizontal)">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linds(horizontal)">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ox(out)">
                                      <p:cBhvr>
                                        <p:cTn id="55" dur="10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43">
                                            <p:txEl>
                                              <p:pRg st="0" end="0"/>
                                            </p:txEl>
                                          </p:spTgt>
                                        </p:tgtEl>
                                        <p:attrNameLst>
                                          <p:attrName>style.visibility</p:attrName>
                                        </p:attrNameLst>
                                      </p:cBhvr>
                                      <p:to>
                                        <p:strVal val="visible"/>
                                      </p:to>
                                    </p:set>
                                    <p:animEffect transition="in" filter="box(out)">
                                      <p:cBhvr>
                                        <p:cTn id="60" dur="1000"/>
                                        <p:tgtEl>
                                          <p:spTgt spid="43">
                                            <p:txEl>
                                              <p:pRg st="0" end="0"/>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par>
                                <p:cTn id="61" presetID="4" presetClass="entr" presetSubtype="32"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ox(out)">
                                      <p:cBhvr>
                                        <p:cTn id="63" dur="1000"/>
                                        <p:tgtEl>
                                          <p:spTgt spid="46"/>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par>
                                <p:cTn id="64" presetID="4" presetClass="entr" presetSubtype="32"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box(out)">
                                      <p:cBhvr>
                                        <p:cTn id="66" dur="1000"/>
                                        <p:tgtEl>
                                          <p:spTgt spid="45"/>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linds(horizontal)">
                                      <p:cBhvr>
                                        <p:cTn id="71" dur="500"/>
                                        <p:tgtEl>
                                          <p:spTgt spid="59"/>
                                        </p:tgtEl>
                                      </p:cBhvr>
                                    </p:animEffect>
                                  </p:childTnLst>
                                </p:cTn>
                              </p:par>
                            </p:childTnLst>
                          </p:cTn>
                        </p:par>
                        <p:par>
                          <p:cTn id="72" fill="hold">
                            <p:stCondLst>
                              <p:cond delay="500"/>
                            </p:stCondLst>
                            <p:childTnLst>
                              <p:par>
                                <p:cTn id="73" presetID="4" presetClass="entr" presetSubtype="32"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ox(out)">
                                      <p:cBhvr>
                                        <p:cTn id="75" dur="10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6" fill="hold">
                      <p:stCondLst>
                        <p:cond delay="indefinite"/>
                      </p:stCondLst>
                      <p:childTnLst>
                        <p:par>
                          <p:cTn id="77" fill="hold">
                            <p:stCondLst>
                              <p:cond delay="0"/>
                            </p:stCondLst>
                            <p:childTnLst>
                              <p:par>
                                <p:cTn id="78" presetID="4" presetClass="entr" presetSubtype="32"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ox(out)">
                                      <p:cBhvr>
                                        <p:cTn id="80" dur="1000"/>
                                        <p:tgtEl>
                                          <p:spTgt spid="47"/>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par>
                          <p:cTn id="81" fill="hold">
                            <p:stCondLst>
                              <p:cond delay="1000"/>
                            </p:stCondLst>
                            <p:childTnLst>
                              <p:par>
                                <p:cTn id="82" presetID="3" presetClass="entr" presetSubtype="1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ox(in)">
                                      <p:cBhvr>
                                        <p:cTn id="87" dur="1000"/>
                                        <p:tgtEl>
                                          <p:spTgt spid="48"/>
                                        </p:tgtEl>
                                      </p:cBhvr>
                                    </p:animEffec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blinds(horizontal)">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linds(horizontal)">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blinds(horizontal)">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blinds(horizontal)">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linds(horizontal)">
                                      <p:cBhvr>
                                        <p:cTn id="112" dur="500"/>
                                        <p:tgtEl>
                                          <p:spTgt spid="5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blinds(horizontal)">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blinds(horizontal)">
                                      <p:cBhvr>
                                        <p:cTn id="1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build="p"/>
      <p:bldP spid="48" grpId="0"/>
      <p:bldP spid="49" grpId="0"/>
      <p:bldP spid="50" grpId="0"/>
      <p:bldP spid="51" grpId="0"/>
      <p:bldP spid="52" grpId="0"/>
      <p:bldP spid="54" grpId="0"/>
      <p:bldP spid="56" grpId="0"/>
      <p:bldP spid="57" grpId="0"/>
      <p:bldP spid="58" grpId="0"/>
      <p:bldP spid="59" grpId="0"/>
      <p:bldP spid="60" grpId="0"/>
      <p:bldP spid="61"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7" name="Text Box 15"/>
          <p:cNvSpPr txBox="1">
            <a:spLocks noChangeArrowheads="1"/>
          </p:cNvSpPr>
          <p:nvPr/>
        </p:nvSpPr>
        <p:spPr bwMode="auto">
          <a:xfrm>
            <a:off x="1757621" y="685983"/>
            <a:ext cx="82526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a:solidFill>
                  <a:srgbClr val="C00000"/>
                </a:solidFill>
                <a:latin typeface="Times New Roman" panose="02020603050405020304" pitchFamily="18" charset="0"/>
                <a:cs typeface="Times New Roman" panose="02020603050405020304" pitchFamily="18" charset="0"/>
              </a:rPr>
              <a:t>b)Ví dụ 2</a:t>
            </a:r>
            <a:r>
              <a:rPr lang="en-US" sz="2800" b="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Một trường học có 400 học sinh, trong đó có 80 học sinh giỏi. Tìm tỉ số của học sinh giỏi và số học sinh toàn trường.</a:t>
            </a:r>
          </a:p>
        </p:txBody>
      </p:sp>
      <p:cxnSp>
        <p:nvCxnSpPr>
          <p:cNvPr id="28" name="Straight Connector 27"/>
          <p:cNvCxnSpPr/>
          <p:nvPr/>
        </p:nvCxnSpPr>
        <p:spPr bwMode="auto">
          <a:xfrm>
            <a:off x="3493574" y="1131738"/>
            <a:ext cx="468790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V="1">
            <a:off x="1772719" y="1572126"/>
            <a:ext cx="2462397" cy="7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177589" y="1572126"/>
            <a:ext cx="597569"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bwMode="auto">
          <a:xfrm>
            <a:off x="6328305" y="1572126"/>
            <a:ext cx="3356148"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V="1">
            <a:off x="1772719" y="2006975"/>
            <a:ext cx="2462397" cy="7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Text Box 21"/>
          <p:cNvSpPr txBox="1">
            <a:spLocks noChangeArrowheads="1"/>
          </p:cNvSpPr>
          <p:nvPr/>
        </p:nvSpPr>
        <p:spPr bwMode="auto">
          <a:xfrm>
            <a:off x="1736558" y="21983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a:solidFill>
                  <a:schemeClr val="accent6">
                    <a:lumMod val="10000"/>
                  </a:schemeClr>
                </a:solidFill>
                <a:latin typeface="Times New Roman" pitchFamily="18" charset="0"/>
                <a:cs typeface="Times New Roman" pitchFamily="18" charset="0"/>
              </a:rPr>
              <a:t>Tỉ số </a:t>
            </a:r>
            <a:r>
              <a:rPr lang="en-US" sz="3000" smtClean="0">
                <a:solidFill>
                  <a:schemeClr val="accent6">
                    <a:lumMod val="10000"/>
                  </a:schemeClr>
                </a:solidFill>
                <a:latin typeface="Times New Roman" pitchFamily="18" charset="0"/>
                <a:cs typeface="Times New Roman" pitchFamily="18" charset="0"/>
              </a:rPr>
              <a:t>của số </a:t>
            </a:r>
            <a:r>
              <a:rPr lang="en-US" sz="3000">
                <a:solidFill>
                  <a:schemeClr val="accent6">
                    <a:lumMod val="10000"/>
                  </a:schemeClr>
                </a:solidFill>
                <a:latin typeface="Times New Roman" pitchFamily="18" charset="0"/>
                <a:cs typeface="Times New Roman" pitchFamily="18" charset="0"/>
              </a:rPr>
              <a:t>học sinh giỏi và số học sinh toàn trường là</a:t>
            </a:r>
            <a:r>
              <a:rPr lang="en-US" sz="3000" smtClean="0">
                <a:solidFill>
                  <a:schemeClr val="accent6">
                    <a:lumMod val="10000"/>
                  </a:schemeClr>
                </a:solidFill>
                <a:latin typeface="Times New Roman" pitchFamily="18" charset="0"/>
                <a:cs typeface="Times New Roman" pitchFamily="18" charset="0"/>
              </a:rPr>
              <a:t>:</a:t>
            </a:r>
            <a:endParaRPr lang="en-US" sz="3000">
              <a:solidFill>
                <a:schemeClr val="accent6">
                  <a:lumMod val="10000"/>
                </a:schemeClr>
              </a:solidFill>
              <a:latin typeface="Times New Roman" pitchFamily="18" charset="0"/>
              <a:cs typeface="Times New Roman" pitchFamily="18" charset="0"/>
            </a:endParaRPr>
          </a:p>
        </p:txBody>
      </p:sp>
      <p:sp>
        <p:nvSpPr>
          <p:cNvPr id="41" name="Text Box 303"/>
          <p:cNvSpPr txBox="1">
            <a:spLocks noChangeArrowheads="1"/>
          </p:cNvSpPr>
          <p:nvPr/>
        </p:nvSpPr>
        <p:spPr bwMode="auto">
          <a:xfrm>
            <a:off x="4011048" y="2868223"/>
            <a:ext cx="2564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80 : 400</a:t>
            </a:r>
            <a:r>
              <a:rPr lang="en-US" sz="2800">
                <a:solidFill>
                  <a:schemeClr val="bg1"/>
                </a:solidFill>
              </a:rPr>
              <a:t>  </a:t>
            </a:r>
          </a:p>
        </p:txBody>
      </p:sp>
      <p:sp>
        <p:nvSpPr>
          <p:cNvPr id="42" name="Text Box 377"/>
          <p:cNvSpPr txBox="1">
            <a:spLocks noChangeArrowheads="1"/>
          </p:cNvSpPr>
          <p:nvPr/>
        </p:nvSpPr>
        <p:spPr bwMode="auto">
          <a:xfrm>
            <a:off x="5668870" y="2860285"/>
            <a:ext cx="126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hay </a:t>
            </a:r>
          </a:p>
        </p:txBody>
      </p:sp>
      <p:grpSp>
        <p:nvGrpSpPr>
          <p:cNvPr id="43" name="Group 308"/>
          <p:cNvGrpSpPr>
            <a:grpSpLocks/>
          </p:cNvGrpSpPr>
          <p:nvPr/>
        </p:nvGrpSpPr>
        <p:grpSpPr bwMode="auto">
          <a:xfrm>
            <a:off x="6727658" y="2687250"/>
            <a:ext cx="1333500" cy="1416051"/>
            <a:chOff x="4224" y="2589"/>
            <a:chExt cx="480" cy="892"/>
          </a:xfrm>
        </p:grpSpPr>
        <p:sp>
          <p:nvSpPr>
            <p:cNvPr id="44" name="Text Box 309"/>
            <p:cNvSpPr txBox="1">
              <a:spLocks noChangeArrowheads="1"/>
            </p:cNvSpPr>
            <p:nvPr/>
          </p:nvSpPr>
          <p:spPr bwMode="auto">
            <a:xfrm>
              <a:off x="4272" y="2589"/>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80</a:t>
              </a:r>
            </a:p>
          </p:txBody>
        </p:sp>
        <p:sp>
          <p:nvSpPr>
            <p:cNvPr id="45" name="Text Box 310"/>
            <p:cNvSpPr txBox="1">
              <a:spLocks noChangeArrowheads="1"/>
            </p:cNvSpPr>
            <p:nvPr/>
          </p:nvSpPr>
          <p:spPr bwMode="auto">
            <a:xfrm>
              <a:off x="4224" y="288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400</a:t>
              </a:r>
            </a:p>
          </p:txBody>
        </p:sp>
        <p:sp>
          <p:nvSpPr>
            <p:cNvPr id="46" name="Line 311"/>
            <p:cNvSpPr>
              <a:spLocks noChangeShapeType="1"/>
            </p:cNvSpPr>
            <p:nvPr/>
          </p:nvSpPr>
          <p:spPr bwMode="auto">
            <a:xfrm>
              <a:off x="4224" y="2880"/>
              <a:ext cx="288"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47" name="Group 304"/>
          <p:cNvGrpSpPr>
            <a:grpSpLocks/>
          </p:cNvGrpSpPr>
          <p:nvPr/>
        </p:nvGrpSpPr>
        <p:grpSpPr bwMode="auto">
          <a:xfrm>
            <a:off x="3920957" y="3493704"/>
            <a:ext cx="1100667" cy="1371601"/>
            <a:chOff x="4224" y="2607"/>
            <a:chExt cx="480" cy="864"/>
          </a:xfrm>
        </p:grpSpPr>
        <p:sp>
          <p:nvSpPr>
            <p:cNvPr id="48" name="Text Box 305"/>
            <p:cNvSpPr txBox="1">
              <a:spLocks noChangeArrowheads="1"/>
            </p:cNvSpPr>
            <p:nvPr/>
          </p:nvSpPr>
          <p:spPr bwMode="auto">
            <a:xfrm>
              <a:off x="4272" y="2607"/>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80</a:t>
              </a:r>
            </a:p>
          </p:txBody>
        </p:sp>
        <p:sp>
          <p:nvSpPr>
            <p:cNvPr id="49" name="Text Box 306"/>
            <p:cNvSpPr txBox="1">
              <a:spLocks noChangeArrowheads="1"/>
            </p:cNvSpPr>
            <p:nvPr/>
          </p:nvSpPr>
          <p:spPr bwMode="auto">
            <a:xfrm>
              <a:off x="4224" y="287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400</a:t>
              </a:r>
            </a:p>
          </p:txBody>
        </p:sp>
        <p:sp>
          <p:nvSpPr>
            <p:cNvPr id="50" name="Line 307"/>
            <p:cNvSpPr>
              <a:spLocks noChangeShapeType="1"/>
            </p:cNvSpPr>
            <p:nvPr/>
          </p:nvSpPr>
          <p:spPr bwMode="auto">
            <a:xfrm flipV="1">
              <a:off x="4239" y="2891"/>
              <a:ext cx="328"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51" name="Group 312"/>
          <p:cNvGrpSpPr>
            <a:grpSpLocks/>
          </p:cNvGrpSpPr>
          <p:nvPr/>
        </p:nvGrpSpPr>
        <p:grpSpPr bwMode="auto">
          <a:xfrm>
            <a:off x="5202070" y="3493548"/>
            <a:ext cx="1107545" cy="1371276"/>
            <a:chOff x="4224" y="2593"/>
            <a:chExt cx="480" cy="862"/>
          </a:xfrm>
        </p:grpSpPr>
        <p:sp>
          <p:nvSpPr>
            <p:cNvPr id="52" name="Text Box 313"/>
            <p:cNvSpPr txBox="1">
              <a:spLocks noChangeArrowheads="1"/>
            </p:cNvSpPr>
            <p:nvPr/>
          </p:nvSpPr>
          <p:spPr bwMode="auto">
            <a:xfrm>
              <a:off x="4272" y="2593"/>
              <a:ext cx="33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3" name="Text Box 314"/>
            <p:cNvSpPr txBox="1">
              <a:spLocks noChangeArrowheads="1"/>
            </p:cNvSpPr>
            <p:nvPr/>
          </p:nvSpPr>
          <p:spPr bwMode="auto">
            <a:xfrm>
              <a:off x="4224" y="2855"/>
              <a:ext cx="48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100</a:t>
              </a:r>
            </a:p>
          </p:txBody>
        </p:sp>
        <p:sp>
          <p:nvSpPr>
            <p:cNvPr id="54" name="Line 315"/>
            <p:cNvSpPr>
              <a:spLocks noChangeShapeType="1"/>
            </p:cNvSpPr>
            <p:nvPr/>
          </p:nvSpPr>
          <p:spPr bwMode="auto">
            <a:xfrm>
              <a:off x="4241" y="2880"/>
              <a:ext cx="3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sp>
        <p:nvSpPr>
          <p:cNvPr id="55" name="Text Box 316"/>
          <p:cNvSpPr txBox="1">
            <a:spLocks noChangeArrowheads="1"/>
          </p:cNvSpPr>
          <p:nvPr/>
        </p:nvSpPr>
        <p:spPr bwMode="auto">
          <a:xfrm>
            <a:off x="4759157" y="3701664"/>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56" name="Text Box 323"/>
          <p:cNvSpPr txBox="1">
            <a:spLocks noChangeArrowheads="1"/>
          </p:cNvSpPr>
          <p:nvPr/>
        </p:nvSpPr>
        <p:spPr bwMode="auto">
          <a:xfrm>
            <a:off x="6435558" y="3682614"/>
            <a:ext cx="132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7" name="Text Box 363"/>
          <p:cNvSpPr txBox="1">
            <a:spLocks noChangeArrowheads="1"/>
          </p:cNvSpPr>
          <p:nvPr/>
        </p:nvSpPr>
        <p:spPr bwMode="auto">
          <a:xfrm>
            <a:off x="6075195" y="3720714"/>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58" name="Text Box 28"/>
          <p:cNvSpPr txBox="1">
            <a:spLocks noChangeArrowheads="1"/>
          </p:cNvSpPr>
          <p:nvPr/>
        </p:nvSpPr>
        <p:spPr bwMode="auto">
          <a:xfrm>
            <a:off x="2574758" y="3650864"/>
            <a:ext cx="1381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u="sng">
                <a:solidFill>
                  <a:schemeClr val="accent6">
                    <a:lumMod val="10000"/>
                  </a:schemeClr>
                </a:solidFill>
                <a:latin typeface="Times New Roman" pitchFamily="18" charset="0"/>
                <a:cs typeface="Times New Roman" pitchFamily="18" charset="0"/>
              </a:rPr>
              <a:t>Ta có:</a:t>
            </a:r>
          </a:p>
        </p:txBody>
      </p:sp>
      <p:sp>
        <p:nvSpPr>
          <p:cNvPr id="59" name="Rectangle 58"/>
          <p:cNvSpPr/>
          <p:nvPr/>
        </p:nvSpPr>
        <p:spPr>
          <a:xfrm>
            <a:off x="1507958" y="4350951"/>
            <a:ext cx="9144000" cy="1384995"/>
          </a:xfrm>
          <a:prstGeom prst="rect">
            <a:avLst/>
          </a:prstGeom>
        </p:spPr>
        <p:txBody>
          <a:bodyPr wrap="square">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Ta </a:t>
            </a:r>
            <a:r>
              <a:rPr lang="en-US" sz="2800" dirty="0" err="1">
                <a:solidFill>
                  <a:schemeClr val="accent6">
                    <a:lumMod val="10000"/>
                  </a:schemeClr>
                </a:solidFill>
                <a:latin typeface="Times New Roman" pitchFamily="18" charset="0"/>
                <a:cs typeface="Times New Roman" pitchFamily="18" charset="0"/>
              </a:rPr>
              <a:t>cũng</a:t>
            </a:r>
            <a:r>
              <a:rPr lang="en-US" sz="2800" dirty="0">
                <a:solidFill>
                  <a:schemeClr val="accent6">
                    <a:lumMod val="10000"/>
                  </a:schemeClr>
                </a:solidFill>
                <a:latin typeface="Times New Roman" pitchFamily="18" charset="0"/>
                <a:cs typeface="Times New Roman" pitchFamily="18" charset="0"/>
              </a:rPr>
              <a:t> </a:t>
            </a:r>
            <a:r>
              <a:rPr lang="en-US" sz="2800" dirty="0" err="1">
                <a:solidFill>
                  <a:schemeClr val="accent6">
                    <a:lumMod val="10000"/>
                  </a:schemeClr>
                </a:solidFill>
                <a:latin typeface="Times New Roman" pitchFamily="18" charset="0"/>
                <a:cs typeface="Times New Roman" pitchFamily="18" charset="0"/>
              </a:rPr>
              <a:t>nói</a:t>
            </a:r>
            <a:r>
              <a:rPr lang="en-US" sz="2800" dirty="0">
                <a:solidFill>
                  <a:schemeClr val="accent6">
                    <a:lumMod val="10000"/>
                  </a:schemeClr>
                </a:solidFill>
                <a:latin typeface="Times New Roman" pitchFamily="18" charset="0"/>
                <a:cs typeface="Times New Roman" pitchFamily="18" charset="0"/>
              </a:rPr>
              <a:t> </a:t>
            </a:r>
            <a:r>
              <a:rPr lang="en-US" sz="2800" dirty="0" err="1">
                <a:solidFill>
                  <a:schemeClr val="accent6">
                    <a:lumMod val="10000"/>
                  </a:schemeClr>
                </a:solidFill>
                <a:latin typeface="Times New Roman" pitchFamily="18" charset="0"/>
                <a:cs typeface="Times New Roman" pitchFamily="18" charset="0"/>
              </a:rPr>
              <a:t>rằng</a:t>
            </a:r>
            <a:r>
              <a:rPr lang="en-US" sz="2800" dirty="0">
                <a:solidFill>
                  <a:schemeClr val="accent6">
                    <a:lumMod val="10000"/>
                  </a:schemeClr>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Tỉ</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số</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phần</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trăm</a:t>
            </a:r>
            <a:r>
              <a:rPr lang="en-US" sz="2800" b="1" i="1" dirty="0">
                <a:solidFill>
                  <a:srgbClr val="9114B8"/>
                </a:solidFill>
                <a:latin typeface="Times New Roman" pitchFamily="18" charset="0"/>
                <a:cs typeface="Times New Roman" pitchFamily="18" charset="0"/>
              </a:rPr>
              <a:t> </a:t>
            </a:r>
            <a:r>
              <a:rPr lang="en-US" sz="2800" b="1" i="1" err="1">
                <a:solidFill>
                  <a:srgbClr val="9114B8"/>
                </a:solidFill>
                <a:latin typeface="Times New Roman" pitchFamily="18" charset="0"/>
                <a:cs typeface="Times New Roman" pitchFamily="18" charset="0"/>
              </a:rPr>
              <a:t>của</a:t>
            </a:r>
            <a:r>
              <a:rPr lang="en-US" sz="2800" b="1" i="1">
                <a:solidFill>
                  <a:srgbClr val="9114B8"/>
                </a:solidFill>
                <a:latin typeface="Times New Roman" pitchFamily="18" charset="0"/>
                <a:cs typeface="Times New Roman" pitchFamily="18" charset="0"/>
              </a:rPr>
              <a:t> </a:t>
            </a:r>
            <a:r>
              <a:rPr lang="en-US" sz="2800" b="1" i="1" smtClean="0">
                <a:solidFill>
                  <a:srgbClr val="9114B8"/>
                </a:solidFill>
                <a:latin typeface="Times New Roman" pitchFamily="18" charset="0"/>
                <a:cs typeface="Times New Roman" pitchFamily="18" charset="0"/>
              </a:rPr>
              <a:t>số học </a:t>
            </a:r>
            <a:r>
              <a:rPr lang="en-US" sz="2800" b="1" i="1" dirty="0" err="1">
                <a:solidFill>
                  <a:srgbClr val="9114B8"/>
                </a:solidFill>
                <a:latin typeface="Times New Roman" pitchFamily="18" charset="0"/>
                <a:cs typeface="Times New Roman" pitchFamily="18" charset="0"/>
              </a:rPr>
              <a:t>sinh</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giỏi</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và</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số</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học</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sinh</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toàn</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trường</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là</a:t>
            </a:r>
            <a:r>
              <a:rPr lang="en-US" sz="2800" b="1" i="1" dirty="0">
                <a:solidFill>
                  <a:srgbClr val="9114B8"/>
                </a:solidFill>
                <a:latin typeface="Times New Roman" pitchFamily="18" charset="0"/>
                <a:cs typeface="Times New Roman" pitchFamily="18" charset="0"/>
              </a:rPr>
              <a:t> 20%;</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hoặc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giỏi</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chiếm</a:t>
            </a:r>
            <a:r>
              <a:rPr lang="en-US" sz="2800" b="1" dirty="0">
                <a:solidFill>
                  <a:srgbClr val="9114B8"/>
                </a:solidFill>
                <a:latin typeface="Times New Roman" pitchFamily="18" charset="0"/>
                <a:cs typeface="Times New Roman" pitchFamily="18" charset="0"/>
              </a:rPr>
              <a:t> 20%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toàn</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trường</a:t>
            </a:r>
            <a:r>
              <a:rPr lang="en-US" sz="2800" b="1" dirty="0">
                <a:solidFill>
                  <a:srgbClr val="9114B8"/>
                </a:solidFill>
                <a:latin typeface="Times New Roman" pitchFamily="18" charset="0"/>
                <a:cs typeface="Times New Roman" pitchFamily="18" charset="0"/>
              </a:rPr>
              <a:t>. </a:t>
            </a:r>
          </a:p>
        </p:txBody>
      </p:sp>
      <p:pic>
        <p:nvPicPr>
          <p:cNvPr id="60"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4151497"/>
            <a:ext cx="2327981" cy="2886696"/>
          </a:xfrm>
          <a:prstGeom prst="rect">
            <a:avLst/>
          </a:prstGeom>
        </p:spPr>
      </p:pic>
      <p:pic>
        <p:nvPicPr>
          <p:cNvPr id="61"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10456064" y="4450627"/>
            <a:ext cx="2264256" cy="2784671"/>
          </a:xfrm>
          <a:prstGeom prst="rect">
            <a:avLst/>
          </a:prstGeom>
        </p:spPr>
      </p:pic>
    </p:spTree>
    <p:extLst>
      <p:ext uri="{BB962C8B-B14F-4D97-AF65-F5344CB8AC3E}">
        <p14:creationId xmlns:p14="http://schemas.microsoft.com/office/powerpoint/2010/main" val="37985778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anim calcmode="lin" valueType="num">
                                      <p:cBhvr>
                                        <p:cTn id="12" dur="250" fill="hold"/>
                                        <p:tgtEl>
                                          <p:spTgt spid="28"/>
                                        </p:tgtEl>
                                        <p:attrNameLst>
                                          <p:attrName>ppt_x</p:attrName>
                                        </p:attrNameLst>
                                      </p:cBhvr>
                                      <p:tavLst>
                                        <p:tav tm="0">
                                          <p:val>
                                            <p:strVal val="#ppt_x"/>
                                          </p:val>
                                        </p:tav>
                                        <p:tav tm="100000">
                                          <p:val>
                                            <p:strVal val="#ppt_x"/>
                                          </p:val>
                                        </p:tav>
                                      </p:tavLst>
                                    </p:anim>
                                    <p:anim calcmode="lin" valueType="num">
                                      <p:cBhvr>
                                        <p:cTn id="13" dur="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50"/>
                                        <p:tgtEl>
                                          <p:spTgt spid="35"/>
                                        </p:tgtEl>
                                      </p:cBhvr>
                                    </p:animEffect>
                                    <p:anim calcmode="lin" valueType="num">
                                      <p:cBhvr>
                                        <p:cTn id="19" dur="250" fill="hold"/>
                                        <p:tgtEl>
                                          <p:spTgt spid="35"/>
                                        </p:tgtEl>
                                        <p:attrNameLst>
                                          <p:attrName>ppt_x</p:attrName>
                                        </p:attrNameLst>
                                      </p:cBhvr>
                                      <p:tavLst>
                                        <p:tav tm="0">
                                          <p:val>
                                            <p:strVal val="#ppt_x"/>
                                          </p:val>
                                        </p:tav>
                                        <p:tav tm="100000">
                                          <p:val>
                                            <p:strVal val="#ppt_x"/>
                                          </p:val>
                                        </p:tav>
                                      </p:tavLst>
                                    </p:anim>
                                    <p:anim calcmode="lin" valueType="num">
                                      <p:cBhvr>
                                        <p:cTn id="20"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50"/>
                                        <p:tgtEl>
                                          <p:spTgt spid="36"/>
                                        </p:tgtEl>
                                      </p:cBhvr>
                                    </p:animEffect>
                                    <p:anim calcmode="lin" valueType="num">
                                      <p:cBhvr>
                                        <p:cTn id="26" dur="250" fill="hold"/>
                                        <p:tgtEl>
                                          <p:spTgt spid="36"/>
                                        </p:tgtEl>
                                        <p:attrNameLst>
                                          <p:attrName>ppt_x</p:attrName>
                                        </p:attrNameLst>
                                      </p:cBhvr>
                                      <p:tavLst>
                                        <p:tav tm="0">
                                          <p:val>
                                            <p:strVal val="#ppt_x"/>
                                          </p:val>
                                        </p:tav>
                                        <p:tav tm="100000">
                                          <p:val>
                                            <p:strVal val="#ppt_x"/>
                                          </p:val>
                                        </p:tav>
                                      </p:tavLst>
                                    </p:anim>
                                    <p:anim calcmode="lin" valueType="num">
                                      <p:cBhvr>
                                        <p:cTn id="27"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50"/>
                                        <p:tgtEl>
                                          <p:spTgt spid="38"/>
                                        </p:tgtEl>
                                      </p:cBhvr>
                                    </p:animEffect>
                                    <p:anim calcmode="lin" valueType="num">
                                      <p:cBhvr>
                                        <p:cTn id="33" dur="250" fill="hold"/>
                                        <p:tgtEl>
                                          <p:spTgt spid="38"/>
                                        </p:tgtEl>
                                        <p:attrNameLst>
                                          <p:attrName>ppt_x</p:attrName>
                                        </p:attrNameLst>
                                      </p:cBhvr>
                                      <p:tavLst>
                                        <p:tav tm="0">
                                          <p:val>
                                            <p:strVal val="#ppt_x"/>
                                          </p:val>
                                        </p:tav>
                                        <p:tav tm="100000">
                                          <p:val>
                                            <p:strVal val="#ppt_x"/>
                                          </p:val>
                                        </p:tav>
                                      </p:tavLst>
                                    </p:anim>
                                    <p:anim calcmode="lin" valueType="num">
                                      <p:cBhvr>
                                        <p:cTn id="34" dur="25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50"/>
                                        <p:tgtEl>
                                          <p:spTgt spid="39"/>
                                        </p:tgtEl>
                                      </p:cBhvr>
                                    </p:animEffect>
                                    <p:anim calcmode="lin" valueType="num">
                                      <p:cBhvr>
                                        <p:cTn id="38" dur="250" fill="hold"/>
                                        <p:tgtEl>
                                          <p:spTgt spid="39"/>
                                        </p:tgtEl>
                                        <p:attrNameLst>
                                          <p:attrName>ppt_x</p:attrName>
                                        </p:attrNameLst>
                                      </p:cBhvr>
                                      <p:tavLst>
                                        <p:tav tm="0">
                                          <p:val>
                                            <p:strVal val="#ppt_x"/>
                                          </p:val>
                                        </p:tav>
                                        <p:tav tm="100000">
                                          <p:val>
                                            <p:strVal val="#ppt_x"/>
                                          </p:val>
                                        </p:tav>
                                      </p:tavLst>
                                    </p:anim>
                                    <p:anim calcmode="lin" valueType="num">
                                      <p:cBhvr>
                                        <p:cTn id="39"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p:cTn id="84" dur="500" fill="hold"/>
                                        <p:tgtEl>
                                          <p:spTgt spid="55"/>
                                        </p:tgtEl>
                                        <p:attrNameLst>
                                          <p:attrName>ppt_w</p:attrName>
                                        </p:attrNameLst>
                                      </p:cBhvr>
                                      <p:tavLst>
                                        <p:tav tm="0">
                                          <p:val>
                                            <p:fltVal val="0"/>
                                          </p:val>
                                        </p:tav>
                                        <p:tav tm="100000">
                                          <p:val>
                                            <p:strVal val="#ppt_w"/>
                                          </p:val>
                                        </p:tav>
                                      </p:tavLst>
                                    </p:anim>
                                    <p:anim calcmode="lin" valueType="num">
                                      <p:cBhvr>
                                        <p:cTn id="85" dur="500" fill="hold"/>
                                        <p:tgtEl>
                                          <p:spTgt spid="55"/>
                                        </p:tgtEl>
                                        <p:attrNameLst>
                                          <p:attrName>ppt_h</p:attrName>
                                        </p:attrNameLst>
                                      </p:cBhvr>
                                      <p:tavLst>
                                        <p:tav tm="0">
                                          <p:val>
                                            <p:fltVal val="0"/>
                                          </p:val>
                                        </p:tav>
                                        <p:tav tm="100000">
                                          <p:val>
                                            <p:strVal val="#ppt_h"/>
                                          </p:val>
                                        </p:tav>
                                      </p:tavLst>
                                    </p:anim>
                                    <p:animEffect transition="in" filter="fade">
                                      <p:cBhvr>
                                        <p:cTn id="86" dur="500"/>
                                        <p:tgtEl>
                                          <p:spTgt spid="55"/>
                                        </p:tgtEl>
                                      </p:cBhvr>
                                    </p:animEffect>
                                  </p:childTnLst>
                                </p:cTn>
                              </p:par>
                              <p:par>
                                <p:cTn id="87" presetID="53"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p:cTn id="89" dur="500" fill="hold"/>
                                        <p:tgtEl>
                                          <p:spTgt spid="51"/>
                                        </p:tgtEl>
                                        <p:attrNameLst>
                                          <p:attrName>ppt_w</p:attrName>
                                        </p:attrNameLst>
                                      </p:cBhvr>
                                      <p:tavLst>
                                        <p:tav tm="0">
                                          <p:val>
                                            <p:fltVal val="0"/>
                                          </p:val>
                                        </p:tav>
                                        <p:tav tm="100000">
                                          <p:val>
                                            <p:strVal val="#ppt_w"/>
                                          </p:val>
                                        </p:tav>
                                      </p:tavLst>
                                    </p:anim>
                                    <p:anim calcmode="lin" valueType="num">
                                      <p:cBhvr>
                                        <p:cTn id="90" dur="500" fill="hold"/>
                                        <p:tgtEl>
                                          <p:spTgt spid="51"/>
                                        </p:tgtEl>
                                        <p:attrNameLst>
                                          <p:attrName>ppt_h</p:attrName>
                                        </p:attrNameLst>
                                      </p:cBhvr>
                                      <p:tavLst>
                                        <p:tav tm="0">
                                          <p:val>
                                            <p:fltVal val="0"/>
                                          </p:val>
                                        </p:tav>
                                        <p:tav tm="100000">
                                          <p:val>
                                            <p:strVal val="#ppt_h"/>
                                          </p:val>
                                        </p:tav>
                                      </p:tavLst>
                                    </p:anim>
                                    <p:animEffect transition="in" filter="fade">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p:cTn id="96" dur="500" fill="hold"/>
                                        <p:tgtEl>
                                          <p:spTgt spid="57"/>
                                        </p:tgtEl>
                                        <p:attrNameLst>
                                          <p:attrName>ppt_w</p:attrName>
                                        </p:attrNameLst>
                                      </p:cBhvr>
                                      <p:tavLst>
                                        <p:tav tm="0">
                                          <p:val>
                                            <p:fltVal val="0"/>
                                          </p:val>
                                        </p:tav>
                                        <p:tav tm="100000">
                                          <p:val>
                                            <p:strVal val="#ppt_w"/>
                                          </p:val>
                                        </p:tav>
                                      </p:tavLst>
                                    </p:anim>
                                    <p:anim calcmode="lin" valueType="num">
                                      <p:cBhvr>
                                        <p:cTn id="97" dur="500" fill="hold"/>
                                        <p:tgtEl>
                                          <p:spTgt spid="57"/>
                                        </p:tgtEl>
                                        <p:attrNameLst>
                                          <p:attrName>ppt_h</p:attrName>
                                        </p:attrNameLst>
                                      </p:cBhvr>
                                      <p:tavLst>
                                        <p:tav tm="0">
                                          <p:val>
                                            <p:fltVal val="0"/>
                                          </p:val>
                                        </p:tav>
                                        <p:tav tm="100000">
                                          <p:val>
                                            <p:strVal val="#ppt_h"/>
                                          </p:val>
                                        </p:tav>
                                      </p:tavLst>
                                    </p:anim>
                                    <p:animEffect transition="in" filter="fade">
                                      <p:cBhvr>
                                        <p:cTn id="98" dur="500"/>
                                        <p:tgtEl>
                                          <p:spTgt spid="57"/>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wipe(down)">
                                      <p:cBhvr>
                                        <p:cTn id="114" dur="500"/>
                                        <p:tgtEl>
                                          <p:spTgt spid="60"/>
                                        </p:tgtEl>
                                      </p:cBhvr>
                                    </p:animEffect>
                                  </p:childTnLst>
                                </p:cTn>
                              </p:par>
                              <p:par>
                                <p:cTn id="115" presetID="22" presetClass="entr" presetSubtype="4"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down)">
                                      <p:cBhvr>
                                        <p:cTn id="1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p:bldP spid="41" grpId="0"/>
      <p:bldP spid="42" grpId="0"/>
      <p:bldP spid="55" grpId="0"/>
      <p:bldP spid="56" grpId="0"/>
      <p:bldP spid="57" grpId="0"/>
      <p:bldP spid="58"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公开课2"/>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1039</Words>
  <Application>Microsoft Office PowerPoint</Application>
  <PresentationFormat>Widescreen</PresentationFormat>
  <Paragraphs>187</Paragraphs>
  <Slides>19</Slides>
  <Notes>17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6" baseType="lpstr">
      <vt:lpstr>#9Slide03 Arima Madurai ExtraBo</vt:lpstr>
      <vt:lpstr>Arial</vt:lpstr>
      <vt:lpstr>Calibri</vt:lpstr>
      <vt:lpstr>Cambria Math</vt:lpstr>
      <vt:lpstr>等线</vt:lpstr>
      <vt:lpstr>等线 Light</vt:lpstr>
      <vt:lpstr>Times New Roman</vt:lpstr>
      <vt:lpstr>UTM Alberta Heavy</vt:lpstr>
      <vt:lpstr>UTM Eremitage</vt:lpstr>
      <vt:lpstr>UTM Futura Extra</vt:lpstr>
      <vt:lpstr>UTM Habano</vt:lpstr>
      <vt:lpstr>UTM Showcard</vt:lpstr>
      <vt:lpstr>Verdana</vt:lpstr>
      <vt:lpstr>Wingdings</vt:lpstr>
      <vt:lpstr>字魂7号-温暖童稚体</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公开课2</dc:title>
  <dc:creator>Administrator</dc:creator>
  <cp:lastModifiedBy>Admin</cp:lastModifiedBy>
  <cp:revision>77</cp:revision>
  <dcterms:created xsi:type="dcterms:W3CDTF">2019-09-08T14:05:54Z</dcterms:created>
  <dcterms:modified xsi:type="dcterms:W3CDTF">2021-11-23T20:17:09Z</dcterms:modified>
</cp:coreProperties>
</file>