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29" r:id="rId2"/>
    <p:sldId id="330" r:id="rId3"/>
    <p:sldId id="295" r:id="rId4"/>
    <p:sldId id="331" r:id="rId5"/>
    <p:sldId id="333" r:id="rId6"/>
    <p:sldId id="335" r:id="rId7"/>
    <p:sldId id="336" r:id="rId8"/>
    <p:sldId id="338" r:id="rId9"/>
    <p:sldId id="339" r:id="rId10"/>
    <p:sldId id="340" r:id="rId11"/>
    <p:sldId id="341" r:id="rId12"/>
    <p:sldId id="342" r:id="rId13"/>
    <p:sldId id="348" r:id="rId14"/>
    <p:sldId id="296" r:id="rId15"/>
    <p:sldId id="350" r:id="rId16"/>
    <p:sldId id="351" r:id="rId17"/>
    <p:sldId id="264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等线 Light" panose="02010600030101010101" pitchFamily="2" charset="-122"/>
      <p:regular r:id="rId22"/>
    </p:embeddedFont>
    <p:embeddedFont>
      <p:font typeface="小白" panose="02010601030101010101" pitchFamily="2" charset="-122"/>
      <p:regular r:id="rId23"/>
    </p:embeddedFont>
    <p:embeddedFont>
      <p:font typeface="UTM Aquarelle" panose="02040603050506020204" pitchFamily="18"/>
      <p:regular r:id="rId24"/>
      <p:bold r:id="rId25"/>
      <p:italic r:id="rId26"/>
      <p:boldItalic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247AAC"/>
    <a:srgbClr val="88C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2" autoAdjust="0"/>
    <p:restoredTop sz="88768" autoAdjust="0"/>
  </p:normalViewPr>
  <p:slideViewPr>
    <p:cSldViewPr snapToGrid="0" showGuides="1">
      <p:cViewPr>
        <p:scale>
          <a:sx n="68" d="100"/>
          <a:sy n="68" d="100"/>
        </p:scale>
        <p:origin x="1672" y="8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FD671-EF6C-41BB-A0E1-B9D0F87E0ABD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6CFF4-A67A-4034-8B54-F0B66BBE81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2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504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50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51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14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1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36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143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14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Em</a:t>
            </a:r>
            <a:r>
              <a:rPr lang="en-US" altLang="zh-CN" dirty="0"/>
              <a:t> </a:t>
            </a:r>
            <a:r>
              <a:rPr lang="en-US" altLang="zh-CN" dirty="0" err="1"/>
              <a:t>hãy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người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điểm</a:t>
            </a:r>
            <a:r>
              <a:rPr lang="en-US" altLang="zh-CN" baseline="0" dirty="0"/>
              <a:t> du </a:t>
            </a:r>
            <a:r>
              <a:rPr lang="en-US" altLang="zh-CN" baseline="0" dirty="0" err="1"/>
              <a:t>lịch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/</a:t>
            </a:r>
            <a:r>
              <a:rPr lang="en-US" altLang="zh-CN" baseline="0" dirty="0" err="1"/>
              <a:t>địa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phương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/</a:t>
            </a:r>
            <a:r>
              <a:rPr lang="en-US" altLang="zh-CN" baseline="0" dirty="0" err="1"/>
              <a:t>nơi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4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6CFF4-A67A-4034-8B54-F0B66BBE811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18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32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93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40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361237" y="2662797"/>
            <a:ext cx="2990820" cy="207056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593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15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21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2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93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369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95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94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78EE9-B373-4279-871E-A72B46640553}" type="datetimeFigureOut">
              <a:rPr lang="zh-CN" altLang="en-US" smtClean="0"/>
              <a:t>2022/12/29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A5049-96B4-4933-BC2E-056B49F1237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388" y="0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64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03467" y="178151"/>
            <a:ext cx="9023538" cy="1304286"/>
            <a:chOff x="2170983" y="645106"/>
            <a:chExt cx="6460399" cy="1544488"/>
          </a:xfrm>
        </p:grpSpPr>
        <p:sp>
          <p:nvSpPr>
            <p:cNvPr id="3" name="Rounded Rectangle 2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170983" y="645106"/>
              <a:ext cx="6307999" cy="1392088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520336" y="359911"/>
            <a:ext cx="89681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Thương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mại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gồm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các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hoạt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động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mua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bán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hàng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hóa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ở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trong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và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ngoài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Loko" pitchFamily="18" charset="0"/>
                <a:ea typeface="思源黑体 CN Light" panose="020B0300000000000000" charset="-122"/>
                <a:sym typeface="+mn-ea"/>
              </a:rPr>
              <a:t>nước</a:t>
            </a:r>
            <a:r>
              <a:rPr lang="en-US" altLang="zh-CN" sz="2800" dirty="0">
                <a:latin typeface="UTM Loko" pitchFamily="18" charset="0"/>
                <a:ea typeface="思源黑体 CN Light" panose="020B0300000000000000" charset="-122"/>
                <a:sym typeface="+mn-ea"/>
              </a:rPr>
              <a:t>.  </a:t>
            </a:r>
            <a:endParaRPr lang="zh-CN" altLang="en-US" sz="2800" dirty="0">
              <a:latin typeface="UTM Loko" pitchFamily="18" charset="0"/>
              <a:ea typeface="思源黑体 CN Light" panose="020B0300000000000000" charset="-122"/>
              <a:sym typeface="+mn-ea"/>
            </a:endParaRPr>
          </a:p>
        </p:txBody>
      </p:sp>
      <p:grpSp>
        <p:nvGrpSpPr>
          <p:cNvPr id="14" name="组合 10"/>
          <p:cNvGrpSpPr/>
          <p:nvPr/>
        </p:nvGrpSpPr>
        <p:grpSpPr>
          <a:xfrm>
            <a:off x="1900426" y="1871425"/>
            <a:ext cx="2447002" cy="2301421"/>
            <a:chOff x="-9373" y="2729"/>
            <a:chExt cx="14377" cy="2441"/>
          </a:xfrm>
        </p:grpSpPr>
        <p:grpSp>
          <p:nvGrpSpPr>
            <p:cNvPr id="22" name="组合 1"/>
            <p:cNvGrpSpPr/>
            <p:nvPr/>
          </p:nvGrpSpPr>
          <p:grpSpPr>
            <a:xfrm>
              <a:off x="-9045" y="2729"/>
              <a:ext cx="14049" cy="2441"/>
              <a:chOff x="-5820" y="1660"/>
              <a:chExt cx="9275" cy="5025"/>
            </a:xfrm>
          </p:grpSpPr>
          <p:sp>
            <p:nvSpPr>
              <p:cNvPr id="24" name="椭圆 2"/>
              <p:cNvSpPr/>
              <p:nvPr/>
            </p:nvSpPr>
            <p:spPr>
              <a:xfrm>
                <a:off x="-5820" y="1932"/>
                <a:ext cx="9275" cy="4753"/>
              </a:xfrm>
              <a:prstGeom prst="ellipse">
                <a:avLst/>
              </a:prstGeom>
              <a:solidFill>
                <a:srgbClr val="A9D2D2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25" name="椭圆 16"/>
              <p:cNvSpPr/>
              <p:nvPr/>
            </p:nvSpPr>
            <p:spPr>
              <a:xfrm>
                <a:off x="-5697" y="1660"/>
                <a:ext cx="8668" cy="4651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23" name="文本框 4"/>
            <p:cNvSpPr txBox="1"/>
            <p:nvPr/>
          </p:nvSpPr>
          <p:spPr>
            <a:xfrm>
              <a:off x="-9373" y="2993"/>
              <a:ext cx="13644" cy="1607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buFont typeface="Wingdings" panose="05000000000000000000" pitchFamily="2" charset="2"/>
                <a:buNone/>
                <a:defRPr/>
              </a:pP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Nội</a:t>
              </a:r>
              <a:r>
                <a:rPr lang="en-US" altLang="zh-CN" sz="32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thương</a:t>
              </a:r>
              <a:endParaRPr lang="zh-CN" altLang="en-US" sz="3200" dirty="0">
                <a:latin typeface="UTM Cookies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72833" y="1931379"/>
            <a:ext cx="2854596" cy="2222871"/>
            <a:chOff x="8450620" y="2205150"/>
            <a:chExt cx="2854596" cy="2222871"/>
          </a:xfrm>
        </p:grpSpPr>
        <p:grpSp>
          <p:nvGrpSpPr>
            <p:cNvPr id="18" name="组合 9"/>
            <p:cNvGrpSpPr/>
            <p:nvPr/>
          </p:nvGrpSpPr>
          <p:grpSpPr>
            <a:xfrm>
              <a:off x="8742766" y="2205150"/>
              <a:ext cx="2266560" cy="2222871"/>
              <a:chOff x="8463" y="1577"/>
              <a:chExt cx="8793" cy="4859"/>
            </a:xfrm>
          </p:grpSpPr>
          <p:sp>
            <p:nvSpPr>
              <p:cNvPr id="20" name="椭圆 13"/>
              <p:cNvSpPr/>
              <p:nvPr/>
            </p:nvSpPr>
            <p:spPr>
              <a:xfrm>
                <a:off x="8463" y="1759"/>
                <a:ext cx="8793" cy="4677"/>
              </a:xfrm>
              <a:prstGeom prst="ellipse">
                <a:avLst/>
              </a:prstGeom>
              <a:solidFill>
                <a:srgbClr val="FBE09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21" name="椭圆 14"/>
              <p:cNvSpPr/>
              <p:nvPr/>
            </p:nvSpPr>
            <p:spPr>
              <a:xfrm>
                <a:off x="8463" y="1577"/>
                <a:ext cx="8431" cy="4523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19" name="文本框 17"/>
            <p:cNvSpPr txBox="1"/>
            <p:nvPr/>
          </p:nvSpPr>
          <p:spPr>
            <a:xfrm>
              <a:off x="8450620" y="2475588"/>
              <a:ext cx="2854596" cy="1515208"/>
            </a:xfrm>
            <a:prstGeom prst="ellipse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indent="0" algn="ctr" fontAlgn="auto">
                <a:buFont typeface="Wingdings" panose="05000000000000000000" pitchFamily="2" charset="2"/>
                <a:buNone/>
                <a:defRPr/>
              </a:pP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Ngoại</a:t>
              </a:r>
              <a:r>
                <a:rPr lang="en-US" altLang="zh-CN" sz="32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32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thương</a:t>
              </a:r>
              <a:endParaRPr lang="zh-CN" altLang="en-US" sz="3200" dirty="0">
                <a:latin typeface="UTM Cookies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sp>
        <p:nvSpPr>
          <p:cNvPr id="16" name="箭头: 右 2"/>
          <p:cNvSpPr/>
          <p:nvPr/>
        </p:nvSpPr>
        <p:spPr>
          <a:xfrm rot="6850185">
            <a:off x="3918841" y="1822543"/>
            <a:ext cx="911468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2"/>
          <p:cNvSpPr/>
          <p:nvPr/>
        </p:nvSpPr>
        <p:spPr>
          <a:xfrm rot="3578005">
            <a:off x="6702538" y="1712960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793578" y="4596549"/>
            <a:ext cx="4100627" cy="2080698"/>
            <a:chOff x="2170983" y="645106"/>
            <a:chExt cx="6460399" cy="1544488"/>
          </a:xfrm>
        </p:grpSpPr>
        <p:sp>
          <p:nvSpPr>
            <p:cNvPr id="31" name="Rounded Rectangle 30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040526" y="4596548"/>
            <a:ext cx="4151474" cy="2080698"/>
            <a:chOff x="2170983" y="645106"/>
            <a:chExt cx="6460399" cy="1544488"/>
          </a:xfrm>
        </p:grpSpPr>
        <p:sp>
          <p:nvSpPr>
            <p:cNvPr id="34" name="Rounded Rectangle 33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箭头: 右 2"/>
          <p:cNvSpPr/>
          <p:nvPr/>
        </p:nvSpPr>
        <p:spPr>
          <a:xfrm rot="3578005">
            <a:off x="9154773" y="3928890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右 2"/>
          <p:cNvSpPr/>
          <p:nvPr/>
        </p:nvSpPr>
        <p:spPr>
          <a:xfrm rot="7445048">
            <a:off x="6410393" y="3983733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Rectangle 38"/>
          <p:cNvSpPr/>
          <p:nvPr/>
        </p:nvSpPr>
        <p:spPr>
          <a:xfrm>
            <a:off x="3890311" y="4660642"/>
            <a:ext cx="36961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buFont typeface="Wingdings" panose="05000000000000000000" pitchFamily="2" charset="2"/>
              <a:buNone/>
              <a:defRPr/>
            </a:pP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2800" b="1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: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khoáng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sản</a:t>
            </a:r>
            <a:r>
              <a:rPr lang="en-US" sz="2800" dirty="0">
                <a:latin typeface="UTM Neo Sans Intel" pitchFamily="18" charset="0"/>
              </a:rPr>
              <a:t> (</a:t>
            </a:r>
            <a:r>
              <a:rPr lang="en-US" sz="2800" dirty="0" err="1">
                <a:latin typeface="UTM Neo Sans Intel" pitchFamily="18" charset="0"/>
              </a:rPr>
              <a:t>dầu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mỏ</a:t>
            </a:r>
            <a:r>
              <a:rPr lang="en-US" sz="2800" dirty="0">
                <a:latin typeface="UTM Neo Sans Intel" pitchFamily="18" charset="0"/>
              </a:rPr>
              <a:t>, than,…), </a:t>
            </a:r>
            <a:r>
              <a:rPr lang="en-US" sz="2800" dirty="0" err="1">
                <a:latin typeface="UTM Neo Sans Intel" pitchFamily="18" charset="0"/>
              </a:rPr>
              <a:t>hàng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tiêu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dùng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nông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sản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thủy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sản</a:t>
            </a:r>
            <a:r>
              <a:rPr lang="en-US" sz="2800" dirty="0">
                <a:latin typeface="UTM Neo Sans Intel" pitchFamily="18" charset="0"/>
              </a:rPr>
              <a:t>,…</a:t>
            </a:r>
            <a:endParaRPr lang="zh-CN" altLang="en-US" sz="2800" dirty="0">
              <a:latin typeface="UTM Neo Sans Intel" pitchFamily="18" charset="0"/>
              <a:ea typeface="思源黑体 CN Light" panose="020B0300000000000000" charset="-122"/>
              <a:sym typeface="+mn-ea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51603" y="4716798"/>
            <a:ext cx="3614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buFont typeface="Wingdings" panose="05000000000000000000" pitchFamily="2" charset="2"/>
              <a:buNone/>
              <a:defRPr/>
            </a:pP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2800" b="1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: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máy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móc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thiết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bị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nguyên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liệu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nhiên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liệu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và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vật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liệu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. </a:t>
            </a:r>
            <a:endParaRPr lang="zh-CN" altLang="en-US" sz="2800" dirty="0">
              <a:latin typeface="UTM Neo Sans Intel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420877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36" grpId="0" animBg="1"/>
      <p:bldP spid="37" grpId="0" animBg="1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hiGVG2018\rung-ngam-mat-vam-sat-diem-du-lich-trong-he-sinh-tai-can-gi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32" y="1411648"/>
            <a:ext cx="9836726" cy="5179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5" y="184103"/>
            <a:ext cx="5416790" cy="1661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0196" y="325110"/>
            <a:ext cx="4978400" cy="1046436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Biển</a:t>
            </a:r>
            <a:r>
              <a:rPr lang="en-US" sz="6000" b="1" dirty="0">
                <a:solidFill>
                  <a:srgbClr val="7030A0"/>
                </a:solidFill>
                <a:latin typeface="UTM Wedding K&amp;T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Cần</a:t>
            </a:r>
            <a:r>
              <a:rPr lang="en-US" sz="6000" b="1" dirty="0">
                <a:solidFill>
                  <a:srgbClr val="7030A0"/>
                </a:solidFill>
                <a:latin typeface="UTM Wedding K&amp;T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Giờ</a:t>
            </a:r>
            <a:endParaRPr lang="en-US" sz="6000" b="1" dirty="0">
              <a:solidFill>
                <a:srgbClr val="7030A0"/>
              </a:solidFill>
              <a:latin typeface="UTM Wedding K&amp;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73" y="0"/>
            <a:ext cx="2161099" cy="21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5392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3366" y="1371546"/>
            <a:ext cx="9195145" cy="5179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5" y="184103"/>
            <a:ext cx="5416790" cy="1661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0196" y="325110"/>
            <a:ext cx="4978400" cy="1046436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Biển</a:t>
            </a:r>
            <a:r>
              <a:rPr lang="en-US" sz="6000" b="1" dirty="0">
                <a:solidFill>
                  <a:srgbClr val="7030A0"/>
                </a:solidFill>
                <a:latin typeface="UTM Wedding K&amp;T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Cần</a:t>
            </a:r>
            <a:r>
              <a:rPr lang="en-US" sz="6000" b="1" dirty="0">
                <a:solidFill>
                  <a:srgbClr val="7030A0"/>
                </a:solidFill>
                <a:latin typeface="UTM Wedding K&amp;T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Giờ</a:t>
            </a:r>
            <a:endParaRPr lang="en-US" sz="6000" b="1" dirty="0">
              <a:solidFill>
                <a:srgbClr val="7030A0"/>
              </a:solidFill>
              <a:latin typeface="UTM Wedding K&amp;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73" y="0"/>
            <a:ext cx="2161099" cy="21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866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0196" y="1015088"/>
            <a:ext cx="8843799" cy="5576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85" y="184103"/>
            <a:ext cx="5416790" cy="1661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0196" y="325110"/>
            <a:ext cx="4978400" cy="1046436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121917" tIns="60958" rIns="121917" bIns="60958" rtlCol="0">
            <a:sp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Biển</a:t>
            </a:r>
            <a:r>
              <a:rPr lang="en-US" sz="6000" b="1" dirty="0">
                <a:solidFill>
                  <a:srgbClr val="7030A0"/>
                </a:solidFill>
                <a:latin typeface="UTM Wedding K&amp;T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Cần</a:t>
            </a:r>
            <a:r>
              <a:rPr lang="en-US" sz="6000" b="1" dirty="0">
                <a:solidFill>
                  <a:srgbClr val="7030A0"/>
                </a:solidFill>
                <a:latin typeface="UTM Wedding K&amp;T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UTM Wedding K&amp;T" pitchFamily="18" charset="0"/>
              </a:rPr>
              <a:t>Giờ</a:t>
            </a:r>
            <a:endParaRPr lang="en-US" sz="6000" b="1" dirty="0">
              <a:solidFill>
                <a:srgbClr val="7030A0"/>
              </a:solidFill>
              <a:latin typeface="UTM Wedding K&amp;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73" y="0"/>
            <a:ext cx="2161099" cy="21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-1800939" y="-433661"/>
            <a:ext cx="15784195" cy="6068060"/>
            <a:chOff x="-2833" y="4575"/>
            <a:chExt cx="24857" cy="9556"/>
          </a:xfrm>
        </p:grpSpPr>
        <p:pic>
          <p:nvPicPr>
            <p:cNvPr id="3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roup 62"/>
          <p:cNvGrpSpPr/>
          <p:nvPr/>
        </p:nvGrpSpPr>
        <p:grpSpPr>
          <a:xfrm>
            <a:off x="1686469" y="1634565"/>
            <a:ext cx="8551596" cy="4716359"/>
            <a:chOff x="2170983" y="645106"/>
            <a:chExt cx="6435377" cy="1442771"/>
          </a:xfrm>
        </p:grpSpPr>
        <p:sp>
          <p:nvSpPr>
            <p:cNvPr id="65" name="Rounded Rectangle 64"/>
            <p:cNvSpPr/>
            <p:nvPr/>
          </p:nvSpPr>
          <p:spPr>
            <a:xfrm>
              <a:off x="2298361" y="807678"/>
              <a:ext cx="6307999" cy="128019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170983" y="645106"/>
              <a:ext cx="6307999" cy="1392088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组合 29"/>
          <p:cNvGrpSpPr/>
          <p:nvPr/>
        </p:nvGrpSpPr>
        <p:grpSpPr>
          <a:xfrm>
            <a:off x="207982" y="198707"/>
            <a:ext cx="11456670" cy="1179195"/>
            <a:chOff x="242" y="1330"/>
            <a:chExt cx="18042" cy="1857"/>
          </a:xfrm>
        </p:grpSpPr>
        <p:grpSp>
          <p:nvGrpSpPr>
            <p:cNvPr id="6" name="组合 38"/>
            <p:cNvGrpSpPr/>
            <p:nvPr/>
          </p:nvGrpSpPr>
          <p:grpSpPr>
            <a:xfrm>
              <a:off x="242" y="1669"/>
              <a:ext cx="18042" cy="1518"/>
              <a:chOff x="962" y="1154"/>
              <a:chExt cx="12143" cy="1020"/>
            </a:xfrm>
          </p:grpSpPr>
          <p:sp>
            <p:nvSpPr>
              <p:cNvPr id="10" name="Google Shape;7252;p43"/>
              <p:cNvSpPr txBox="1"/>
              <p:nvPr/>
            </p:nvSpPr>
            <p:spPr>
              <a:xfrm>
                <a:off x="962" y="1154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algn="ctr" fontAlgn="auto">
                  <a:defRPr/>
                </a:pPr>
                <a:r>
                  <a:rPr lang="en-US" altLang="zh-CN" sz="4000" spc="-300" dirty="0" err="1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UTM Nokia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Ghi</a:t>
                </a:r>
                <a:r>
                  <a:rPr lang="en-US" altLang="zh-CN" sz="4000" spc="-300" dirty="0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UTM Nokia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 </a:t>
                </a:r>
                <a:r>
                  <a:rPr lang="en-US" altLang="zh-CN" sz="4000" spc="-300" dirty="0" err="1"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latin typeface="UTM Nokia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nhớ</a:t>
                </a:r>
                <a:endParaRPr lang="en-US" altLang="zh-CN" sz="4000" spc="-300" dirty="0"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latin typeface="UTM Nokia" pitchFamily="18" charset="0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11" name="Google Shape;7256;p43"/>
              <p:cNvGrpSpPr/>
              <p:nvPr/>
            </p:nvGrpSpPr>
            <p:grpSpPr>
              <a:xfrm>
                <a:off x="4600" y="1904"/>
                <a:ext cx="5049" cy="270"/>
                <a:chOff x="3928200" y="4060519"/>
                <a:chExt cx="2324127" cy="171422"/>
              </a:xfrm>
            </p:grpSpPr>
            <p:sp>
              <p:nvSpPr>
                <p:cNvPr id="12" name="Google Shape;7257;p43"/>
                <p:cNvSpPr/>
                <p:nvPr/>
              </p:nvSpPr>
              <p:spPr>
                <a:xfrm>
                  <a:off x="3928200" y="4060519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3" name="Google Shape;7258;p43"/>
                <p:cNvSpPr/>
                <p:nvPr/>
              </p:nvSpPr>
              <p:spPr>
                <a:xfrm>
                  <a:off x="4668900" y="4074092"/>
                  <a:ext cx="1172275" cy="15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4" name="Google Shape;7259;p43"/>
                <p:cNvSpPr/>
                <p:nvPr/>
              </p:nvSpPr>
              <p:spPr>
                <a:xfrm>
                  <a:off x="5680052" y="4108117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5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6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7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8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19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0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1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2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3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4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5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6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7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8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29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0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1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2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3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4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5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6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7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8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39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0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1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2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  <p:sp>
              <p:nvSpPr>
                <p:cNvPr id="43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>
                    <a:solidFill>
                      <a:srgbClr val="4B4D4B"/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</p:grpSp>
        <p:grpSp>
          <p:nvGrpSpPr>
            <p:cNvPr id="7" name="组合 27"/>
            <p:cNvGrpSpPr/>
            <p:nvPr/>
          </p:nvGrpSpPr>
          <p:grpSpPr>
            <a:xfrm>
              <a:off x="4883" y="1330"/>
              <a:ext cx="8777" cy="1628"/>
              <a:chOff x="4913" y="1330"/>
              <a:chExt cx="8777" cy="1628"/>
            </a:xfrm>
          </p:grpSpPr>
          <p:pic>
            <p:nvPicPr>
              <p:cNvPr id="8" name="图片 19" descr="卡通人物&#10;&#10;中度可信度描述已自动生成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840000">
                <a:off x="4913" y="1429"/>
                <a:ext cx="1529" cy="1529"/>
              </a:xfrm>
              <a:prstGeom prst="rect">
                <a:avLst/>
              </a:prstGeom>
            </p:spPr>
          </p:pic>
          <p:pic>
            <p:nvPicPr>
              <p:cNvPr id="9" name="图片 23" descr="卡通人物&#10;&#10;中度可信度描述已自动生成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20760000" flipH="1">
                <a:off x="12161" y="1330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60" name="TextBox 59"/>
          <p:cNvSpPr txBox="1"/>
          <p:nvPr/>
        </p:nvSpPr>
        <p:spPr>
          <a:xfrm>
            <a:off x="1824146" y="1705307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mại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gồm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hóa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ngoài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chủ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yếu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khẩu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khoáng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dầu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mỏ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, than,..),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hàng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nông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;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nhập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khẩu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móc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nguyên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liệu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liệu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liệu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49139" y="4937949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Nhờ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kiện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thuận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ngành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càng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20015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5200" r="-119" b="45556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0" y="0"/>
            <a:ext cx="3120571" cy="312057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403" y="-44418"/>
            <a:ext cx="3915321" cy="3915321"/>
          </a:xfrm>
          <a:prstGeom prst="rect">
            <a:avLst/>
          </a:prstGeom>
        </p:spPr>
      </p:pic>
      <p:grpSp>
        <p:nvGrpSpPr>
          <p:cNvPr id="24" name="组合 61"/>
          <p:cNvGrpSpPr/>
          <p:nvPr/>
        </p:nvGrpSpPr>
        <p:grpSpPr>
          <a:xfrm>
            <a:off x="3122081" y="542732"/>
            <a:ext cx="6033613" cy="5155677"/>
            <a:chOff x="3048895" y="1135401"/>
            <a:chExt cx="6033613" cy="5155677"/>
          </a:xfrm>
        </p:grpSpPr>
        <p:grpSp>
          <p:nvGrpSpPr>
            <p:cNvPr id="25" name="组合 3"/>
            <p:cNvGrpSpPr/>
            <p:nvPr/>
          </p:nvGrpSpPr>
          <p:grpSpPr>
            <a:xfrm>
              <a:off x="4071257" y="2143621"/>
              <a:ext cx="4049486" cy="4147457"/>
              <a:chOff x="3754863" y="1030998"/>
              <a:chExt cx="4049486" cy="4147457"/>
            </a:xfrm>
          </p:grpSpPr>
          <p:grpSp>
            <p:nvGrpSpPr>
              <p:cNvPr id="27" name="组合 22"/>
              <p:cNvGrpSpPr/>
              <p:nvPr/>
            </p:nvGrpSpPr>
            <p:grpSpPr>
              <a:xfrm>
                <a:off x="3754863" y="1030998"/>
                <a:ext cx="4049486" cy="4147457"/>
                <a:chOff x="3919746" y="1278897"/>
                <a:chExt cx="4049486" cy="4147457"/>
              </a:xfrm>
            </p:grpSpPr>
            <p:sp>
              <p:nvSpPr>
                <p:cNvPr id="29" name="椭圆 17"/>
                <p:cNvSpPr/>
                <p:nvPr/>
              </p:nvSpPr>
              <p:spPr>
                <a:xfrm>
                  <a:off x="3919746" y="1278897"/>
                  <a:ext cx="4049486" cy="41474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1"/>
                <p:cNvSpPr/>
                <p:nvPr/>
              </p:nvSpPr>
              <p:spPr>
                <a:xfrm>
                  <a:off x="4007198" y="1415334"/>
                  <a:ext cx="3874583" cy="387458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" name="文本框 9"/>
              <p:cNvSpPr txBox="1"/>
              <p:nvPr/>
            </p:nvSpPr>
            <p:spPr>
              <a:xfrm>
                <a:off x="4149632" y="2152652"/>
                <a:ext cx="3097178" cy="2437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0"/>
                  </a:lnSpc>
                </a:pPr>
                <a:r>
                  <a:rPr lang="en-US" altLang="zh-CN" sz="8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Củng</a:t>
                </a:r>
                <a:r>
                  <a:rPr lang="en-US" altLang="zh-CN" sz="8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 </a:t>
                </a:r>
                <a:r>
                  <a:rPr lang="en-US" altLang="zh-CN" sz="8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cố</a:t>
                </a:r>
                <a:endParaRPr lang="zh-CN" altLang="en-US" sz="8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小白" panose="02010601030101010101" pitchFamily="2" charset="-122"/>
                </a:endParaRPr>
              </a:p>
            </p:txBody>
          </p:sp>
        </p:grpSp>
        <p:pic>
          <p:nvPicPr>
            <p:cNvPr id="26" name="图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11"/>
            <a:stretch/>
          </p:blipFill>
          <p:spPr>
            <a:xfrm rot="578726">
              <a:off x="3048895" y="1135401"/>
              <a:ext cx="6033613" cy="199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64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AFAF229-4351-439B-94F1-5BD7A822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/>
        </p:blipFill>
        <p:spPr>
          <a:xfrm>
            <a:off x="1008" y="3801313"/>
            <a:ext cx="12190992" cy="30914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01" y="-299337"/>
            <a:ext cx="5691475" cy="4097453"/>
          </a:xfrm>
          <a:prstGeom prst="rect">
            <a:avLst/>
          </a:prstGeom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087A4912-D357-4474-823A-99959CAB5518}"/>
              </a:ext>
            </a:extLst>
          </p:cNvPr>
          <p:cNvSpPr txBox="1"/>
          <p:nvPr/>
        </p:nvSpPr>
        <p:spPr>
          <a:xfrm>
            <a:off x="4329346" y="1573942"/>
            <a:ext cx="426918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Em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hãy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hoàn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thành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sơ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đồ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 </a:t>
            </a:r>
            <a:r>
              <a:rPr lang="en-US" altLang="zh-CN" sz="4000" b="1" dirty="0" err="1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sau</a:t>
            </a:r>
            <a:r>
              <a:rPr lang="en-US" altLang="zh-CN" sz="4000" b="1" dirty="0">
                <a:solidFill>
                  <a:srgbClr val="00B0F0"/>
                </a:solidFill>
                <a:latin typeface="UTM Neo Sans Intel" pitchFamily="18" charset="0"/>
                <a:ea typeface="迷你简汉真广标" panose="02010609000101010101" pitchFamily="49" charset="-122"/>
              </a:rPr>
              <a:t>:</a:t>
            </a:r>
            <a:endParaRPr lang="zh-CN" altLang="en-US" sz="4000" b="1" dirty="0">
              <a:solidFill>
                <a:srgbClr val="00B0F0"/>
              </a:solidFill>
              <a:latin typeface="UTM Neo Sans Intel" pitchFamily="18" charset="0"/>
              <a:ea typeface="迷你简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917359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09454" y="178151"/>
            <a:ext cx="8968118" cy="1304286"/>
            <a:chOff x="1408954" y="178151"/>
            <a:chExt cx="8968118" cy="1304286"/>
          </a:xfrm>
        </p:grpSpPr>
        <p:grpSp>
          <p:nvGrpSpPr>
            <p:cNvPr id="2" name="Group 1"/>
            <p:cNvGrpSpPr/>
            <p:nvPr/>
          </p:nvGrpSpPr>
          <p:grpSpPr>
            <a:xfrm>
              <a:off x="4530081" y="178151"/>
              <a:ext cx="2791720" cy="1304286"/>
              <a:chOff x="2170983" y="645106"/>
              <a:chExt cx="6460399" cy="154448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408954" y="504335"/>
              <a:ext cx="89681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Loko" pitchFamily="18" charset="0"/>
                  <a:ea typeface="思源黑体 CN Light" panose="020B0300000000000000" charset="-122"/>
                  <a:sym typeface="+mn-ea"/>
                </a:rPr>
                <a:t>Thương</a:t>
              </a:r>
              <a:r>
                <a:rPr lang="en-US" altLang="zh-CN" sz="2800" dirty="0">
                  <a:latin typeface="UTM Loko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dirty="0" err="1">
                  <a:latin typeface="UTM Loko" pitchFamily="18" charset="0"/>
                  <a:ea typeface="思源黑体 CN Light" panose="020B0300000000000000" charset="-122"/>
                  <a:sym typeface="+mn-ea"/>
                </a:rPr>
                <a:t>mại</a:t>
              </a:r>
              <a:r>
                <a:rPr lang="en-US" altLang="zh-CN" sz="2800" dirty="0">
                  <a:latin typeface="UTM Loko" pitchFamily="18" charset="0"/>
                  <a:ea typeface="思源黑体 CN Light" panose="020B0300000000000000" charset="-122"/>
                  <a:sym typeface="+mn-ea"/>
                </a:rPr>
                <a:t>.  </a:t>
              </a:r>
              <a:endParaRPr lang="zh-CN" altLang="en-US" sz="2800" dirty="0">
                <a:latin typeface="UTM Loko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22" name="组合 1"/>
          <p:cNvGrpSpPr/>
          <p:nvPr/>
        </p:nvGrpSpPr>
        <p:grpSpPr>
          <a:xfrm>
            <a:off x="1956252" y="1871425"/>
            <a:ext cx="2391176" cy="2301421"/>
            <a:chOff x="-5820" y="1660"/>
            <a:chExt cx="9275" cy="5025"/>
          </a:xfrm>
        </p:grpSpPr>
        <p:sp>
          <p:nvSpPr>
            <p:cNvPr id="24" name="椭圆 2"/>
            <p:cNvSpPr/>
            <p:nvPr/>
          </p:nvSpPr>
          <p:spPr>
            <a:xfrm>
              <a:off x="-5820" y="1932"/>
              <a:ext cx="9275" cy="4753"/>
            </a:xfrm>
            <a:prstGeom prst="ellipse">
              <a:avLst/>
            </a:prstGeom>
            <a:solidFill>
              <a:srgbClr val="A9D2D2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25" name="椭圆 16"/>
            <p:cNvSpPr/>
            <p:nvPr/>
          </p:nvSpPr>
          <p:spPr>
            <a:xfrm>
              <a:off x="-5697" y="1660"/>
              <a:ext cx="8668" cy="4651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grpSp>
        <p:nvGrpSpPr>
          <p:cNvPr id="18" name="组合 9"/>
          <p:cNvGrpSpPr/>
          <p:nvPr/>
        </p:nvGrpSpPr>
        <p:grpSpPr>
          <a:xfrm>
            <a:off x="7164979" y="1931379"/>
            <a:ext cx="2266560" cy="2222871"/>
            <a:chOff x="8463" y="1577"/>
            <a:chExt cx="8793" cy="4859"/>
          </a:xfrm>
        </p:grpSpPr>
        <p:sp>
          <p:nvSpPr>
            <p:cNvPr id="20" name="椭圆 13"/>
            <p:cNvSpPr/>
            <p:nvPr/>
          </p:nvSpPr>
          <p:spPr>
            <a:xfrm>
              <a:off x="8463" y="1759"/>
              <a:ext cx="8793" cy="4677"/>
            </a:xfrm>
            <a:prstGeom prst="ellipse">
              <a:avLst/>
            </a:prstGeom>
            <a:solidFill>
              <a:srgbClr val="FBE09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21" name="椭圆 14"/>
            <p:cNvSpPr/>
            <p:nvPr/>
          </p:nvSpPr>
          <p:spPr>
            <a:xfrm>
              <a:off x="8463" y="1577"/>
              <a:ext cx="8431" cy="4523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16" name="箭头: 右 2"/>
          <p:cNvSpPr/>
          <p:nvPr/>
        </p:nvSpPr>
        <p:spPr>
          <a:xfrm rot="6850185">
            <a:off x="3918841" y="1822543"/>
            <a:ext cx="911468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2"/>
          <p:cNvSpPr/>
          <p:nvPr/>
        </p:nvSpPr>
        <p:spPr>
          <a:xfrm rot="3578005">
            <a:off x="6702538" y="1712960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793578" y="4596549"/>
            <a:ext cx="4100627" cy="2080698"/>
            <a:chOff x="2170983" y="645106"/>
            <a:chExt cx="6460399" cy="1544488"/>
          </a:xfrm>
        </p:grpSpPr>
        <p:sp>
          <p:nvSpPr>
            <p:cNvPr id="31" name="Rounded Rectangle 30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040526" y="4596548"/>
            <a:ext cx="4151474" cy="2080698"/>
            <a:chOff x="2170983" y="645106"/>
            <a:chExt cx="6460399" cy="1544488"/>
          </a:xfrm>
        </p:grpSpPr>
        <p:sp>
          <p:nvSpPr>
            <p:cNvPr id="34" name="Rounded Rectangle 33"/>
            <p:cNvSpPr/>
            <p:nvPr/>
          </p:nvSpPr>
          <p:spPr>
            <a:xfrm>
              <a:off x="2323383" y="797506"/>
              <a:ext cx="6307999" cy="1392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170983" y="645106"/>
              <a:ext cx="6307999" cy="1392089"/>
            </a:xfrm>
            <a:prstGeom prst="roundRect">
              <a:avLst/>
            </a:prstGeom>
            <a:ln w="28575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箭头: 右 2"/>
          <p:cNvSpPr/>
          <p:nvPr/>
        </p:nvSpPr>
        <p:spPr>
          <a:xfrm rot="3578005">
            <a:off x="9154773" y="3928890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箭头: 右 2"/>
          <p:cNvSpPr/>
          <p:nvPr/>
        </p:nvSpPr>
        <p:spPr>
          <a:xfrm rot="7445048">
            <a:off x="6410393" y="3983733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4"/>
          <p:cNvSpPr txBox="1"/>
          <p:nvPr/>
        </p:nvSpPr>
        <p:spPr>
          <a:xfrm>
            <a:off x="1944168" y="2139186"/>
            <a:ext cx="2322244" cy="151511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Nội</a:t>
            </a:r>
            <a:r>
              <a:rPr lang="en-US" altLang="zh-CN" sz="32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thương</a:t>
            </a:r>
            <a:endParaRPr lang="zh-CN" altLang="en-US" sz="3200" dirty="0">
              <a:latin typeface="UTM Cookies" pitchFamily="18" charset="0"/>
              <a:ea typeface="思源黑体 CN Light" panose="020B0300000000000000" charset="-122"/>
              <a:sym typeface="+mn-ea"/>
            </a:endParaRPr>
          </a:p>
        </p:txBody>
      </p:sp>
      <p:sp>
        <p:nvSpPr>
          <p:cNvPr id="38" name="文本框 17"/>
          <p:cNvSpPr txBox="1"/>
          <p:nvPr/>
        </p:nvSpPr>
        <p:spPr>
          <a:xfrm>
            <a:off x="6872833" y="2201817"/>
            <a:ext cx="2854596" cy="1515208"/>
          </a:xfrm>
          <a:prstGeom prst="ellipse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indent="0" algn="ctr" fontAlgn="auto">
              <a:buFont typeface="Wingdings" panose="05000000000000000000" pitchFamily="2" charset="2"/>
              <a:buNone/>
              <a:defRPr/>
            </a:pPr>
            <a:r>
              <a:rPr lang="en-US" altLang="zh-CN" sz="32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Ngoại</a:t>
            </a:r>
            <a:r>
              <a:rPr lang="en-US" altLang="zh-CN" sz="32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32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thương</a:t>
            </a:r>
            <a:endParaRPr lang="zh-CN" altLang="en-US" sz="3200" dirty="0">
              <a:latin typeface="UTM Cookies" pitchFamily="18" charset="0"/>
              <a:ea typeface="思源黑体 CN Light" panose="020B0300000000000000" charset="-122"/>
              <a:sym typeface="+mn-ea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90311" y="4660642"/>
            <a:ext cx="36961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buFont typeface="Wingdings" panose="05000000000000000000" pitchFamily="2" charset="2"/>
              <a:buNone/>
              <a:defRPr/>
            </a:pP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Xuất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2800" b="1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: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khoáng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sản</a:t>
            </a:r>
            <a:r>
              <a:rPr lang="en-US" sz="2800" dirty="0">
                <a:latin typeface="UTM Neo Sans Intel" pitchFamily="18" charset="0"/>
              </a:rPr>
              <a:t> (</a:t>
            </a:r>
            <a:r>
              <a:rPr lang="en-US" sz="2800" dirty="0" err="1">
                <a:latin typeface="UTM Neo Sans Intel" pitchFamily="18" charset="0"/>
              </a:rPr>
              <a:t>dầu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mỏ</a:t>
            </a:r>
            <a:r>
              <a:rPr lang="en-US" sz="2800" dirty="0">
                <a:latin typeface="UTM Neo Sans Intel" pitchFamily="18" charset="0"/>
              </a:rPr>
              <a:t>, than,…), </a:t>
            </a:r>
            <a:r>
              <a:rPr lang="en-US" sz="2800" dirty="0" err="1">
                <a:latin typeface="UTM Neo Sans Intel" pitchFamily="18" charset="0"/>
              </a:rPr>
              <a:t>hàng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tiêu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dùng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nông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sản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thủy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sản</a:t>
            </a:r>
            <a:r>
              <a:rPr lang="en-US" sz="2800" dirty="0">
                <a:latin typeface="UTM Neo Sans Intel" pitchFamily="18" charset="0"/>
              </a:rPr>
              <a:t>,…</a:t>
            </a:r>
            <a:endParaRPr lang="zh-CN" altLang="en-US" sz="2800" dirty="0">
              <a:latin typeface="UTM Neo Sans Intel" pitchFamily="18" charset="0"/>
              <a:ea typeface="思源黑体 CN Light" panose="020B0300000000000000" charset="-122"/>
              <a:sym typeface="+mn-e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251603" y="4716798"/>
            <a:ext cx="3614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algn="just" fontAlgn="auto">
              <a:buFont typeface="Wingdings" panose="05000000000000000000" pitchFamily="2" charset="2"/>
              <a:buNone/>
              <a:defRPr/>
            </a:pP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Nhập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Cookies" pitchFamily="18" charset="0"/>
                <a:ea typeface="思源黑体 CN Light" panose="020B0300000000000000" charset="-122"/>
                <a:sym typeface="+mn-ea"/>
              </a:rPr>
              <a:t>khẩu</a:t>
            </a:r>
            <a:r>
              <a:rPr lang="en-US" altLang="zh-CN" sz="2800" b="1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:</a:t>
            </a:r>
            <a:r>
              <a:rPr lang="en-US" altLang="zh-CN" sz="2800" dirty="0">
                <a:latin typeface="UTM Cookies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máy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móc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thiết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bị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nguyên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liệu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,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nhiên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liệu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và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vật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 </a:t>
            </a:r>
            <a:r>
              <a:rPr lang="en-US" altLang="zh-CN" sz="2800" dirty="0" err="1">
                <a:latin typeface="UTM Neo Sans Intel" pitchFamily="18" charset="0"/>
                <a:ea typeface="思源黑体 CN Light" panose="020B0300000000000000" charset="-122"/>
                <a:sym typeface="+mn-ea"/>
              </a:rPr>
              <a:t>liệu</a:t>
            </a:r>
            <a:r>
              <a:rPr lang="en-US" altLang="zh-CN" sz="2800" dirty="0">
                <a:latin typeface="UTM Neo Sans Intel" pitchFamily="18" charset="0"/>
                <a:ea typeface="思源黑体 CN Light" panose="020B0300000000000000" charset="-122"/>
                <a:sym typeface="+mn-ea"/>
              </a:rPr>
              <a:t>. </a:t>
            </a:r>
            <a:endParaRPr lang="zh-CN" altLang="en-US" sz="2800" dirty="0">
              <a:latin typeface="UTM Neo Sans Intel" pitchFamily="18" charset="0"/>
              <a:ea typeface="思源黑体 CN Light" panose="020B03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68363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6" grpId="0" animBg="1"/>
      <p:bldP spid="37" grpId="0" animBg="1"/>
      <p:bldP spid="29" grpId="0"/>
      <p:bldP spid="38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6" b="57460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71" y="145342"/>
            <a:ext cx="6847457" cy="6858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919746" y="1278897"/>
            <a:ext cx="4049486" cy="4147457"/>
            <a:chOff x="3919746" y="1278897"/>
            <a:chExt cx="4049486" cy="4147457"/>
          </a:xfrm>
        </p:grpSpPr>
        <p:sp>
          <p:nvSpPr>
            <p:cNvPr id="18" name="椭圆 17"/>
            <p:cNvSpPr/>
            <p:nvPr/>
          </p:nvSpPr>
          <p:spPr>
            <a:xfrm>
              <a:off x="3919746" y="1278897"/>
              <a:ext cx="4049486" cy="41474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4007198" y="1415334"/>
              <a:ext cx="3874583" cy="387458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4011964" y="2657711"/>
            <a:ext cx="42100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1F4E79"/>
                </a:solidFill>
                <a:latin typeface="UTM Aquarelle" pitchFamily="18" charset="0"/>
                <a:ea typeface="小白" panose="02010601030101010101" pitchFamily="2" charset="-122"/>
              </a:rPr>
              <a:t>Cảm</a:t>
            </a:r>
            <a:r>
              <a:rPr lang="en-US" altLang="zh-CN" sz="8800" b="1" dirty="0">
                <a:solidFill>
                  <a:srgbClr val="1F4E79"/>
                </a:solidFill>
                <a:latin typeface="UTM Aquarelle" pitchFamily="18" charset="0"/>
                <a:ea typeface="小白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rgbClr val="1F4E79"/>
                </a:solidFill>
                <a:latin typeface="UTM Aquarelle" pitchFamily="18" charset="0"/>
                <a:ea typeface="小白" panose="02010601030101010101" pitchFamily="2" charset="-122"/>
              </a:rPr>
              <a:t>ơn</a:t>
            </a:r>
            <a:r>
              <a:rPr lang="en-US" altLang="zh-CN" sz="8800" b="1" dirty="0">
                <a:solidFill>
                  <a:srgbClr val="1F4E79"/>
                </a:solidFill>
                <a:latin typeface="UTM Aquarelle" pitchFamily="18" charset="0"/>
                <a:ea typeface="小白" panose="02010601030101010101" pitchFamily="2" charset="-122"/>
              </a:rPr>
              <a:t>!</a:t>
            </a:r>
            <a:endParaRPr lang="zh-CN" altLang="en-US" sz="8800" b="1" dirty="0">
              <a:solidFill>
                <a:srgbClr val="1F4E79"/>
              </a:solidFill>
              <a:latin typeface="UTM Aquarelle" pitchFamily="18" charset="0"/>
              <a:ea typeface="小白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753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"/>
          <p:cNvGrpSpPr/>
          <p:nvPr/>
        </p:nvGrpSpPr>
        <p:grpSpPr>
          <a:xfrm>
            <a:off x="510361" y="407977"/>
            <a:ext cx="11245403" cy="6065345"/>
            <a:chOff x="0" y="0"/>
            <a:chExt cx="18216162" cy="9236364"/>
          </a:xfrm>
          <a:solidFill>
            <a:schemeClr val="bg1">
              <a:alpha val="64000"/>
            </a:schemeClr>
          </a:solidFill>
        </p:grpSpPr>
        <p:sp>
          <p:nvSpPr>
            <p:cNvPr id="43" name="Freeform 3"/>
            <p:cNvSpPr/>
            <p:nvPr/>
          </p:nvSpPr>
          <p:spPr>
            <a:xfrm>
              <a:off x="0" y="0"/>
              <a:ext cx="18216161" cy="9236363"/>
            </a:xfrm>
            <a:custGeom>
              <a:avLst/>
              <a:gdLst/>
              <a:ahLst/>
              <a:cxnLst/>
              <a:rect l="l" t="t" r="r" b="b"/>
              <a:pathLst>
                <a:path w="18216161" h="9236363">
                  <a:moveTo>
                    <a:pt x="1324610" y="0"/>
                  </a:moveTo>
                  <a:lnTo>
                    <a:pt x="0" y="0"/>
                  </a:lnTo>
                  <a:lnTo>
                    <a:pt x="0" y="7911754"/>
                  </a:lnTo>
                  <a:lnTo>
                    <a:pt x="1324610" y="9236363"/>
                  </a:lnTo>
                  <a:lnTo>
                    <a:pt x="18216161" y="9236363"/>
                  </a:lnTo>
                  <a:lnTo>
                    <a:pt x="18216161" y="0"/>
                  </a:lnTo>
                  <a:lnTo>
                    <a:pt x="1324610" y="0"/>
                  </a:lnTo>
                  <a:lnTo>
                    <a:pt x="132461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98" y="1784780"/>
            <a:ext cx="2366455" cy="4492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301" y="407977"/>
            <a:ext cx="6712368" cy="3476861"/>
          </a:xfrm>
          <a:prstGeom prst="rect">
            <a:avLst/>
          </a:prstGeom>
        </p:spPr>
      </p:pic>
      <p:sp>
        <p:nvSpPr>
          <p:cNvPr id="31" name="TextBox 10"/>
          <p:cNvSpPr txBox="1"/>
          <p:nvPr/>
        </p:nvSpPr>
        <p:spPr>
          <a:xfrm>
            <a:off x="5016756" y="1487134"/>
            <a:ext cx="541945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Thương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mại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vai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trò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thế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nào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  <a:endParaRPr lang="en-US" sz="3200" b="1" spc="11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5016756" y="994691"/>
            <a:ext cx="5419458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Nhờ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thương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mại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mà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sản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phẩm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của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các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ngành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sản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xuất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đến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được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tay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người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tiêu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dùng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3200" b="1" spc="11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5226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15200" r="-119" b="45556"/>
          <a:stretch/>
        </p:blipFill>
        <p:spPr>
          <a:xfrm>
            <a:off x="0" y="0"/>
            <a:ext cx="12192000" cy="7177715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40" y="0"/>
            <a:ext cx="3120571" cy="3120571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0403" y="-44418"/>
            <a:ext cx="3915321" cy="3915321"/>
          </a:xfrm>
          <a:prstGeom prst="rect">
            <a:avLst/>
          </a:prstGeom>
        </p:spPr>
      </p:pic>
      <p:grpSp>
        <p:nvGrpSpPr>
          <p:cNvPr id="24" name="组合 61"/>
          <p:cNvGrpSpPr/>
          <p:nvPr/>
        </p:nvGrpSpPr>
        <p:grpSpPr>
          <a:xfrm>
            <a:off x="3122081" y="542732"/>
            <a:ext cx="6033613" cy="5155677"/>
            <a:chOff x="3048895" y="1135401"/>
            <a:chExt cx="6033613" cy="5155677"/>
          </a:xfrm>
        </p:grpSpPr>
        <p:grpSp>
          <p:nvGrpSpPr>
            <p:cNvPr id="25" name="组合 3"/>
            <p:cNvGrpSpPr/>
            <p:nvPr/>
          </p:nvGrpSpPr>
          <p:grpSpPr>
            <a:xfrm>
              <a:off x="4071257" y="2143621"/>
              <a:ext cx="4049486" cy="4147457"/>
              <a:chOff x="3754863" y="1030998"/>
              <a:chExt cx="4049486" cy="4147457"/>
            </a:xfrm>
          </p:grpSpPr>
          <p:grpSp>
            <p:nvGrpSpPr>
              <p:cNvPr id="27" name="组合 22"/>
              <p:cNvGrpSpPr/>
              <p:nvPr/>
            </p:nvGrpSpPr>
            <p:grpSpPr>
              <a:xfrm>
                <a:off x="3754863" y="1030998"/>
                <a:ext cx="4049486" cy="4147457"/>
                <a:chOff x="3919746" y="1278897"/>
                <a:chExt cx="4049486" cy="4147457"/>
              </a:xfrm>
            </p:grpSpPr>
            <p:sp>
              <p:nvSpPr>
                <p:cNvPr id="29" name="椭圆 17"/>
                <p:cNvSpPr/>
                <p:nvPr/>
              </p:nvSpPr>
              <p:spPr>
                <a:xfrm>
                  <a:off x="3919746" y="1278897"/>
                  <a:ext cx="4049486" cy="414745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椭圆 21"/>
                <p:cNvSpPr/>
                <p:nvPr/>
              </p:nvSpPr>
              <p:spPr>
                <a:xfrm>
                  <a:off x="4007198" y="1415334"/>
                  <a:ext cx="3874583" cy="3874583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8" name="文本框 9"/>
              <p:cNvSpPr txBox="1"/>
              <p:nvPr/>
            </p:nvSpPr>
            <p:spPr>
              <a:xfrm>
                <a:off x="4077358" y="2622967"/>
                <a:ext cx="3404495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9000"/>
                  </a:lnSpc>
                </a:pPr>
                <a:r>
                  <a:rPr lang="en-US" altLang="zh-CN" sz="8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Du </a:t>
                </a:r>
                <a:r>
                  <a:rPr lang="en-US" altLang="zh-CN" sz="8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rruba KT" pitchFamily="18" charset="0"/>
                    <a:ea typeface="小白" panose="02010601030101010101" pitchFamily="2" charset="-122"/>
                  </a:rPr>
                  <a:t>lịch</a:t>
                </a:r>
                <a:endParaRPr lang="zh-CN" altLang="en-US" sz="8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rruba KT" pitchFamily="18" charset="0"/>
                  <a:ea typeface="小白" panose="02010601030101010101" pitchFamily="2" charset="-122"/>
                </a:endParaRPr>
              </a:p>
            </p:txBody>
          </p:sp>
        </p:grpSp>
        <p:pic>
          <p:nvPicPr>
            <p:cNvPr id="26" name="图片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411"/>
            <a:stretch/>
          </p:blipFill>
          <p:spPr>
            <a:xfrm rot="578726">
              <a:off x="3048895" y="1135401"/>
              <a:ext cx="6033613" cy="1991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04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6" y="2410194"/>
            <a:ext cx="3842857" cy="41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01" y="3173382"/>
            <a:ext cx="1645408" cy="3568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63" y="3374967"/>
            <a:ext cx="1773345" cy="3366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3205" y="182881"/>
            <a:ext cx="4390620" cy="2823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46720" y="684023"/>
            <a:ext cx="3471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 du </a:t>
            </a:r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lịch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lớn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UTM Cookies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UTM Cookies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772">
            <a:off x="1013844" y="-436864"/>
            <a:ext cx="6531427" cy="40625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8680" y="584273"/>
            <a:ext cx="4485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phố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Chí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Minh,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Hạ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Long,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Huế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Đà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Nẵng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Nha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Vũng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UTM Cookies" pitchFamily="18" charset="0"/>
                <a:cs typeface="Times New Roman" pitchFamily="18" charset="0"/>
              </a:rPr>
              <a:t>Tàu</a:t>
            </a:r>
            <a:r>
              <a:rPr lang="en-US" sz="2800" dirty="0">
                <a:latin typeface="UTM Cookies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05220754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5"/>
            <a:ext cx="12248305" cy="6825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98" y="1784780"/>
            <a:ext cx="2366455" cy="4492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301" y="407977"/>
            <a:ext cx="6712368" cy="3476861"/>
          </a:xfrm>
          <a:prstGeom prst="rect">
            <a:avLst/>
          </a:prstGeom>
        </p:spPr>
      </p:pic>
      <p:sp>
        <p:nvSpPr>
          <p:cNvPr id="31" name="TextBox 10"/>
          <p:cNvSpPr txBox="1"/>
          <p:nvPr/>
        </p:nvSpPr>
        <p:spPr>
          <a:xfrm>
            <a:off x="5016756" y="865425"/>
            <a:ext cx="541945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Dựa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vào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SGK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và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kiến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thức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đã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hãy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nêu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số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điều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kiện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phát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triển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ngành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du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lịch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ở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nước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ta.</a:t>
            </a:r>
            <a:endParaRPr lang="en-US" sz="3200" b="1" spc="11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76679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83" y="1666612"/>
            <a:ext cx="3527213" cy="367395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492969" y="4538206"/>
            <a:ext cx="3406341" cy="1304286"/>
            <a:chOff x="1520336" y="178151"/>
            <a:chExt cx="5046719" cy="1304286"/>
          </a:xfrm>
        </p:grpSpPr>
        <p:grpSp>
          <p:nvGrpSpPr>
            <p:cNvPr id="2" name="Group 1"/>
            <p:cNvGrpSpPr/>
            <p:nvPr/>
          </p:nvGrpSpPr>
          <p:grpSpPr>
            <a:xfrm>
              <a:off x="1603467" y="178151"/>
              <a:ext cx="4963588" cy="1304286"/>
              <a:chOff x="2170983" y="645106"/>
              <a:chExt cx="6460399" cy="1544488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520336" y="276786"/>
              <a:ext cx="47973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Có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các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di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sản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thế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giới</a:t>
              </a:r>
              <a:endParaRPr lang="zh-CN" altLang="en-US" sz="2800" b="1" dirty="0">
                <a:latin typeface="UTM Neo Sans Intel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6" name="组合 10"/>
          <p:cNvGrpSpPr/>
          <p:nvPr/>
        </p:nvGrpSpPr>
        <p:grpSpPr>
          <a:xfrm>
            <a:off x="4527180" y="2327233"/>
            <a:ext cx="2611418" cy="2301421"/>
            <a:chOff x="-10048" y="2729"/>
            <a:chExt cx="15343" cy="2441"/>
          </a:xfrm>
        </p:grpSpPr>
        <p:grpSp>
          <p:nvGrpSpPr>
            <p:cNvPr id="7" name="组合 1"/>
            <p:cNvGrpSpPr/>
            <p:nvPr/>
          </p:nvGrpSpPr>
          <p:grpSpPr>
            <a:xfrm>
              <a:off x="-9045" y="2729"/>
              <a:ext cx="14049" cy="2441"/>
              <a:chOff x="-5820" y="1660"/>
              <a:chExt cx="9275" cy="5025"/>
            </a:xfrm>
          </p:grpSpPr>
          <p:sp>
            <p:nvSpPr>
              <p:cNvPr id="9" name="椭圆 2"/>
              <p:cNvSpPr/>
              <p:nvPr/>
            </p:nvSpPr>
            <p:spPr>
              <a:xfrm>
                <a:off x="-5820" y="1932"/>
                <a:ext cx="9275" cy="4753"/>
              </a:xfrm>
              <a:prstGeom prst="ellipse">
                <a:avLst/>
              </a:prstGeom>
              <a:solidFill>
                <a:srgbClr val="A9D2D2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  <p:sp>
            <p:nvSpPr>
              <p:cNvPr id="10" name="椭圆 16"/>
              <p:cNvSpPr/>
              <p:nvPr/>
            </p:nvSpPr>
            <p:spPr>
              <a:xfrm>
                <a:off x="-5697" y="1660"/>
                <a:ext cx="8668" cy="4651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rgbClr val="42210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5F7700"/>
                  </a:solidFill>
                </a:endParaRPr>
              </a:p>
            </p:txBody>
          </p:sp>
        </p:grpSp>
        <p:sp>
          <p:nvSpPr>
            <p:cNvPr id="8" name="文本框 4"/>
            <p:cNvSpPr txBox="1"/>
            <p:nvPr/>
          </p:nvSpPr>
          <p:spPr>
            <a:xfrm>
              <a:off x="-10048" y="2867"/>
              <a:ext cx="15343" cy="2066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buFont typeface="Wingdings" panose="05000000000000000000" pitchFamily="2" charset="2"/>
                <a:buNone/>
                <a:defRPr/>
              </a:pPr>
              <a:r>
                <a:rPr lang="en-US" altLang="zh-CN" sz="28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Ngành</a:t>
              </a:r>
              <a:r>
                <a:rPr lang="en-US" altLang="zh-CN" sz="28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du </a:t>
              </a:r>
              <a:r>
                <a:rPr lang="en-US" altLang="zh-CN" sz="28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lịch</a:t>
              </a:r>
              <a:r>
                <a:rPr lang="en-US" altLang="zh-CN" sz="28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phát</a:t>
              </a:r>
              <a:r>
                <a:rPr lang="en-US" altLang="zh-CN" sz="2800" dirty="0">
                  <a:latin typeface="UTM Cookies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dirty="0" err="1">
                  <a:latin typeface="UTM Cookies" pitchFamily="18" charset="0"/>
                  <a:ea typeface="思源黑体 CN Light" panose="020B0300000000000000" charset="-122"/>
                  <a:sym typeface="+mn-ea"/>
                </a:rPr>
                <a:t>triển</a:t>
              </a:r>
              <a:endParaRPr lang="zh-CN" altLang="en-US" sz="2800" dirty="0">
                <a:latin typeface="UTM Cookies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sp>
        <p:nvSpPr>
          <p:cNvPr id="16" name="箭头: 右 2"/>
          <p:cNvSpPr/>
          <p:nvPr/>
        </p:nvSpPr>
        <p:spPr>
          <a:xfrm rot="5400000">
            <a:off x="5609174" y="1626097"/>
            <a:ext cx="636944" cy="446852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2"/>
          <p:cNvSpPr/>
          <p:nvPr/>
        </p:nvSpPr>
        <p:spPr>
          <a:xfrm rot="9364084">
            <a:off x="7514879" y="2320709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143775" y="220198"/>
            <a:ext cx="3406341" cy="1304286"/>
            <a:chOff x="1520336" y="178151"/>
            <a:chExt cx="5046719" cy="1304286"/>
          </a:xfrm>
        </p:grpSpPr>
        <p:grpSp>
          <p:nvGrpSpPr>
            <p:cNvPr id="21" name="Group 20"/>
            <p:cNvGrpSpPr/>
            <p:nvPr/>
          </p:nvGrpSpPr>
          <p:grpSpPr>
            <a:xfrm>
              <a:off x="1603467" y="178151"/>
              <a:ext cx="4963588" cy="1304286"/>
              <a:chOff x="2170983" y="645106"/>
              <a:chExt cx="6460399" cy="154448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20336" y="276786"/>
              <a:ext cx="47973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Nhiều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danh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lam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thắng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cảnh</a:t>
              </a:r>
              <a:endParaRPr lang="zh-CN" altLang="en-US" sz="2800" b="1" dirty="0">
                <a:latin typeface="UTM Neo Sans Intel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12885" y="1741817"/>
            <a:ext cx="3406341" cy="1304286"/>
            <a:chOff x="1520336" y="178151"/>
            <a:chExt cx="5046719" cy="1304286"/>
          </a:xfrm>
        </p:grpSpPr>
        <p:grpSp>
          <p:nvGrpSpPr>
            <p:cNvPr id="26" name="Group 25"/>
            <p:cNvGrpSpPr/>
            <p:nvPr/>
          </p:nvGrpSpPr>
          <p:grpSpPr>
            <a:xfrm>
              <a:off x="1603467" y="178151"/>
              <a:ext cx="4963588" cy="1304286"/>
              <a:chOff x="2170983" y="645106"/>
              <a:chExt cx="6460399" cy="1544488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520336" y="276786"/>
              <a:ext cx="47973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Nhiều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lễ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hội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truyền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thống</a:t>
              </a:r>
              <a:endParaRPr lang="zh-CN" altLang="en-US" sz="2800" b="1" dirty="0">
                <a:latin typeface="UTM Neo Sans Intel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56905" y="5534704"/>
            <a:ext cx="3406341" cy="1304286"/>
            <a:chOff x="1520336" y="178151"/>
            <a:chExt cx="5046719" cy="1304286"/>
          </a:xfrm>
        </p:grpSpPr>
        <p:grpSp>
          <p:nvGrpSpPr>
            <p:cNvPr id="31" name="Group 30"/>
            <p:cNvGrpSpPr/>
            <p:nvPr/>
          </p:nvGrpSpPr>
          <p:grpSpPr>
            <a:xfrm>
              <a:off x="1603467" y="178151"/>
              <a:ext cx="4963588" cy="1304286"/>
              <a:chOff x="2170983" y="645106"/>
              <a:chExt cx="6460399" cy="1544488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1520336" y="276786"/>
              <a:ext cx="47973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Có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các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vườn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quốc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gia</a:t>
              </a:r>
              <a:endParaRPr lang="zh-CN" altLang="en-US" sz="2800" b="1" dirty="0">
                <a:latin typeface="UTM Neo Sans Intel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0" y="4439062"/>
            <a:ext cx="3406341" cy="1304286"/>
            <a:chOff x="1520336" y="178151"/>
            <a:chExt cx="5046719" cy="1304286"/>
          </a:xfrm>
        </p:grpSpPr>
        <p:grpSp>
          <p:nvGrpSpPr>
            <p:cNvPr id="46" name="Group 45"/>
            <p:cNvGrpSpPr/>
            <p:nvPr/>
          </p:nvGrpSpPr>
          <p:grpSpPr>
            <a:xfrm>
              <a:off x="1603467" y="178151"/>
              <a:ext cx="4963588" cy="1304286"/>
              <a:chOff x="2170983" y="645106"/>
              <a:chExt cx="6460399" cy="1544488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ectangle 46"/>
            <p:cNvSpPr/>
            <p:nvPr/>
          </p:nvSpPr>
          <p:spPr>
            <a:xfrm>
              <a:off x="1520336" y="276786"/>
              <a:ext cx="47973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Dịch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vụ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du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lịch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được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cải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thiện</a:t>
              </a:r>
              <a:endParaRPr lang="zh-CN" altLang="en-US" sz="2800" b="1" dirty="0">
                <a:latin typeface="UTM Neo Sans Intel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916" y="1642673"/>
            <a:ext cx="3406341" cy="1304286"/>
            <a:chOff x="1520336" y="178151"/>
            <a:chExt cx="5046719" cy="1304286"/>
          </a:xfrm>
        </p:grpSpPr>
        <p:grpSp>
          <p:nvGrpSpPr>
            <p:cNvPr id="51" name="Group 50"/>
            <p:cNvGrpSpPr/>
            <p:nvPr/>
          </p:nvGrpSpPr>
          <p:grpSpPr>
            <a:xfrm>
              <a:off x="1603467" y="178151"/>
              <a:ext cx="4963588" cy="1304286"/>
              <a:chOff x="2170983" y="645106"/>
              <a:chExt cx="6460399" cy="1544488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2323383" y="797506"/>
                <a:ext cx="6307999" cy="1392088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8575">
                <a:noFill/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2170983" y="645106"/>
                <a:ext cx="6307999" cy="1392088"/>
              </a:xfrm>
              <a:prstGeom prst="roundRect">
                <a:avLst/>
              </a:prstGeom>
              <a:ln w="28575">
                <a:prstDash val="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1520336" y="276786"/>
              <a:ext cx="479733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Nhu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cầu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du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lịch</a:t>
              </a:r>
              <a:r>
                <a:rPr lang="en-US" altLang="zh-CN" sz="2800" b="1" dirty="0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 </a:t>
              </a:r>
              <a:r>
                <a:rPr lang="en-US" altLang="zh-CN" sz="2800" b="1" dirty="0" err="1">
                  <a:latin typeface="UTM Neo Sans Intel" pitchFamily="18" charset="0"/>
                  <a:ea typeface="思源黑体 CN Light" panose="020B0300000000000000" charset="-122"/>
                  <a:sym typeface="+mn-ea"/>
                </a:rPr>
                <a:t>tăng</a:t>
              </a:r>
              <a:endParaRPr lang="zh-CN" altLang="en-US" sz="2800" b="1" dirty="0">
                <a:latin typeface="UTM Neo Sans Intel" pitchFamily="18" charset="0"/>
                <a:ea typeface="思源黑体 CN Light" panose="020B0300000000000000" charset="-122"/>
                <a:sym typeface="+mn-ea"/>
              </a:endParaRPr>
            </a:p>
          </p:txBody>
        </p:sp>
      </p:grpSp>
      <p:sp>
        <p:nvSpPr>
          <p:cNvPr id="55" name="箭头: 右 2"/>
          <p:cNvSpPr/>
          <p:nvPr/>
        </p:nvSpPr>
        <p:spPr>
          <a:xfrm rot="12235916" flipH="1">
            <a:off x="3523718" y="2286497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箭头: 右 2"/>
          <p:cNvSpPr/>
          <p:nvPr/>
        </p:nvSpPr>
        <p:spPr>
          <a:xfrm rot="12235916" flipV="1">
            <a:off x="7359998" y="4406842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箭头: 右 2"/>
          <p:cNvSpPr/>
          <p:nvPr/>
        </p:nvSpPr>
        <p:spPr>
          <a:xfrm rot="9364084" flipH="1" flipV="1">
            <a:off x="3490467" y="4454346"/>
            <a:ext cx="924879" cy="458364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箭头: 右 2"/>
          <p:cNvSpPr/>
          <p:nvPr/>
        </p:nvSpPr>
        <p:spPr>
          <a:xfrm rot="16200000" flipV="1">
            <a:off x="5608259" y="4915503"/>
            <a:ext cx="636944" cy="446852"/>
          </a:xfrm>
          <a:prstGeom prst="rightArrow">
            <a:avLst/>
          </a:prstGeom>
          <a:solidFill>
            <a:srgbClr val="FAA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97821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ÁO ẢNH VIỆT NAM - VIETNAM PICTO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56" y="0"/>
            <a:ext cx="4516580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6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411"/>
          <a:stretch/>
        </p:blipFill>
        <p:spPr>
          <a:xfrm rot="20598948" flipH="1">
            <a:off x="5197975" y="181110"/>
            <a:ext cx="5463899" cy="1803208"/>
          </a:xfrm>
          <a:prstGeom prst="rect">
            <a:avLst/>
          </a:prstGeom>
        </p:spPr>
      </p:pic>
      <p:grpSp>
        <p:nvGrpSpPr>
          <p:cNvPr id="5" name="组合 32"/>
          <p:cNvGrpSpPr/>
          <p:nvPr/>
        </p:nvGrpSpPr>
        <p:grpSpPr>
          <a:xfrm>
            <a:off x="5624402" y="2730695"/>
            <a:ext cx="6132562" cy="3940234"/>
            <a:chOff x="1020" y="2328"/>
            <a:chExt cx="11012" cy="7804"/>
          </a:xfrm>
        </p:grpSpPr>
        <p:sp>
          <p:nvSpPr>
            <p:cNvPr id="7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FBE09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8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74779" y="3639220"/>
            <a:ext cx="47204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Cùng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du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lịch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qua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mọi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miền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đất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nước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bạn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UTM Alba Matter" pitchFamily="18" charset="0"/>
                <a:cs typeface="Times New Roman" pitchFamily="18" charset="0"/>
              </a:rPr>
              <a:t>nhé</a:t>
            </a:r>
            <a:r>
              <a:rPr lang="en-US" sz="4000" dirty="0">
                <a:latin typeface="UTM Alba Matter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2959120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98" y="1784780"/>
            <a:ext cx="2366455" cy="44926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0301" y="407978"/>
            <a:ext cx="5854824" cy="3032672"/>
          </a:xfrm>
          <a:prstGeom prst="rect">
            <a:avLst/>
          </a:prstGeom>
        </p:spPr>
      </p:pic>
      <p:sp>
        <p:nvSpPr>
          <p:cNvPr id="31" name="TextBox 10"/>
          <p:cNvSpPr txBox="1"/>
          <p:nvPr/>
        </p:nvSpPr>
        <p:spPr>
          <a:xfrm>
            <a:off x="4587984" y="1128165"/>
            <a:ext cx="541945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cần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gì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để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bảo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vệ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môi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b="1" spc="30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trường</a:t>
            </a:r>
            <a:r>
              <a:rPr lang="en-US" sz="3200" b="1" spc="3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?</a:t>
            </a:r>
            <a:endParaRPr lang="en-US" sz="3200" b="1" spc="112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7597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BC91064-6058-4A4C-BE4C-009D57CC0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679" y="3115285"/>
            <a:ext cx="5018872" cy="335473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E78E38-DDC2-4553-896F-839012C305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754" r="8409" b="24132"/>
          <a:stretch/>
        </p:blipFill>
        <p:spPr>
          <a:xfrm flipH="1">
            <a:off x="106040" y="4627426"/>
            <a:ext cx="3898776" cy="2184400"/>
          </a:xfrm>
          <a:prstGeom prst="rect">
            <a:avLst/>
          </a:prstGeom>
        </p:spPr>
      </p:pic>
      <p:grpSp>
        <p:nvGrpSpPr>
          <p:cNvPr id="11" name="组合 32"/>
          <p:cNvGrpSpPr/>
          <p:nvPr/>
        </p:nvGrpSpPr>
        <p:grpSpPr>
          <a:xfrm>
            <a:off x="3176576" y="330684"/>
            <a:ext cx="6132562" cy="3253327"/>
            <a:chOff x="1020" y="2328"/>
            <a:chExt cx="11012" cy="7804"/>
          </a:xfrm>
        </p:grpSpPr>
        <p:sp>
          <p:nvSpPr>
            <p:cNvPr id="12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FBE09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13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74472" y="939951"/>
            <a:ext cx="5336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  <a:latin typeface="UTM Alba Matter" pitchFamily="18" charset="0"/>
                <a:cs typeface="Times New Roman" pitchFamily="18" charset="0"/>
              </a:rPr>
              <a:t>Trò</a:t>
            </a:r>
            <a:r>
              <a:rPr lang="en-US" sz="3600" dirty="0">
                <a:solidFill>
                  <a:srgbClr val="7030A0"/>
                </a:solidFill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UTM Alba Matter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7030A0"/>
                </a:solidFill>
                <a:latin typeface="UTM Alba Matter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Hướng</a:t>
            </a:r>
            <a:r>
              <a:rPr lang="en-US" sz="4800" dirty="0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dẫn</a:t>
            </a:r>
            <a:r>
              <a:rPr lang="en-US" sz="4800" dirty="0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viên</a:t>
            </a:r>
            <a:r>
              <a:rPr lang="en-US" sz="4800" dirty="0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nhí</a:t>
            </a:r>
            <a:r>
              <a:rPr lang="en-US" sz="4000" dirty="0">
                <a:solidFill>
                  <a:srgbClr val="FF0000"/>
                </a:solidFill>
                <a:latin typeface="UTM Alba Matter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7909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旅游产品策划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405</Words>
  <Application>Microsoft Macintosh PowerPoint</Application>
  <PresentationFormat>Widescreen</PresentationFormat>
  <Paragraphs>49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8" baseType="lpstr">
      <vt:lpstr>思源宋体 CN Heavy</vt:lpstr>
      <vt:lpstr>Wingdings</vt:lpstr>
      <vt:lpstr>等线 Light</vt:lpstr>
      <vt:lpstr>UTM Cookies</vt:lpstr>
      <vt:lpstr>UTM Wedding K&amp;T</vt:lpstr>
      <vt:lpstr>迷你简汉真广标</vt:lpstr>
      <vt:lpstr>UTM Loko</vt:lpstr>
      <vt:lpstr>UTM Aquarelle</vt:lpstr>
      <vt:lpstr>Times New Roman</vt:lpstr>
      <vt:lpstr>Arial</vt:lpstr>
      <vt:lpstr>小白</vt:lpstr>
      <vt:lpstr>Caveat Brush</vt:lpstr>
      <vt:lpstr>UTM Alba Matter</vt:lpstr>
      <vt:lpstr>UTM Nokia</vt:lpstr>
      <vt:lpstr>UTM Arruba KT</vt:lpstr>
      <vt:lpstr>等线</vt:lpstr>
      <vt:lpstr>UTM Neo Sans Intel</vt:lpstr>
      <vt:lpstr>思源黑体 CN Light</vt:lpstr>
      <vt:lpstr>Open Sans Light</vt:lpstr>
      <vt:lpstr>字魂179号-正酷波波体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旅游产品策划PPT模板</dc:title>
  <dc:creator>rena.zhao</dc:creator>
  <cp:lastModifiedBy>Microsoft Office User</cp:lastModifiedBy>
  <cp:revision>45</cp:revision>
  <dcterms:created xsi:type="dcterms:W3CDTF">2018-12-17T01:23:34Z</dcterms:created>
  <dcterms:modified xsi:type="dcterms:W3CDTF">2022-12-28T18:34:32Z</dcterms:modified>
</cp:coreProperties>
</file>