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media/image12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1" r:id="rId3"/>
    <p:sldId id="286" r:id="rId4"/>
    <p:sldId id="287" r:id="rId5"/>
    <p:sldId id="288" r:id="rId6"/>
    <p:sldId id="289" r:id="rId7"/>
    <p:sldId id="290" r:id="rId8"/>
    <p:sldId id="262" r:id="rId9"/>
    <p:sldId id="263" r:id="rId10"/>
    <p:sldId id="292" r:id="rId11"/>
    <p:sldId id="259" r:id="rId12"/>
    <p:sldId id="261" r:id="rId13"/>
    <p:sldId id="265" r:id="rId14"/>
    <p:sldId id="272" r:id="rId15"/>
    <p:sldId id="293" r:id="rId16"/>
    <p:sldId id="266" r:id="rId17"/>
    <p:sldId id="269" r:id="rId18"/>
    <p:sldId id="270" r:id="rId19"/>
    <p:sldId id="258" r:id="rId20"/>
    <p:sldId id="294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0000FF"/>
    <a:srgbClr val="4ABAAC"/>
    <a:srgbClr val="FDD15E"/>
    <a:srgbClr val="EC6F7B"/>
    <a:srgbClr val="E39311"/>
    <a:srgbClr val="40272B"/>
    <a:srgbClr val="C7E4EF"/>
    <a:srgbClr val="FEA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8" d="100"/>
          <a:sy n="58" d="100"/>
        </p:scale>
        <p:origin x="533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2021/11/30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429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233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9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9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36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70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41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27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0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56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5.jp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87.sv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15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57.svg"/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openxmlformats.org/officeDocument/2006/relationships/image" Target="../media/image259.svg"/><Relationship Id="rId10" Type="http://schemas.openxmlformats.org/officeDocument/2006/relationships/image" Target="../media/image35.png"/><Relationship Id="rId4" Type="http://schemas.openxmlformats.org/officeDocument/2006/relationships/image" Target="../media/image5.jp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15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11" Type="http://schemas.openxmlformats.org/officeDocument/2006/relationships/image" Target="../media/image18.png"/><Relationship Id="rId5" Type="http://schemas.openxmlformats.org/officeDocument/2006/relationships/slide" Target="slide6.xml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g"/><Relationship Id="rId3" Type="http://schemas.openxmlformats.org/officeDocument/2006/relationships/image" Target="../media/image2.jp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24.png"/><Relationship Id="rId1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5.jpg"/><Relationship Id="rId9" Type="http://schemas.openxmlformats.org/officeDocument/2006/relationships/image" Target="../media/image15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695" cy="6858000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954382" y="1225297"/>
            <a:ext cx="10457330" cy="294967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52670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xmlns="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01" y="1579372"/>
            <a:ext cx="3415839" cy="5393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4142" y="1326413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rruba KT" panose="02040603050506020204" pitchFamily="18" charset="0"/>
              </a:rPr>
              <a:t>T</a:t>
            </a:r>
            <a:r>
              <a:rPr lang="en-US" sz="4000" dirty="0" err="1" smtClean="0">
                <a:latin typeface="UTM Arruba KT" panose="02040603050506020204" pitchFamily="18" charset="0"/>
              </a:rPr>
              <a:t>oán</a:t>
            </a:r>
            <a:endParaRPr lang="en-US" sz="4000" dirty="0">
              <a:latin typeface="UTM Arruba KT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382" y="2034299"/>
            <a:ext cx="107676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Chia </a:t>
            </a:r>
            <a:r>
              <a:rPr lang="en-US" sz="5000" dirty="0" err="1" smtClean="0">
                <a:solidFill>
                  <a:srgbClr val="FF0000"/>
                </a:solidFill>
                <a:latin typeface="SVN-Gretoon" panose="02040603050506020204" pitchFamily="18" charset="0"/>
              </a:rPr>
              <a:t>một</a:t>
            </a:r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Gretoon" panose="02040603050506020204" pitchFamily="18" charset="0"/>
              </a:rPr>
              <a:t>số</a:t>
            </a:r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Gretoon" panose="02040603050506020204" pitchFamily="18" charset="0"/>
              </a:rPr>
              <a:t>thập</a:t>
            </a:r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SVN-Gretoon" panose="02040603050506020204" pitchFamily="18" charset="0"/>
              </a:rPr>
              <a:t>phân</a:t>
            </a:r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</a:p>
          <a:p>
            <a:pPr algn="ctr"/>
            <a:r>
              <a:rPr lang="en-US" sz="5000" dirty="0" err="1" smtClean="0">
                <a:solidFill>
                  <a:srgbClr val="FF0000"/>
                </a:solidFill>
                <a:latin typeface="SVN-Gretoon" panose="02040603050506020204" pitchFamily="18" charset="0"/>
              </a:rPr>
              <a:t>cho</a:t>
            </a:r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 10; 100; 1000; …</a:t>
            </a:r>
            <a:endParaRPr lang="en-US" sz="50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3219" y="3629747"/>
            <a:ext cx="1476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UTM Isadora" panose="02040603050506020204" pitchFamily="18" charset="0"/>
              </a:rPr>
              <a:t>(</a:t>
            </a:r>
            <a:r>
              <a:rPr lang="en-US" sz="2000" b="1" dirty="0" err="1" smtClean="0">
                <a:latin typeface="UTM Isadora" panose="02040603050506020204" pitchFamily="18" charset="0"/>
              </a:rPr>
              <a:t>Trang</a:t>
            </a:r>
            <a:r>
              <a:rPr lang="en-US" sz="2000" b="1" dirty="0" smtClean="0">
                <a:latin typeface="UTM Isadora" panose="02040603050506020204" pitchFamily="18" charset="0"/>
              </a:rPr>
              <a:t> 65)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5813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-1" y="5231796"/>
            <a:ext cx="12191999" cy="1668162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4130" y="616183"/>
            <a:ext cx="10454703" cy="53085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F33820D-FEBC-4192-9618-A54A340C02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>
          <a:xfrm>
            <a:off x="-972110" y="2290240"/>
            <a:ext cx="4023930" cy="46431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208100">
            <a:off x="9690031" y="1851647"/>
            <a:ext cx="2658798" cy="38187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67">
            <a:off x="9728644" y="-961404"/>
            <a:ext cx="2773752" cy="43796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80168" y="616183"/>
            <a:ext cx="3357554" cy="3170099"/>
            <a:chOff x="0" y="0"/>
            <a:chExt cx="3357554" cy="3687159"/>
          </a:xfrm>
        </p:grpSpPr>
        <p:sp>
          <p:nvSpPr>
            <p:cNvPr id="14" name="TextBox 13"/>
            <p:cNvSpPr txBox="1"/>
            <p:nvPr/>
          </p:nvSpPr>
          <p:spPr>
            <a:xfrm>
              <a:off x="0" y="0"/>
              <a:ext cx="3357554" cy="3687159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123,4       10</a:t>
              </a:r>
            </a:p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023        12,34</a:t>
              </a:r>
            </a:p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 03 4</a:t>
              </a:r>
            </a:p>
            <a:p>
              <a:r>
                <a:rPr lang="en-US" sz="4000" dirty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</a:t>
              </a:r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   040</a:t>
              </a:r>
            </a:p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        0</a:t>
              </a:r>
              <a:endParaRPr lang="en-US" sz="4000" dirty="0">
                <a:solidFill>
                  <a:schemeClr val="tx1"/>
                </a:solidFill>
                <a:latin typeface="SVN-Cookie" panose="020B0606040200020203" pitchFamily="34" charset="0"/>
                <a:cs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62590" y="214291"/>
              <a:ext cx="4242" cy="16292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66828" y="732276"/>
              <a:ext cx="1120724" cy="15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324988" y="3666942"/>
            <a:ext cx="2763898" cy="630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VN-Cookie" panose="020B0606040200020203" pitchFamily="34" charset="0"/>
              </a:rPr>
              <a:t>123,4 : 10 = 12,34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64530" y="4149559"/>
            <a:ext cx="373178" cy="217628"/>
            <a:chOff x="3500430" y="3500438"/>
            <a:chExt cx="285752" cy="166866"/>
          </a:xfrm>
        </p:grpSpPr>
        <p:sp>
          <p:nvSpPr>
            <p:cNvPr id="23" name="Freeform 22"/>
            <p:cNvSpPr/>
            <p:nvPr/>
          </p:nvSpPr>
          <p:spPr>
            <a:xfrm>
              <a:off x="3571869" y="3500438"/>
              <a:ext cx="214313" cy="166866"/>
            </a:xfrm>
            <a:custGeom>
              <a:avLst/>
              <a:gdLst>
                <a:gd name="connsiteX0" fmla="*/ 0 w 188007"/>
                <a:gd name="connsiteY0" fmla="*/ 8546 h 95428"/>
                <a:gd name="connsiteX1" fmla="*/ 85457 w 188007"/>
                <a:gd name="connsiteY1" fmla="*/ 94004 h 95428"/>
                <a:gd name="connsiteX2" fmla="*/ 188007 w 188007"/>
                <a:gd name="connsiteY2" fmla="*/ 0 h 95428"/>
                <a:gd name="connsiteX3" fmla="*/ 188007 w 188007"/>
                <a:gd name="connsiteY3" fmla="*/ 0 h 9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007" h="95428">
                  <a:moveTo>
                    <a:pt x="0" y="8546"/>
                  </a:moveTo>
                  <a:cubicBezTo>
                    <a:pt x="27061" y="51987"/>
                    <a:pt x="54123" y="95428"/>
                    <a:pt x="85457" y="94004"/>
                  </a:cubicBezTo>
                  <a:cubicBezTo>
                    <a:pt x="116791" y="92580"/>
                    <a:pt x="188007" y="0"/>
                    <a:pt x="188007" y="0"/>
                  </a:cubicBezTo>
                  <a:lnTo>
                    <a:pt x="188007" y="0"/>
                  </a:lnTo>
                </a:path>
              </a:pathLst>
            </a:custGeom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6200000" flipV="1">
              <a:off x="3500430" y="3500438"/>
              <a:ext cx="71438" cy="7143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Arrow 1"/>
          <p:cNvSpPr/>
          <p:nvPr/>
        </p:nvSpPr>
        <p:spPr>
          <a:xfrm rot="5400000">
            <a:off x="3415814" y="4395648"/>
            <a:ext cx="410198" cy="31619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2472" y="4790907"/>
            <a:ext cx="4042161" cy="1035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9125" y="4911420"/>
            <a:ext cx="3502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SVN-Cookie" panose="020B0606040200020203" pitchFamily="34" charset="0"/>
              </a:rPr>
              <a:t>Dấu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phẩy</a:t>
            </a:r>
            <a:r>
              <a:rPr lang="en-US" sz="2400" dirty="0" smtClean="0">
                <a:latin typeface="SVN-Cookie" panose="020B0606040200020203" pitchFamily="34" charset="0"/>
              </a:rPr>
              <a:t> ở </a:t>
            </a:r>
            <a:r>
              <a:rPr lang="en-US" sz="2400" dirty="0" err="1" smtClean="0">
                <a:latin typeface="SVN-Cookie" panose="020B0606040200020203" pitchFamily="34" charset="0"/>
              </a:rPr>
              <a:t>thương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bị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chuyển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SVN-Cookie" panose="020B0606040200020203" pitchFamily="34" charset="0"/>
              </a:rPr>
              <a:t>sang </a:t>
            </a:r>
            <a:r>
              <a:rPr lang="en-US" sz="24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trái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2400" dirty="0" smtClean="0">
                <a:latin typeface="SVN-Cookie" panose="020B0606040200020203" pitchFamily="34" charset="0"/>
              </a:rPr>
              <a:t>so </a:t>
            </a:r>
            <a:r>
              <a:rPr lang="en-US" sz="2400" dirty="0" err="1" smtClean="0">
                <a:latin typeface="SVN-Cookie" panose="020B0606040200020203" pitchFamily="34" charset="0"/>
              </a:rPr>
              <a:t>với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số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bị</a:t>
            </a:r>
            <a:r>
              <a:rPr lang="en-US" sz="2400" dirty="0" smtClean="0">
                <a:latin typeface="SVN-Cookie" panose="020B0606040200020203" pitchFamily="34" charset="0"/>
              </a:rPr>
              <a:t> chia.</a:t>
            </a:r>
            <a:endParaRPr lang="en-US" sz="2400" dirty="0">
              <a:latin typeface="SVN-Cookie" panose="020B060604020002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50586" y="584994"/>
            <a:ext cx="3153855" cy="3170099"/>
            <a:chOff x="285720" y="3643314"/>
            <a:chExt cx="3153855" cy="3170099"/>
          </a:xfrm>
        </p:grpSpPr>
        <p:sp>
          <p:nvSpPr>
            <p:cNvPr id="19" name="TextBox 18"/>
            <p:cNvSpPr txBox="1"/>
            <p:nvPr/>
          </p:nvSpPr>
          <p:spPr>
            <a:xfrm>
              <a:off x="285720" y="3643314"/>
              <a:ext cx="3082895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123, 4         100</a:t>
              </a:r>
            </a:p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023  4        1,234</a:t>
              </a:r>
            </a:p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 03  40</a:t>
              </a:r>
            </a:p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</a:t>
              </a:r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      400</a:t>
              </a:r>
            </a:p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</a:t>
              </a:r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          0</a:t>
              </a:r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" panose="020B0606040200020203" pitchFamily="34" charset="0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1385823" y="4472037"/>
              <a:ext cx="1373075" cy="138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71670" y="4214818"/>
              <a:ext cx="1367905" cy="132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6879442" y="3635753"/>
            <a:ext cx="2973891" cy="6309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VN-Cookie" panose="020B0606040200020203" pitchFamily="34" charset="0"/>
              </a:rPr>
              <a:t>123,4 : 100 = 1,234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117608" y="4001660"/>
            <a:ext cx="586272" cy="280020"/>
            <a:chOff x="7713644" y="3500438"/>
            <a:chExt cx="430256" cy="177359"/>
          </a:xfrm>
        </p:grpSpPr>
        <p:sp>
          <p:nvSpPr>
            <p:cNvPr id="30" name="Freeform 29"/>
            <p:cNvSpPr/>
            <p:nvPr/>
          </p:nvSpPr>
          <p:spPr>
            <a:xfrm>
              <a:off x="7929587" y="3500438"/>
              <a:ext cx="214313" cy="146939"/>
            </a:xfrm>
            <a:custGeom>
              <a:avLst/>
              <a:gdLst>
                <a:gd name="connsiteX0" fmla="*/ 0 w 222174"/>
                <a:gd name="connsiteY0" fmla="*/ 16525 h 104660"/>
                <a:gd name="connsiteX1" fmla="*/ 77118 w 222174"/>
                <a:gd name="connsiteY1" fmla="*/ 104660 h 104660"/>
                <a:gd name="connsiteX2" fmla="*/ 198304 w 222174"/>
                <a:gd name="connsiteY2" fmla="*/ 16525 h 104660"/>
                <a:gd name="connsiteX3" fmla="*/ 220338 w 222174"/>
                <a:gd name="connsiteY3" fmla="*/ 5508 h 1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174" h="104660">
                  <a:moveTo>
                    <a:pt x="0" y="16525"/>
                  </a:moveTo>
                  <a:cubicBezTo>
                    <a:pt x="22033" y="60592"/>
                    <a:pt x="44067" y="104660"/>
                    <a:pt x="77118" y="104660"/>
                  </a:cubicBezTo>
                  <a:cubicBezTo>
                    <a:pt x="110169" y="104660"/>
                    <a:pt x="174434" y="33050"/>
                    <a:pt x="198304" y="16525"/>
                  </a:cubicBezTo>
                  <a:cubicBezTo>
                    <a:pt x="222174" y="0"/>
                    <a:pt x="221256" y="2754"/>
                    <a:pt x="220338" y="5508"/>
                  </a:cubicBezTo>
                </a:path>
              </a:pathLst>
            </a:custGeom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6200000" flipV="1">
              <a:off x="7715272" y="3571876"/>
              <a:ext cx="71438" cy="7143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7713644" y="3500438"/>
              <a:ext cx="215942" cy="177359"/>
            </a:xfrm>
            <a:custGeom>
              <a:avLst/>
              <a:gdLst>
                <a:gd name="connsiteX0" fmla="*/ 306636 w 306636"/>
                <a:gd name="connsiteY0" fmla="*/ 0 h 152399"/>
                <a:gd name="connsiteX1" fmla="*/ 218501 w 306636"/>
                <a:gd name="connsiteY1" fmla="*/ 132202 h 152399"/>
                <a:gd name="connsiteX2" fmla="*/ 31214 w 306636"/>
                <a:gd name="connsiteY2" fmla="*/ 121185 h 152399"/>
                <a:gd name="connsiteX3" fmla="*/ 31214 w 306636"/>
                <a:gd name="connsiteY3" fmla="*/ 99151 h 15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636" h="152399">
                  <a:moveTo>
                    <a:pt x="306636" y="0"/>
                  </a:moveTo>
                  <a:cubicBezTo>
                    <a:pt x="285520" y="56002"/>
                    <a:pt x="264405" y="112005"/>
                    <a:pt x="218501" y="132202"/>
                  </a:cubicBezTo>
                  <a:cubicBezTo>
                    <a:pt x="172597" y="152399"/>
                    <a:pt x="62428" y="126693"/>
                    <a:pt x="31214" y="121185"/>
                  </a:cubicBezTo>
                  <a:cubicBezTo>
                    <a:pt x="0" y="115677"/>
                    <a:pt x="15607" y="107414"/>
                    <a:pt x="31214" y="99151"/>
                  </a:cubicBezTo>
                </a:path>
              </a:pathLst>
            </a:custGeom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ight Arrow 35"/>
          <p:cNvSpPr/>
          <p:nvPr/>
        </p:nvSpPr>
        <p:spPr>
          <a:xfrm rot="5400000">
            <a:off x="8274175" y="4363585"/>
            <a:ext cx="410198" cy="316194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5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30833" y="4758844"/>
            <a:ext cx="4042161" cy="10354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764737" y="4879357"/>
            <a:ext cx="344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SVN-Cookie" panose="020B0606040200020203" pitchFamily="34" charset="0"/>
              </a:rPr>
              <a:t>Dấu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phẩy</a:t>
            </a:r>
            <a:r>
              <a:rPr lang="en-US" sz="2400" dirty="0" smtClean="0">
                <a:latin typeface="SVN-Cookie" panose="020B0606040200020203" pitchFamily="34" charset="0"/>
              </a:rPr>
              <a:t> ở </a:t>
            </a:r>
            <a:r>
              <a:rPr lang="en-US" sz="2400" dirty="0" err="1" smtClean="0">
                <a:latin typeface="SVN-Cookie" panose="020B0606040200020203" pitchFamily="34" charset="0"/>
              </a:rPr>
              <a:t>thương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bị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chuyển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SVN-Cookie" panose="020B0606040200020203" pitchFamily="34" charset="0"/>
              </a:rPr>
              <a:t>sang </a:t>
            </a:r>
            <a:r>
              <a:rPr lang="en-US" sz="2400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trái</a:t>
            </a:r>
            <a:r>
              <a:rPr lang="en-US" sz="2400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hai</a:t>
            </a:r>
            <a:r>
              <a:rPr lang="en-US" sz="2400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chữ</a:t>
            </a:r>
            <a:r>
              <a:rPr lang="en-US" sz="2400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số</a:t>
            </a:r>
            <a:r>
              <a:rPr lang="en-US" sz="2400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2400" dirty="0" smtClean="0">
                <a:latin typeface="SVN-Cookie" panose="020B0606040200020203" pitchFamily="34" charset="0"/>
              </a:rPr>
              <a:t>so </a:t>
            </a:r>
            <a:r>
              <a:rPr lang="en-US" sz="2400" dirty="0" err="1" smtClean="0">
                <a:latin typeface="SVN-Cookie" panose="020B0606040200020203" pitchFamily="34" charset="0"/>
              </a:rPr>
              <a:t>với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số</a:t>
            </a:r>
            <a:r>
              <a:rPr lang="en-US" sz="2400" dirty="0" smtClean="0">
                <a:latin typeface="SVN-Cookie" panose="020B0606040200020203" pitchFamily="34" charset="0"/>
              </a:rPr>
              <a:t> </a:t>
            </a:r>
            <a:r>
              <a:rPr lang="en-US" sz="2400" dirty="0" err="1" smtClean="0">
                <a:latin typeface="SVN-Cookie" panose="020B0606040200020203" pitchFamily="34" charset="0"/>
              </a:rPr>
              <a:t>bị</a:t>
            </a:r>
            <a:r>
              <a:rPr lang="en-US" sz="2400" dirty="0" smtClean="0">
                <a:latin typeface="SVN-Cookie" panose="020B0606040200020203" pitchFamily="34" charset="0"/>
              </a:rPr>
              <a:t> chia.</a:t>
            </a:r>
            <a:endParaRPr lang="en-US" sz="24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85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25222 0.36968 L 3.54167E-6 -3.7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-184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4" grpId="0"/>
      <p:bldP spid="27" grpId="0" animBg="1"/>
      <p:bldP spid="3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2133" cy="6858000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-2" y="5189838"/>
            <a:ext cx="12333170" cy="166816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68784" y="1380314"/>
            <a:ext cx="8323216" cy="4195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0454" y="2485683"/>
            <a:ext cx="7842211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Muốn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chia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một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thập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phân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cho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10 </a:t>
            </a:r>
          </a:p>
          <a:p>
            <a:pPr algn="ctr"/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mà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không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cần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thực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hiện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phép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tính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thì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ta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làm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như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thế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nào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?</a:t>
            </a:r>
            <a:endParaRPr lang="en-US" sz="5500" b="1" dirty="0">
              <a:solidFill>
                <a:srgbClr val="0000FF"/>
              </a:solidFill>
              <a:latin typeface="SVN-Cookie" panose="020B0606040200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6207" y="1843151"/>
            <a:ext cx="804098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err="1" smtClean="0">
                <a:latin typeface="SVN-Cookie" panose="020B0606040200020203" pitchFamily="34" charset="0"/>
              </a:rPr>
              <a:t>Muốn</a:t>
            </a:r>
            <a:r>
              <a:rPr lang="en-US" sz="5500" b="1" dirty="0" smtClean="0">
                <a:latin typeface="SVN-Cookie" panose="020B0606040200020203" pitchFamily="34" charset="0"/>
              </a:rPr>
              <a:t> chia </a:t>
            </a:r>
            <a:r>
              <a:rPr lang="en-US" sz="5500" b="1" dirty="0" err="1" smtClean="0">
                <a:latin typeface="SVN-Cookie" panose="020B0606040200020203" pitchFamily="34" charset="0"/>
              </a:rPr>
              <a:t>một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thập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phân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cho</a:t>
            </a:r>
            <a:r>
              <a:rPr lang="en-US" sz="5500" b="1" dirty="0" smtClean="0">
                <a:latin typeface="SVN-Cookie" panose="020B0606040200020203" pitchFamily="34" charset="0"/>
              </a:rPr>
              <a:t> 10 </a:t>
            </a:r>
          </a:p>
          <a:p>
            <a:r>
              <a:rPr lang="en-US" sz="5500" b="1" dirty="0" err="1" smtClean="0">
                <a:latin typeface="SVN-Cookie" panose="020B0606040200020203" pitchFamily="34" charset="0"/>
              </a:rPr>
              <a:t>mà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không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cần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thực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hiện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phép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tính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thì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</a:p>
          <a:p>
            <a:r>
              <a:rPr lang="en-US" sz="5500" b="1" dirty="0" smtClean="0">
                <a:latin typeface="SVN-Cookie" panose="020B0606040200020203" pitchFamily="34" charset="0"/>
              </a:rPr>
              <a:t>ta </a:t>
            </a:r>
            <a:r>
              <a:rPr lang="en-US" sz="5500" b="1" dirty="0" err="1" smtClean="0">
                <a:latin typeface="SVN-Cookie" panose="020B0606040200020203" pitchFamily="34" charset="0"/>
              </a:rPr>
              <a:t>chỉ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việc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chuyển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dấu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phẩy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của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đó</a:t>
            </a:r>
            <a:endParaRPr lang="en-US" sz="5500" b="1" dirty="0" smtClean="0">
              <a:latin typeface="SVN-Cookie" panose="020B0606040200020203" pitchFamily="34" charset="0"/>
            </a:endParaRPr>
          </a:p>
          <a:p>
            <a:r>
              <a:rPr lang="en-US" sz="5500" b="1" dirty="0" smtClean="0">
                <a:latin typeface="SVN-Cookie" panose="020B0606040200020203" pitchFamily="34" charset="0"/>
              </a:rPr>
              <a:t> sang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trái</a:t>
            </a:r>
            <a:r>
              <a:rPr lang="en-US" sz="5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một</a:t>
            </a:r>
            <a:r>
              <a:rPr lang="en-US" sz="5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chữ</a:t>
            </a:r>
            <a:r>
              <a:rPr lang="en-US" sz="5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latin typeface="SVN-Cookie" panose="020B0606040200020203" pitchFamily="34" charset="0"/>
              </a:rPr>
              <a:t>.</a:t>
            </a:r>
            <a:endParaRPr lang="en-US" sz="5500" b="1" dirty="0">
              <a:latin typeface="SVN-Cookie" panose="020B0606040200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4177" y="2500265"/>
            <a:ext cx="8172430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Muốn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chia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một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thập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phân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cho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100 </a:t>
            </a:r>
          </a:p>
          <a:p>
            <a:pPr algn="ctr"/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mà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không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cần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thực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hiện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phép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tính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thì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ta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làm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như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thế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nào</a:t>
            </a:r>
            <a:r>
              <a:rPr lang="en-US" sz="5500" b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?</a:t>
            </a:r>
            <a:endParaRPr lang="en-US" sz="5500" b="1" dirty="0">
              <a:solidFill>
                <a:srgbClr val="0000FF"/>
              </a:solidFill>
              <a:latin typeface="SVN-Cookie" panose="020B0606040200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0536" y="1861021"/>
            <a:ext cx="81820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err="1" smtClean="0">
                <a:latin typeface="SVN-Cookie" panose="020B0606040200020203" pitchFamily="34" charset="0"/>
              </a:rPr>
              <a:t>Muốn</a:t>
            </a:r>
            <a:r>
              <a:rPr lang="en-US" sz="5500" b="1" dirty="0" smtClean="0">
                <a:latin typeface="SVN-Cookie" panose="020B0606040200020203" pitchFamily="34" charset="0"/>
              </a:rPr>
              <a:t> chia </a:t>
            </a:r>
            <a:r>
              <a:rPr lang="en-US" sz="5500" b="1" dirty="0" err="1" smtClean="0">
                <a:latin typeface="SVN-Cookie" panose="020B0606040200020203" pitchFamily="34" charset="0"/>
              </a:rPr>
              <a:t>một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thập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phân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cho</a:t>
            </a:r>
            <a:r>
              <a:rPr lang="en-US" sz="5500" b="1" dirty="0" smtClean="0">
                <a:latin typeface="SVN-Cookie" panose="020B0606040200020203" pitchFamily="34" charset="0"/>
              </a:rPr>
              <a:t> 100 </a:t>
            </a:r>
          </a:p>
          <a:p>
            <a:r>
              <a:rPr lang="en-US" sz="5500" b="1" dirty="0" err="1" smtClean="0">
                <a:latin typeface="SVN-Cookie" panose="020B0606040200020203" pitchFamily="34" charset="0"/>
              </a:rPr>
              <a:t>mà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không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cần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thực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hiện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phép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tính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thì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</a:p>
          <a:p>
            <a:r>
              <a:rPr lang="en-US" sz="5500" b="1" dirty="0" smtClean="0">
                <a:latin typeface="SVN-Cookie" panose="020B0606040200020203" pitchFamily="34" charset="0"/>
              </a:rPr>
              <a:t>ta </a:t>
            </a:r>
            <a:r>
              <a:rPr lang="en-US" sz="5500" b="1" dirty="0" err="1" smtClean="0">
                <a:latin typeface="SVN-Cookie" panose="020B0606040200020203" pitchFamily="34" charset="0"/>
              </a:rPr>
              <a:t>chỉ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việc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chuyển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dấu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phẩy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của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latin typeface="SVN-Cookie" panose="020B0606040200020203" pitchFamily="34" charset="0"/>
              </a:rPr>
              <a:t>đó</a:t>
            </a:r>
            <a:r>
              <a:rPr lang="en-US" sz="5500" b="1" dirty="0" smtClean="0">
                <a:latin typeface="SVN-Cookie" panose="020B0606040200020203" pitchFamily="34" charset="0"/>
              </a:rPr>
              <a:t> </a:t>
            </a:r>
          </a:p>
          <a:p>
            <a:r>
              <a:rPr lang="en-US" sz="5500" b="1" dirty="0" smtClean="0">
                <a:latin typeface="SVN-Cookie" panose="020B0606040200020203" pitchFamily="34" charset="0"/>
              </a:rPr>
              <a:t>sang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trái</a:t>
            </a:r>
            <a:r>
              <a:rPr lang="en-US" sz="5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hai</a:t>
            </a:r>
            <a:r>
              <a:rPr lang="en-US" sz="5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chữ</a:t>
            </a:r>
            <a:r>
              <a:rPr lang="en-US" sz="5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5500" b="1" dirty="0" smtClean="0">
                <a:latin typeface="SVN-Cookie" panose="020B0606040200020203" pitchFamily="34" charset="0"/>
              </a:rPr>
              <a:t>.</a:t>
            </a:r>
            <a:endParaRPr lang="en-US" sz="5500" b="1" dirty="0">
              <a:latin typeface="SVN-Cookie" panose="020B0606040200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018446" y="5027836"/>
            <a:ext cx="2705843" cy="42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95833E-6 0 L -1.0418 -0.395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96" y="-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043055"/>
            <a:ext cx="5342613" cy="1814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44" cy="68580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6790" y="628522"/>
            <a:ext cx="10454703" cy="5308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642" y="1354042"/>
            <a:ext cx="326563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SVN-Cookie" panose="020B0606040200020203" pitchFamily="34" charset="0"/>
              </a:rPr>
              <a:t>123,4 : 1000 = ?</a:t>
            </a:r>
            <a:endParaRPr lang="en-US" sz="4500" b="1" dirty="0">
              <a:latin typeface="SVN-Cookie" panose="020B0606040200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9411" y="1347175"/>
            <a:ext cx="43156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SVN-Cookie" panose="020B0606040200020203" pitchFamily="34" charset="0"/>
              </a:rPr>
              <a:t>123,4 : 1000 = </a:t>
            </a:r>
            <a:r>
              <a:rPr lang="en-US" sz="45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0,1234</a:t>
            </a:r>
            <a:endParaRPr lang="en-US" sz="45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5" y="2183114"/>
            <a:ext cx="7415784" cy="2388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884" y="2475620"/>
            <a:ext cx="6906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SVN-Cookie" panose="020B0606040200020203" pitchFamily="34" charset="0"/>
              </a:rPr>
              <a:t>Muốn</a:t>
            </a:r>
            <a:r>
              <a:rPr lang="en-US" sz="4000" b="1" dirty="0" smtClean="0">
                <a:latin typeface="SVN-Cookie" panose="020B0606040200020203" pitchFamily="34" charset="0"/>
              </a:rPr>
              <a:t> chia </a:t>
            </a:r>
            <a:r>
              <a:rPr lang="en-US" sz="4000" b="1" dirty="0" err="1" smtClean="0">
                <a:latin typeface="SVN-Cookie" panose="020B0606040200020203" pitchFamily="34" charset="0"/>
              </a:rPr>
              <a:t>một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số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thập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phân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cho</a:t>
            </a:r>
            <a:r>
              <a:rPr lang="en-US" sz="4000" b="1" dirty="0" smtClean="0">
                <a:latin typeface="SVN-Cookie" panose="020B0606040200020203" pitchFamily="34" charset="0"/>
              </a:rPr>
              <a:t> 1000 </a:t>
            </a:r>
            <a:r>
              <a:rPr lang="en-US" sz="4000" b="1" dirty="0" err="1" smtClean="0">
                <a:latin typeface="SVN-Cookie" panose="020B0606040200020203" pitchFamily="34" charset="0"/>
              </a:rPr>
              <a:t>mà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không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cần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thực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hiện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phép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tính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thì</a:t>
            </a:r>
            <a:r>
              <a:rPr lang="en-US" sz="4000" b="1" dirty="0" smtClean="0">
                <a:latin typeface="SVN-Cookie" panose="020B0606040200020203" pitchFamily="34" charset="0"/>
              </a:rPr>
              <a:t> ta </a:t>
            </a:r>
            <a:r>
              <a:rPr lang="en-US" sz="4000" b="1" dirty="0" err="1" smtClean="0">
                <a:latin typeface="SVN-Cookie" panose="020B0606040200020203" pitchFamily="34" charset="0"/>
              </a:rPr>
              <a:t>làm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như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thế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nào</a:t>
            </a:r>
            <a:r>
              <a:rPr lang="en-US" sz="4000" b="1" dirty="0" smtClean="0">
                <a:latin typeface="SVN-Cookie" panose="020B0606040200020203" pitchFamily="34" charset="0"/>
              </a:rPr>
              <a:t>? </a:t>
            </a:r>
            <a:endParaRPr lang="en-US" sz="4000" b="1" dirty="0">
              <a:latin typeface="SVN-Cookie" panose="020B0606040200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6983" y="2409670"/>
            <a:ext cx="69065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SVN-Cookie" panose="020B0606040200020203" pitchFamily="34" charset="0"/>
              </a:rPr>
              <a:t>Muốn</a:t>
            </a:r>
            <a:r>
              <a:rPr lang="en-US" sz="3800" b="1" dirty="0" smtClean="0">
                <a:latin typeface="SVN-Cookie" panose="020B0606040200020203" pitchFamily="34" charset="0"/>
              </a:rPr>
              <a:t> chia </a:t>
            </a:r>
            <a:r>
              <a:rPr lang="en-US" sz="3800" b="1" dirty="0" err="1" smtClean="0">
                <a:latin typeface="SVN-Cookie" panose="020B0606040200020203" pitchFamily="34" charset="0"/>
              </a:rPr>
              <a:t>một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số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thập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phân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cho</a:t>
            </a:r>
            <a:r>
              <a:rPr lang="en-US" sz="3800" b="1" dirty="0" smtClean="0">
                <a:latin typeface="SVN-Cookie" panose="020B0606040200020203" pitchFamily="34" charset="0"/>
              </a:rPr>
              <a:t> 1000 </a:t>
            </a:r>
            <a:r>
              <a:rPr lang="en-US" sz="3800" b="1" dirty="0" err="1" smtClean="0">
                <a:latin typeface="SVN-Cookie" panose="020B0606040200020203" pitchFamily="34" charset="0"/>
              </a:rPr>
              <a:t>mà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không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cần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thực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hiện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phép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tính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thì</a:t>
            </a:r>
            <a:r>
              <a:rPr lang="en-US" sz="3800" b="1" dirty="0" smtClean="0">
                <a:latin typeface="SVN-Cookie" panose="020B0606040200020203" pitchFamily="34" charset="0"/>
              </a:rPr>
              <a:t> ta </a:t>
            </a:r>
            <a:r>
              <a:rPr lang="en-US" sz="3800" b="1" dirty="0" err="1" smtClean="0">
                <a:latin typeface="SVN-Cookie" panose="020B0606040200020203" pitchFamily="34" charset="0"/>
              </a:rPr>
              <a:t>chỉ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việc</a:t>
            </a:r>
            <a:endParaRPr lang="en-US" sz="3800" b="1" dirty="0" smtClean="0">
              <a:latin typeface="SVN-Cookie" panose="020B0606040200020203" pitchFamily="34" charset="0"/>
            </a:endParaRPr>
          </a:p>
          <a:p>
            <a:r>
              <a:rPr lang="en-US" sz="3800" b="1" dirty="0" err="1">
                <a:latin typeface="SVN-Cookie" panose="020B0606040200020203" pitchFamily="34" charset="0"/>
              </a:rPr>
              <a:t>c</a:t>
            </a:r>
            <a:r>
              <a:rPr lang="en-US" sz="3800" b="1" dirty="0" err="1" smtClean="0">
                <a:latin typeface="SVN-Cookie" panose="020B0606040200020203" pitchFamily="34" charset="0"/>
              </a:rPr>
              <a:t>huyển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dấu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phẩy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của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số</a:t>
            </a:r>
            <a:r>
              <a:rPr lang="en-US" sz="3800" b="1" dirty="0" smtClean="0"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latin typeface="SVN-Cookie" panose="020B0606040200020203" pitchFamily="34" charset="0"/>
              </a:rPr>
              <a:t>đó</a:t>
            </a:r>
            <a:r>
              <a:rPr lang="en-US" sz="3800" b="1" dirty="0" smtClean="0">
                <a:latin typeface="SVN-Cookie" panose="020B0606040200020203" pitchFamily="34" charset="0"/>
              </a:rPr>
              <a:t> sang </a:t>
            </a:r>
            <a:r>
              <a:rPr lang="en-US" sz="38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trái</a:t>
            </a:r>
            <a:r>
              <a:rPr lang="en-US" sz="38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ba</a:t>
            </a:r>
            <a:r>
              <a:rPr lang="en-US" sz="38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chữ</a:t>
            </a:r>
            <a:r>
              <a:rPr lang="en-US" sz="38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3800" b="1" dirty="0" smtClean="0">
                <a:latin typeface="SVN-Cookie" panose="020B0606040200020203" pitchFamily="34" charset="0"/>
              </a:rPr>
              <a:t>.</a:t>
            </a:r>
            <a:endParaRPr lang="en-US" sz="3800" b="1" dirty="0">
              <a:latin typeface="SVN-Cookie" panose="020B0606040200020203" pitchFamily="34" charset="0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469262" y="4695631"/>
            <a:ext cx="3438525" cy="51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3.7037E-6 L -0.41067 -0.430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-215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4" grpId="0"/>
      <p:bldP spid="4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316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-2" y="5230030"/>
            <a:ext cx="12333170" cy="166816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6380" y="933287"/>
            <a:ext cx="11120406" cy="499142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6959" y="2628052"/>
            <a:ext cx="2854027" cy="45063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179">
            <a:off x="9357313" y="-1024348"/>
            <a:ext cx="3178037" cy="501795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6D8C7AC-182E-41FE-93C9-58A6E7B2AB12}"/>
              </a:ext>
            </a:extLst>
          </p:cNvPr>
          <p:cNvSpPr/>
          <p:nvPr/>
        </p:nvSpPr>
        <p:spPr>
          <a:xfrm>
            <a:off x="1297403" y="1893972"/>
            <a:ext cx="9738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Muốn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chia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m</a:t>
            </a:r>
            <a:r>
              <a:rPr lang="en-US" altLang="zh-CN" sz="8000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ộ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t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số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thập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phân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cho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10; 100; 1000;… ta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làm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như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thế</a:t>
            </a:r>
            <a:r>
              <a:rPr lang="en-US" altLang="zh-CN" sz="8000" b="1" dirty="0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nào</a:t>
            </a:r>
            <a:r>
              <a:rPr lang="en-US" altLang="zh-CN" sz="8000" b="1" dirty="0">
                <a:solidFill>
                  <a:srgbClr val="FF0000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?</a:t>
            </a:r>
            <a:endParaRPr lang="zh-CN" altLang="en-US" sz="8000" b="1" spc="300" dirty="0">
              <a:solidFill>
                <a:srgbClr val="FF0000"/>
              </a:solidFill>
              <a:latin typeface="SVN-Aslang Barry" panose="02000506020000020004" pitchFamily="50" charset="0"/>
              <a:ea typeface="字魂59号-创粗黑" panose="000005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xmlns="" id="{66D8C7AC-182E-41FE-93C9-58A6E7B2AB12}"/>
              </a:ext>
            </a:extLst>
          </p:cNvPr>
          <p:cNvSpPr/>
          <p:nvPr/>
        </p:nvSpPr>
        <p:spPr>
          <a:xfrm>
            <a:off x="1297403" y="1794499"/>
            <a:ext cx="97383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Muốn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chia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m</a:t>
            </a:r>
            <a:r>
              <a:rPr lang="en-US" altLang="zh-CN" sz="6500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ộ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t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số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thập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phân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cho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smtClean="0">
                <a:solidFill>
                  <a:srgbClr val="0000FF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10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; </a:t>
            </a:r>
            <a:r>
              <a:rPr lang="en-US" altLang="zh-CN" sz="6500" b="1" dirty="0" smtClean="0">
                <a:solidFill>
                  <a:srgbClr val="FF0066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100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; </a:t>
            </a:r>
            <a:r>
              <a:rPr lang="en-US" altLang="zh-CN" sz="6500" b="1" dirty="0" smtClean="0">
                <a:solidFill>
                  <a:schemeClr val="accent2">
                    <a:lumMod val="50000"/>
                  </a:schemeClr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1000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; … ta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chỉ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vi</a:t>
            </a:r>
            <a:r>
              <a:rPr lang="en-US" altLang="zh-CN" sz="6500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ệ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c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chuy</a:t>
            </a:r>
            <a:r>
              <a:rPr lang="en-US" altLang="zh-CN" sz="6500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ể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n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dấu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phẩy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của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số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đó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lần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lượt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sang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bên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trái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solidFill>
                  <a:srgbClr val="0000FF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m</a:t>
            </a:r>
            <a:r>
              <a:rPr lang="en-US" altLang="zh-CN" sz="6500" dirty="0" err="1" smtClean="0">
                <a:solidFill>
                  <a:srgbClr val="0000FF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ộ</a:t>
            </a:r>
            <a:r>
              <a:rPr lang="en-US" altLang="zh-CN" sz="6500" b="1" dirty="0" err="1" smtClean="0">
                <a:solidFill>
                  <a:srgbClr val="0000FF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t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; </a:t>
            </a:r>
            <a:r>
              <a:rPr lang="en-US" altLang="zh-CN" sz="6500" b="1" dirty="0" err="1" smtClean="0">
                <a:solidFill>
                  <a:srgbClr val="FF0066"/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hai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; </a:t>
            </a:r>
            <a:r>
              <a:rPr lang="en-US" altLang="zh-CN" sz="6500" b="1" dirty="0" err="1" smtClean="0">
                <a:solidFill>
                  <a:schemeClr val="accent2">
                    <a:lumMod val="50000"/>
                  </a:schemeClr>
                </a:solidFill>
                <a:latin typeface="SVN-Aslang Barry" panose="02000506020000020004" pitchFamily="50" charset="0"/>
                <a:ea typeface="字魂59号-创粗黑" panose="00000500000000000000" pitchFamily="2" charset="-122"/>
              </a:rPr>
              <a:t>ba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;…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chữ</a:t>
            </a:r>
            <a:r>
              <a:rPr lang="en-US" altLang="zh-CN" sz="6500" b="1" dirty="0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 </a:t>
            </a:r>
            <a:r>
              <a:rPr lang="en-US" altLang="zh-CN" sz="6500" b="1" dirty="0" err="1" smtClean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số</a:t>
            </a:r>
            <a:r>
              <a:rPr lang="en-US" altLang="zh-CN" sz="6500" b="1" dirty="0">
                <a:latin typeface="SVN-Aslang Barry" panose="02000506020000020004" pitchFamily="50" charset="0"/>
                <a:ea typeface="字魂59号-创粗黑" panose="00000500000000000000" pitchFamily="2" charset="-122"/>
              </a:rPr>
              <a:t>.</a:t>
            </a:r>
            <a:endParaRPr lang="zh-CN" altLang="en-US" sz="6500" b="1" spc="300" dirty="0">
              <a:latin typeface="SVN-Aslang Barry" panose="02000506020000020004" pitchFamily="50" charset="0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011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055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0" y="5237180"/>
            <a:ext cx="12191999" cy="16681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4074">
            <a:off x="9900705" y="-908244"/>
            <a:ext cx="2773752" cy="4379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23" y="243518"/>
            <a:ext cx="4103495" cy="813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8734" y="195646"/>
            <a:ext cx="36455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Bài</a:t>
            </a:r>
            <a:r>
              <a:rPr lang="en-US" sz="5000" b="1" u="sng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1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: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nhẩm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465831" y="1105292"/>
            <a:ext cx="6904138" cy="35263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lc="http://schemas.openxmlformats.org/drawingml/2006/lockedCanvas" xmlns="" xmlns:a16="http://schemas.microsoft.com/office/drawing/2014/main" id="{1A5A5F26-DE47-459F-99F6-5C0D1F0D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871389" y="4801565"/>
            <a:ext cx="1698115" cy="3944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382" y="1507356"/>
            <a:ext cx="39132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43,2 : 10 =</a:t>
            </a:r>
          </a:p>
          <a:p>
            <a:r>
              <a:rPr lang="en-US" sz="3500" b="1" dirty="0" smtClean="0">
                <a:latin typeface="UTM Isadora" panose="02040603050506020204" pitchFamily="18" charset="0"/>
              </a:rPr>
              <a:t>    0,65 : 10 = </a:t>
            </a:r>
          </a:p>
          <a:p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   432,9 : 100 =</a:t>
            </a:r>
          </a:p>
          <a:p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   13,96 : 1000 = 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4593" y="1502280"/>
            <a:ext cx="112242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4,32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4592" y="1998299"/>
            <a:ext cx="13885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0,065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1180" y="2558203"/>
            <a:ext cx="13885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4,329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7698" y="3103591"/>
            <a:ext cx="19207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0,01396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75391" y="3234740"/>
            <a:ext cx="6904138" cy="35263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2198" y="3742780"/>
            <a:ext cx="39100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latin typeface="UTM Isadora" panose="02040603050506020204" pitchFamily="18" charset="0"/>
              </a:rPr>
              <a:t>b. 23,7 : 10 =</a:t>
            </a:r>
          </a:p>
          <a:p>
            <a:r>
              <a:rPr lang="en-US" sz="3500" b="1" dirty="0" smtClean="0">
                <a:latin typeface="UTM Isadora" panose="02040603050506020204" pitchFamily="18" charset="0"/>
              </a:rPr>
              <a:t>    2,07 : 10 = </a:t>
            </a:r>
          </a:p>
          <a:p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   2,23 : 100 =</a:t>
            </a:r>
          </a:p>
          <a:p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smtClean="0">
                <a:latin typeface="UTM Isadora" panose="02040603050506020204" pitchFamily="18" charset="0"/>
              </a:rPr>
              <a:t>   999,8 : 1000 = 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52240" y="3742780"/>
            <a:ext cx="112242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2,37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74503" y="4278601"/>
            <a:ext cx="13885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0,207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5741" y="4818625"/>
            <a:ext cx="16546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0,0223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90279" y="5311047"/>
            <a:ext cx="16546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0,9998</a:t>
            </a:r>
            <a:endParaRPr lang="en-US" sz="35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86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6.25E-7 -1.48148E-6 L -1.06094 -0.280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47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2" grpId="0"/>
      <p:bldP spid="13" grpId="0"/>
      <p:bldP spid="15" grpId="0"/>
      <p:bldP spid="10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9231" cy="68580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0" y="5205841"/>
            <a:ext cx="12333170" cy="1668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96" y="96347"/>
            <a:ext cx="7565612" cy="813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0742" y="36413"/>
            <a:ext cx="7471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u="sng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Bài</a:t>
            </a:r>
            <a:r>
              <a:rPr lang="en-US" sz="5000" b="1" u="sng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2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: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Tính</a:t>
            </a:r>
            <a:r>
              <a:rPr lang="en-US" sz="5000" b="1" dirty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nhẩm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rồi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so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sánh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kết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quả</a:t>
            </a:r>
            <a:r>
              <a:rPr lang="en-US" sz="5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1223" y="3148601"/>
            <a:ext cx="2513876" cy="3969278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179">
            <a:off x="9304784" y="-1074944"/>
            <a:ext cx="3178037" cy="5017953"/>
          </a:xfrm>
          <a:prstGeom prst="rect">
            <a:avLst/>
          </a:prstGeom>
        </p:spPr>
      </p:pic>
      <p:pic>
        <p:nvPicPr>
          <p:cNvPr id="48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6643" y="1911211"/>
            <a:ext cx="12215941" cy="33031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420" y="2227576"/>
            <a:ext cx="48397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UTM Isadora" panose="02040603050506020204" pitchFamily="18" charset="0"/>
              </a:rPr>
              <a:t>a.  12,9 : 10      12,9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b="1" dirty="0" smtClean="0">
                <a:latin typeface="UTM Isadora" panose="02040603050506020204" pitchFamily="18" charset="0"/>
              </a:rPr>
              <a:t> 0,1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2117" y="2228793"/>
            <a:ext cx="57406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UTM Isadora" panose="02040603050506020204" pitchFamily="18" charset="0"/>
              </a:rPr>
              <a:t>b</a:t>
            </a:r>
            <a:r>
              <a:rPr lang="en-US" sz="3000" b="1" dirty="0" smtClean="0">
                <a:latin typeface="UTM Isadora" panose="02040603050506020204" pitchFamily="18" charset="0"/>
              </a:rPr>
              <a:t>.  123,4 : 100      123,4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b="1" dirty="0" smtClean="0">
                <a:latin typeface="UTM Isadora" panose="02040603050506020204" pitchFamily="18" charset="0"/>
              </a:rPr>
              <a:t> 0,01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573" y="215768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Isadora" panose="02040603050506020204" pitchFamily="18" charset="0"/>
              </a:rPr>
              <a:t>……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40942" y="229865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UTM Isadora" panose="02040603050506020204" pitchFamily="18" charset="0"/>
              </a:rPr>
              <a:t>……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1581144" y="2025128"/>
            <a:ext cx="134418" cy="145524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 rot="5400000">
            <a:off x="3887971" y="1984578"/>
            <a:ext cx="149287" cy="160927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03014" y="2819959"/>
            <a:ext cx="987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1,29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9317" y="2841607"/>
            <a:ext cx="987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1,29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3313" y="2211573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=</a:t>
            </a:r>
            <a:endParaRPr lang="en-US" sz="3000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24" name="Right Brace 23"/>
          <p:cNvSpPr/>
          <p:nvPr/>
        </p:nvSpPr>
        <p:spPr>
          <a:xfrm rot="5400000">
            <a:off x="7776193" y="1869764"/>
            <a:ext cx="158674" cy="18778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Right Brace 24"/>
          <p:cNvSpPr/>
          <p:nvPr/>
        </p:nvSpPr>
        <p:spPr>
          <a:xfrm rot="5400000">
            <a:off x="10594978" y="1812691"/>
            <a:ext cx="113628" cy="19899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6" name="TextBox 25"/>
          <p:cNvSpPr txBox="1"/>
          <p:nvPr/>
        </p:nvSpPr>
        <p:spPr>
          <a:xfrm>
            <a:off x="7316052" y="2871602"/>
            <a:ext cx="1215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1,234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44430" y="2212790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=</a:t>
            </a:r>
            <a:endParaRPr lang="en-US" sz="3000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39425" y="2853329"/>
            <a:ext cx="1215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1,234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0635" y="3784011"/>
            <a:ext cx="46650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UTM Isadora" panose="02040603050506020204" pitchFamily="18" charset="0"/>
              </a:rPr>
              <a:t>c</a:t>
            </a:r>
            <a:r>
              <a:rPr lang="en-US" sz="3000" b="1" dirty="0" smtClean="0">
                <a:latin typeface="UTM Isadora" panose="02040603050506020204" pitchFamily="18" charset="0"/>
              </a:rPr>
              <a:t>.  5,7 : 10         5,7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b="1" dirty="0" smtClean="0">
                <a:latin typeface="UTM Isadora" panose="02040603050506020204" pitchFamily="18" charset="0"/>
              </a:rPr>
              <a:t> 0,1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43512" y="3835227"/>
            <a:ext cx="55226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UTM Isadora" panose="02040603050506020204" pitchFamily="18" charset="0"/>
              </a:rPr>
              <a:t>d</a:t>
            </a:r>
            <a:r>
              <a:rPr lang="en-US" sz="3000" b="1" dirty="0" smtClean="0">
                <a:latin typeface="UTM Isadora" panose="02040603050506020204" pitchFamily="18" charset="0"/>
              </a:rPr>
              <a:t>.  87,6 : 100        87,6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b="1" dirty="0" smtClean="0">
                <a:latin typeface="UTM Isadora" panose="02040603050506020204" pitchFamily="18" charset="0"/>
              </a:rPr>
              <a:t> 0,01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36515" y="371460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Isadora" panose="02040603050506020204" pitchFamily="18" charset="0"/>
              </a:rPr>
              <a:t>……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79" name="Right Brace 78"/>
          <p:cNvSpPr/>
          <p:nvPr/>
        </p:nvSpPr>
        <p:spPr>
          <a:xfrm rot="5400000">
            <a:off x="1406196" y="3690870"/>
            <a:ext cx="96034" cy="127662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e 79"/>
          <p:cNvSpPr/>
          <p:nvPr/>
        </p:nvSpPr>
        <p:spPr>
          <a:xfrm rot="5400000">
            <a:off x="3879337" y="3576863"/>
            <a:ext cx="127034" cy="151532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94899" y="4363101"/>
            <a:ext cx="987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0,57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517314" y="4398043"/>
            <a:ext cx="987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0,57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494255" y="3768484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=</a:t>
            </a:r>
            <a:endParaRPr lang="en-US" sz="3000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84" name="Right Brace 83"/>
          <p:cNvSpPr/>
          <p:nvPr/>
        </p:nvSpPr>
        <p:spPr>
          <a:xfrm rot="5400000">
            <a:off x="7755110" y="3474497"/>
            <a:ext cx="84799" cy="170735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85" name="Right Brace 84"/>
          <p:cNvSpPr/>
          <p:nvPr/>
        </p:nvSpPr>
        <p:spPr>
          <a:xfrm rot="5400000">
            <a:off x="10622193" y="3329937"/>
            <a:ext cx="113628" cy="19899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86" name="TextBox 85"/>
          <p:cNvSpPr txBox="1"/>
          <p:nvPr/>
        </p:nvSpPr>
        <p:spPr>
          <a:xfrm>
            <a:off x="7247831" y="4374844"/>
            <a:ext cx="1215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0,876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071308" y="4345465"/>
            <a:ext cx="1215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0,876</a:t>
            </a:r>
            <a:endParaRPr lang="en-US" sz="3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966723" y="3809103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UTM Isadora" panose="02040603050506020204" pitchFamily="18" charset="0"/>
              </a:rPr>
              <a:t>=</a:t>
            </a:r>
            <a:endParaRPr lang="en-US" sz="3000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864307" y="384404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UTM Isadora" panose="02040603050506020204" pitchFamily="18" charset="0"/>
              </a:rPr>
              <a:t>……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7" grpId="1"/>
      <p:bldP spid="18" grpId="0"/>
      <p:bldP spid="18" grpId="1"/>
      <p:bldP spid="19" grpId="0" animBg="1"/>
      <p:bldP spid="20" grpId="0" animBg="1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7" grpId="0"/>
      <p:bldP spid="75" grpId="0"/>
      <p:bldP spid="76" grpId="0"/>
      <p:bldP spid="77" grpId="0"/>
      <p:bldP spid="77" grpId="1"/>
      <p:bldP spid="79" grpId="0" animBg="1"/>
      <p:bldP spid="80" grpId="0" animBg="1"/>
      <p:bldP spid="81" grpId="0"/>
      <p:bldP spid="82" grpId="0"/>
      <p:bldP spid="83" grpId="0"/>
      <p:bldP spid="84" grpId="0" animBg="1"/>
      <p:bldP spid="85" grpId="0" animBg="1"/>
      <p:bldP spid="86" grpId="0"/>
      <p:bldP spid="87" grpId="0"/>
      <p:bldP spid="88" grpId="0"/>
      <p:bldP spid="78" grpId="0"/>
      <p:bldP spid="7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9256" y="2978706"/>
            <a:ext cx="689163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Em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có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nhận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xét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gì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về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cách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làm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khi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chia </a:t>
            </a:r>
          </a:p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cho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10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và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nhân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với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0,1?</a:t>
            </a:r>
            <a:endParaRPr lang="en-US" sz="45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942" y="2900746"/>
            <a:ext cx="78646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err="1" smtClean="0">
                <a:latin typeface="SVN-Cookie" panose="020B0606040200020203" pitchFamily="34" charset="0"/>
              </a:rPr>
              <a:t>Khi</a:t>
            </a:r>
            <a:r>
              <a:rPr lang="en-US" sz="4500" dirty="0" smtClean="0">
                <a:latin typeface="SVN-Cookie" panose="020B0606040200020203" pitchFamily="34" charset="0"/>
              </a:rPr>
              <a:t> chia </a:t>
            </a:r>
            <a:r>
              <a:rPr lang="en-US" sz="4500" dirty="0" err="1" smtClean="0"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cho</a:t>
            </a:r>
            <a:r>
              <a:rPr lang="en-US" sz="4500" dirty="0" smtClean="0">
                <a:latin typeface="SVN-Cookie" panose="020B0606040200020203" pitchFamily="34" charset="0"/>
              </a:rPr>
              <a:t> 10 hay </a:t>
            </a:r>
            <a:r>
              <a:rPr lang="en-US" sz="4500" dirty="0" err="1" smtClean="0">
                <a:latin typeface="SVN-Cookie" panose="020B0606040200020203" pitchFamily="34" charset="0"/>
              </a:rPr>
              <a:t>nhân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với</a:t>
            </a:r>
            <a:r>
              <a:rPr lang="en-US" sz="4500" dirty="0" smtClean="0">
                <a:latin typeface="SVN-Cookie" panose="020B0606040200020203" pitchFamily="34" charset="0"/>
              </a:rPr>
              <a:t> 0,1, ta </a:t>
            </a:r>
            <a:r>
              <a:rPr lang="en-US" sz="4500" dirty="0" err="1" smtClean="0">
                <a:latin typeface="SVN-Cookie" panose="020B0606040200020203" pitchFamily="34" charset="0"/>
              </a:rPr>
              <a:t>đều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chuyển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latin typeface="SVN-Cookie" panose="020B0606040200020203" pitchFamily="34" charset="0"/>
              </a:rPr>
              <a:t>dấu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phẩy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của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đó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smtClean="0">
                <a:latin typeface="SVN-Cookie" panose="020B0606040200020203" pitchFamily="34" charset="0"/>
              </a:rPr>
              <a:t>sang </a:t>
            </a:r>
            <a:r>
              <a:rPr lang="en-US" sz="4500" dirty="0" err="1" smtClean="0">
                <a:latin typeface="SVN-Cookie" panose="020B0606040200020203" pitchFamily="34" charset="0"/>
              </a:rPr>
              <a:t>bên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trái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chữ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.</a:t>
            </a:r>
            <a:endParaRPr lang="en-US" sz="4500" dirty="0">
              <a:latin typeface="SVN-Cookie" panose="020B0606040200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7547" y="2951969"/>
            <a:ext cx="689163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Em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có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nhận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xét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gì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về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cách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làm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khi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chia </a:t>
            </a:r>
          </a:p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cho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100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và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nhân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với</a:t>
            </a:r>
            <a:r>
              <a:rPr lang="en-US" sz="45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0,01?</a:t>
            </a:r>
            <a:endParaRPr lang="en-US" sz="45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4037" y="2900746"/>
            <a:ext cx="81339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err="1" smtClean="0">
                <a:latin typeface="SVN-Cookie" panose="020B0606040200020203" pitchFamily="34" charset="0"/>
              </a:rPr>
              <a:t>Khi</a:t>
            </a:r>
            <a:r>
              <a:rPr lang="en-US" sz="4500" dirty="0" smtClean="0">
                <a:latin typeface="SVN-Cookie" panose="020B0606040200020203" pitchFamily="34" charset="0"/>
              </a:rPr>
              <a:t> chia </a:t>
            </a:r>
            <a:r>
              <a:rPr lang="en-US" sz="4500" dirty="0" err="1" smtClean="0"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cho</a:t>
            </a:r>
            <a:r>
              <a:rPr lang="en-US" sz="4500" dirty="0" smtClean="0">
                <a:latin typeface="SVN-Cookie" panose="020B0606040200020203" pitchFamily="34" charset="0"/>
              </a:rPr>
              <a:t> 100 hay </a:t>
            </a:r>
            <a:r>
              <a:rPr lang="en-US" sz="4500" dirty="0" err="1" smtClean="0">
                <a:latin typeface="SVN-Cookie" panose="020B0606040200020203" pitchFamily="34" charset="0"/>
              </a:rPr>
              <a:t>nhân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latin typeface="SVN-Cookie" panose="020B0606040200020203" pitchFamily="34" charset="0"/>
              </a:rPr>
              <a:t>một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với</a:t>
            </a:r>
            <a:r>
              <a:rPr lang="en-US" sz="4500" dirty="0" smtClean="0">
                <a:latin typeface="SVN-Cookie" panose="020B0606040200020203" pitchFamily="34" charset="0"/>
              </a:rPr>
              <a:t> 0,01, ta </a:t>
            </a:r>
            <a:r>
              <a:rPr lang="en-US" sz="4500" dirty="0" err="1" smtClean="0">
                <a:latin typeface="SVN-Cookie" panose="020B0606040200020203" pitchFamily="34" charset="0"/>
              </a:rPr>
              <a:t>đều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chuyển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latin typeface="SVN-Cookie" panose="020B0606040200020203" pitchFamily="34" charset="0"/>
              </a:rPr>
              <a:t>dấu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phẩy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của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thập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phân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đó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4500" dirty="0" smtClean="0">
                <a:latin typeface="SVN-Cookie" panose="020B0606040200020203" pitchFamily="34" charset="0"/>
              </a:rPr>
              <a:t>sang </a:t>
            </a:r>
            <a:r>
              <a:rPr lang="en-US" sz="4500" dirty="0" err="1" smtClean="0">
                <a:latin typeface="SVN-Cookie" panose="020B0606040200020203" pitchFamily="34" charset="0"/>
              </a:rPr>
              <a:t>bên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trái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hai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chữ</a:t>
            </a:r>
            <a:r>
              <a:rPr lang="en-US" sz="4500" dirty="0" smtClean="0">
                <a:latin typeface="SVN-Cookie" panose="020B0606040200020203" pitchFamily="34" charset="0"/>
              </a:rPr>
              <a:t> </a:t>
            </a:r>
            <a:r>
              <a:rPr lang="en-US" sz="4500" dirty="0" err="1" smtClean="0">
                <a:latin typeface="SVN-Cookie" panose="020B0606040200020203" pitchFamily="34" charset="0"/>
              </a:rPr>
              <a:t>số</a:t>
            </a:r>
            <a:r>
              <a:rPr lang="en-US" sz="4500" dirty="0" smtClean="0">
                <a:latin typeface="SVN-Cookie" panose="020B0606040200020203" pitchFamily="34" charset="0"/>
              </a:rPr>
              <a:t>.</a:t>
            </a:r>
            <a:endParaRPr lang="en-US" sz="45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1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  <p:bldP spid="10" grpId="0"/>
      <p:bldP spid="10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0521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0" y="5189838"/>
            <a:ext cx="12191999" cy="166816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56478" y="356839"/>
            <a:ext cx="11935522" cy="61431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8079">
            <a:off x="10690704" y="-595234"/>
            <a:ext cx="1783516" cy="2816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27759" y="755985"/>
                <a:ext cx="9988731" cy="1685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u="sng" dirty="0" err="1">
                    <a:solidFill>
                      <a:srgbClr val="FF0000"/>
                    </a:solidFill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 u="sng" dirty="0">
                    <a:solidFill>
                      <a:srgbClr val="FF0000"/>
                    </a:solidFill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en-US" sz="4000" b="1" dirty="0">
                    <a:solidFill>
                      <a:srgbClr val="FF0000"/>
                    </a:solidFill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gạo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537,25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gạo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latin typeface="SVN-Cookie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4000" dirty="0">
                    <a:effectLst/>
                    <a:latin typeface="SVN-Cookie" panose="020B0606040200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SVN-Cookie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759" y="755985"/>
                <a:ext cx="9988731" cy="1685141"/>
              </a:xfrm>
              <a:prstGeom prst="rect">
                <a:avLst/>
              </a:prstGeom>
              <a:blipFill rotWithShape="0">
                <a:blip r:embed="rId11"/>
                <a:stretch>
                  <a:fillRect l="-2135" r="-1281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4767943" y="1577316"/>
            <a:ext cx="23121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70126" y="1821156"/>
            <a:ext cx="1811383" cy="7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223554" y="2312126"/>
            <a:ext cx="2094412" cy="206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34037" y="2332733"/>
            <a:ext cx="5530925" cy="206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47"/>
          <p:cNvSpPr txBox="1">
            <a:spLocks noChangeArrowheads="1"/>
          </p:cNvSpPr>
          <p:nvPr/>
        </p:nvSpPr>
        <p:spPr bwMode="auto">
          <a:xfrm>
            <a:off x="2469743" y="3903636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…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6" name="AutoShape 45"/>
          <p:cNvSpPr>
            <a:spLocks/>
          </p:cNvSpPr>
          <p:nvPr/>
        </p:nvSpPr>
        <p:spPr bwMode="auto">
          <a:xfrm rot="5400000">
            <a:off x="2952937" y="1478424"/>
            <a:ext cx="304800" cy="3886200"/>
          </a:xfrm>
          <a:prstGeom prst="leftBracket">
            <a:avLst>
              <a:gd name="adj" fmla="val 106250"/>
            </a:avLst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67" name="Text Box 48"/>
          <p:cNvSpPr txBox="1">
            <a:spLocks noChangeArrowheads="1"/>
          </p:cNvSpPr>
          <p:nvPr/>
        </p:nvSpPr>
        <p:spPr bwMode="auto">
          <a:xfrm>
            <a:off x="1771837" y="2888124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537,25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Line 51"/>
          <p:cNvSpPr>
            <a:spLocks noChangeShapeType="1"/>
          </p:cNvSpPr>
          <p:nvPr/>
        </p:nvSpPr>
        <p:spPr bwMode="auto">
          <a:xfrm flipV="1">
            <a:off x="1369940" y="3977227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836402"/>
              </p:ext>
            </p:extLst>
          </p:nvPr>
        </p:nvGraphicFramePr>
        <p:xfrm>
          <a:off x="1162237" y="3462799"/>
          <a:ext cx="3886200" cy="263526"/>
        </p:xfrm>
        <a:graphic>
          <a:graphicData uri="http://schemas.openxmlformats.org/drawingml/2006/table">
            <a:tbl>
              <a:tblPr/>
              <a:tblGrid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  <a:gridCol w="388620">
                  <a:extLst>
                    <a:ext uri="{9D8B030D-6E8A-4147-A177-3AD203B41FA5}"/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317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70" name="Straight Connector 69"/>
          <p:cNvCxnSpPr/>
          <p:nvPr/>
        </p:nvCxnSpPr>
        <p:spPr>
          <a:xfrm>
            <a:off x="1162237" y="3604795"/>
            <a:ext cx="3886200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839975" y="3759661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 Box 49"/>
          <p:cNvSpPr txBox="1">
            <a:spLocks noChangeArrowheads="1"/>
          </p:cNvSpPr>
          <p:nvPr/>
        </p:nvSpPr>
        <p:spPr bwMode="auto">
          <a:xfrm>
            <a:off x="1319601" y="365826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1  </a:t>
            </a:r>
          </a:p>
        </p:txBody>
      </p:sp>
      <p:sp>
        <p:nvSpPr>
          <p:cNvPr id="73" name="Text Box 50"/>
          <p:cNvSpPr txBox="1">
            <a:spLocks noChangeArrowheads="1"/>
          </p:cNvSpPr>
          <p:nvPr/>
        </p:nvSpPr>
        <p:spPr bwMode="auto">
          <a:xfrm>
            <a:off x="1243401" y="395492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74" name="AutoShape 43"/>
          <p:cNvSpPr>
            <a:spLocks/>
          </p:cNvSpPr>
          <p:nvPr/>
        </p:nvSpPr>
        <p:spPr bwMode="auto">
          <a:xfrm rot="5400000">
            <a:off x="3147050" y="2108363"/>
            <a:ext cx="305589" cy="3497185"/>
          </a:xfrm>
          <a:prstGeom prst="righ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75" name="Left Brace 74"/>
          <p:cNvSpPr/>
          <p:nvPr/>
        </p:nvSpPr>
        <p:spPr>
          <a:xfrm rot="16200000">
            <a:off x="1323840" y="3554583"/>
            <a:ext cx="82326" cy="38901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130598" y="2973694"/>
            <a:ext cx="4572032" cy="6020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kho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8387412" y="3666635"/>
            <a:ext cx="216696" cy="357984"/>
            <a:chOff x="4214016" y="1571612"/>
            <a:chExt cx="216696" cy="357984"/>
          </a:xfrm>
        </p:grpSpPr>
        <p:cxnSp>
          <p:nvCxnSpPr>
            <p:cNvPr id="78" name="Straight Connector 77"/>
            <p:cNvCxnSpPr/>
            <p:nvPr/>
          </p:nvCxnSpPr>
          <p:spPr>
            <a:xfrm rot="5400000">
              <a:off x="4036215" y="1750207"/>
              <a:ext cx="35719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4251323" y="1749413"/>
              <a:ext cx="35719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>
          <a:xfrm>
            <a:off x="4697444" y="4116127"/>
            <a:ext cx="3394836" cy="8254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u="sng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kho</a:t>
            </a:r>
            <a:endParaRPr lang="en-US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537,25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tấn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799332" y="4097233"/>
            <a:ext cx="2781950" cy="8443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u="sng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5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u="sng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5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endParaRPr lang="en-US" sz="2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8340268" y="4486769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10045641" y="5010846"/>
            <a:ext cx="216696" cy="357984"/>
            <a:chOff x="4214016" y="1571612"/>
            <a:chExt cx="216696" cy="357984"/>
          </a:xfrm>
        </p:grpSpPr>
        <p:cxnSp>
          <p:nvCxnSpPr>
            <p:cNvPr id="84" name="Straight Connector 83"/>
            <p:cNvCxnSpPr/>
            <p:nvPr/>
          </p:nvCxnSpPr>
          <p:spPr>
            <a:xfrm rot="5400000">
              <a:off x="4036215" y="1750207"/>
              <a:ext cx="35719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251323" y="1749413"/>
              <a:ext cx="35719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ectangle 85"/>
          <p:cNvSpPr/>
          <p:nvPr/>
        </p:nvSpPr>
        <p:spPr>
          <a:xfrm>
            <a:off x="8602520" y="5444771"/>
            <a:ext cx="3346044" cy="6768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x   1</a:t>
            </a:r>
          </a:p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                              10</a:t>
            </a:r>
          </a:p>
        </p:txBody>
      </p:sp>
      <p:sp>
        <p:nvSpPr>
          <p:cNvPr id="87" name="Decagon 86"/>
          <p:cNvSpPr/>
          <p:nvPr/>
        </p:nvSpPr>
        <p:spPr>
          <a:xfrm>
            <a:off x="9984019" y="3592187"/>
            <a:ext cx="500066" cy="500066"/>
          </a:xfrm>
          <a:prstGeom prst="dec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88" name="Decagon 87"/>
          <p:cNvSpPr/>
          <p:nvPr/>
        </p:nvSpPr>
        <p:spPr>
          <a:xfrm>
            <a:off x="8245727" y="2392834"/>
            <a:ext cx="500066" cy="500066"/>
          </a:xfrm>
          <a:prstGeom prst="dec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11427340" y="5808187"/>
            <a:ext cx="428628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8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5" grpId="0" autoUpdateAnimBg="0"/>
      <p:bldP spid="66" grpId="0" animBg="1" autoUpdateAnimBg="0"/>
      <p:bldP spid="67" grpId="0" autoUpdateAnimBg="0"/>
      <p:bldP spid="68" grpId="0" animBg="1"/>
      <p:bldP spid="71" grpId="0"/>
      <p:bldP spid="72" grpId="0" autoUpdateAnimBg="0"/>
      <p:bldP spid="73" grpId="0" autoUpdateAnimBg="0"/>
      <p:bldP spid="74" grpId="0" animBg="1" autoUpdateAnimBg="0"/>
      <p:bldP spid="75" grpId="0" animBg="1"/>
      <p:bldP spid="76" grpId="0" animBg="1"/>
      <p:bldP spid="80" grpId="0" animBg="1"/>
      <p:bldP spid="81" grpId="0" animBg="1"/>
      <p:bldP spid="86" grpId="0" animBg="1"/>
      <p:bldP spid="87" grpId="0" animBg="1"/>
      <p:bldP spid="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7749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0" y="5223291"/>
            <a:ext cx="12191999" cy="16681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591">
            <a:off x="11706300" y="7194016"/>
            <a:ext cx="2773752" cy="4379608"/>
          </a:xfrm>
          <a:prstGeom prst="rect">
            <a:avLst/>
          </a:prstGeom>
        </p:spPr>
      </p:pic>
      <p:sp>
        <p:nvSpPr>
          <p:cNvPr id="8" name="圆角矩形 10">
            <a:extLst>
              <a:ext uri="{FF2B5EF4-FFF2-40B4-BE49-F238E27FC236}">
                <a16:creationId xmlns:a16="http://schemas.microsoft.com/office/drawing/2014/main" xmlns="" id="{4E31B812-77F4-40C3-9D90-CE000816F52D}"/>
              </a:ext>
            </a:extLst>
          </p:cNvPr>
          <p:cNvSpPr/>
          <p:nvPr/>
        </p:nvSpPr>
        <p:spPr>
          <a:xfrm>
            <a:off x="2335763" y="882073"/>
            <a:ext cx="7766716" cy="471895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TẠM BIỆT</a:t>
            </a: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3127730" y="1939843"/>
                <a:ext cx="6999032" cy="3032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537,25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53,725 (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537,25 – 53,725 = 483,525 (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483,525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730" y="1939843"/>
                <a:ext cx="6999032" cy="3032561"/>
              </a:xfrm>
              <a:prstGeom prst="rect">
                <a:avLst/>
              </a:prstGeom>
              <a:blipFill rotWithShape="0">
                <a:blip r:embed="rId6"/>
                <a:stretch>
                  <a:fillRect l="-2526" t="-3213" r="-523" b="-6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810996" y="1373485"/>
            <a:ext cx="8162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 smtClean="0">
                <a:latin typeface="SVN-Beloved" pitchFamily="50" charset="0"/>
              </a:rPr>
              <a:t>Giải</a:t>
            </a:r>
            <a:endParaRPr lang="en-US" sz="3500" b="1" u="sng" dirty="0"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8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15977 -1.2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60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库_文本框 962">
            <a:extLst>
              <a:ext uri="{FF2B5EF4-FFF2-40B4-BE49-F238E27FC236}">
                <a16:creationId xmlns:a16="http://schemas.microsoft.com/office/drawing/2014/main" xmlns="" id="{18478907-4078-4354-A2A4-5B7B98EC156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62379" y="874455"/>
            <a:ext cx="32672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4ABAA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再见</a:t>
            </a:r>
            <a:endParaRPr lang="en-US" altLang="zh-CN" sz="8000" b="1" dirty="0">
              <a:solidFill>
                <a:srgbClr val="4ABAA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 algn="ctr"/>
            <a:r>
              <a:rPr lang="zh-CN" altLang="en-US" sz="8000" b="1" dirty="0">
                <a:solidFill>
                  <a:srgbClr val="4ABAA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小可爱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8" y="0"/>
            <a:ext cx="124333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1517409-D12D-45AC-9B23-B862D34E1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861292" y="5043055"/>
            <a:ext cx="10058400" cy="18149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858454-7124-4ED5-B52F-14CABDF20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84584" y="5043055"/>
            <a:ext cx="5375564" cy="1814945"/>
          </a:xfrm>
          <a:prstGeom prst="rect">
            <a:avLst/>
          </a:prstGeom>
        </p:spPr>
      </p:pic>
      <p:sp>
        <p:nvSpPr>
          <p:cNvPr id="31" name="圆角矩形 10">
            <a:extLst>
              <a:ext uri="{FF2B5EF4-FFF2-40B4-BE49-F238E27FC236}">
                <a16:creationId xmlns:a16="http://schemas.microsoft.com/office/drawing/2014/main" xmlns="" id="{4E31B812-77F4-40C3-9D90-CE000816F52D}"/>
              </a:ext>
            </a:extLst>
          </p:cNvPr>
          <p:cNvSpPr/>
          <p:nvPr/>
        </p:nvSpPr>
        <p:spPr>
          <a:xfrm>
            <a:off x="3962399" y="457005"/>
            <a:ext cx="4267200" cy="549352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TẠM BIỆT</a:t>
            </a: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3B0FE27D-0831-45B3-B23B-BAA442245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01" y="1854200"/>
            <a:ext cx="3265695" cy="5156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8833" y="485771"/>
            <a:ext cx="331212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 smtClean="0">
                <a:solidFill>
                  <a:srgbClr val="FF0000"/>
                </a:solidFill>
                <a:latin typeface="SVN-Carington" panose="02040603050506020204" pitchFamily="18" charset="0"/>
              </a:rPr>
              <a:t>Thank</a:t>
            </a:r>
          </a:p>
          <a:p>
            <a:r>
              <a:rPr lang="en-US" sz="11000" dirty="0" smtClean="0">
                <a:solidFill>
                  <a:srgbClr val="FF0000"/>
                </a:solidFill>
                <a:latin typeface="SVN-Carington" panose="02040603050506020204" pitchFamily="18" charset="0"/>
              </a:rPr>
              <a:t>You!</a:t>
            </a:r>
            <a:endParaRPr lang="en-US" sz="11000" dirty="0">
              <a:solidFill>
                <a:srgbClr val="FF0000"/>
              </a:solidFill>
              <a:latin typeface="SVN-Caringt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utoUpdateAnimBg="0"/>
      <p:bldP spid="31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46049" y="2094452"/>
            <a:ext cx="7883371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  <p:sp>
        <p:nvSpPr>
          <p:cNvPr id="12" name="TextBox 11"/>
          <p:cNvSpPr txBox="1"/>
          <p:nvPr/>
        </p:nvSpPr>
        <p:spPr>
          <a:xfrm>
            <a:off x="1565953" y="2250295"/>
            <a:ext cx="92435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chemeClr val="bg1"/>
                </a:solidFill>
                <a:latin typeface="SVN-Moon star" panose="00000400000000000000" pitchFamily="2" charset="0"/>
              </a:rPr>
              <a:t>BẮT BƯỚM</a:t>
            </a:r>
            <a:endParaRPr lang="en-US" sz="10000" dirty="0">
              <a:solidFill>
                <a:schemeClr val="bg1"/>
              </a:solidFill>
              <a:latin typeface="SVN-Moon star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1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4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 rotWithShape="1">
          <a:blip r:embed="rId2"/>
          <a:srcRect b="33169"/>
          <a:stretch/>
        </p:blipFill>
        <p:spPr>
          <a:xfrm>
            <a:off x="0" y="0"/>
            <a:ext cx="12400339" cy="6858000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11"/>
          <a:srcRect b="45159"/>
          <a:stretch/>
        </p:blipFill>
        <p:spPr>
          <a:xfrm>
            <a:off x="-42675" y="3687341"/>
            <a:ext cx="12443014" cy="32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5444" y="894289"/>
            <a:ext cx="10500851" cy="16698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14838" y="998391"/>
            <a:ext cx="10176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9000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</a:t>
            </a:r>
            <a:r>
              <a:rPr lang="en-US" sz="9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0,72 : 9 = ?</a:t>
            </a:r>
            <a:endParaRPr lang="en-US" sz="9000" dirty="0">
              <a:solidFill>
                <a:schemeClr val="bg1"/>
              </a:solidFill>
              <a:latin typeface="SVN-Cookie" panose="020B0606040200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570" y="47389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0,08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314" y="3493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0,8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2492" y="471016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D.0,008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5444" y="34680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8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55200" y="31674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7793" y="44752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3364" y="315242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87164" y="44300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2783" y="167822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652083"/>
            <a:ext cx="10500851" cy="1971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3394" y="829064"/>
            <a:ext cx="10176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9000" b="1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2</a:t>
            </a:r>
            <a:r>
              <a:rPr lang="en-US" sz="9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123,4 : 10 = ?</a:t>
            </a:r>
            <a:endParaRPr lang="en-US" sz="9000" b="1" dirty="0">
              <a:solidFill>
                <a:schemeClr val="bg1"/>
              </a:solidFill>
              <a:latin typeface="SVN-Cookie" panose="020B0606040200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33848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12,34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8899" y="33708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1,234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8899" y="46547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 1234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0109" y="474922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0,1234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9865" y="44486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174" y="43817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3617" y="30634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30760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587" y="-201901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6082" y="1034627"/>
            <a:ext cx="10500851" cy="21278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7359" y="1201876"/>
            <a:ext cx="10176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9000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3</a:t>
            </a:r>
            <a:r>
              <a:rPr lang="en-US" sz="9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123,4 : 100 = ?</a:t>
            </a:r>
            <a:endParaRPr lang="en-US" sz="9000" dirty="0">
              <a:solidFill>
                <a:schemeClr val="bg1"/>
              </a:solidFill>
              <a:latin typeface="SVN-Cookie" panose="020B0606040200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2382" y="37269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1,234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0,1234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 1234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5334" y="37749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12,34</a:t>
            </a:r>
            <a:endParaRPr lang="en-US" sz="6000" dirty="0">
              <a:latin typeface="SVN-Cookie" panose="020B0606040200020203" pitchFamily="34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5090" y="347442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28976" y="341804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9529" y="1602619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69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0" y="5204235"/>
            <a:ext cx="12191999" cy="16681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9537">
            <a:off x="9847494" y="-887471"/>
            <a:ext cx="2773752" cy="43796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07D3ECE-1C5A-4CE0-8582-4499CAEE55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 t="72766" r="17777"/>
          <a:stretch/>
        </p:blipFill>
        <p:spPr>
          <a:xfrm>
            <a:off x="2249649" y="356585"/>
            <a:ext cx="8403661" cy="120604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00642877-3DEB-4C41-9E60-58EBF6444833}"/>
              </a:ext>
            </a:extLst>
          </p:cNvPr>
          <p:cNvSpPr/>
          <p:nvPr/>
        </p:nvSpPr>
        <p:spPr>
          <a:xfrm>
            <a:off x="5212743" y="517503"/>
            <a:ext cx="231345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500" dirty="0" smtClean="0">
                <a:solidFill>
                  <a:srgbClr val="FF0000"/>
                </a:solidFill>
                <a:latin typeface="UTM Alba Matter" panose="02040603050506020204" pitchFamily="18" charset="0"/>
                <a:ea typeface="字魂59号-创粗黑" panose="00000500000000000000" pitchFamily="2" charset="-122"/>
              </a:rPr>
              <a:t>MỤC TIÊU</a:t>
            </a:r>
            <a:endParaRPr lang="zh-CN" altLang="en-US" sz="4500" dirty="0">
              <a:solidFill>
                <a:srgbClr val="FF0000"/>
              </a:solidFill>
              <a:latin typeface="UTM Alba Matter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4" name="Freeform 673">
            <a:extLst>
              <a:ext uri="{FF2B5EF4-FFF2-40B4-BE49-F238E27FC236}">
                <a16:creationId xmlns:a16="http://schemas.microsoft.com/office/drawing/2014/main" xmlns="" id="{5C5702F7-759E-4766-9F58-22D53C49282D}"/>
              </a:ext>
            </a:extLst>
          </p:cNvPr>
          <p:cNvSpPr>
            <a:spLocks/>
          </p:cNvSpPr>
          <p:nvPr/>
        </p:nvSpPr>
        <p:spPr bwMode="auto">
          <a:xfrm>
            <a:off x="841800" y="1985134"/>
            <a:ext cx="4681989" cy="3244317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8A10DCC2-2C44-4F07-BB07-569B417991A1}"/>
              </a:ext>
            </a:extLst>
          </p:cNvPr>
          <p:cNvSpPr txBox="1"/>
          <p:nvPr/>
        </p:nvSpPr>
        <p:spPr>
          <a:xfrm>
            <a:off x="2386215" y="2399782"/>
            <a:ext cx="18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4000" dirty="0" smtClean="0">
                <a:solidFill>
                  <a:srgbClr val="0000FF"/>
                </a:solidFill>
                <a:latin typeface="SVN-Gretoon" panose="02040603050506020204" pitchFamily="18" charset="0"/>
                <a:ea typeface="字魂59号-创粗黑" panose="00000500000000000000" pitchFamily="2" charset="-122"/>
              </a:rPr>
              <a:t>1</a:t>
            </a:r>
            <a:endParaRPr lang="zh-CN" altLang="en-US" sz="4000" dirty="0">
              <a:solidFill>
                <a:srgbClr val="0000FF"/>
              </a:solidFill>
              <a:latin typeface="SVN-Gretoon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5" name="Freeform 673">
            <a:extLst>
              <a:ext uri="{FF2B5EF4-FFF2-40B4-BE49-F238E27FC236}">
                <a16:creationId xmlns:a16="http://schemas.microsoft.com/office/drawing/2014/main" xmlns="" id="{8B7D7A46-918D-45E6-A76B-901AC69E0CE1}"/>
              </a:ext>
            </a:extLst>
          </p:cNvPr>
          <p:cNvSpPr>
            <a:spLocks/>
          </p:cNvSpPr>
          <p:nvPr/>
        </p:nvSpPr>
        <p:spPr bwMode="auto">
          <a:xfrm>
            <a:off x="6805613" y="1985134"/>
            <a:ext cx="4681989" cy="3244317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14EE31E9-0F25-432C-826D-213A4D4DECD1}"/>
              </a:ext>
            </a:extLst>
          </p:cNvPr>
          <p:cNvSpPr txBox="1"/>
          <p:nvPr/>
        </p:nvSpPr>
        <p:spPr>
          <a:xfrm>
            <a:off x="1723171" y="3014460"/>
            <a:ext cx="31497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Biết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chia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một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số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thập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phân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cho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10; 100; 1000;…</a:t>
            </a:r>
            <a:endParaRPr lang="zh-CN" altLang="en-US" sz="2500" b="1" spc="300" dirty="0">
              <a:latin typeface="UTM Isadora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AA5FF0C-7466-4738-B060-468F408C38B0}"/>
              </a:ext>
            </a:extLst>
          </p:cNvPr>
          <p:cNvSpPr txBox="1"/>
          <p:nvPr/>
        </p:nvSpPr>
        <p:spPr>
          <a:xfrm>
            <a:off x="8389765" y="2399782"/>
            <a:ext cx="18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4000" dirty="0" smtClean="0">
                <a:solidFill>
                  <a:srgbClr val="0000FF"/>
                </a:solidFill>
                <a:latin typeface="SVN-Gretoon" panose="02040603050506020204" pitchFamily="18" charset="0"/>
                <a:ea typeface="字魂59号-创粗黑" panose="00000500000000000000" pitchFamily="2" charset="-122"/>
              </a:rPr>
              <a:t>2</a:t>
            </a:r>
            <a:endParaRPr lang="zh-CN" altLang="en-US" sz="4000" dirty="0">
              <a:solidFill>
                <a:srgbClr val="0000FF"/>
              </a:solidFill>
              <a:latin typeface="SVN-Gretoon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1681623-E201-4375-A5C8-B9AE81FE9CAB}"/>
              </a:ext>
            </a:extLst>
          </p:cNvPr>
          <p:cNvSpPr txBox="1"/>
          <p:nvPr/>
        </p:nvSpPr>
        <p:spPr>
          <a:xfrm>
            <a:off x="8064328" y="3094181"/>
            <a:ext cx="2426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Vận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dụng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để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giải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bài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toán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có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lời</a:t>
            </a:r>
            <a:r>
              <a:rPr lang="en-US" altLang="zh-CN" sz="2500" b="1" spc="300" dirty="0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2500" b="1" spc="300" dirty="0" err="1" smtClean="0">
                <a:latin typeface="UTM Isadora" panose="02040603050506020204" pitchFamily="18" charset="0"/>
                <a:ea typeface="字魂59号-创粗黑" panose="00000500000000000000" pitchFamily="2" charset="-122"/>
              </a:rPr>
              <a:t>văn</a:t>
            </a:r>
            <a:r>
              <a:rPr lang="en-US" altLang="zh-CN" sz="2500" b="1" spc="300" dirty="0">
                <a:latin typeface="UTM Isadora" panose="02040603050506020204" pitchFamily="18" charset="0"/>
                <a:ea typeface="字魂59号-创粗黑" panose="00000500000000000000" pitchFamily="2" charset="-122"/>
              </a:rPr>
              <a:t>.</a:t>
            </a:r>
            <a:endParaRPr lang="zh-CN" altLang="en-US" sz="2500" b="1" spc="300" dirty="0">
              <a:latin typeface="UTM Isadora" panose="0204060305050602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2D2699A-A0DB-40BF-BDFB-BDE014F6E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192" y="1787086"/>
            <a:ext cx="1975236" cy="45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 animBg="1"/>
          <p:bldP spid="16" grpId="0"/>
          <p:bldP spid="15" grpId="0" animBg="1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 animBg="1"/>
          <p:bldP spid="16" grpId="0"/>
          <p:bldP spid="15" grpId="0" animBg="1"/>
          <p:bldP spid="17" grpId="0"/>
          <p:bldP spid="18" grpId="0"/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" y="-17748"/>
            <a:ext cx="12284525" cy="6852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-1785" y="5203910"/>
            <a:ext cx="12191999" cy="1668162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="" xmlns:a16="http://schemas.microsoft.com/office/drawing/2014/main" id="{8B50E6C9-F6A2-4ABE-B969-EE2727F5E4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4130" y="616183"/>
            <a:ext cx="10454703" cy="5308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0028863">
            <a:off x="-385535" y="1961167"/>
            <a:ext cx="3614438" cy="34567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662">
            <a:off x="9833987" y="-1014315"/>
            <a:ext cx="2773752" cy="43796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F33820D-FEBC-4192-9618-A54A340C02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>
          <a:xfrm>
            <a:off x="8849255" y="1566172"/>
            <a:ext cx="4023930" cy="464311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47676" y="673465"/>
            <a:ext cx="3357554" cy="3170099"/>
            <a:chOff x="0" y="0"/>
            <a:chExt cx="3357554" cy="3687159"/>
          </a:xfrm>
        </p:grpSpPr>
        <p:sp>
          <p:nvSpPr>
            <p:cNvPr id="14" name="TextBox 13"/>
            <p:cNvSpPr txBox="1"/>
            <p:nvPr/>
          </p:nvSpPr>
          <p:spPr>
            <a:xfrm>
              <a:off x="0" y="0"/>
              <a:ext cx="3357554" cy="3687159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123,4       10</a:t>
              </a:r>
            </a:p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023        12,34</a:t>
              </a:r>
            </a:p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 03 4</a:t>
              </a:r>
            </a:p>
            <a:p>
              <a:r>
                <a:rPr lang="en-US" sz="4000" dirty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</a:t>
              </a:r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   040</a:t>
              </a:r>
            </a:p>
            <a:p>
              <a:r>
                <a:rPr lang="en-US" sz="4000" dirty="0" smtClean="0">
                  <a:solidFill>
                    <a:schemeClr val="tx1"/>
                  </a:solidFill>
                  <a:latin typeface="SVN-Cookie" panose="020B0606040200020203" pitchFamily="34" charset="0"/>
                  <a:cs typeface="Times New Roman" pitchFamily="18" charset="0"/>
                </a:rPr>
                <a:t>         0</a:t>
              </a:r>
              <a:endParaRPr lang="en-US" sz="4000" dirty="0">
                <a:solidFill>
                  <a:schemeClr val="tx1"/>
                </a:solidFill>
                <a:latin typeface="SVN-Cookie" panose="020B0606040200020203" pitchFamily="34" charset="0"/>
                <a:cs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62590" y="214291"/>
              <a:ext cx="4242" cy="16292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66828" y="732276"/>
              <a:ext cx="1120724" cy="15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409846" y="673465"/>
            <a:ext cx="3153855" cy="3170099"/>
            <a:chOff x="285720" y="3643314"/>
            <a:chExt cx="3153855" cy="3170099"/>
          </a:xfrm>
        </p:grpSpPr>
        <p:sp>
          <p:nvSpPr>
            <p:cNvPr id="19" name="TextBox 18"/>
            <p:cNvSpPr txBox="1"/>
            <p:nvPr/>
          </p:nvSpPr>
          <p:spPr>
            <a:xfrm>
              <a:off x="285720" y="3643314"/>
              <a:ext cx="3082895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123, 4         100</a:t>
              </a:r>
            </a:p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023  4        1,234</a:t>
              </a:r>
            </a:p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 03  40</a:t>
              </a:r>
            </a:p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</a:t>
              </a:r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      400</a:t>
              </a:r>
            </a:p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</a:t>
              </a:r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" panose="020B0606040200020203" pitchFamily="34" charset="0"/>
                  <a:cs typeface="Times New Roman" pitchFamily="18" charset="0"/>
                </a:rPr>
                <a:t>           0</a:t>
              </a:r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" panose="020B0606040200020203" pitchFamily="34" charset="0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1385823" y="4472037"/>
              <a:ext cx="1373075" cy="138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71670" y="4214818"/>
              <a:ext cx="1367905" cy="132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944504" y="3774986"/>
            <a:ext cx="2763898" cy="630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VN-Cookie" panose="020B0606040200020203" pitchFamily="34" charset="0"/>
              </a:rPr>
              <a:t>123,4 : 10 = 12,34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8702" y="3724224"/>
            <a:ext cx="2973891" cy="6309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VN-Cookie" panose="020B0606040200020203" pitchFamily="34" charset="0"/>
              </a:rPr>
              <a:t>123,4 : 100 = 1,234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pic>
        <p:nvPicPr>
          <p:cNvPr id="28" name="Picture 5"/>
          <p:cNvPicPr>
            <a:picLocks noGrp="1"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531" y="4458501"/>
            <a:ext cx="8445500" cy="12152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363868" y="4639515"/>
            <a:ext cx="6200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SVN-Cookie" panose="020B0606040200020203" pitchFamily="34" charset="0"/>
              </a:rPr>
              <a:t>Em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hãy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nhận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xét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sự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thay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đổi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của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i="1" dirty="0" err="1">
                <a:latin typeface="SVN-Cookie" panose="020B0606040200020203" pitchFamily="34" charset="0"/>
              </a:rPr>
              <a:t>dấu</a:t>
            </a:r>
            <a:r>
              <a:rPr lang="en-US" sz="3000" b="1" i="1" dirty="0">
                <a:latin typeface="SVN-Cookie" panose="020B0606040200020203" pitchFamily="34" charset="0"/>
              </a:rPr>
              <a:t> </a:t>
            </a:r>
            <a:r>
              <a:rPr lang="en-US" sz="3000" b="1" i="1" dirty="0" err="1">
                <a:latin typeface="SVN-Cookie" panose="020B0606040200020203" pitchFamily="34" charset="0"/>
              </a:rPr>
              <a:t>phẩy</a:t>
            </a:r>
            <a:r>
              <a:rPr lang="en-US" sz="3000" b="1" i="1" dirty="0">
                <a:latin typeface="SVN-Cookie" panose="020B0606040200020203" pitchFamily="34" charset="0"/>
              </a:rPr>
              <a:t> </a:t>
            </a:r>
            <a:r>
              <a:rPr lang="en-US" sz="3000" b="1" dirty="0" smtClean="0">
                <a:latin typeface="SVN-Cookie" panose="020B0606040200020203" pitchFamily="34" charset="0"/>
              </a:rPr>
              <a:t>ở</a:t>
            </a:r>
            <a:r>
              <a:rPr lang="en-US" sz="3000" b="1" i="1" dirty="0" smtClean="0">
                <a:latin typeface="SVN-Cookie" panose="020B0606040200020203" pitchFamily="34" charset="0"/>
              </a:rPr>
              <a:t> </a:t>
            </a:r>
            <a:r>
              <a:rPr lang="en-US" sz="3000" b="1" i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thương</a:t>
            </a:r>
            <a:r>
              <a:rPr lang="en-US" sz="3000" b="1" dirty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endParaRPr lang="en-US" sz="3000" b="1" dirty="0" smtClean="0">
              <a:solidFill>
                <a:srgbClr val="0000FF"/>
              </a:solidFill>
              <a:latin typeface="SVN-Cookie" panose="020B0606040200020203" pitchFamily="34" charset="0"/>
            </a:endParaRPr>
          </a:p>
          <a:p>
            <a:pPr algn="ctr"/>
            <a:r>
              <a:rPr lang="en-US" sz="3000" b="1" dirty="0" smtClean="0">
                <a:latin typeface="SVN-Cookie" panose="020B0606040200020203" pitchFamily="34" charset="0"/>
              </a:rPr>
              <a:t>so </a:t>
            </a:r>
            <a:r>
              <a:rPr lang="en-US" sz="3000" b="1" dirty="0" err="1">
                <a:latin typeface="SVN-Cookie" panose="020B0606040200020203" pitchFamily="34" charset="0"/>
              </a:rPr>
              <a:t>với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i="1" dirty="0" err="1" smtClean="0">
                <a:solidFill>
                  <a:srgbClr val="0000FF"/>
                </a:solidFill>
                <a:latin typeface="SVN-Cookie" panose="020B0606040200020203" pitchFamily="34" charset="0"/>
              </a:rPr>
              <a:t>số</a:t>
            </a:r>
            <a:r>
              <a:rPr lang="en-US" sz="3000" b="1" i="1" dirty="0" smtClean="0">
                <a:solidFill>
                  <a:srgbClr val="0000FF"/>
                </a:solidFill>
                <a:latin typeface="SVN-Cookie" panose="020B0606040200020203" pitchFamily="34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SVN-Cookie" panose="020B0606040200020203" pitchFamily="34" charset="0"/>
              </a:rPr>
              <a:t>bị</a:t>
            </a:r>
            <a:r>
              <a:rPr lang="en-US" sz="3000" b="1" i="1" dirty="0">
                <a:solidFill>
                  <a:srgbClr val="0000FF"/>
                </a:solidFill>
                <a:latin typeface="SVN-Cookie" panose="020B0606040200020203" pitchFamily="34" charset="0"/>
              </a:rPr>
              <a:t> chia </a:t>
            </a:r>
            <a:r>
              <a:rPr lang="en-US" sz="3000" b="1" dirty="0" err="1">
                <a:latin typeface="SVN-Cookie" panose="020B0606040200020203" pitchFamily="34" charset="0"/>
              </a:rPr>
              <a:t>của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các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phép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tính</a:t>
            </a:r>
            <a:r>
              <a:rPr lang="en-US" sz="3000" b="1" dirty="0">
                <a:latin typeface="SVN-Cookie" panose="020B0606040200020203" pitchFamily="34" charset="0"/>
              </a:rPr>
              <a:t> </a:t>
            </a:r>
            <a:r>
              <a:rPr lang="en-US" sz="3000" b="1" dirty="0" err="1">
                <a:latin typeface="SVN-Cookie" panose="020B0606040200020203" pitchFamily="34" charset="0"/>
              </a:rPr>
              <a:t>trên</a:t>
            </a:r>
            <a:r>
              <a:rPr lang="en-US" sz="3000" b="1" dirty="0" smtClean="0">
                <a:latin typeface="SVN-Cookie" panose="020B0606040200020203" pitchFamily="34" charset="0"/>
              </a:rPr>
              <a:t>.</a:t>
            </a:r>
            <a:endParaRPr lang="en-US" sz="3000" b="1" i="1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2 0.36967 L 4.79167E-6 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854</Words>
  <Application>Microsoft Office PowerPoint</Application>
  <PresentationFormat>Widescreen</PresentationFormat>
  <Paragraphs>193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Calibri</vt:lpstr>
      <vt:lpstr>Cambria Math</vt:lpstr>
      <vt:lpstr>inpin heiti</vt:lpstr>
      <vt:lpstr>SVN-Aslang Barry</vt:lpstr>
      <vt:lpstr>SVN-Beloved</vt:lpstr>
      <vt:lpstr>SVN-Carington</vt:lpstr>
      <vt:lpstr>SVN-Cookie</vt:lpstr>
      <vt:lpstr>SVN-Gretoon</vt:lpstr>
      <vt:lpstr>SVN-Moon star</vt:lpstr>
      <vt:lpstr>Times New Roman</vt:lpstr>
      <vt:lpstr>UTM Alba Matter</vt:lpstr>
      <vt:lpstr>UTM Aquarelle</vt:lpstr>
      <vt:lpstr>UTM Arruba KT</vt:lpstr>
      <vt:lpstr>UTM Dai Co Viet</vt:lpstr>
      <vt:lpstr>UTM Isadora</vt:lpstr>
      <vt:lpstr>UTM Mother</vt:lpstr>
      <vt:lpstr>字魂59号-创粗黑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WIN10</cp:lastModifiedBy>
  <cp:revision>227</cp:revision>
  <dcterms:created xsi:type="dcterms:W3CDTF">2018-05-08T06:24:03Z</dcterms:created>
  <dcterms:modified xsi:type="dcterms:W3CDTF">2021-11-30T01:11:47Z</dcterms:modified>
</cp:coreProperties>
</file>