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2" r:id="rId5"/>
    <p:sldId id="259" r:id="rId6"/>
    <p:sldId id="281" r:id="rId7"/>
    <p:sldId id="260" r:id="rId8"/>
    <p:sldId id="261" r:id="rId9"/>
    <p:sldId id="282" r:id="rId10"/>
    <p:sldId id="283" r:id="rId11"/>
    <p:sldId id="284" r:id="rId12"/>
    <p:sldId id="273" r:id="rId13"/>
    <p:sldId id="263" r:id="rId14"/>
    <p:sldId id="285" r:id="rId15"/>
    <p:sldId id="266" r:id="rId16"/>
    <p:sldId id="286" r:id="rId17"/>
    <p:sldId id="277" r:id="rId18"/>
    <p:sldId id="280" r:id="rId19"/>
    <p:sldId id="267" r:id="rId20"/>
    <p:sldId id="272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5C"/>
    <a:srgbClr val="5E3F36"/>
    <a:srgbClr val="FDB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45" autoAdjust="0"/>
  </p:normalViewPr>
  <p:slideViewPr>
    <p:cSldViewPr showGuides="1">
      <p:cViewPr>
        <p:scale>
          <a:sx n="40" d="100"/>
          <a:sy n="40" d="100"/>
        </p:scale>
        <p:origin x="-1560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39667-5E9E-4596-B844-C1458209E878}" type="datetimeFigureOut">
              <a:rPr lang="en-US" smtClean="0"/>
              <a:t>07-Dec-21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E945A-EF8C-4480-B58B-60279EAD3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18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Ngoài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E945A-EF8C-4480-B58B-60279EAD3D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62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Ngoài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E945A-EF8C-4480-B58B-60279EAD3D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0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7C3EDE-AAFC-44CC-8B06-E3E68B9C8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C9F8A2E-FF10-42A3-BDD4-D3A82D8E2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8E962A-E29D-46DA-8A06-BD364CCA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2FE4D5-7978-4A0A-B342-958A39105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9BAA097-7195-4C23-97FE-640DE07A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5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AE0715-B006-4160-ADCC-4D8499D1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8E6ECF5-F428-4751-B8B1-503ED79DC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76A3683-9DF8-4926-863B-E9527C8B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A9850D-BB6A-449C-9502-10FB7C7C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0AAB76-EFB2-47BE-8FC8-AF43334A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56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879E6A7-8899-4269-9F72-511A661FC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1B22F11-10C8-42B5-8D52-D6E1769C7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E6DCE9-7349-49AC-977B-76763B53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B6F952C-2402-4019-B4AA-59FF6BF9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2EDFD32-717A-44B9-87E6-9830E2789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8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D88E32-3163-4F3B-9936-9A4B4B25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72DE3CE-CC89-48FC-AEF6-198D23EED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5262FD3-4410-4D5D-988D-B76E69E1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D7992F-B23F-4FCF-BC24-C30A02CF8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C147DC8-EC4A-47B0-9394-C41AC3B5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2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A1BE71-B92B-4423-A676-2B64281BF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2FA31A-1195-49E8-A376-8485E7A0B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FC48E58-FB2B-4832-BB4F-86D9ACFC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A7FD54-6287-4E99-A461-6585E656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A700E1-3703-4CA2-961E-F8224023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06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D1B6B8-3656-431D-99E4-B5F99579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294148E-BBF2-41E0-8FC5-7E272803E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7999181-ADB6-4D69-99B6-A6787FC98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B9742DD-2D93-4A45-9A03-B7140E8E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E4B2BEF-4E4C-40CE-939C-DA1224A7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5B14F77-0D1B-43D8-9292-831A4EDE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7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131E7D6-BA7D-4BC5-ADB2-F5FE2526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AA0AC2C-0807-457A-B0BB-138B0B414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66502A3-4ACE-4AD6-9066-293ED64F0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1CB0532-3D2C-4E91-A037-163F665BF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69941D3-C0A7-476F-A401-AD392EEB9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50BCFC-9676-45FD-BBA0-5BAA6D6E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9F946A5-EBEA-463E-B3B7-F18793FB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82C4E2F-610E-48FA-9A80-E6F8AAFD1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3B2346-EB28-437F-AE7A-8CE26E093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A131E82-DCAF-4D80-B333-38774942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A5CF801-F89D-4A85-A8F1-7754407A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D870131-1EA9-46F6-812D-AEFEF28B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1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4160BFB-8225-408D-AB1F-C6F00850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A3C61D-913A-44B8-B3DF-FE30C12D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5329C9-AD70-4994-AA25-C173A8CB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05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6A795F-0B31-43A0-B2FA-6565B36D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86B1E5D-ABE4-4EBE-AFC3-45283EE7D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B624EF4-E0DA-47C9-8FDA-521D24ACD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49F214F-0207-4451-857F-A0F742C7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B451EB3-08B3-4E7C-B266-19E1A664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67A5D68-23BD-4483-8285-7C0A2696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3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80E268-FDBE-4A8C-9E12-FEEED2BE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8A0DB3CE-9C70-4826-B659-97AB434C4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CF1F78D-5824-48B4-B008-BCD4DB402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EEF401C-6856-4A8F-A419-C0871806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3C507F-C6FA-4D6A-8E70-647386F1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F8E9FAA-E60D-4786-B25C-72129E83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1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9904CD8-A804-47A9-B3C3-1271C3A1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4764AC8-D726-4B38-BEA1-B40038028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B2B112-041E-4126-8BE9-8C681CD8D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1DEEF-2D2B-4BAD-A603-DEE5E36A7C21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CD24EA5-E634-40B0-80E3-8FD54592C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FDB9F90-0048-46C3-964C-DE2DE82AC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FF98E-08A0-428D-81CF-C41A1A00A63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832" y="-21742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2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18" Type="http://schemas.openxmlformats.org/officeDocument/2006/relationships/image" Target="../media/image5.png"/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4.wdp"/><Relationship Id="rId2" Type="http://schemas.microsoft.com/office/2007/relationships/media" Target="../media/media2.mp3"/><Relationship Id="rId16" Type="http://schemas.openxmlformats.org/officeDocument/2006/relationships/image" Target="../media/image12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audio" Target="../media/media3.mp3"/><Relationship Id="rId1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microsoft.com/office/2007/relationships/media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5014B71-60E5-4F46-AF93-EA57D350E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" y="0"/>
            <a:ext cx="12192000" cy="6858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C32759C7-3269-4432-8921-4B466E6AE5AC}"/>
              </a:ext>
            </a:extLst>
          </p:cNvPr>
          <p:cNvSpPr txBox="1"/>
          <p:nvPr/>
        </p:nvSpPr>
        <p:spPr>
          <a:xfrm>
            <a:off x="2074964" y="1578010"/>
            <a:ext cx="3806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FFFF00"/>
                </a:solidFill>
                <a:effectLst>
                  <a:outerShdw blurRad="63500" sx="103000" sy="103000" algn="ctr" rotWithShape="0">
                    <a:prstClr val="black">
                      <a:alpha val="40000"/>
                    </a:prstClr>
                  </a:outerShdw>
                </a:effectLst>
                <a:latin typeface="UTM Alpine KT" pitchFamily="18" charset="0"/>
                <a:ea typeface="包图简圆体" panose="02010601030101010101" pitchFamily="2" charset="-122"/>
              </a:rPr>
              <a:t>Toán</a:t>
            </a:r>
            <a:endParaRPr lang="zh-CN" altLang="en-US" sz="7200" dirty="0">
              <a:solidFill>
                <a:srgbClr val="FFFF00"/>
              </a:solidFill>
              <a:effectLst>
                <a:outerShdw blurRad="63500" sx="103000" sy="103000" algn="ctr" rotWithShape="0">
                  <a:prstClr val="black">
                    <a:alpha val="40000"/>
                  </a:prstClr>
                </a:outerShdw>
              </a:effectLst>
              <a:latin typeface="UTM Alpine KT" pitchFamily="18" charset="0"/>
              <a:ea typeface="包图简圆体" panose="02010601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6739B785-2FF6-463F-8EA1-57C4E03D2769}"/>
              </a:ext>
            </a:extLst>
          </p:cNvPr>
          <p:cNvSpPr txBox="1"/>
          <p:nvPr/>
        </p:nvSpPr>
        <p:spPr>
          <a:xfrm>
            <a:off x="659396" y="2636912"/>
            <a:ext cx="69487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b="1" dirty="0" smtClean="0">
                <a:solidFill>
                  <a:srgbClr val="7030A0"/>
                </a:solidFill>
                <a:effectLst>
                  <a:outerShdw blurRad="63500" sx="103000" sy="103000" algn="ctr" rotWithShape="0">
                    <a:prstClr val="black">
                      <a:alpha val="40000"/>
                    </a:prstClr>
                  </a:outerShdw>
                </a:effectLst>
                <a:latin typeface="UTM Cabaret" pitchFamily="18" charset="0"/>
                <a:ea typeface="包图简圆体" panose="02010601030101010101" pitchFamily="2" charset="-122"/>
              </a:rPr>
              <a:t>LUYỆN TẬP</a:t>
            </a:r>
            <a:endParaRPr lang="zh-CN" altLang="en-US" sz="10000" dirty="0">
              <a:solidFill>
                <a:srgbClr val="7030A0"/>
              </a:solidFill>
              <a:effectLst>
                <a:outerShdw blurRad="63500" sx="103000" sy="103000" algn="ctr" rotWithShape="0">
                  <a:prstClr val="black">
                    <a:alpha val="40000"/>
                  </a:prstClr>
                </a:outerShdw>
              </a:effectLst>
              <a:latin typeface="UTM Cabaret" pitchFamily="18" charset="0"/>
              <a:ea typeface="包图简圆体" panose="02010601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AF47D10E-0916-40EB-A6DE-FFCBACB7F731}"/>
              </a:ext>
            </a:extLst>
          </p:cNvPr>
          <p:cNvSpPr txBox="1"/>
          <p:nvPr/>
        </p:nvSpPr>
        <p:spPr>
          <a:xfrm>
            <a:off x="1728157" y="4437112"/>
            <a:ext cx="4727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2005C"/>
                </a:solidFill>
                <a:effectLst>
                  <a:outerShdw blurRad="63500" sx="103000" sy="103000" algn="ctr" rotWithShape="0">
                    <a:prstClr val="black">
                      <a:alpha val="40000"/>
                    </a:prst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(</a:t>
            </a:r>
            <a:r>
              <a:rPr lang="en-US" altLang="zh-CN" sz="2400" b="1" dirty="0" err="1" smtClean="0">
                <a:solidFill>
                  <a:srgbClr val="F2005C"/>
                </a:solidFill>
                <a:effectLst>
                  <a:outerShdw blurRad="63500" sx="103000" sy="103000" algn="ctr" rotWithShape="0">
                    <a:prstClr val="black">
                      <a:alpha val="40000"/>
                    </a:prst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Trang</a:t>
            </a:r>
            <a:r>
              <a:rPr lang="en-US" altLang="zh-CN" sz="2400" b="1" dirty="0" smtClean="0">
                <a:solidFill>
                  <a:srgbClr val="F2005C"/>
                </a:solidFill>
                <a:effectLst>
                  <a:outerShdw blurRad="63500" sx="103000" sy="103000" algn="ctr" rotWithShape="0">
                    <a:prstClr val="black">
                      <a:alpha val="40000"/>
                    </a:prst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rPr>
              <a:t> 64)</a:t>
            </a:r>
            <a:endParaRPr lang="zh-CN" altLang="en-US" sz="2400" b="1" dirty="0">
              <a:solidFill>
                <a:srgbClr val="F2005C"/>
              </a:solidFill>
              <a:effectLst>
                <a:outerShdw blurRad="63500" sx="103000" sy="103000" algn="ctr" rotWithShape="0">
                  <a:prstClr val="black">
                    <a:alpha val="40000"/>
                  </a:prstClr>
                </a:outerShdw>
              </a:effectLst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26372C14-61A5-427E-8270-E91FD09C12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40950" r="76375" b="41376"/>
          <a:stretch/>
        </p:blipFill>
        <p:spPr>
          <a:xfrm>
            <a:off x="1504683" y="1340768"/>
            <a:ext cx="1560681" cy="138264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3E6BA4F-89E1-4B9D-B42F-527AF1A321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1" t="36456" r="39857" b="45870"/>
          <a:stretch/>
        </p:blipFill>
        <p:spPr>
          <a:xfrm>
            <a:off x="5688475" y="1988840"/>
            <a:ext cx="944674" cy="836910"/>
          </a:xfrm>
          <a:prstGeom prst="rect">
            <a:avLst/>
          </a:prstGeom>
        </p:spPr>
      </p:pic>
      <p:pic>
        <p:nvPicPr>
          <p:cNvPr id="24" name="5c4daca3bbb30">
            <a:hlinkClick r:id="" action="ppaction://media"/>
            <a:extLst>
              <a:ext uri="{FF2B5EF4-FFF2-40B4-BE49-F238E27FC236}">
                <a16:creationId xmlns:a16="http://schemas.microsoft.com/office/drawing/2014/main" xmlns="" id="{22851A76-BD04-4ECC-B7C6-7EE41FFAEA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9496" y="-109889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2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  <p:extLst mod="1">
    <p:ext uri="{E180D4A7-C9FB-4DFB-919C-405C955672EB}">
      <p14:showEvtLst xmlns:p14="http://schemas.microsoft.com/office/powerpoint/2010/main">
        <p14:playEvt time="13" objId="2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631504" y="494832"/>
            <a:ext cx="4680520" cy="756326"/>
            <a:chOff x="1631504" y="494832"/>
            <a:chExt cx="4680520" cy="75632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31504" y="494832"/>
              <a:ext cx="4680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1.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rồi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:</a:t>
              </a:r>
              <a:endParaRPr lang="zh-CN" altLang="en-US" sz="3200" b="1" dirty="0">
                <a:solidFill>
                  <a:srgbClr val="5E3F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70078" y="1000985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b="1" dirty="0">
                <a:solidFill>
                  <a:srgbClr val="5E3F36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6279F1-6603-4375-BF4E-13EFD855B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071"/>
            <a:ext cx="5898411" cy="5898411"/>
          </a:xfrm>
          <a:prstGeom prst="rect">
            <a:avLst/>
          </a:prstGeom>
        </p:spPr>
      </p:pic>
      <p:sp>
        <p:nvSpPr>
          <p:cNvPr id="12" name="云形 11">
            <a:extLst>
              <a:ext uri="{FF2B5EF4-FFF2-40B4-BE49-F238E27FC236}">
                <a16:creationId xmlns:a16="http://schemas.microsoft.com/office/drawing/2014/main" xmlns="" id="{C99AB6C3-4A55-4EF7-8FDD-D2293538F236}"/>
              </a:ext>
            </a:extLst>
          </p:cNvPr>
          <p:cNvSpPr/>
          <p:nvPr/>
        </p:nvSpPr>
        <p:spPr>
          <a:xfrm rot="20961124">
            <a:off x="5657268" y="1718631"/>
            <a:ext cx="6088881" cy="41904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rgbClr val="5E3F3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29" name="组合 10">
            <a:extLst>
              <a:ext uri="{FF2B5EF4-FFF2-40B4-BE49-F238E27FC236}">
                <a16:creationId xmlns:a16="http://schemas.microsoft.com/office/drawing/2014/main" xmlns="" id="{D65BD6AD-75BF-4B06-B55A-C9DFC5878357}"/>
              </a:ext>
            </a:extLst>
          </p:cNvPr>
          <p:cNvGrpSpPr/>
          <p:nvPr/>
        </p:nvGrpSpPr>
        <p:grpSpPr>
          <a:xfrm>
            <a:off x="7104112" y="2126464"/>
            <a:ext cx="3564396" cy="942496"/>
            <a:chOff x="210056" y="1634501"/>
            <a:chExt cx="5712945" cy="2014632"/>
          </a:xfrm>
        </p:grpSpPr>
        <p:sp>
          <p:nvSpPr>
            <p:cNvPr id="30" name="矩形: 圆角 11">
              <a:extLst>
                <a:ext uri="{FF2B5EF4-FFF2-40B4-BE49-F238E27FC236}">
                  <a16:creationId xmlns:a16="http://schemas.microsoft.com/office/drawing/2014/main" xmlns="" id="{9969BF48-0557-4CA9-9B74-9DADBEC62ED9}"/>
                </a:ext>
              </a:extLst>
            </p:cNvPr>
            <p:cNvSpPr/>
            <p:nvPr/>
          </p:nvSpPr>
          <p:spPr>
            <a:xfrm>
              <a:off x="929565" y="1634501"/>
              <a:ext cx="4993436" cy="2014632"/>
            </a:xfrm>
            <a:prstGeom prst="roundRect">
              <a:avLst/>
            </a:prstGeom>
            <a:noFill/>
            <a:ln w="22225">
              <a:solidFill>
                <a:srgbClr val="A14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12">
              <a:extLst>
                <a:ext uri="{FF2B5EF4-FFF2-40B4-BE49-F238E27FC236}">
                  <a16:creationId xmlns:a16="http://schemas.microsoft.com/office/drawing/2014/main" xmlns="" id="{0AC88EA1-EE00-47C5-B1FA-97215E938CD3}"/>
                </a:ext>
              </a:extLst>
            </p:cNvPr>
            <p:cNvSpPr txBox="1"/>
            <p:nvPr/>
          </p:nvSpPr>
          <p:spPr>
            <a:xfrm>
              <a:off x="210056" y="1634501"/>
              <a:ext cx="5056994" cy="153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457200" algn="just" fontAlgn="base" latinLnBrk="1">
                <a:lnSpc>
                  <a:spcPct val="150000"/>
                </a:lnSpc>
                <a:defRPr sz="2000" b="0" i="0" spc="400">
                  <a:solidFill>
                    <a:srgbClr val="444444"/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algn="ctr">
                <a:spcBef>
                  <a:spcPct val="20000"/>
                </a:spcBef>
              </a:pPr>
              <a:r>
                <a:rPr lang="en-US" altLang="en-US" sz="3200" b="1" dirty="0" smtClean="0">
                  <a:solidFill>
                    <a:srgbClr val="C00000"/>
                  </a:solidFill>
                  <a:latin typeface="UTM Neo Sans Intel" pitchFamily="18" charset="0"/>
                  <a:cs typeface="Arial" pitchFamily="34" charset="0"/>
                </a:rPr>
                <a:t>c) </a:t>
              </a:r>
              <a:r>
                <a:rPr lang="en-US" altLang="en-US" sz="3200" b="1" dirty="0">
                  <a:solidFill>
                    <a:srgbClr val="C00000"/>
                  </a:solidFill>
                  <a:latin typeface="UTM Neo Sans Intel" pitchFamily="18" charset="0"/>
                  <a:cs typeface="Arial" pitchFamily="34" charset="0"/>
                </a:rPr>
                <a:t>42,7 : 7</a:t>
              </a:r>
            </a:p>
          </p:txBody>
        </p:sp>
      </p:grp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8051121" y="3282950"/>
            <a:ext cx="10470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C00000"/>
                </a:solidFill>
                <a:latin typeface="UTM Neo Sans Intel" pitchFamily="18" charset="0"/>
                <a:cs typeface="Arial" pitchFamily="34" charset="0"/>
              </a:rPr>
              <a:t>42,7</a:t>
            </a:r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>
            <a:off x="9120336" y="3435325"/>
            <a:ext cx="1588" cy="114300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 b="1">
              <a:latin typeface="UTM Neo Sans Intel" pitchFamily="18" charset="0"/>
            </a:endParaRPr>
          </a:p>
        </p:txBody>
      </p:sp>
      <p:sp>
        <p:nvSpPr>
          <p:cNvPr id="34" name="Line 24"/>
          <p:cNvSpPr>
            <a:spLocks noChangeShapeType="1"/>
          </p:cNvSpPr>
          <p:nvPr/>
        </p:nvSpPr>
        <p:spPr bwMode="auto">
          <a:xfrm>
            <a:off x="9120336" y="3789040"/>
            <a:ext cx="88644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 b="1">
              <a:latin typeface="UTM Neo Sans Intel" pitchFamily="18" charset="0"/>
            </a:endParaRPr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9381058" y="3294608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C00000"/>
                </a:solidFill>
                <a:latin typeface="UTM Neo Sans Intel" pitchFamily="18" charset="0"/>
                <a:cs typeface="Arial" pitchFamily="34" charset="0"/>
              </a:rPr>
              <a:t>7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8249559" y="3819525"/>
            <a:ext cx="1066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UTM Neo Sans Intel" pitchFamily="18" charset="0"/>
                <a:cs typeface="Arial" pitchFamily="34" charset="0"/>
              </a:rPr>
              <a:t>0 7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b="1" dirty="0"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9142685" y="3826450"/>
            <a:ext cx="8640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6,1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8603571" y="4406900"/>
            <a:ext cx="28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latin typeface="UTM Neo Sans Intel" pitchFamily="18" charset="0"/>
                <a:cs typeface="Arial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3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utoUpdateAnimBg="0"/>
      <p:bldP spid="35" grpId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631504" y="494832"/>
            <a:ext cx="4680520" cy="756326"/>
            <a:chOff x="1631504" y="494832"/>
            <a:chExt cx="4680520" cy="75632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31504" y="494832"/>
              <a:ext cx="4680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1.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rồi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:</a:t>
              </a:r>
              <a:endParaRPr lang="zh-CN" altLang="en-US" sz="3200" b="1" dirty="0">
                <a:solidFill>
                  <a:srgbClr val="5E3F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70078" y="1000985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b="1" dirty="0">
                <a:solidFill>
                  <a:srgbClr val="5E3F36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6279F1-6603-4375-BF4E-13EFD855B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071"/>
            <a:ext cx="5898411" cy="5898411"/>
          </a:xfrm>
          <a:prstGeom prst="rect">
            <a:avLst/>
          </a:prstGeom>
        </p:spPr>
      </p:pic>
      <p:sp>
        <p:nvSpPr>
          <p:cNvPr id="12" name="云形 11">
            <a:extLst>
              <a:ext uri="{FF2B5EF4-FFF2-40B4-BE49-F238E27FC236}">
                <a16:creationId xmlns:a16="http://schemas.microsoft.com/office/drawing/2014/main" xmlns="" id="{C99AB6C3-4A55-4EF7-8FDD-D2293538F236}"/>
              </a:ext>
            </a:extLst>
          </p:cNvPr>
          <p:cNvSpPr/>
          <p:nvPr/>
        </p:nvSpPr>
        <p:spPr>
          <a:xfrm rot="20961124">
            <a:off x="5657268" y="1718631"/>
            <a:ext cx="6088881" cy="41904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rgbClr val="5E3F3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176120" y="3882008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3300" b="1">
              <a:solidFill>
                <a:srgbClr val="009900"/>
              </a:solidFill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29" name="组合 10">
            <a:extLst>
              <a:ext uri="{FF2B5EF4-FFF2-40B4-BE49-F238E27FC236}">
                <a16:creationId xmlns:a16="http://schemas.microsoft.com/office/drawing/2014/main" xmlns="" id="{D65BD6AD-75BF-4B06-B55A-C9DFC5878357}"/>
              </a:ext>
            </a:extLst>
          </p:cNvPr>
          <p:cNvGrpSpPr/>
          <p:nvPr/>
        </p:nvGrpSpPr>
        <p:grpSpPr>
          <a:xfrm>
            <a:off x="7392144" y="2126464"/>
            <a:ext cx="3711212" cy="942496"/>
            <a:chOff x="-25258" y="1634501"/>
            <a:chExt cx="5948259" cy="2014632"/>
          </a:xfrm>
        </p:grpSpPr>
        <p:sp>
          <p:nvSpPr>
            <p:cNvPr id="30" name="矩形: 圆角 11">
              <a:extLst>
                <a:ext uri="{FF2B5EF4-FFF2-40B4-BE49-F238E27FC236}">
                  <a16:creationId xmlns:a16="http://schemas.microsoft.com/office/drawing/2014/main" xmlns="" id="{9969BF48-0557-4CA9-9B74-9DADBEC62ED9}"/>
                </a:ext>
              </a:extLst>
            </p:cNvPr>
            <p:cNvSpPr/>
            <p:nvPr/>
          </p:nvSpPr>
          <p:spPr>
            <a:xfrm>
              <a:off x="813508" y="1634501"/>
              <a:ext cx="5109493" cy="2014632"/>
            </a:xfrm>
            <a:prstGeom prst="roundRect">
              <a:avLst/>
            </a:prstGeom>
            <a:noFill/>
            <a:ln w="22225">
              <a:solidFill>
                <a:srgbClr val="A14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12">
              <a:extLst>
                <a:ext uri="{FF2B5EF4-FFF2-40B4-BE49-F238E27FC236}">
                  <a16:creationId xmlns:a16="http://schemas.microsoft.com/office/drawing/2014/main" xmlns="" id="{0AC88EA1-EE00-47C5-B1FA-97215E938CD3}"/>
                </a:ext>
              </a:extLst>
            </p:cNvPr>
            <p:cNvSpPr txBox="1"/>
            <p:nvPr/>
          </p:nvSpPr>
          <p:spPr>
            <a:xfrm>
              <a:off x="-25258" y="1634501"/>
              <a:ext cx="5948257" cy="153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457200" algn="just" fontAlgn="base" latinLnBrk="1">
                <a:lnSpc>
                  <a:spcPct val="150000"/>
                </a:lnSpc>
                <a:defRPr sz="2000" b="0" i="0" spc="400">
                  <a:solidFill>
                    <a:srgbClr val="444444"/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algn="ctr">
                <a:spcBef>
                  <a:spcPct val="20000"/>
                </a:spcBef>
              </a:pPr>
              <a:r>
                <a:rPr lang="en-US" altLang="en-US" sz="3200" b="1" dirty="0" smtClean="0">
                  <a:solidFill>
                    <a:schemeClr val="accent2">
                      <a:lumMod val="50000"/>
                    </a:schemeClr>
                  </a:solidFill>
                  <a:latin typeface="UTM Neo Sans Intel" pitchFamily="18" charset="0"/>
                  <a:cs typeface="Arial" pitchFamily="34" charset="0"/>
                </a:rPr>
                <a:t>d) 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UTM Neo Sans Intel" pitchFamily="18" charset="0"/>
                  <a:cs typeface="Arial" pitchFamily="34" charset="0"/>
                </a:rPr>
                <a:t>46,827 : 9</a:t>
              </a:r>
            </a:p>
          </p:txBody>
        </p:sp>
      </p:grp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9105900" y="3302620"/>
            <a:ext cx="0" cy="96520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 b="1">
              <a:latin typeface="UTM Neo Sans Intel" pitchFamily="18" charset="0"/>
            </a:endParaRPr>
          </a:p>
        </p:txBody>
      </p:sp>
      <p:sp>
        <p:nvSpPr>
          <p:cNvPr id="33" name="Line 14"/>
          <p:cNvSpPr>
            <a:spLocks noChangeShapeType="1"/>
          </p:cNvSpPr>
          <p:nvPr/>
        </p:nvSpPr>
        <p:spPr bwMode="auto">
          <a:xfrm>
            <a:off x="9105900" y="3759820"/>
            <a:ext cx="1238572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 b="1">
              <a:latin typeface="UTM Neo Sans Intel" pitchFamily="18" charset="0"/>
            </a:endParaRPr>
          </a:p>
        </p:txBody>
      </p:sp>
      <p:sp>
        <p:nvSpPr>
          <p:cNvPr id="34" name="Rectangle 15"/>
          <p:cNvSpPr>
            <a:spLocks noChangeArrowheads="1"/>
          </p:cNvSpPr>
          <p:nvPr/>
        </p:nvSpPr>
        <p:spPr bwMode="auto">
          <a:xfrm>
            <a:off x="7505700" y="319467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UTM Neo Sans Intel" pitchFamily="18" charset="0"/>
                <a:cs typeface="Arial" pitchFamily="34" charset="0"/>
              </a:rPr>
              <a:t>46,827</a:t>
            </a: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9235008" y="319467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  <a:latin typeface="UTM Neo Sans Intel" pitchFamily="18" charset="0"/>
                <a:cs typeface="Arial" pitchFamily="34" charset="0"/>
              </a:rPr>
              <a:t>9</a:t>
            </a:r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7680176" y="3683620"/>
            <a:ext cx="992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UTM Neo Sans Intel" pitchFamily="18" charset="0"/>
                <a:cs typeface="Arial" pitchFamily="34" charset="0"/>
              </a:rPr>
              <a:t> 1 8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9113118" y="3685778"/>
            <a:ext cx="13105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5,203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8112224" y="4140944"/>
            <a:ext cx="607864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latin typeface="UTM Neo Sans Intel" pitchFamily="18" charset="0"/>
                <a:cs typeface="Arial" pitchFamily="34" charset="0"/>
              </a:rPr>
              <a:t>0</a:t>
            </a:r>
            <a:endParaRPr lang="en-US" altLang="en-US" sz="3200" b="1" dirty="0"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8400256" y="4140944"/>
            <a:ext cx="55738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latin typeface="UTM Neo Sans Intel" pitchFamily="18" charset="0"/>
                <a:cs typeface="Arial" pitchFamily="34" charset="0"/>
              </a:rPr>
              <a:t>2</a:t>
            </a:r>
            <a:endParaRPr lang="en-US" altLang="en-US" sz="3200" b="1" dirty="0"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40" name="Text Box 35"/>
          <p:cNvSpPr txBox="1">
            <a:spLocks noChangeArrowheads="1"/>
          </p:cNvSpPr>
          <p:nvPr/>
        </p:nvSpPr>
        <p:spPr bwMode="auto">
          <a:xfrm>
            <a:off x="8416180" y="4645000"/>
            <a:ext cx="992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latin typeface="UTM Neo Sans Intel" pitchFamily="18" charset="0"/>
                <a:cs typeface="Arial" pitchFamily="34" charset="0"/>
              </a:rPr>
              <a:t>27</a:t>
            </a:r>
            <a:endParaRPr lang="en-US" altLang="en-US" sz="3200" b="1" dirty="0"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8616280" y="5221064"/>
            <a:ext cx="44197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latin typeface="UTM Neo Sans Intel" pitchFamily="18" charset="0"/>
                <a:cs typeface="Arial" pitchFamily="34" charset="0"/>
              </a:rPr>
              <a:t>0</a:t>
            </a:r>
            <a:endParaRPr lang="en-US" altLang="en-US" sz="3200" b="1" dirty="0">
              <a:latin typeface="UTM Neo Sans Intel" pitchFamily="18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052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32" grpId="0" animBg="1"/>
      <p:bldP spid="33" grpId="0" animBg="1"/>
      <p:bldP spid="34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34E1EAE-ECD2-4795-B1A0-59474A496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335359" y="332656"/>
            <a:ext cx="10657185" cy="65253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335360" y="260648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271464" y="278808"/>
            <a:ext cx="4464496" cy="756326"/>
            <a:chOff x="1631504" y="494832"/>
            <a:chExt cx="4464496" cy="75632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31504" y="494832"/>
              <a:ext cx="4464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3. </a:t>
              </a:r>
              <a:r>
                <a:rPr lang="en-US" alt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Đặt</a:t>
              </a:r>
              <a:r>
                <a:rPr lang="en-US" alt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rồi</a:t>
              </a:r>
              <a:r>
                <a:rPr lang="en-US" alt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:</a:t>
              </a:r>
              <a:endParaRPr lang="zh-CN" altLang="en-US" sz="3600" b="1" dirty="0">
                <a:solidFill>
                  <a:srgbClr val="5E3F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70078" y="1000985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0FBF53A-FD50-4135-B2EF-3A516E546A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176120" y="2067556"/>
            <a:ext cx="5661929" cy="4689528"/>
          </a:xfrm>
          <a:prstGeom prst="rect">
            <a:avLst/>
          </a:prstGeom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69032" y="1196752"/>
            <a:ext cx="139115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 smtClean="0">
                <a:latin typeface="UTM Neo Sans Intel" pitchFamily="18" charset="0"/>
                <a:cs typeface="Arial" pitchFamily="34" charset="0"/>
              </a:rPr>
              <a:t>21</a:t>
            </a:r>
            <a:r>
              <a:rPr lang="en-US" altLang="en-US" sz="3600" b="1" dirty="0" smtClean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,</a:t>
            </a:r>
            <a:r>
              <a:rPr lang="en-US" altLang="en-US" sz="3600" b="1" dirty="0" smtClean="0">
                <a:latin typeface="UTM Neo Sans Intel" pitchFamily="18" charset="0"/>
                <a:cs typeface="Arial" pitchFamily="34" charset="0"/>
              </a:rPr>
              <a:t>3 </a:t>
            </a:r>
            <a:endParaRPr lang="en-US" altLang="en-US" sz="3600" b="1" dirty="0"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125587" y="1196752"/>
            <a:ext cx="881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 smtClean="0">
                <a:latin typeface="UTM Neo Sans Intel" pitchFamily="18" charset="0"/>
                <a:cs typeface="Arial" pitchFamily="34" charset="0"/>
              </a:rPr>
              <a:t>5 </a:t>
            </a:r>
            <a:endParaRPr lang="en-US" altLang="en-US" sz="3600" b="1" dirty="0"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2047675" y="1357908"/>
            <a:ext cx="1587" cy="1085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 b="1">
              <a:latin typeface="UTM Neo Sans Intel" pitchFamily="18" charset="0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2047528" y="1761133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 b="1">
              <a:latin typeface="UTM Neo Sans Intel" pitchFamily="18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2049959" y="170715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 smtClean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4 </a:t>
            </a:r>
            <a:endParaRPr lang="en-US" altLang="en-US" sz="3600" b="1" dirty="0">
              <a:solidFill>
                <a:srgbClr val="FF3300"/>
              </a:solidFill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897632" y="169763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>
                <a:latin typeface="UTM Neo Sans Intel" pitchFamily="18" charset="0"/>
                <a:cs typeface="Arial" pitchFamily="34" charset="0"/>
              </a:rPr>
              <a:t>1 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2326432" y="1747664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, </a:t>
            </a: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318320" y="170080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 smtClean="0">
                <a:latin typeface="UTM Neo Sans Intel" pitchFamily="18" charset="0"/>
                <a:cs typeface="Arial" pitchFamily="34" charset="0"/>
              </a:rPr>
              <a:t>3 </a:t>
            </a:r>
            <a:endParaRPr lang="en-US" altLang="en-US" sz="3600" b="1" dirty="0"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2495996" y="1700808"/>
            <a:ext cx="246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 smtClean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2 </a:t>
            </a:r>
            <a:endParaRPr lang="en-US" altLang="en-US" sz="3600" b="1" dirty="0">
              <a:solidFill>
                <a:srgbClr val="FF3300"/>
              </a:solidFill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1606615" y="2243046"/>
            <a:ext cx="479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0 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606352" y="278092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0 </a:t>
            </a: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2830488" y="170080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6 </a:t>
            </a: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334532" y="2243046"/>
            <a:ext cx="454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 smtClean="0">
                <a:latin typeface="UTM Neo Sans Intel" pitchFamily="18" charset="0"/>
                <a:cs typeface="Arial" pitchFamily="34" charset="0"/>
              </a:rPr>
              <a:t>3 </a:t>
            </a:r>
            <a:endParaRPr lang="en-US" altLang="en-US" sz="3600" b="1" dirty="0"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1664" y="1124744"/>
            <a:ext cx="46085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3175" algn="just">
              <a:spcBef>
                <a:spcPct val="20000"/>
              </a:spcBef>
            </a:pPr>
            <a:r>
              <a:rPr lang="en-US" altLang="en-US" sz="2800" b="1" dirty="0" err="1" smtClean="0">
                <a:solidFill>
                  <a:srgbClr val="F2005C"/>
                </a:solidFill>
                <a:latin typeface="UTM Neo Sans Intel" pitchFamily="18" charset="0"/>
              </a:rPr>
              <a:t>Khi</a:t>
            </a:r>
            <a:r>
              <a:rPr lang="en-US" altLang="en-US" sz="2800" b="1" dirty="0" smtClean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chia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thập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phân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cho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tự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nhiên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mà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còn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dư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, ta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có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thể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chia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tiếp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bằng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cách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: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thêm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0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vào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bên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phải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dư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F2005C"/>
                </a:solidFill>
                <a:latin typeface="UTM Neo Sans Intel" pitchFamily="18" charset="0"/>
              </a:rPr>
              <a:t>rồi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tiếp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UTM Neo Sans Intel" pitchFamily="18" charset="0"/>
              </a:rPr>
              <a:t>tục</a:t>
            </a:r>
            <a:r>
              <a:rPr lang="en-US" altLang="en-US" sz="2800" b="1" dirty="0">
                <a:solidFill>
                  <a:srgbClr val="7030A0"/>
                </a:solidFill>
                <a:latin typeface="UTM Neo Sans Intel" pitchFamily="18" charset="0"/>
              </a:rPr>
              <a:t> chia</a:t>
            </a:r>
            <a:r>
              <a:rPr lang="en-US" altLang="en-US" sz="2800" b="1" dirty="0">
                <a:solidFill>
                  <a:srgbClr val="F2005C"/>
                </a:solidFill>
                <a:latin typeface="UTM Neo Sans Intel" pitchFamily="18" charset="0"/>
              </a:rPr>
              <a:t>.</a:t>
            </a:r>
            <a:endParaRPr lang="en-US" altLang="en-US" sz="2800" b="1" i="1" dirty="0">
              <a:solidFill>
                <a:srgbClr val="F2005C"/>
              </a:solidFill>
              <a:latin typeface="UTM Neo Sans Intel" pitchFamily="18" charset="0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669032" y="3355209"/>
            <a:ext cx="1103548" cy="504056"/>
          </a:xfrm>
          <a:prstGeom prst="wedgeRectCallout">
            <a:avLst>
              <a:gd name="adj1" fmla="val 25564"/>
              <a:gd name="adj2" fmla="val -1538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oraya" pitchFamily="18" charset="0"/>
              </a:rPr>
              <a:t>Số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oraya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oraya" pitchFamily="18" charset="0"/>
              </a:rPr>
              <a:t>dư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oray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6414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4" grpId="0" autoUpdateAnimBg="0"/>
      <p:bldP spid="15" grpId="0" animBg="1"/>
      <p:bldP spid="16" grpId="0" animBg="1"/>
      <p:bldP spid="18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5" grpId="0"/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631504" y="494832"/>
            <a:ext cx="5616624" cy="756326"/>
            <a:chOff x="1631504" y="494832"/>
            <a:chExt cx="5616624" cy="75632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31504" y="494832"/>
              <a:ext cx="56166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3.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rồi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:</a:t>
              </a:r>
              <a:endParaRPr lang="zh-CN" altLang="en-US" sz="3200" b="1" dirty="0">
                <a:solidFill>
                  <a:srgbClr val="5E3F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70078" y="1000985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E3861E02-DD4F-4293-BEB6-991A1CC01D24}"/>
              </a:ext>
            </a:extLst>
          </p:cNvPr>
          <p:cNvSpPr/>
          <p:nvPr/>
        </p:nvSpPr>
        <p:spPr>
          <a:xfrm>
            <a:off x="335360" y="2317750"/>
            <a:ext cx="11521280" cy="3149600"/>
          </a:xfrm>
          <a:prstGeom prst="rect">
            <a:avLst/>
          </a:prstGeom>
          <a:solidFill>
            <a:srgbClr val="FDB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C40DF3B-414C-412B-82BF-E83C45B553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r="9631" b="17415"/>
          <a:stretch/>
        </p:blipFill>
        <p:spPr>
          <a:xfrm>
            <a:off x="3502243" y="2211070"/>
            <a:ext cx="4191340" cy="33629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086AED5-EE3E-4C24-B6BD-2C1408FFD9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7645" y="966182"/>
            <a:ext cx="1382136" cy="1783385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498158" y="1400674"/>
            <a:ext cx="2957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pitchFamily="34" charset="0"/>
              </a:rPr>
              <a:t>a) 26,5 : 25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7602983" y="1400674"/>
            <a:ext cx="2957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Arial" pitchFamily="34" charset="0"/>
              </a:rPr>
              <a:t>b) 12,24 : 20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626326" y="2785120"/>
            <a:ext cx="139115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26</a:t>
            </a: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,</a:t>
            </a: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5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082881" y="2785120"/>
            <a:ext cx="881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25 </a:t>
            </a: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3004969" y="2946276"/>
            <a:ext cx="1587" cy="1085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 b="1">
              <a:latin typeface="UTM Neo Sans Intel" pitchFamily="18" charset="0"/>
            </a:endParaRP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3004822" y="3349501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 b="1">
              <a:latin typeface="UTM Neo Sans Intel" pitchFamily="18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3007253" y="329552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1 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854926" y="3286001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>
                <a:latin typeface="UTM Neo Sans Intel" pitchFamily="18" charset="0"/>
                <a:cs typeface="Arial" pitchFamily="34" charset="0"/>
              </a:rPr>
              <a:t>1 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3283726" y="3336032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, 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2275614" y="328917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5 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3453290" y="3289176"/>
            <a:ext cx="246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 smtClean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0 </a:t>
            </a:r>
            <a:endParaRPr lang="en-US" altLang="en-US" sz="3600" b="1" dirty="0">
              <a:solidFill>
                <a:srgbClr val="FF3300"/>
              </a:solidFill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2563909" y="3831414"/>
            <a:ext cx="479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0 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2563646" y="436929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0 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3787782" y="328917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6 </a:t>
            </a:r>
          </a:p>
        </p:txBody>
      </p:sp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7752184" y="2708920"/>
            <a:ext cx="165618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12</a:t>
            </a: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,</a:t>
            </a: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24</a:t>
            </a:r>
          </a:p>
        </p:txBody>
      </p: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9556576" y="270892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20 </a:t>
            </a:r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>
            <a:off x="9480376" y="2912120"/>
            <a:ext cx="0" cy="866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 b="1">
              <a:latin typeface="UTM Neo Sans Intel" pitchFamily="18" charset="0"/>
            </a:endParaRPr>
          </a:p>
        </p:txBody>
      </p:sp>
      <p:sp>
        <p:nvSpPr>
          <p:cNvPr id="32" name="Line 22"/>
          <p:cNvSpPr>
            <a:spLocks noChangeShapeType="1"/>
          </p:cNvSpPr>
          <p:nvPr/>
        </p:nvSpPr>
        <p:spPr bwMode="auto">
          <a:xfrm>
            <a:off x="9480376" y="3279651"/>
            <a:ext cx="114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 b="1">
              <a:latin typeface="UTM Neo Sans Intel" pitchFamily="18" charset="0"/>
            </a:endParaRPr>
          </a:p>
        </p:txBody>
      </p:sp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9567689" y="3222501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0 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7748736" y="3235970"/>
            <a:ext cx="10835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12</a:t>
            </a:r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9853736" y="318517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, </a:t>
            </a: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10006136" y="3222501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6 </a:t>
            </a:r>
          </a:p>
        </p:txBody>
      </p:sp>
      <p:sp>
        <p:nvSpPr>
          <p:cNvPr id="37" name="Rectangle 27"/>
          <p:cNvSpPr>
            <a:spLocks noChangeArrowheads="1"/>
          </p:cNvSpPr>
          <p:nvPr/>
        </p:nvSpPr>
        <p:spPr bwMode="auto">
          <a:xfrm>
            <a:off x="8447112" y="374002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2 </a:t>
            </a:r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8735144" y="374002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4 </a:t>
            </a:r>
          </a:p>
        </p:txBody>
      </p:sp>
      <p:sp>
        <p:nvSpPr>
          <p:cNvPr id="39" name="Rectangle 29"/>
          <p:cNvSpPr>
            <a:spLocks noChangeArrowheads="1"/>
          </p:cNvSpPr>
          <p:nvPr/>
        </p:nvSpPr>
        <p:spPr bwMode="auto">
          <a:xfrm>
            <a:off x="8735144" y="424408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4 </a:t>
            </a:r>
          </a:p>
        </p:txBody>
      </p:sp>
      <p:sp>
        <p:nvSpPr>
          <p:cNvPr id="40" name="Rectangle 30"/>
          <p:cNvSpPr>
            <a:spLocks noChangeArrowheads="1"/>
          </p:cNvSpPr>
          <p:nvPr/>
        </p:nvSpPr>
        <p:spPr bwMode="auto">
          <a:xfrm>
            <a:off x="10306744" y="321297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1 </a:t>
            </a:r>
          </a:p>
        </p:txBody>
      </p:sp>
      <p:sp>
        <p:nvSpPr>
          <p:cNvPr id="41" name="Rectangle 31"/>
          <p:cNvSpPr>
            <a:spLocks noChangeArrowheads="1"/>
          </p:cNvSpPr>
          <p:nvPr/>
        </p:nvSpPr>
        <p:spPr bwMode="auto">
          <a:xfrm>
            <a:off x="9027368" y="4244082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0 </a:t>
            </a:r>
          </a:p>
        </p:txBody>
      </p:sp>
      <p:sp>
        <p:nvSpPr>
          <p:cNvPr id="42" name="Rectangle 32"/>
          <p:cNvSpPr>
            <a:spLocks noChangeArrowheads="1"/>
          </p:cNvSpPr>
          <p:nvPr/>
        </p:nvSpPr>
        <p:spPr bwMode="auto">
          <a:xfrm>
            <a:off x="9038481" y="477329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0 </a:t>
            </a:r>
          </a:p>
        </p:txBody>
      </p:sp>
      <p:sp>
        <p:nvSpPr>
          <p:cNvPr id="43" name="Rectangle 33"/>
          <p:cNvSpPr>
            <a:spLocks noChangeArrowheads="1"/>
          </p:cNvSpPr>
          <p:nvPr/>
        </p:nvSpPr>
        <p:spPr bwMode="auto">
          <a:xfrm>
            <a:off x="10607352" y="321297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2 </a:t>
            </a:r>
          </a:p>
        </p:txBody>
      </p:sp>
      <p:sp>
        <p:nvSpPr>
          <p:cNvPr id="44" name="Rectangle 34"/>
          <p:cNvSpPr>
            <a:spLocks noChangeArrowheads="1"/>
          </p:cNvSpPr>
          <p:nvPr/>
        </p:nvSpPr>
        <p:spPr bwMode="auto">
          <a:xfrm>
            <a:off x="8447112" y="323597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>
                <a:latin typeface="UTM Neo Sans Intel" pitchFamily="18" charset="0"/>
                <a:cs typeface="Arial" pitchFamily="34" charset="0"/>
              </a:rPr>
              <a:t>2</a:t>
            </a: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1867564" y="3831414"/>
            <a:ext cx="88912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en-US" sz="3600" b="1" dirty="0" smtClean="0">
                <a:latin typeface="UTM Neo Sans Intel" pitchFamily="18" charset="0"/>
                <a:cs typeface="Arial" pitchFamily="34" charset="0"/>
              </a:rPr>
              <a:t>1 5 </a:t>
            </a:r>
            <a:endParaRPr lang="en-US" altLang="en-US" sz="3600" b="1" dirty="0">
              <a:latin typeface="UTM Neo Sans Intel" pitchFamily="18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98967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utoUpdateAnimBg="0"/>
      <p:bldP spid="12" grpId="0" autoUpdateAnimBg="0"/>
      <p:bldP spid="13" grpId="0" autoUpdateAnimBg="0"/>
      <p:bldP spid="18" grpId="0" autoUpdateAnimBg="0"/>
      <p:bldP spid="19" grpId="0" animBg="1"/>
      <p:bldP spid="20" grpId="0" animBg="1"/>
      <p:bldP spid="22" grpId="0" autoUpdateAnimBg="0"/>
      <p:bldP spid="24" grpId="0" autoUpdateAnimBg="0"/>
      <p:bldP spid="25" grpId="0" autoUpdateAnimBg="0"/>
      <p:bldP spid="26" grpId="0" autoUpdateAnimBg="0"/>
      <p:bldP spid="27" grpId="0" autoUpdateAnimBg="0"/>
      <p:bldP spid="29" grpId="0" autoUpdateAnimBg="0"/>
      <p:bldP spid="30" grpId="0" build="allAtOnce" autoUpdateAnimBg="0"/>
      <p:bldP spid="31" grpId="0" animBg="1"/>
      <p:bldP spid="32" grpId="0" animBg="1"/>
      <p:bldP spid="35" grpId="0" autoUpdateAnimBg="0"/>
      <p:bldP spid="36" grpId="0" autoUpdateAnimBg="0"/>
      <p:bldP spid="37" grpId="0" autoUpdateAnimBg="0"/>
      <p:bldP spid="38" grpId="0" autoUpdateAnimBg="0"/>
      <p:bldP spid="39" grpId="0" autoUpdateAnimBg="0"/>
      <p:bldP spid="40" grpId="0" autoUpdateAnimBg="0"/>
      <p:bldP spid="41" grpId="0" autoUpdateAnimBg="0"/>
      <p:bldP spid="42" grpId="0" autoUpdateAnimBg="0"/>
      <p:bldP spid="43" grpId="0" autoUpdateAnimBg="0"/>
      <p:bldP spid="44" grpId="0" autoUpdateAnimBg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CE56056-23F7-45A6-864E-88A6EA64F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61FE9E37-84E5-42F5-910E-F799082D781A}"/>
              </a:ext>
            </a:extLst>
          </p:cNvPr>
          <p:cNvGrpSpPr/>
          <p:nvPr/>
        </p:nvGrpSpPr>
        <p:grpSpPr>
          <a:xfrm>
            <a:off x="1226604" y="1556792"/>
            <a:ext cx="6624735" cy="2835637"/>
            <a:chOff x="1055440" y="1623847"/>
            <a:chExt cx="6624735" cy="2835637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860C5A44-472E-449C-BB5A-D362A4AACE8F}"/>
                </a:ext>
              </a:extLst>
            </p:cNvPr>
            <p:cNvSpPr txBox="1"/>
            <p:nvPr/>
          </p:nvSpPr>
          <p:spPr>
            <a:xfrm>
              <a:off x="1055440" y="1623847"/>
              <a:ext cx="51125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b="1" dirty="0" err="1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Củng</a:t>
              </a:r>
              <a:r>
                <a:rPr lang="en-US" altLang="zh-CN" sz="12000" b="1" dirty="0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12000" b="1" dirty="0" err="1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cố</a:t>
              </a:r>
              <a:endParaRPr lang="zh-CN" altLang="en-US" sz="12000" b="1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itchFamily="18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E545409B-EF99-473C-80D7-28ED15BD8BD7}"/>
                </a:ext>
              </a:extLst>
            </p:cNvPr>
            <p:cNvSpPr txBox="1"/>
            <p:nvPr/>
          </p:nvSpPr>
          <p:spPr>
            <a:xfrm>
              <a:off x="1174190" y="3443821"/>
              <a:ext cx="59046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6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9D48C0E8-04D0-471E-AD04-11FDC47B8D57}"/>
                </a:ext>
              </a:extLst>
            </p:cNvPr>
            <p:cNvSpPr txBox="1"/>
            <p:nvPr/>
          </p:nvSpPr>
          <p:spPr>
            <a:xfrm>
              <a:off x="1238030" y="4085851"/>
              <a:ext cx="6442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6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7CC2DB-8945-44DA-81FC-1461087118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40950" r="76375" b="41376"/>
          <a:stretch/>
        </p:blipFill>
        <p:spPr>
          <a:xfrm>
            <a:off x="5635091" y="1808979"/>
            <a:ext cx="1778045" cy="15752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763175D-F138-4453-A5F0-B724BC095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1" t="36456" r="39857" b="45870"/>
          <a:stretch/>
        </p:blipFill>
        <p:spPr>
          <a:xfrm rot="1404057">
            <a:off x="1618434" y="4355688"/>
            <a:ext cx="2412268" cy="2137088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242B007A-AC03-4DD3-AC05-55256F4E1E3A}"/>
              </a:ext>
            </a:extLst>
          </p:cNvPr>
          <p:cNvSpPr/>
          <p:nvPr/>
        </p:nvSpPr>
        <p:spPr>
          <a:xfrm>
            <a:off x="3863752" y="-1179512"/>
            <a:ext cx="2520280" cy="576064"/>
          </a:xfrm>
          <a:prstGeom prst="roundRect">
            <a:avLst/>
          </a:prstGeom>
          <a:solidFill>
            <a:srgbClr val="FDB7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3253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631504" y="494832"/>
            <a:ext cx="9178523" cy="1077218"/>
            <a:chOff x="1631504" y="494832"/>
            <a:chExt cx="4546370" cy="1077218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31504" y="494832"/>
              <a:ext cx="45463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3175" algn="just">
                <a:spcBef>
                  <a:spcPct val="20000"/>
                </a:spcBef>
              </a:pP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Khi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chia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số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thập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phân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cho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số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tự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nhiên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mà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còn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dư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, ta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có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thể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chia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tiếp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cách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UTM Neo Sans Intel" pitchFamily="18" charset="0"/>
                </a:rPr>
                <a:t>nào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</a:rPr>
                <a:t>?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70078" y="1000985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sp>
        <p:nvSpPr>
          <p:cNvPr id="13" name="卷形: 垂直 12">
            <a:extLst>
              <a:ext uri="{FF2B5EF4-FFF2-40B4-BE49-F238E27FC236}">
                <a16:creationId xmlns:a16="http://schemas.microsoft.com/office/drawing/2014/main" xmlns="" id="{40C6076F-1239-49C8-BFBE-196AB0551F0F}"/>
              </a:ext>
            </a:extLst>
          </p:cNvPr>
          <p:cNvSpPr/>
          <p:nvPr/>
        </p:nvSpPr>
        <p:spPr>
          <a:xfrm rot="16200000">
            <a:off x="4775312" y="1127789"/>
            <a:ext cx="4990051" cy="5949074"/>
          </a:xfrm>
          <a:prstGeom prst="verticalScroll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25F3096-D098-45D6-AEE8-BC6A38322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72" y="4372309"/>
            <a:ext cx="2027111" cy="224952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D5D7C5B-7FD9-4C84-935F-37C5DCF0E3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479" y="833961"/>
            <a:ext cx="6492883" cy="6492883"/>
          </a:xfrm>
          <a:prstGeom prst="rect">
            <a:avLst/>
          </a:prstGeom>
          <a:effectLst>
            <a:outerShdw blurRad="457200" dist="990600" dir="10800000" sx="66000" sy="66000" algn="r" rotWithShape="0">
              <a:prstClr val="black">
                <a:alpha val="12000"/>
              </a:prstClr>
            </a:outerShdw>
          </a:effec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A3FAEE38-9255-41B5-99D7-DF98102A3456}"/>
              </a:ext>
            </a:extLst>
          </p:cNvPr>
          <p:cNvSpPr txBox="1"/>
          <p:nvPr/>
        </p:nvSpPr>
        <p:spPr>
          <a:xfrm>
            <a:off x="5207274" y="2506363"/>
            <a:ext cx="46778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3175" algn="just">
              <a:spcBef>
                <a:spcPct val="20000"/>
              </a:spcBef>
            </a:pP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Khi</a:t>
            </a:r>
            <a:r>
              <a:rPr lang="en-US" altLang="en-US" sz="3200" b="1" dirty="0">
                <a:latin typeface="UTM Isadora" pitchFamily="18" charset="0"/>
              </a:rPr>
              <a:t> chia </a:t>
            </a:r>
            <a:r>
              <a:rPr lang="en-US" altLang="en-US" sz="3200" b="1" dirty="0" err="1">
                <a:latin typeface="UTM Isadora" pitchFamily="18" charset="0"/>
              </a:rPr>
              <a:t>số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thập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phân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cho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số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tự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nhiên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mà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Isadora" pitchFamily="18" charset="0"/>
              </a:rPr>
              <a:t>còn</a:t>
            </a:r>
            <a:r>
              <a:rPr lang="en-US" altLang="en-US" sz="3200" b="1" dirty="0">
                <a:solidFill>
                  <a:srgbClr val="C00000"/>
                </a:solidFill>
                <a:latin typeface="UTM Isadora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Isadora" pitchFamily="18" charset="0"/>
              </a:rPr>
              <a:t>dư</a:t>
            </a:r>
            <a:r>
              <a:rPr lang="en-US" altLang="en-US" sz="3200" b="1" dirty="0">
                <a:latin typeface="UTM Isadora" pitchFamily="18" charset="0"/>
              </a:rPr>
              <a:t>, ta </a:t>
            </a:r>
            <a:r>
              <a:rPr lang="en-US" altLang="en-US" sz="3200" b="1" dirty="0" err="1">
                <a:latin typeface="UTM Isadora" pitchFamily="18" charset="0"/>
              </a:rPr>
              <a:t>có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thể</a:t>
            </a:r>
            <a:r>
              <a:rPr lang="en-US" altLang="en-US" sz="3200" b="1" dirty="0">
                <a:latin typeface="UTM Isadora" pitchFamily="18" charset="0"/>
              </a:rPr>
              <a:t> chia </a:t>
            </a:r>
            <a:r>
              <a:rPr lang="en-US" altLang="en-US" sz="3200" b="1" dirty="0" err="1">
                <a:latin typeface="UTM Isadora" pitchFamily="18" charset="0"/>
              </a:rPr>
              <a:t>tiếp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bằng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cách</a:t>
            </a:r>
            <a:r>
              <a:rPr lang="en-US" altLang="en-US" sz="3200" b="1" dirty="0">
                <a:latin typeface="UTM Isadora" pitchFamily="18" charset="0"/>
              </a:rPr>
              <a:t>: </a:t>
            </a:r>
            <a:r>
              <a:rPr lang="en-US" altLang="en-US" sz="3200" b="1" dirty="0" err="1">
                <a:latin typeface="UTM Isadora" pitchFamily="18" charset="0"/>
              </a:rPr>
              <a:t>viết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Isadora" pitchFamily="18" charset="0"/>
              </a:rPr>
              <a:t>thêm</a:t>
            </a:r>
            <a:r>
              <a:rPr lang="en-US" altLang="en-US" sz="3200" b="1" dirty="0">
                <a:solidFill>
                  <a:srgbClr val="C00000"/>
                </a:solidFill>
                <a:latin typeface="UTM Isadora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Isadora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UTM Isadora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Isadora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UTM Isadora" pitchFamily="18" charset="0"/>
              </a:rPr>
              <a:t> 0 </a:t>
            </a:r>
            <a:r>
              <a:rPr lang="en-US" altLang="en-US" sz="3200" b="1" dirty="0" err="1">
                <a:latin typeface="UTM Isadora" pitchFamily="18" charset="0"/>
              </a:rPr>
              <a:t>vào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Isadora" pitchFamily="18" charset="0"/>
              </a:rPr>
              <a:t>bên</a:t>
            </a:r>
            <a:r>
              <a:rPr lang="en-US" altLang="en-US" sz="3200" b="1" dirty="0">
                <a:solidFill>
                  <a:srgbClr val="C00000"/>
                </a:solidFill>
                <a:latin typeface="UTM Isadora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Isadora" pitchFamily="18" charset="0"/>
              </a:rPr>
              <a:t>phải</a:t>
            </a:r>
            <a:r>
              <a:rPr lang="en-US" altLang="en-US" sz="3200" b="1" dirty="0">
                <a:solidFill>
                  <a:srgbClr val="C00000"/>
                </a:solidFill>
                <a:latin typeface="UTM Isadora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Isadora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UTM Isadora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Isadora" pitchFamily="18" charset="0"/>
              </a:rPr>
              <a:t>dư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latin typeface="UTM Isadora" pitchFamily="18" charset="0"/>
              </a:rPr>
              <a:t>rồi</a:t>
            </a:r>
            <a:r>
              <a:rPr lang="en-US" altLang="en-US" sz="3200" b="1" dirty="0">
                <a:latin typeface="UTM Isadora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Isadora" pitchFamily="18" charset="0"/>
              </a:rPr>
              <a:t>tiếp</a:t>
            </a:r>
            <a:r>
              <a:rPr lang="en-US" altLang="en-US" sz="3200" b="1" dirty="0">
                <a:solidFill>
                  <a:srgbClr val="C00000"/>
                </a:solidFill>
                <a:latin typeface="UTM Isadora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UTM Isadora" pitchFamily="18" charset="0"/>
              </a:rPr>
              <a:t>tục</a:t>
            </a:r>
            <a:r>
              <a:rPr lang="en-US" altLang="en-US" sz="3200" b="1" dirty="0">
                <a:solidFill>
                  <a:srgbClr val="C00000"/>
                </a:solidFill>
                <a:latin typeface="UTM Isadora" pitchFamily="18" charset="0"/>
              </a:rPr>
              <a:t> chia</a:t>
            </a:r>
            <a:r>
              <a:rPr lang="en-US" altLang="en-US" sz="3200" b="1" dirty="0">
                <a:latin typeface="UTM Isadora" pitchFamily="18" charset="0"/>
              </a:rPr>
              <a:t>.</a:t>
            </a:r>
            <a:endParaRPr lang="en-US" altLang="en-US" sz="3200" b="1" i="1" dirty="0">
              <a:latin typeface="UTM Isador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6486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CE56056-23F7-45A6-864E-88A6EA64F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61FE9E37-84E5-42F5-910E-F799082D781A}"/>
              </a:ext>
            </a:extLst>
          </p:cNvPr>
          <p:cNvGrpSpPr/>
          <p:nvPr/>
        </p:nvGrpSpPr>
        <p:grpSpPr>
          <a:xfrm>
            <a:off x="1226604" y="1556792"/>
            <a:ext cx="6624735" cy="2835637"/>
            <a:chOff x="1055440" y="1623847"/>
            <a:chExt cx="6624735" cy="2835637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860C5A44-472E-449C-BB5A-D362A4AACE8F}"/>
                </a:ext>
              </a:extLst>
            </p:cNvPr>
            <p:cNvSpPr txBox="1"/>
            <p:nvPr/>
          </p:nvSpPr>
          <p:spPr>
            <a:xfrm>
              <a:off x="1055440" y="1623847"/>
              <a:ext cx="51125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b="1" dirty="0" err="1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Dặn</a:t>
              </a:r>
              <a:r>
                <a:rPr lang="en-US" altLang="zh-CN" sz="12000" b="1" dirty="0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12000" b="1" dirty="0" err="1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dò</a:t>
              </a:r>
              <a:endParaRPr lang="zh-CN" altLang="en-US" sz="12000" b="1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itchFamily="18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E545409B-EF99-473C-80D7-28ED15BD8BD7}"/>
                </a:ext>
              </a:extLst>
            </p:cNvPr>
            <p:cNvSpPr txBox="1"/>
            <p:nvPr/>
          </p:nvSpPr>
          <p:spPr>
            <a:xfrm>
              <a:off x="1174190" y="3443821"/>
              <a:ext cx="59046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6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9D48C0E8-04D0-471E-AD04-11FDC47B8D57}"/>
                </a:ext>
              </a:extLst>
            </p:cNvPr>
            <p:cNvSpPr txBox="1"/>
            <p:nvPr/>
          </p:nvSpPr>
          <p:spPr>
            <a:xfrm>
              <a:off x="1238030" y="4085851"/>
              <a:ext cx="6442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6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7CC2DB-8945-44DA-81FC-1461087118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40950" r="76375" b="41376"/>
          <a:stretch/>
        </p:blipFill>
        <p:spPr>
          <a:xfrm>
            <a:off x="5635091" y="1808979"/>
            <a:ext cx="1778045" cy="15752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763175D-F138-4453-A5F0-B724BC095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1" t="36456" r="39857" b="45870"/>
          <a:stretch/>
        </p:blipFill>
        <p:spPr>
          <a:xfrm rot="1404057">
            <a:off x="1618434" y="4355688"/>
            <a:ext cx="2412268" cy="2137088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242B007A-AC03-4DD3-AC05-55256F4E1E3A}"/>
              </a:ext>
            </a:extLst>
          </p:cNvPr>
          <p:cNvSpPr/>
          <p:nvPr/>
        </p:nvSpPr>
        <p:spPr>
          <a:xfrm>
            <a:off x="3863752" y="-1179512"/>
            <a:ext cx="2520280" cy="576064"/>
          </a:xfrm>
          <a:prstGeom prst="roundRect">
            <a:avLst/>
          </a:prstGeom>
          <a:solidFill>
            <a:srgbClr val="FDB7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52380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B9B2DF-1491-4576-843C-5EF8B9EFF1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1" t="13134" r="16563" b="14030"/>
          <a:stretch/>
        </p:blipFill>
        <p:spPr>
          <a:xfrm>
            <a:off x="725194" y="646077"/>
            <a:ext cx="4228014" cy="64076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6B0C768-D99B-458C-B167-7A4FCED5E1EF}"/>
              </a:ext>
            </a:extLst>
          </p:cNvPr>
          <p:cNvSpPr txBox="1"/>
          <p:nvPr/>
        </p:nvSpPr>
        <p:spPr>
          <a:xfrm>
            <a:off x="5303912" y="1976755"/>
            <a:ext cx="598812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457200" algn="just">
              <a:spcBef>
                <a:spcPts val="1200"/>
              </a:spcBef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Rèn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chia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thập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tự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nhiên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xác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định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dư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phép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chia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đó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.</a:t>
            </a:r>
          </a:p>
          <a:p>
            <a:pPr marL="800100" indent="-457200" algn="just">
              <a:spcBef>
                <a:spcPts val="120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Rèn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phép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chia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có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UTM Neo Sans Intel" pitchFamily="18" charset="0"/>
              </a:rPr>
              <a:t>dư</a:t>
            </a:r>
            <a:r>
              <a:rPr lang="en-US" altLang="en-US" sz="2800" b="1" dirty="0" smtClean="0">
                <a:solidFill>
                  <a:srgbClr val="002060"/>
                </a:solidFill>
                <a:latin typeface="UTM Neo Sans Intel" pitchFamily="18" charset="0"/>
              </a:rPr>
              <a:t>.</a:t>
            </a:r>
            <a:endParaRPr lang="en-US" altLang="en-US" sz="2800" b="1" dirty="0">
              <a:solidFill>
                <a:srgbClr val="002060"/>
              </a:solidFill>
              <a:latin typeface="UTM Neo Sans Intel" pitchFamily="18" charset="0"/>
            </a:endParaRPr>
          </a:p>
          <a:p>
            <a:pPr marL="800100" indent="-457200" algn="just">
              <a:spcBef>
                <a:spcPts val="1200"/>
              </a:spcBef>
              <a:buFontTx/>
              <a:buChar char="-"/>
            </a:pP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Xem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trước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“Chia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thập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Neo Sans Intel" pitchFamily="18" charset="0"/>
              </a:rPr>
              <a:t>cho</a:t>
            </a:r>
            <a:r>
              <a:rPr lang="en-US" altLang="en-US" sz="2800" b="1" dirty="0">
                <a:solidFill>
                  <a:srgbClr val="002060"/>
                </a:solidFill>
                <a:latin typeface="UTM Neo Sans Intel" pitchFamily="18" charset="0"/>
              </a:rPr>
              <a:t> 10,100,1000,…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55166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5014B71-60E5-4F46-AF93-EA57D350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" y="0"/>
            <a:ext cx="12192000" cy="6858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6739B785-2FF6-463F-8EA1-57C4E03D2769}"/>
              </a:ext>
            </a:extLst>
          </p:cNvPr>
          <p:cNvSpPr txBox="1"/>
          <p:nvPr/>
        </p:nvSpPr>
        <p:spPr>
          <a:xfrm>
            <a:off x="1271464" y="2262594"/>
            <a:ext cx="5904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 smtClean="0">
                <a:solidFill>
                  <a:srgbClr val="5E3F36"/>
                </a:solidFill>
                <a:effectLst>
                  <a:outerShdw blurRad="63500" sx="103000" sy="103000" algn="ctr" rotWithShape="0">
                    <a:prstClr val="black">
                      <a:alpha val="40000"/>
                    </a:prstClr>
                  </a:outerShdw>
                </a:effectLst>
                <a:latin typeface="UTM Staccato " pitchFamily="18" charset="0"/>
                <a:ea typeface="包图简圆体" panose="02010601030101010101" pitchFamily="2" charset="-122"/>
              </a:rPr>
              <a:t>Tạm</a:t>
            </a:r>
            <a:r>
              <a:rPr lang="en-US" altLang="zh-CN" sz="8800" b="1" dirty="0" smtClean="0">
                <a:solidFill>
                  <a:srgbClr val="5E3F36"/>
                </a:solidFill>
                <a:effectLst>
                  <a:outerShdw blurRad="63500" sx="103000" sy="103000" algn="ctr" rotWithShape="0">
                    <a:prstClr val="black">
                      <a:alpha val="40000"/>
                    </a:prstClr>
                  </a:outerShdw>
                </a:effectLst>
                <a:latin typeface="UTM Staccato " pitchFamily="18" charset="0"/>
                <a:ea typeface="包图简圆体" panose="02010601030101010101" pitchFamily="2" charset="-122"/>
              </a:rPr>
              <a:t> </a:t>
            </a:r>
            <a:r>
              <a:rPr lang="en-US" altLang="zh-CN" sz="8800" b="1" dirty="0" err="1" smtClean="0">
                <a:solidFill>
                  <a:srgbClr val="5E3F36"/>
                </a:solidFill>
                <a:effectLst>
                  <a:outerShdw blurRad="63500" sx="103000" sy="103000" algn="ctr" rotWithShape="0">
                    <a:prstClr val="black">
                      <a:alpha val="40000"/>
                    </a:prstClr>
                  </a:outerShdw>
                </a:effectLst>
                <a:latin typeface="UTM Staccato " pitchFamily="18" charset="0"/>
                <a:ea typeface="包图简圆体" panose="02010601030101010101" pitchFamily="2" charset="-122"/>
              </a:rPr>
              <a:t>biệt</a:t>
            </a:r>
            <a:r>
              <a:rPr lang="en-US" altLang="zh-CN" sz="8800" b="1" dirty="0" smtClean="0">
                <a:solidFill>
                  <a:srgbClr val="5E3F36"/>
                </a:solidFill>
                <a:effectLst>
                  <a:outerShdw blurRad="63500" sx="103000" sy="103000" algn="ctr" rotWithShape="0">
                    <a:prstClr val="black">
                      <a:alpha val="40000"/>
                    </a:prstClr>
                  </a:outerShdw>
                </a:effectLst>
                <a:latin typeface="UTM Staccato " pitchFamily="18" charset="0"/>
                <a:ea typeface="包图简圆体" panose="02010601030101010101" pitchFamily="2" charset="-122"/>
              </a:rPr>
              <a:t>!</a:t>
            </a:r>
            <a:endParaRPr lang="zh-CN" altLang="en-US" sz="1600" dirty="0">
              <a:solidFill>
                <a:srgbClr val="5E3F36"/>
              </a:solidFill>
              <a:effectLst>
                <a:outerShdw blurRad="63500" sx="103000" sy="103000" algn="ctr" rotWithShape="0">
                  <a:prstClr val="black">
                    <a:alpha val="40000"/>
                  </a:prstClr>
                </a:outerShdw>
              </a:effectLst>
              <a:latin typeface="UTM Staccato " pitchFamily="18" charset="0"/>
              <a:ea typeface="包图简圆体" panose="02010601030101010101" pitchFamily="2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26372C14-61A5-427E-8270-E91FD09C12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40950" r="76375" b="41376"/>
          <a:stretch/>
        </p:blipFill>
        <p:spPr>
          <a:xfrm>
            <a:off x="3675781" y="1685180"/>
            <a:ext cx="1008360" cy="89333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3E6BA4F-89E1-4B9D-B42F-527AF1A321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1" t="36456" r="39857" b="45870"/>
          <a:stretch/>
        </p:blipFill>
        <p:spPr>
          <a:xfrm>
            <a:off x="5152069" y="1294936"/>
            <a:ext cx="944674" cy="8369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3347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631504" y="494832"/>
            <a:ext cx="6480720" cy="756326"/>
            <a:chOff x="1631504" y="494832"/>
            <a:chExt cx="6480720" cy="75632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31504" y="494832"/>
              <a:ext cx="6480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2. b)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Tìm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số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dư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của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phép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chia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sau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:</a:t>
              </a:r>
              <a:endParaRPr lang="zh-CN" altLang="en-US" sz="3200" b="1" dirty="0">
                <a:solidFill>
                  <a:srgbClr val="5E3F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70078" y="1000985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65E408-52D3-4457-9B3C-5284889240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/>
        </p:blipFill>
        <p:spPr>
          <a:xfrm>
            <a:off x="5946483" y="332207"/>
            <a:ext cx="8122705" cy="65529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45" y="1412776"/>
            <a:ext cx="2764726" cy="209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xmlns="" id="{D9B45021-DF0B-4FEF-A7AC-433F590CAE08}"/>
              </a:ext>
            </a:extLst>
          </p:cNvPr>
          <p:cNvSpPr txBox="1"/>
          <p:nvPr/>
        </p:nvSpPr>
        <p:spPr>
          <a:xfrm>
            <a:off x="659937" y="3861048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</a:rPr>
              <a:t>Số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</a:rPr>
              <a:t>dư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</a:rPr>
              <a:t>của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</a:rPr>
              <a:t>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</a:rPr>
              <a:t>phép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</a:rPr>
              <a:t> chia </a:t>
            </a:r>
            <a:r>
              <a:rPr lang="en-US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</a:rPr>
              <a:t>là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</a:rPr>
              <a:t>: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</a:rPr>
              <a:t>0,14</a:t>
            </a:r>
            <a:endParaRPr lang="zh-CN" altLang="en-US" sz="3200" b="1" dirty="0">
              <a:latin typeface="UTM Neo Sans Intel" pitchFamily="18" charset="0"/>
              <a:ea typeface="字魂59号-创粗黑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58324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DA6EC91-14C0-4219-82A0-0B1F1523F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CE60DD45-2B43-4A40-BF54-227AEAB6B9B6}"/>
              </a:ext>
            </a:extLst>
          </p:cNvPr>
          <p:cNvGrpSpPr/>
          <p:nvPr/>
        </p:nvGrpSpPr>
        <p:grpSpPr>
          <a:xfrm>
            <a:off x="3575720" y="1052736"/>
            <a:ext cx="3312368" cy="830997"/>
            <a:chOff x="4223792" y="1124744"/>
            <a:chExt cx="3312368" cy="830997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CF674642-4E88-4661-A978-970BC9768623}"/>
                </a:ext>
              </a:extLst>
            </p:cNvPr>
            <p:cNvSpPr txBox="1"/>
            <p:nvPr/>
          </p:nvSpPr>
          <p:spPr>
            <a:xfrm>
              <a:off x="4223792" y="1124744"/>
              <a:ext cx="3312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err="1" smtClean="0">
                  <a:solidFill>
                    <a:srgbClr val="5E3F36"/>
                  </a:solidFill>
                  <a:latin typeface="UTM Showcard" pitchFamily="18" charset="0"/>
                  <a:ea typeface="包图简圆体" panose="02010601030101010101" pitchFamily="2" charset="-122"/>
                </a:rPr>
                <a:t>Mục</a:t>
              </a:r>
              <a:r>
                <a:rPr lang="en-US" altLang="zh-CN" sz="4800" dirty="0" smtClean="0">
                  <a:solidFill>
                    <a:srgbClr val="5E3F36"/>
                  </a:solidFill>
                  <a:latin typeface="UTM Showcard" pitchFamily="18" charset="0"/>
                  <a:ea typeface="包图简圆体" panose="02010601030101010101" pitchFamily="2" charset="-122"/>
                </a:rPr>
                <a:t> </a:t>
              </a:r>
              <a:r>
                <a:rPr lang="en-US" altLang="zh-CN" sz="4800" dirty="0" err="1" smtClean="0">
                  <a:solidFill>
                    <a:srgbClr val="5E3F36"/>
                  </a:solidFill>
                  <a:latin typeface="UTM Showcard" pitchFamily="18" charset="0"/>
                  <a:ea typeface="包图简圆体" panose="02010601030101010101" pitchFamily="2" charset="-122"/>
                </a:rPr>
                <a:t>tiêu</a:t>
              </a:r>
              <a:endParaRPr lang="zh-CN" altLang="en-US" sz="4800" dirty="0">
                <a:solidFill>
                  <a:srgbClr val="5E3F36"/>
                </a:solidFill>
                <a:latin typeface="UTM Showcard" pitchFamily="18" charset="0"/>
                <a:ea typeface="包图简圆体" panose="02010601030101010101" pitchFamily="2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A6E5E6FD-A92D-4BE5-B3B0-1E76E8226C95}"/>
                </a:ext>
              </a:extLst>
            </p:cNvPr>
            <p:cNvSpPr txBox="1"/>
            <p:nvPr/>
          </p:nvSpPr>
          <p:spPr>
            <a:xfrm>
              <a:off x="7392144" y="1628800"/>
              <a:ext cx="1440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200" dirty="0">
                <a:solidFill>
                  <a:srgbClr val="5E3F36"/>
                </a:solidFill>
                <a:latin typeface="包图简圆体" panose="02010601030101010101" pitchFamily="2" charset="-122"/>
                <a:ea typeface="包图简圆体" panose="02010601030101010101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6AEC4689-95C6-4A5A-A657-460813BD8F9D}"/>
              </a:ext>
            </a:extLst>
          </p:cNvPr>
          <p:cNvGrpSpPr/>
          <p:nvPr/>
        </p:nvGrpSpPr>
        <p:grpSpPr>
          <a:xfrm>
            <a:off x="5535385" y="2146414"/>
            <a:ext cx="5457159" cy="1384995"/>
            <a:chOff x="4475820" y="2160775"/>
            <a:chExt cx="4449047" cy="138499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2D6DC2D9-2B43-4454-8AE1-D4C05E02811F}"/>
                </a:ext>
              </a:extLst>
            </p:cNvPr>
            <p:cNvGrpSpPr/>
            <p:nvPr/>
          </p:nvGrpSpPr>
          <p:grpSpPr>
            <a:xfrm>
              <a:off x="5370502" y="2160775"/>
              <a:ext cx="3554365" cy="1384995"/>
              <a:chOff x="6954953" y="2134953"/>
              <a:chExt cx="3554365" cy="1384995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xmlns="" id="{3792E922-BB74-4158-959C-EE24D4B139D9}"/>
                  </a:ext>
                </a:extLst>
              </p:cNvPr>
              <p:cNvSpPr txBox="1"/>
              <p:nvPr/>
            </p:nvSpPr>
            <p:spPr>
              <a:xfrm>
                <a:off x="6954953" y="2134953"/>
                <a:ext cx="355436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2800" b="1" dirty="0" err="1" smtClean="0">
                    <a:latin typeface="UTM Neo Sans Intel" pitchFamily="18" charset="0"/>
                  </a:rPr>
                  <a:t>Rèn</a:t>
                </a:r>
                <a:r>
                  <a:rPr lang="en-US" altLang="en-US" sz="2800" b="1" dirty="0" smtClean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kĩ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năng</a:t>
                </a:r>
                <a:r>
                  <a:rPr lang="en-US" altLang="en-US" sz="2800" b="1" dirty="0">
                    <a:latin typeface="UTM Neo Sans Intel" pitchFamily="18" charset="0"/>
                  </a:rPr>
                  <a:t> chia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một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số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thập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phân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cho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một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số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tự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nhiên</a:t>
                </a:r>
                <a:r>
                  <a:rPr lang="en-US" altLang="en-US" sz="2800" b="1" dirty="0">
                    <a:latin typeface="UTM Neo Sans Intel" pitchFamily="18" charset="0"/>
                  </a:rPr>
                  <a:t>.</a:t>
                </a: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xmlns="" id="{6C85D801-9E43-408B-8566-D2A68D4D0DF0}"/>
                  </a:ext>
                </a:extLst>
              </p:cNvPr>
              <p:cNvSpPr txBox="1"/>
              <p:nvPr/>
            </p:nvSpPr>
            <p:spPr>
              <a:xfrm>
                <a:off x="6993528" y="2641106"/>
                <a:ext cx="34772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endParaRPr lang="zh-CN" altLang="en-US" sz="1000" dirty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8号-创中黑" panose="00000500000000000000" pitchFamily="2" charset="-122"/>
                </a:endParaRPr>
              </a:p>
            </p:txBody>
          </p: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1BCDDAC3-90C7-4E47-AAF5-BA583D3C568C}"/>
                </a:ext>
              </a:extLst>
            </p:cNvPr>
            <p:cNvSpPr txBox="1"/>
            <p:nvPr/>
          </p:nvSpPr>
          <p:spPr>
            <a:xfrm>
              <a:off x="4475820" y="2235013"/>
              <a:ext cx="9361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思源黑体 CN Bold" panose="020B0800000000000000" pitchFamily="34" charset="-122"/>
                </a:rPr>
                <a:t>01.</a:t>
              </a:r>
              <a:endParaRPr lang="zh-CN" altLang="en-US" sz="4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8F34361-9E8D-4ACF-AFF8-1665EFD8A4F6}"/>
              </a:ext>
            </a:extLst>
          </p:cNvPr>
          <p:cNvGrpSpPr/>
          <p:nvPr/>
        </p:nvGrpSpPr>
        <p:grpSpPr>
          <a:xfrm>
            <a:off x="6168008" y="3652247"/>
            <a:ext cx="4824536" cy="1815882"/>
            <a:chOff x="6487661" y="3055440"/>
            <a:chExt cx="4419454" cy="1815882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35AEAFAB-DA56-4902-9399-0B64D8AB9235}"/>
                </a:ext>
              </a:extLst>
            </p:cNvPr>
            <p:cNvGrpSpPr/>
            <p:nvPr/>
          </p:nvGrpSpPr>
          <p:grpSpPr>
            <a:xfrm>
              <a:off x="7352750" y="3055440"/>
              <a:ext cx="3554365" cy="1815882"/>
              <a:chOff x="6954953" y="2134953"/>
              <a:chExt cx="3554365" cy="1815882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xmlns="" id="{8D03C0F6-B984-404C-802B-00BE6A3EC67B}"/>
                  </a:ext>
                </a:extLst>
              </p:cNvPr>
              <p:cNvSpPr txBox="1"/>
              <p:nvPr/>
            </p:nvSpPr>
            <p:spPr>
              <a:xfrm>
                <a:off x="6954953" y="2134953"/>
                <a:ext cx="3554365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en-US" sz="2800" b="1" dirty="0" err="1">
                    <a:latin typeface="UTM Neo Sans Intel" pitchFamily="18" charset="0"/>
                  </a:rPr>
                  <a:t>Xác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định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số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dư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trong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phép</a:t>
                </a:r>
                <a:r>
                  <a:rPr lang="en-US" altLang="en-US" sz="2800" b="1" dirty="0">
                    <a:latin typeface="UTM Neo Sans Intel" pitchFamily="18" charset="0"/>
                  </a:rPr>
                  <a:t> chia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một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số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thập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phân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cho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một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số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tự</a:t>
                </a:r>
                <a:r>
                  <a:rPr lang="en-US" altLang="en-US" sz="2800" b="1" dirty="0">
                    <a:latin typeface="UTM Neo Sans Intel" pitchFamily="18" charset="0"/>
                  </a:rPr>
                  <a:t> </a:t>
                </a:r>
                <a:r>
                  <a:rPr lang="en-US" altLang="en-US" sz="2800" b="1" dirty="0" err="1">
                    <a:latin typeface="UTM Neo Sans Intel" pitchFamily="18" charset="0"/>
                  </a:rPr>
                  <a:t>nhiên</a:t>
                </a:r>
                <a:r>
                  <a:rPr lang="en-US" altLang="en-US" sz="2800" b="1" dirty="0">
                    <a:latin typeface="UTM Neo Sans Intel" pitchFamily="18" charset="0"/>
                  </a:rPr>
                  <a:t>.</a:t>
                </a: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xmlns="" id="{0C8E37D2-038C-49AC-9A61-9A1DC15BEC30}"/>
                  </a:ext>
                </a:extLst>
              </p:cNvPr>
              <p:cNvSpPr txBox="1"/>
              <p:nvPr/>
            </p:nvSpPr>
            <p:spPr>
              <a:xfrm>
                <a:off x="6993528" y="2641106"/>
                <a:ext cx="347721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zh-CN" altLang="en-US" sz="1000" dirty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8号-创中黑" panose="00000500000000000000" pitchFamily="2" charset="-122"/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xmlns="" id="{5C20E90A-3D35-4C67-B358-63449B6676CE}"/>
                </a:ext>
              </a:extLst>
            </p:cNvPr>
            <p:cNvSpPr txBox="1"/>
            <p:nvPr/>
          </p:nvSpPr>
          <p:spPr>
            <a:xfrm>
              <a:off x="6487661" y="3099928"/>
              <a:ext cx="9361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dirty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思源黑体 CN Bold" panose="020B0800000000000000" pitchFamily="34" charset="-122"/>
                </a:rPr>
                <a:t>02.</a:t>
              </a:r>
              <a:endParaRPr lang="zh-CN" altLang="en-US" sz="4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E684C9A8-9597-42DA-93AA-9EDE1667D7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1" t="36456" r="39857" b="45870"/>
          <a:stretch/>
        </p:blipFill>
        <p:spPr>
          <a:xfrm>
            <a:off x="6708068" y="696592"/>
            <a:ext cx="1512168" cy="1339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025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631504" y="494832"/>
            <a:ext cx="8640960" cy="1077218"/>
            <a:chOff x="1631504" y="494832"/>
            <a:chExt cx="8640960" cy="1077218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31504" y="494832"/>
              <a:ext cx="864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4.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Có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8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bao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gạo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cân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nặng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243,2kg.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Hỏi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12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bao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gạo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như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thế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cân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nặng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bao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nhiêu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ki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-</a:t>
              </a:r>
              <a:r>
                <a:rPr lang="en-US" altLang="zh-CN" sz="3200" b="1" dirty="0" err="1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lô</a:t>
              </a:r>
              <a:r>
                <a:rPr lang="en-US" altLang="zh-CN" sz="3200" b="1" dirty="0" smtClean="0">
                  <a:solidFill>
                    <a:srgbClr val="5E3F36"/>
                  </a:solidFill>
                  <a:latin typeface="UTM Neo Sans Intel" pitchFamily="18" charset="0"/>
                  <a:ea typeface="字魂59号-创粗黑" panose="00000500000000000000" pitchFamily="2" charset="-122"/>
                </a:rPr>
                <a:t>-gam?</a:t>
              </a:r>
              <a:endParaRPr lang="zh-CN" altLang="en-US" sz="3200" b="1" dirty="0">
                <a:solidFill>
                  <a:srgbClr val="5E3F36"/>
                </a:solidFill>
                <a:latin typeface="UTM Neo Sans Intel" pitchFamily="18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70078" y="1000985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5015E7D-7CC8-4C20-8438-C41BCD306A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2171479"/>
            <a:ext cx="4294578" cy="42775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40069" y="1304149"/>
            <a:ext cx="5687979" cy="4861155"/>
            <a:chOff x="840069" y="1304149"/>
            <a:chExt cx="5687979" cy="4861155"/>
          </a:xfrm>
        </p:grpSpPr>
        <p:sp>
          <p:nvSpPr>
            <p:cNvPr id="12" name="矩形: 折角 11">
              <a:extLst>
                <a:ext uri="{FF2B5EF4-FFF2-40B4-BE49-F238E27FC236}">
                  <a16:creationId xmlns:a16="http://schemas.microsoft.com/office/drawing/2014/main" xmlns="" id="{080FA96D-0FFA-4FB0-95DD-3FA9EA2A40E8}"/>
                </a:ext>
              </a:extLst>
            </p:cNvPr>
            <p:cNvSpPr/>
            <p:nvPr/>
          </p:nvSpPr>
          <p:spPr>
            <a:xfrm>
              <a:off x="1372446" y="1913741"/>
              <a:ext cx="5155602" cy="4251563"/>
            </a:xfrm>
            <a:prstGeom prst="foldedCorner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图片包含 座位, 家具, 椅子&#10;&#10;自动生成的说明">
              <a:extLst>
                <a:ext uri="{FF2B5EF4-FFF2-40B4-BE49-F238E27FC236}">
                  <a16:creationId xmlns:a16="http://schemas.microsoft.com/office/drawing/2014/main" xmlns="" id="{4078F39D-C7FA-4A68-A4F7-6257B76D7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0069" y="1304149"/>
              <a:ext cx="1441117" cy="1522935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955794CD-525B-4AEA-B007-725940F959D3}"/>
              </a:ext>
            </a:extLst>
          </p:cNvPr>
          <p:cNvSpPr txBox="1"/>
          <p:nvPr/>
        </p:nvSpPr>
        <p:spPr>
          <a:xfrm>
            <a:off x="1524973" y="2654910"/>
            <a:ext cx="471504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 b="0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pPr algn="ctr"/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bao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gạo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cân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nặng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</a:t>
            </a:r>
          </a:p>
          <a:p>
            <a:pPr algn="ctr"/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243,2 : 8 = 30,4 (kg)</a:t>
            </a:r>
          </a:p>
          <a:p>
            <a:pPr algn="ctr"/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12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bao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gạo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cân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nặng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</a:t>
            </a:r>
          </a:p>
          <a:p>
            <a:pPr algn="ctr"/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30,4 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/>
              </a:rPr>
              <a:t>× 12 = 364,8 (kg)</a:t>
            </a:r>
          </a:p>
          <a:p>
            <a:pPr algn="ctr"/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/>
              </a:rPr>
              <a:t>Đáp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/>
              </a:rPr>
              <a:t>số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/>
              </a:rPr>
              <a:t>: 364,8kg</a:t>
            </a:r>
            <a:endParaRPr lang="zh-CN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4542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CE56056-23F7-45A6-864E-88A6EA64F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61FE9E37-84E5-42F5-910E-F799082D781A}"/>
              </a:ext>
            </a:extLst>
          </p:cNvPr>
          <p:cNvGrpSpPr/>
          <p:nvPr/>
        </p:nvGrpSpPr>
        <p:grpSpPr>
          <a:xfrm>
            <a:off x="1226604" y="1909078"/>
            <a:ext cx="6624735" cy="2483351"/>
            <a:chOff x="1055440" y="1976133"/>
            <a:chExt cx="6624735" cy="2483351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860C5A44-472E-449C-BB5A-D362A4AACE8F}"/>
                </a:ext>
              </a:extLst>
            </p:cNvPr>
            <p:cNvSpPr txBox="1"/>
            <p:nvPr/>
          </p:nvSpPr>
          <p:spPr>
            <a:xfrm>
              <a:off x="1055440" y="1976133"/>
              <a:ext cx="511256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0" b="1" dirty="0" err="1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Khởi</a:t>
              </a:r>
              <a:r>
                <a:rPr lang="en-US" altLang="zh-CN" sz="10000" b="1" dirty="0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10000" b="1" dirty="0" err="1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động</a:t>
              </a:r>
              <a:endParaRPr lang="zh-CN" altLang="en-US" sz="10000" b="1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itchFamily="18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E545409B-EF99-473C-80D7-28ED15BD8BD7}"/>
                </a:ext>
              </a:extLst>
            </p:cNvPr>
            <p:cNvSpPr txBox="1"/>
            <p:nvPr/>
          </p:nvSpPr>
          <p:spPr>
            <a:xfrm>
              <a:off x="1174190" y="3443821"/>
              <a:ext cx="59046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6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9D48C0E8-04D0-471E-AD04-11FDC47B8D57}"/>
                </a:ext>
              </a:extLst>
            </p:cNvPr>
            <p:cNvSpPr txBox="1"/>
            <p:nvPr/>
          </p:nvSpPr>
          <p:spPr>
            <a:xfrm>
              <a:off x="1238030" y="4085851"/>
              <a:ext cx="6442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6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7CC2DB-8945-44DA-81FC-1461087118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40950" r="76375" b="41376"/>
          <a:stretch/>
        </p:blipFill>
        <p:spPr>
          <a:xfrm>
            <a:off x="5635091" y="1808979"/>
            <a:ext cx="1778045" cy="15752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763175D-F138-4453-A5F0-B724BC095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1" t="36456" r="39857" b="45870"/>
          <a:stretch/>
        </p:blipFill>
        <p:spPr>
          <a:xfrm rot="1404057">
            <a:off x="1618434" y="4355688"/>
            <a:ext cx="2412268" cy="2137088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242B007A-AC03-4DD3-AC05-55256F4E1E3A}"/>
              </a:ext>
            </a:extLst>
          </p:cNvPr>
          <p:cNvSpPr/>
          <p:nvPr/>
        </p:nvSpPr>
        <p:spPr>
          <a:xfrm>
            <a:off x="3863752" y="-1179512"/>
            <a:ext cx="2520280" cy="576064"/>
          </a:xfrm>
          <a:prstGeom prst="roundRect">
            <a:avLst/>
          </a:prstGeom>
          <a:solidFill>
            <a:srgbClr val="FDB7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64145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631504" y="494832"/>
            <a:ext cx="6552728" cy="1077218"/>
            <a:chOff x="1631504" y="494832"/>
            <a:chExt cx="3816423" cy="1077218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31504" y="494832"/>
              <a:ext cx="35543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Đặt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tính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như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thế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nào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là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đúng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?</a:t>
              </a:r>
            </a:p>
            <a:p>
              <a:pPr algn="ctr"/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13,53 : 3= ?</a:t>
              </a:r>
              <a:endPara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70078" y="1000985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3266F25-A589-4FBB-8430-C9C530ED05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 flipH="1">
            <a:off x="7373096" y="580226"/>
            <a:ext cx="5219149" cy="60575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655840" y="2420888"/>
            <a:ext cx="2736304" cy="2376263"/>
            <a:chOff x="4655840" y="2420888"/>
            <a:chExt cx="2736304" cy="2376263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9648094F-8B13-476C-B11B-2CBDEAF21FA6}"/>
                </a:ext>
              </a:extLst>
            </p:cNvPr>
            <p:cNvSpPr/>
            <p:nvPr/>
          </p:nvSpPr>
          <p:spPr>
            <a:xfrm>
              <a:off x="4655840" y="2420888"/>
              <a:ext cx="2736304" cy="2376263"/>
            </a:xfrm>
            <a:prstGeom prst="roundRect">
              <a:avLst/>
            </a:prstGeom>
            <a:solidFill>
              <a:srgbClr val="FDB76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57" r="42191" b="11792"/>
            <a:stretch/>
          </p:blipFill>
          <p:spPr bwMode="auto">
            <a:xfrm>
              <a:off x="4980330" y="2592449"/>
              <a:ext cx="2105247" cy="19996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767116" y="1707466"/>
            <a:ext cx="2808604" cy="2153581"/>
            <a:chOff x="767116" y="1707466"/>
            <a:chExt cx="2808604" cy="2153581"/>
          </a:xfrm>
        </p:grpSpPr>
        <p:sp>
          <p:nvSpPr>
            <p:cNvPr id="21" name="矩形: 圆角 11">
              <a:extLst>
                <a:ext uri="{FF2B5EF4-FFF2-40B4-BE49-F238E27FC236}">
                  <a16:creationId xmlns:a16="http://schemas.microsoft.com/office/drawing/2014/main" xmlns="" id="{9648094F-8B13-476C-B11B-2CBDEAF21FA6}"/>
                </a:ext>
              </a:extLst>
            </p:cNvPr>
            <p:cNvSpPr/>
            <p:nvPr/>
          </p:nvSpPr>
          <p:spPr>
            <a:xfrm>
              <a:off x="767116" y="1707466"/>
              <a:ext cx="2808604" cy="2153581"/>
            </a:xfrm>
            <a:prstGeom prst="roundRect">
              <a:avLst/>
            </a:prstGeom>
            <a:solidFill>
              <a:srgbClr val="FDB76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74" b="13884"/>
            <a:stretch/>
          </p:blipFill>
          <p:spPr bwMode="auto">
            <a:xfrm>
              <a:off x="1020901" y="1808157"/>
              <a:ext cx="2251236" cy="19521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00" b="98667" l="3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169" y="2889888"/>
            <a:ext cx="1128951" cy="112895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168908" y="4173166"/>
            <a:ext cx="2808313" cy="2232876"/>
            <a:chOff x="1168908" y="4173166"/>
            <a:chExt cx="2808313" cy="2232876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xmlns="" id="{707686DE-3108-42A3-A1B4-B184C632BE9F}"/>
                </a:ext>
              </a:extLst>
            </p:cNvPr>
            <p:cNvSpPr/>
            <p:nvPr/>
          </p:nvSpPr>
          <p:spPr>
            <a:xfrm>
              <a:off x="1168908" y="4173166"/>
              <a:ext cx="2808313" cy="2232876"/>
            </a:xfrm>
            <a:prstGeom prst="roundRect">
              <a:avLst/>
            </a:prstGeom>
            <a:solidFill>
              <a:srgbClr val="FDB76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82" t="1344" r="3622" b="12861"/>
            <a:stretch/>
          </p:blipFill>
          <p:spPr bwMode="auto">
            <a:xfrm>
              <a:off x="1487488" y="4292737"/>
              <a:ext cx="2169041" cy="19449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1" t="16062" r="13777" b="26194"/>
          <a:stretch/>
        </p:blipFill>
        <p:spPr>
          <a:xfrm>
            <a:off x="3261751" y="4797151"/>
            <a:ext cx="1836276" cy="16568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00" b="98667" l="3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82" y="3760354"/>
            <a:ext cx="1128951" cy="1128951"/>
          </a:xfrm>
          <a:prstGeom prst="rect">
            <a:avLst/>
          </a:prstGeom>
        </p:spPr>
      </p:pic>
      <p:pic>
        <p:nvPicPr>
          <p:cNvPr id="30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73800" y="-775654"/>
            <a:ext cx="609600" cy="609600"/>
          </a:xfrm>
          <a:prstGeom prst="rect">
            <a:avLst/>
          </a:prstGeom>
        </p:spPr>
      </p:pic>
      <p:pic>
        <p:nvPicPr>
          <p:cNvPr id="31" name="Am-thanh-that-vong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04850" y="-775654"/>
            <a:ext cx="609600" cy="609600"/>
          </a:xfrm>
          <a:prstGeom prst="rect">
            <a:avLst/>
          </a:prstGeom>
        </p:spPr>
      </p:pic>
      <p:pic>
        <p:nvPicPr>
          <p:cNvPr id="3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63520" y="-7756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69563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86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86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578835" y="482406"/>
            <a:ext cx="7973549" cy="1077218"/>
            <a:chOff x="1606127" y="482406"/>
            <a:chExt cx="3841800" cy="1077218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06127" y="482406"/>
              <a:ext cx="35543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Muốn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chia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một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số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thập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phân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cho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một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số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tự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nhiên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ta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làm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như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thế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nào</a:t>
              </a:r>
              <a:r>
                <a:rPr lang="en-US" altLang="zh-CN" sz="32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70078" y="1000985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97E3A49-7E3A-46F5-9FDE-98DD4CFC4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 flipH="1">
            <a:off x="-312712" y="1251158"/>
            <a:ext cx="5194801" cy="51260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DF84E29-50FF-4D09-BF22-5CAC3999A0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29546" b="-1"/>
          <a:stretch/>
        </p:blipFill>
        <p:spPr>
          <a:xfrm>
            <a:off x="3886032" y="1559624"/>
            <a:ext cx="8834704" cy="5181744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919800" y="2348880"/>
            <a:ext cx="58567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Chia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phần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nguyên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bị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chia.</a:t>
            </a:r>
          </a:p>
          <a:p>
            <a:pPr algn="just"/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Viết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dấu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phẩy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bên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phải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thương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vừa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tìm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trước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khi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lấy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chữ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tiên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phần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thập</a:t>
            </a:r>
            <a:r>
              <a:rPr lang="en-US" alt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phân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bị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để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tiếp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tục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thực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hiện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phép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chia.</a:t>
            </a:r>
          </a:p>
          <a:p>
            <a:pPr algn="just"/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Tiếp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tục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với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từng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chữ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phần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thập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phân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của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bị</a:t>
            </a:r>
            <a:r>
              <a:rPr lang="en-US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chia</a:t>
            </a:r>
            <a:r>
              <a:rPr lang="en-US" alt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en-US" altLang="en-US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46551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CE56056-23F7-45A6-864E-88A6EA64F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61FE9E37-84E5-42F5-910E-F799082D781A}"/>
              </a:ext>
            </a:extLst>
          </p:cNvPr>
          <p:cNvGrpSpPr/>
          <p:nvPr/>
        </p:nvGrpSpPr>
        <p:grpSpPr>
          <a:xfrm>
            <a:off x="1226604" y="1556792"/>
            <a:ext cx="6624735" cy="2835637"/>
            <a:chOff x="1055440" y="1623847"/>
            <a:chExt cx="6624735" cy="2835637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860C5A44-472E-449C-BB5A-D362A4AACE8F}"/>
                </a:ext>
              </a:extLst>
            </p:cNvPr>
            <p:cNvSpPr txBox="1"/>
            <p:nvPr/>
          </p:nvSpPr>
          <p:spPr>
            <a:xfrm>
              <a:off x="1055440" y="1623847"/>
              <a:ext cx="51125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0" b="1" dirty="0" err="1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Luyện</a:t>
              </a:r>
              <a:r>
                <a:rPr lang="en-US" altLang="zh-CN" sz="12000" b="1" dirty="0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12000" b="1" dirty="0" err="1" smtClean="0">
                  <a:solidFill>
                    <a:srgbClr val="5E3F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enida" pitchFamily="18" charset="0"/>
                  <a:ea typeface="思源黑体 CN Bold" panose="020B0800000000000000" pitchFamily="34" charset="-122"/>
                </a:rPr>
                <a:t>tập</a:t>
              </a:r>
              <a:endParaRPr lang="zh-CN" altLang="en-US" sz="12000" b="1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itchFamily="18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E545409B-EF99-473C-80D7-28ED15BD8BD7}"/>
                </a:ext>
              </a:extLst>
            </p:cNvPr>
            <p:cNvSpPr txBox="1"/>
            <p:nvPr/>
          </p:nvSpPr>
          <p:spPr>
            <a:xfrm>
              <a:off x="1174190" y="3443821"/>
              <a:ext cx="59046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6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xmlns="" id="{9D48C0E8-04D0-471E-AD04-11FDC47B8D57}"/>
                </a:ext>
              </a:extLst>
            </p:cNvPr>
            <p:cNvSpPr txBox="1"/>
            <p:nvPr/>
          </p:nvSpPr>
          <p:spPr>
            <a:xfrm>
              <a:off x="1238030" y="4085851"/>
              <a:ext cx="6442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6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97CC2DB-8945-44DA-81FC-1461087118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40950" r="76375" b="41376"/>
          <a:stretch/>
        </p:blipFill>
        <p:spPr>
          <a:xfrm>
            <a:off x="5635091" y="1808979"/>
            <a:ext cx="1778045" cy="15752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763175D-F138-4453-A5F0-B724BC095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1" t="36456" r="39857" b="45870"/>
          <a:stretch/>
        </p:blipFill>
        <p:spPr>
          <a:xfrm rot="1404057">
            <a:off x="1618434" y="4355688"/>
            <a:ext cx="2412268" cy="2137088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242B007A-AC03-4DD3-AC05-55256F4E1E3A}"/>
              </a:ext>
            </a:extLst>
          </p:cNvPr>
          <p:cNvSpPr/>
          <p:nvPr/>
        </p:nvSpPr>
        <p:spPr>
          <a:xfrm>
            <a:off x="3863752" y="-1179512"/>
            <a:ext cx="2520280" cy="576064"/>
          </a:xfrm>
          <a:prstGeom prst="roundRect">
            <a:avLst/>
          </a:prstGeom>
          <a:solidFill>
            <a:srgbClr val="FDB7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19737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631504" y="494832"/>
            <a:ext cx="5184576" cy="790342"/>
            <a:chOff x="1631504" y="494832"/>
            <a:chExt cx="5184576" cy="790342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31504" y="494832"/>
              <a:ext cx="5184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1. </a:t>
              </a:r>
              <a:r>
                <a:rPr lang="en-US" altLang="en-US" sz="40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Đặt</a:t>
              </a:r>
              <a:r>
                <a:rPr lang="en-US" altLang="en-US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rồi</a:t>
              </a:r>
              <a:r>
                <a:rPr lang="en-US" alt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4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:</a:t>
              </a:r>
              <a:endParaRPr lang="zh-CN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80443" y="1035001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dirty="0">
                <a:solidFill>
                  <a:srgbClr val="5E3F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70DFE0F-7D44-40DD-987B-9C6DB403D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01" y="1160088"/>
            <a:ext cx="5157967" cy="5157967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D65BD6AD-75BF-4B06-B55A-C9DFC5878357}"/>
              </a:ext>
            </a:extLst>
          </p:cNvPr>
          <p:cNvGrpSpPr/>
          <p:nvPr/>
        </p:nvGrpSpPr>
        <p:grpSpPr>
          <a:xfrm>
            <a:off x="479377" y="1634501"/>
            <a:ext cx="3564396" cy="1146427"/>
            <a:chOff x="210056" y="1634501"/>
            <a:chExt cx="5712945" cy="2450545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9969BF48-0557-4CA9-9B74-9DADBEC62ED9}"/>
                </a:ext>
              </a:extLst>
            </p:cNvPr>
            <p:cNvSpPr/>
            <p:nvPr/>
          </p:nvSpPr>
          <p:spPr>
            <a:xfrm>
              <a:off x="929565" y="1634501"/>
              <a:ext cx="4993436" cy="2014632"/>
            </a:xfrm>
            <a:prstGeom prst="roundRect">
              <a:avLst/>
            </a:prstGeom>
            <a:noFill/>
            <a:ln w="22225">
              <a:solidFill>
                <a:srgbClr val="A14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0AC88EA1-EE00-47C5-B1FA-97215E938CD3}"/>
                </a:ext>
              </a:extLst>
            </p:cNvPr>
            <p:cNvSpPr txBox="1"/>
            <p:nvPr/>
          </p:nvSpPr>
          <p:spPr>
            <a:xfrm>
              <a:off x="210056" y="1634501"/>
              <a:ext cx="5056994" cy="2450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457200" algn="just" fontAlgn="base" latinLnBrk="1">
                <a:lnSpc>
                  <a:spcPct val="150000"/>
                </a:lnSpc>
                <a:defRPr sz="2000" b="0" i="0" spc="400">
                  <a:solidFill>
                    <a:srgbClr val="444444"/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algn="ctr">
                <a:spcBef>
                  <a:spcPct val="20000"/>
                </a:spcBef>
              </a:pPr>
              <a:r>
                <a:rPr lang="en-US" altLang="en-US" sz="3200" b="1" dirty="0">
                  <a:solidFill>
                    <a:schemeClr val="accent6">
                      <a:lumMod val="50000"/>
                    </a:schemeClr>
                  </a:solidFill>
                  <a:latin typeface="UTM Neo Sans Intel" pitchFamily="18" charset="0"/>
                  <a:cs typeface="Arial" pitchFamily="34" charset="0"/>
                </a:rPr>
                <a:t>a) 67,2 : 7</a:t>
              </a:r>
            </a:p>
          </p:txBody>
        </p:sp>
      </p:grpSp>
      <p:grpSp>
        <p:nvGrpSpPr>
          <p:cNvPr id="21" name="组合 10">
            <a:extLst>
              <a:ext uri="{FF2B5EF4-FFF2-40B4-BE49-F238E27FC236}">
                <a16:creationId xmlns:a16="http://schemas.microsoft.com/office/drawing/2014/main" xmlns="" id="{D65BD6AD-75BF-4B06-B55A-C9DFC5878357}"/>
              </a:ext>
            </a:extLst>
          </p:cNvPr>
          <p:cNvGrpSpPr/>
          <p:nvPr/>
        </p:nvGrpSpPr>
        <p:grpSpPr>
          <a:xfrm>
            <a:off x="1680443" y="2799023"/>
            <a:ext cx="3564396" cy="942496"/>
            <a:chOff x="210056" y="1634501"/>
            <a:chExt cx="5712945" cy="2014632"/>
          </a:xfrm>
        </p:grpSpPr>
        <p:sp>
          <p:nvSpPr>
            <p:cNvPr id="22" name="矩形: 圆角 11">
              <a:extLst>
                <a:ext uri="{FF2B5EF4-FFF2-40B4-BE49-F238E27FC236}">
                  <a16:creationId xmlns:a16="http://schemas.microsoft.com/office/drawing/2014/main" xmlns="" id="{9969BF48-0557-4CA9-9B74-9DADBEC62ED9}"/>
                </a:ext>
              </a:extLst>
            </p:cNvPr>
            <p:cNvSpPr/>
            <p:nvPr/>
          </p:nvSpPr>
          <p:spPr>
            <a:xfrm>
              <a:off x="929565" y="1634501"/>
              <a:ext cx="4993436" cy="2014632"/>
            </a:xfrm>
            <a:prstGeom prst="roundRect">
              <a:avLst/>
            </a:prstGeom>
            <a:noFill/>
            <a:ln w="22225">
              <a:solidFill>
                <a:srgbClr val="A14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12">
              <a:extLst>
                <a:ext uri="{FF2B5EF4-FFF2-40B4-BE49-F238E27FC236}">
                  <a16:creationId xmlns:a16="http://schemas.microsoft.com/office/drawing/2014/main" xmlns="" id="{0AC88EA1-EE00-47C5-B1FA-97215E938CD3}"/>
                </a:ext>
              </a:extLst>
            </p:cNvPr>
            <p:cNvSpPr txBox="1"/>
            <p:nvPr/>
          </p:nvSpPr>
          <p:spPr>
            <a:xfrm>
              <a:off x="210056" y="1634501"/>
              <a:ext cx="5056994" cy="153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457200" algn="just" fontAlgn="base" latinLnBrk="1">
                <a:lnSpc>
                  <a:spcPct val="150000"/>
                </a:lnSpc>
                <a:defRPr sz="2000" b="0" i="0" spc="400">
                  <a:solidFill>
                    <a:srgbClr val="444444"/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algn="ctr">
                <a:spcBef>
                  <a:spcPct val="20000"/>
                </a:spcBef>
              </a:pPr>
              <a:r>
                <a:rPr lang="en-US" altLang="en-US" sz="3200" b="1" dirty="0" smtClean="0">
                  <a:solidFill>
                    <a:srgbClr val="002060"/>
                  </a:solidFill>
                  <a:latin typeface="UTM Neo Sans Intel" pitchFamily="18" charset="0"/>
                  <a:cs typeface="Arial" pitchFamily="34" charset="0"/>
                </a:rPr>
                <a:t>b) 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  <a:cs typeface="Arial" pitchFamily="34" charset="0"/>
                </a:rPr>
                <a:t>3,44 : 4</a:t>
              </a:r>
            </a:p>
          </p:txBody>
        </p:sp>
      </p:grpSp>
      <p:grpSp>
        <p:nvGrpSpPr>
          <p:cNvPr id="24" name="组合 10">
            <a:extLst>
              <a:ext uri="{FF2B5EF4-FFF2-40B4-BE49-F238E27FC236}">
                <a16:creationId xmlns:a16="http://schemas.microsoft.com/office/drawing/2014/main" xmlns="" id="{D65BD6AD-75BF-4B06-B55A-C9DFC5878357}"/>
              </a:ext>
            </a:extLst>
          </p:cNvPr>
          <p:cNvGrpSpPr/>
          <p:nvPr/>
        </p:nvGrpSpPr>
        <p:grpSpPr>
          <a:xfrm>
            <a:off x="2881509" y="3963545"/>
            <a:ext cx="3564396" cy="942496"/>
            <a:chOff x="210056" y="1634501"/>
            <a:chExt cx="5712945" cy="2014632"/>
          </a:xfrm>
        </p:grpSpPr>
        <p:sp>
          <p:nvSpPr>
            <p:cNvPr id="25" name="矩形: 圆角 11">
              <a:extLst>
                <a:ext uri="{FF2B5EF4-FFF2-40B4-BE49-F238E27FC236}">
                  <a16:creationId xmlns:a16="http://schemas.microsoft.com/office/drawing/2014/main" xmlns="" id="{9969BF48-0557-4CA9-9B74-9DADBEC62ED9}"/>
                </a:ext>
              </a:extLst>
            </p:cNvPr>
            <p:cNvSpPr/>
            <p:nvPr/>
          </p:nvSpPr>
          <p:spPr>
            <a:xfrm>
              <a:off x="929565" y="1634501"/>
              <a:ext cx="4993436" cy="2014632"/>
            </a:xfrm>
            <a:prstGeom prst="roundRect">
              <a:avLst/>
            </a:prstGeom>
            <a:noFill/>
            <a:ln w="22225">
              <a:solidFill>
                <a:srgbClr val="A14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xmlns="" id="{0AC88EA1-EE00-47C5-B1FA-97215E938CD3}"/>
                </a:ext>
              </a:extLst>
            </p:cNvPr>
            <p:cNvSpPr txBox="1"/>
            <p:nvPr/>
          </p:nvSpPr>
          <p:spPr>
            <a:xfrm>
              <a:off x="210056" y="1634501"/>
              <a:ext cx="5056994" cy="153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457200" algn="just" fontAlgn="base" latinLnBrk="1">
                <a:lnSpc>
                  <a:spcPct val="150000"/>
                </a:lnSpc>
                <a:defRPr sz="2000" b="0" i="0" spc="400">
                  <a:solidFill>
                    <a:srgbClr val="444444"/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algn="ctr">
                <a:spcBef>
                  <a:spcPct val="20000"/>
                </a:spcBef>
              </a:pPr>
              <a:r>
                <a:rPr lang="en-US" altLang="en-US" sz="3200" b="1" dirty="0" smtClean="0">
                  <a:solidFill>
                    <a:srgbClr val="C00000"/>
                  </a:solidFill>
                  <a:latin typeface="UTM Neo Sans Intel" pitchFamily="18" charset="0"/>
                  <a:cs typeface="Arial" pitchFamily="34" charset="0"/>
                </a:rPr>
                <a:t>c) </a:t>
              </a:r>
              <a:r>
                <a:rPr lang="en-US" altLang="en-US" sz="3200" b="1" dirty="0">
                  <a:solidFill>
                    <a:srgbClr val="C00000"/>
                  </a:solidFill>
                  <a:latin typeface="UTM Neo Sans Intel" pitchFamily="18" charset="0"/>
                  <a:cs typeface="Arial" pitchFamily="34" charset="0"/>
                </a:rPr>
                <a:t>42,7 : 7</a:t>
              </a:r>
            </a:p>
          </p:txBody>
        </p:sp>
      </p:grpSp>
      <p:grpSp>
        <p:nvGrpSpPr>
          <p:cNvPr id="27" name="组合 10">
            <a:extLst>
              <a:ext uri="{FF2B5EF4-FFF2-40B4-BE49-F238E27FC236}">
                <a16:creationId xmlns:a16="http://schemas.microsoft.com/office/drawing/2014/main" xmlns="" id="{D65BD6AD-75BF-4B06-B55A-C9DFC5878357}"/>
              </a:ext>
            </a:extLst>
          </p:cNvPr>
          <p:cNvGrpSpPr/>
          <p:nvPr/>
        </p:nvGrpSpPr>
        <p:grpSpPr>
          <a:xfrm>
            <a:off x="3935759" y="5128067"/>
            <a:ext cx="3711212" cy="942496"/>
            <a:chOff x="-25258" y="1634501"/>
            <a:chExt cx="5948259" cy="2014632"/>
          </a:xfrm>
        </p:grpSpPr>
        <p:sp>
          <p:nvSpPr>
            <p:cNvPr id="28" name="矩形: 圆角 11">
              <a:extLst>
                <a:ext uri="{FF2B5EF4-FFF2-40B4-BE49-F238E27FC236}">
                  <a16:creationId xmlns:a16="http://schemas.microsoft.com/office/drawing/2014/main" xmlns="" id="{9969BF48-0557-4CA9-9B74-9DADBEC62ED9}"/>
                </a:ext>
              </a:extLst>
            </p:cNvPr>
            <p:cNvSpPr/>
            <p:nvPr/>
          </p:nvSpPr>
          <p:spPr>
            <a:xfrm>
              <a:off x="813508" y="1634501"/>
              <a:ext cx="5109493" cy="2014632"/>
            </a:xfrm>
            <a:prstGeom prst="roundRect">
              <a:avLst/>
            </a:prstGeom>
            <a:noFill/>
            <a:ln w="22225">
              <a:solidFill>
                <a:srgbClr val="A14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12">
              <a:extLst>
                <a:ext uri="{FF2B5EF4-FFF2-40B4-BE49-F238E27FC236}">
                  <a16:creationId xmlns:a16="http://schemas.microsoft.com/office/drawing/2014/main" xmlns="" id="{0AC88EA1-EE00-47C5-B1FA-97215E938CD3}"/>
                </a:ext>
              </a:extLst>
            </p:cNvPr>
            <p:cNvSpPr txBox="1"/>
            <p:nvPr/>
          </p:nvSpPr>
          <p:spPr>
            <a:xfrm>
              <a:off x="-25258" y="1634501"/>
              <a:ext cx="5948257" cy="153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457200" algn="just" fontAlgn="base" latinLnBrk="1">
                <a:lnSpc>
                  <a:spcPct val="150000"/>
                </a:lnSpc>
                <a:defRPr sz="2000" b="0" i="0" spc="400">
                  <a:solidFill>
                    <a:srgbClr val="444444"/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algn="ctr">
                <a:spcBef>
                  <a:spcPct val="20000"/>
                </a:spcBef>
              </a:pPr>
              <a:r>
                <a:rPr lang="en-US" altLang="en-US" sz="3200" b="1" dirty="0" smtClean="0">
                  <a:solidFill>
                    <a:schemeClr val="accent2">
                      <a:lumMod val="50000"/>
                    </a:schemeClr>
                  </a:solidFill>
                  <a:latin typeface="UTM Neo Sans Intel" pitchFamily="18" charset="0"/>
                  <a:cs typeface="Arial" pitchFamily="34" charset="0"/>
                </a:rPr>
                <a:t>d) </a:t>
              </a:r>
              <a:r>
                <a:rPr lang="en-US" altLang="en-US" sz="3200" b="1" dirty="0">
                  <a:solidFill>
                    <a:schemeClr val="accent2">
                      <a:lumMod val="50000"/>
                    </a:schemeClr>
                  </a:solidFill>
                  <a:latin typeface="UTM Neo Sans Intel" pitchFamily="18" charset="0"/>
                  <a:cs typeface="Arial" pitchFamily="34" charset="0"/>
                </a:rPr>
                <a:t>46,827 : 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4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631504" y="494832"/>
            <a:ext cx="4680520" cy="756326"/>
            <a:chOff x="1631504" y="494832"/>
            <a:chExt cx="4680520" cy="75632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31504" y="494832"/>
              <a:ext cx="4680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1.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rồi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:</a:t>
              </a:r>
              <a:endParaRPr lang="zh-CN" altLang="en-US" sz="3200" b="1" dirty="0">
                <a:solidFill>
                  <a:srgbClr val="5E3F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70078" y="1000985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b="1" dirty="0">
                <a:solidFill>
                  <a:srgbClr val="5E3F36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6279F1-6603-4375-BF4E-13EFD855B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071"/>
            <a:ext cx="5898411" cy="5898411"/>
          </a:xfrm>
          <a:prstGeom prst="rect">
            <a:avLst/>
          </a:prstGeom>
        </p:spPr>
      </p:pic>
      <p:sp>
        <p:nvSpPr>
          <p:cNvPr id="12" name="云形 11">
            <a:extLst>
              <a:ext uri="{FF2B5EF4-FFF2-40B4-BE49-F238E27FC236}">
                <a16:creationId xmlns:a16="http://schemas.microsoft.com/office/drawing/2014/main" xmlns="" id="{C99AB6C3-4A55-4EF7-8FDD-D2293538F236}"/>
              </a:ext>
            </a:extLst>
          </p:cNvPr>
          <p:cNvSpPr/>
          <p:nvPr/>
        </p:nvSpPr>
        <p:spPr>
          <a:xfrm rot="20961124">
            <a:off x="5657268" y="1718631"/>
            <a:ext cx="6088881" cy="41904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rgbClr val="5E3F3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176120" y="3882008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3300" b="1">
              <a:solidFill>
                <a:srgbClr val="0099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416552" y="3501008"/>
            <a:ext cx="17788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300" b="1" dirty="0">
                <a:solidFill>
                  <a:srgbClr val="009900"/>
                </a:solidFill>
                <a:latin typeface="UTM Neo Sans Intel" pitchFamily="18" charset="0"/>
                <a:cs typeface="Arial" pitchFamily="34" charset="0"/>
              </a:rPr>
              <a:t>67</a:t>
            </a:r>
            <a:r>
              <a:rPr lang="en-US" altLang="en-US" sz="33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, </a:t>
            </a:r>
            <a:r>
              <a:rPr lang="en-US" altLang="en-US" sz="3300" b="1" dirty="0">
                <a:solidFill>
                  <a:srgbClr val="009900"/>
                </a:solidFill>
                <a:latin typeface="UTM Neo Sans Intel" pitchFamily="18" charset="0"/>
                <a:cs typeface="Arial" pitchFamily="34" charset="0"/>
              </a:rPr>
              <a:t>2 </a:t>
            </a: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>
            <a:off x="9072736" y="3737645"/>
            <a:ext cx="0" cy="734914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UTM Neo Sans Intel" pitchFamily="18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9271620" y="350100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300" b="1" dirty="0">
                <a:solidFill>
                  <a:srgbClr val="009900"/>
                </a:solidFill>
                <a:latin typeface="UTM Neo Sans Intel" pitchFamily="18" charset="0"/>
                <a:cs typeface="Arial" pitchFamily="34" charset="0"/>
              </a:rPr>
              <a:t>7 </a:t>
            </a: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9271620" y="401535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3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9 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7971656" y="401535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300" b="1">
                <a:solidFill>
                  <a:srgbClr val="009900"/>
                </a:solidFill>
                <a:latin typeface="UTM Neo Sans Intel" pitchFamily="18" charset="0"/>
                <a:cs typeface="Arial" pitchFamily="34" charset="0"/>
              </a:rPr>
              <a:t>4</a:t>
            </a:r>
            <a:r>
              <a:rPr lang="en-US" altLang="en-US" sz="3300" b="1">
                <a:solidFill>
                  <a:srgbClr val="006600"/>
                </a:solidFill>
                <a:latin typeface="UTM Neo Sans Intel" pitchFamily="18" charset="0"/>
                <a:cs typeface="Arial" pitchFamily="34" charset="0"/>
              </a:rPr>
              <a:t> </a:t>
            </a: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9424020" y="401535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300" b="1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, 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8475712" y="4000872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300" b="1" dirty="0">
                <a:solidFill>
                  <a:srgbClr val="009900"/>
                </a:solidFill>
                <a:latin typeface="UTM Neo Sans Intel" pitchFamily="18" charset="0"/>
                <a:cs typeface="Arial" pitchFamily="34" charset="0"/>
              </a:rPr>
              <a:t>2</a:t>
            </a:r>
            <a:r>
              <a:rPr lang="en-US" altLang="en-US" sz="3300" b="1" dirty="0">
                <a:solidFill>
                  <a:srgbClr val="006600"/>
                </a:solidFill>
                <a:latin typeface="UTM Neo Sans Intel" pitchFamily="18" charset="0"/>
                <a:cs typeface="Arial" pitchFamily="34" charset="0"/>
              </a:rPr>
              <a:t> </a:t>
            </a: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9652620" y="4015358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3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6 </a:t>
            </a: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8456662" y="4576936"/>
            <a:ext cx="419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300" b="1" dirty="0">
                <a:solidFill>
                  <a:srgbClr val="009900"/>
                </a:solidFill>
                <a:latin typeface="UTM Neo Sans Intel" pitchFamily="18" charset="0"/>
                <a:cs typeface="Arial" pitchFamily="34" charset="0"/>
              </a:rPr>
              <a:t>0 </a:t>
            </a:r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>
            <a:off x="9072738" y="4034408"/>
            <a:ext cx="914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UTM Neo Sans Intel" pitchFamily="18" charset="0"/>
            </a:endParaRPr>
          </a:p>
        </p:txBody>
      </p:sp>
      <p:grpSp>
        <p:nvGrpSpPr>
          <p:cNvPr id="26" name="组合 10">
            <a:extLst>
              <a:ext uri="{FF2B5EF4-FFF2-40B4-BE49-F238E27FC236}">
                <a16:creationId xmlns:a16="http://schemas.microsoft.com/office/drawing/2014/main" xmlns="" id="{D65BD6AD-75BF-4B06-B55A-C9DFC5878357}"/>
              </a:ext>
            </a:extLst>
          </p:cNvPr>
          <p:cNvGrpSpPr/>
          <p:nvPr/>
        </p:nvGrpSpPr>
        <p:grpSpPr>
          <a:xfrm>
            <a:off x="7266130" y="2207714"/>
            <a:ext cx="3564396" cy="942496"/>
            <a:chOff x="210056" y="1634501"/>
            <a:chExt cx="5712945" cy="2014632"/>
          </a:xfrm>
        </p:grpSpPr>
        <p:sp>
          <p:nvSpPr>
            <p:cNvPr id="27" name="矩形: 圆角 11">
              <a:extLst>
                <a:ext uri="{FF2B5EF4-FFF2-40B4-BE49-F238E27FC236}">
                  <a16:creationId xmlns:a16="http://schemas.microsoft.com/office/drawing/2014/main" xmlns="" id="{9969BF48-0557-4CA9-9B74-9DADBEC62ED9}"/>
                </a:ext>
              </a:extLst>
            </p:cNvPr>
            <p:cNvSpPr/>
            <p:nvPr/>
          </p:nvSpPr>
          <p:spPr>
            <a:xfrm>
              <a:off x="929565" y="1634501"/>
              <a:ext cx="4993436" cy="2014632"/>
            </a:xfrm>
            <a:prstGeom prst="roundRect">
              <a:avLst/>
            </a:prstGeom>
            <a:noFill/>
            <a:ln w="22225">
              <a:solidFill>
                <a:srgbClr val="A14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8" name="文本框 12">
              <a:extLst>
                <a:ext uri="{FF2B5EF4-FFF2-40B4-BE49-F238E27FC236}">
                  <a16:creationId xmlns:a16="http://schemas.microsoft.com/office/drawing/2014/main" xmlns="" id="{0AC88EA1-EE00-47C5-B1FA-97215E938CD3}"/>
                </a:ext>
              </a:extLst>
            </p:cNvPr>
            <p:cNvSpPr txBox="1"/>
            <p:nvPr/>
          </p:nvSpPr>
          <p:spPr>
            <a:xfrm>
              <a:off x="210056" y="1634501"/>
              <a:ext cx="5056994" cy="153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457200" algn="just" fontAlgn="base" latinLnBrk="1">
                <a:lnSpc>
                  <a:spcPct val="150000"/>
                </a:lnSpc>
                <a:defRPr sz="2000" b="0" i="0" spc="400">
                  <a:solidFill>
                    <a:srgbClr val="444444"/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algn="ctr">
                <a:spcBef>
                  <a:spcPct val="20000"/>
                </a:spcBef>
              </a:pPr>
              <a:r>
                <a:rPr lang="en-US" alt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cs typeface="Arial" pitchFamily="34" charset="0"/>
                </a:rPr>
                <a:t>a) 67,2 : 7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662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utoUpdateAnimBg="0"/>
      <p:bldP spid="16" grpId="0" autoUpdateAnimBg="0"/>
      <p:bldP spid="17" grpId="0" animBg="1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4" grpId="0" autoUpdateAnimBg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D0AD1A2-05D5-4BF9-A2F5-F133866BA2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17901" r="4345" b="3338"/>
          <a:stretch/>
        </p:blipFill>
        <p:spPr>
          <a:xfrm>
            <a:off x="695400" y="476672"/>
            <a:ext cx="792088" cy="7744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83A07FAF-9888-48C4-9CD3-C861EB11535A}"/>
              </a:ext>
            </a:extLst>
          </p:cNvPr>
          <p:cNvGrpSpPr/>
          <p:nvPr/>
        </p:nvGrpSpPr>
        <p:grpSpPr>
          <a:xfrm>
            <a:off x="1631504" y="494832"/>
            <a:ext cx="4680520" cy="756326"/>
            <a:chOff x="1631504" y="494832"/>
            <a:chExt cx="4680520" cy="756326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D9B45021-DF0B-4FEF-A7AC-433F590CAE08}"/>
                </a:ext>
              </a:extLst>
            </p:cNvPr>
            <p:cNvSpPr txBox="1"/>
            <p:nvPr/>
          </p:nvSpPr>
          <p:spPr>
            <a:xfrm>
              <a:off x="1631504" y="494832"/>
              <a:ext cx="4680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字魂59号-创粗黑" panose="00000500000000000000" pitchFamily="2" charset="-122"/>
                </a:rPr>
                <a:t>1.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Đặt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rồi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tính</a:t>
              </a:r>
              <a:r>
                <a:rPr lang="en-US" alt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</a:rPr>
                <a:t>:</a:t>
              </a:r>
              <a:endParaRPr lang="zh-CN" altLang="en-US" sz="3200" b="1" dirty="0">
                <a:solidFill>
                  <a:srgbClr val="5E3F36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BF109A14-0CB3-46FF-80E9-FB32BB2AC87B}"/>
                </a:ext>
              </a:extLst>
            </p:cNvPr>
            <p:cNvSpPr txBox="1"/>
            <p:nvPr/>
          </p:nvSpPr>
          <p:spPr>
            <a:xfrm>
              <a:off x="1670078" y="1000985"/>
              <a:ext cx="3777849" cy="25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00" b="1" dirty="0">
                <a:solidFill>
                  <a:srgbClr val="5E3F36"/>
                </a:solidFill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6279F1-6603-4375-BF4E-13EFD855B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071"/>
            <a:ext cx="5898411" cy="5898411"/>
          </a:xfrm>
          <a:prstGeom prst="rect">
            <a:avLst/>
          </a:prstGeom>
        </p:spPr>
      </p:pic>
      <p:sp>
        <p:nvSpPr>
          <p:cNvPr id="12" name="云形 11">
            <a:extLst>
              <a:ext uri="{FF2B5EF4-FFF2-40B4-BE49-F238E27FC236}">
                <a16:creationId xmlns:a16="http://schemas.microsoft.com/office/drawing/2014/main" xmlns="" id="{C99AB6C3-4A55-4EF7-8FDD-D2293538F236}"/>
              </a:ext>
            </a:extLst>
          </p:cNvPr>
          <p:cNvSpPr/>
          <p:nvPr/>
        </p:nvSpPr>
        <p:spPr>
          <a:xfrm rot="20961124">
            <a:off x="5657268" y="1718631"/>
            <a:ext cx="6088881" cy="41904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rgbClr val="5E3F3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176120" y="3882008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altLang="en-US" sz="3300" b="1">
              <a:solidFill>
                <a:srgbClr val="009900"/>
              </a:solidFill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30" name="组合 10">
            <a:extLst>
              <a:ext uri="{FF2B5EF4-FFF2-40B4-BE49-F238E27FC236}">
                <a16:creationId xmlns:a16="http://schemas.microsoft.com/office/drawing/2014/main" xmlns="" id="{D65BD6AD-75BF-4B06-B55A-C9DFC5878357}"/>
              </a:ext>
            </a:extLst>
          </p:cNvPr>
          <p:cNvGrpSpPr/>
          <p:nvPr/>
        </p:nvGrpSpPr>
        <p:grpSpPr>
          <a:xfrm>
            <a:off x="6924092" y="2216081"/>
            <a:ext cx="3564396" cy="942496"/>
            <a:chOff x="210056" y="1634501"/>
            <a:chExt cx="5712945" cy="2014632"/>
          </a:xfrm>
        </p:grpSpPr>
        <p:sp>
          <p:nvSpPr>
            <p:cNvPr id="31" name="矩形: 圆角 11">
              <a:extLst>
                <a:ext uri="{FF2B5EF4-FFF2-40B4-BE49-F238E27FC236}">
                  <a16:creationId xmlns:a16="http://schemas.microsoft.com/office/drawing/2014/main" xmlns="" id="{9969BF48-0557-4CA9-9B74-9DADBEC62ED9}"/>
                </a:ext>
              </a:extLst>
            </p:cNvPr>
            <p:cNvSpPr/>
            <p:nvPr/>
          </p:nvSpPr>
          <p:spPr>
            <a:xfrm>
              <a:off x="929565" y="1634501"/>
              <a:ext cx="4993436" cy="2014632"/>
            </a:xfrm>
            <a:prstGeom prst="roundRect">
              <a:avLst/>
            </a:prstGeom>
            <a:noFill/>
            <a:ln w="22225">
              <a:solidFill>
                <a:srgbClr val="A140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12">
              <a:extLst>
                <a:ext uri="{FF2B5EF4-FFF2-40B4-BE49-F238E27FC236}">
                  <a16:creationId xmlns:a16="http://schemas.microsoft.com/office/drawing/2014/main" xmlns="" id="{0AC88EA1-EE00-47C5-B1FA-97215E938CD3}"/>
                </a:ext>
              </a:extLst>
            </p:cNvPr>
            <p:cNvSpPr txBox="1"/>
            <p:nvPr/>
          </p:nvSpPr>
          <p:spPr>
            <a:xfrm>
              <a:off x="210056" y="1634501"/>
              <a:ext cx="5056994" cy="1537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457200" algn="just" fontAlgn="base" latinLnBrk="1">
                <a:lnSpc>
                  <a:spcPct val="150000"/>
                </a:lnSpc>
                <a:defRPr sz="2000" b="0" i="0" spc="400">
                  <a:solidFill>
                    <a:srgbClr val="444444"/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algn="ctr">
                <a:spcBef>
                  <a:spcPct val="20000"/>
                </a:spcBef>
              </a:pPr>
              <a:r>
                <a:rPr lang="en-US" altLang="en-US" sz="3200" b="1" dirty="0" smtClean="0">
                  <a:solidFill>
                    <a:srgbClr val="002060"/>
                  </a:solidFill>
                  <a:latin typeface="UTM Neo Sans Intel" pitchFamily="18" charset="0"/>
                  <a:cs typeface="Arial" pitchFamily="34" charset="0"/>
                </a:rPr>
                <a:t>b) </a:t>
              </a:r>
              <a:r>
                <a:rPr lang="en-US" altLang="en-US" sz="3200" b="1" dirty="0">
                  <a:solidFill>
                    <a:srgbClr val="002060"/>
                  </a:solidFill>
                  <a:latin typeface="UTM Neo Sans Intel" pitchFamily="18" charset="0"/>
                  <a:cs typeface="Arial" pitchFamily="34" charset="0"/>
                </a:rPr>
                <a:t>3,44 : 4</a:t>
              </a:r>
            </a:p>
          </p:txBody>
        </p:sp>
      </p:grp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8828856" y="3565525"/>
            <a:ext cx="0" cy="93720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 b="1">
              <a:latin typeface="UTM Neo Sans Intel" pitchFamily="18" charset="0"/>
            </a:endParaRP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>
            <a:off x="8832304" y="3933056"/>
            <a:ext cx="1066800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 b="1">
              <a:latin typeface="UTM Neo Sans Intel" pitchFamily="18" charset="0"/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7735758" y="3381375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UTM Neo Sans Intel" pitchFamily="18" charset="0"/>
                <a:cs typeface="Arial" pitchFamily="34" charset="0"/>
              </a:rPr>
              <a:t>3,44 </a:t>
            </a: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9019356" y="338899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UTM Neo Sans Intel" pitchFamily="18" charset="0"/>
                <a:cs typeface="Arial" pitchFamily="34" charset="0"/>
              </a:rPr>
              <a:t>4 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8878758" y="3924345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UTM Neo Sans Intel" pitchFamily="18" charset="0"/>
                <a:cs typeface="Arial" pitchFamily="34" charset="0"/>
              </a:rPr>
              <a:t>0,86</a:t>
            </a: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7752184" y="3917950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UTM Neo Sans Intel" pitchFamily="18" charset="0"/>
                <a:cs typeface="Arial" pitchFamily="34" charset="0"/>
              </a:rPr>
              <a:t>3 </a:t>
            </a:r>
            <a:r>
              <a:rPr lang="en-US" altLang="en-US" sz="3200" b="1" dirty="0" smtClean="0">
                <a:latin typeface="UTM Neo Sans Intel" pitchFamily="18" charset="0"/>
                <a:cs typeface="Arial" pitchFamily="34" charset="0"/>
              </a:rPr>
              <a:t>4</a:t>
            </a:r>
            <a:endParaRPr lang="en-US" altLang="en-US" sz="3200" b="1" dirty="0">
              <a:latin typeface="UTM Neo Sans Intel" pitchFamily="18" charset="0"/>
              <a:cs typeface="Arial" pitchFamily="34" charset="0"/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8116758" y="4428401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latin typeface="UTM Neo Sans Intel" pitchFamily="18" charset="0"/>
                <a:cs typeface="Arial" pitchFamily="34" charset="0"/>
              </a:rPr>
              <a:t>24</a:t>
            </a:r>
          </a:p>
        </p:txBody>
      </p:sp>
      <p:sp>
        <p:nvSpPr>
          <p:cNvPr id="40" name="Text Box 21"/>
          <p:cNvSpPr txBox="1">
            <a:spLocks noChangeArrowheads="1"/>
          </p:cNvSpPr>
          <p:nvPr/>
        </p:nvSpPr>
        <p:spPr bwMode="auto">
          <a:xfrm>
            <a:off x="8345358" y="4932457"/>
            <a:ext cx="409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UTM Neo Sans Intel" pitchFamily="18" charset="0"/>
                <a:cs typeface="Arial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1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33" grpId="0" animBg="1"/>
      <p:bldP spid="34" grpId="0" animBg="1"/>
      <p:bldP spid="35" grpId="0" autoUpdateAnimBg="0"/>
      <p:bldP spid="36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3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|0.2|0.3|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2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4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1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533</Words>
  <Application>Microsoft Office PowerPoint</Application>
  <PresentationFormat>Custom</PresentationFormat>
  <Paragraphs>118</Paragraphs>
  <Slides>20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昊 杨</dc:creator>
  <cp:lastModifiedBy>admin</cp:lastModifiedBy>
  <cp:revision>29</cp:revision>
  <dcterms:created xsi:type="dcterms:W3CDTF">2021-10-14T03:37:54Z</dcterms:created>
  <dcterms:modified xsi:type="dcterms:W3CDTF">2021-12-07T06:51:56Z</dcterms:modified>
</cp:coreProperties>
</file>