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20" roundtripDataSignature="AMtx7mhkuO0xjNBSFJM52nQ9Ps/0W1KP5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customschemas.google.com/relationships/presentationmetadata" Target="meta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6" name="Google Shape;96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6" name="Google Shape;336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3" name="Google Shape;353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7" name="Google Shape;117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4" name="Google Shape;134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Click quả cam lần 1 ra bài tập.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Click đề bài: ra đáp án.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click quả cam lần 2: cam rơi.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Click cậu bé: ra lời thoại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0" name="Google Shape;160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0" name="Google Shape;180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0" name="Google Shape;200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" type="blank">
  <p:cSld name="BLANK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1250">
        <p14:flip dir="l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和竖排文字" type="vertTx">
  <p:cSld name="VERTICAL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6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4" name="Google Shape;84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1250">
        <p14:flip dir="l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竖排标题与文本" type="vertTitleAndTx">
  <p:cSld name="VERTICAL_TITLE_AND_VERTICAL_TEX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7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27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0" name="Google Shape;90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1250">
        <p14:flip dir="l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标题幻灯片">
  <p:cSld name="1_标题幻灯片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3000" spd="slow" p14:dur="35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和内容" type="obj">
  <p:cSld name="OBJEC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1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" name="Google Shape;31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1250">
        <p14:flip dir="l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幻灯片" type="title">
  <p:cSld name="TITLE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9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19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7" name="Google Shape;37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1250">
        <p14:flip dir="l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节标题" type="secHead">
  <p:cSld name="SECTION_HEADER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0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0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3" name="Google Shape;43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1250">
        <p14:flip dir="l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两栏内容" type="twoObj">
  <p:cSld name="TWO_OBJECTS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1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" name="Google Shape;49;p21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1250">
        <p14:flip dir="l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比较" type="twoTxTwoObj">
  <p:cSld name="TWO_OBJECTS_WITH_TEXT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2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22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6" name="Google Shape;56;p22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" name="Google Shape;57;p22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8" name="Google Shape;58;p22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" name="Google Shape;59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1250">
        <p14:flip dir="l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仅标题" type="titleOnly">
  <p:cSld name="TITLE_ONLY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1250">
        <p14:flip dir="l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内容与标题" type="objTx">
  <p:cSld name="OBJECT_WITH_CAPTION_TEX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24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70" name="Google Shape;70;p24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1" name="Google Shape;71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1250">
        <p14:flip dir="l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图片与标题" type="picTx">
  <p:cSld name="PICTURE_WITH_CAPTION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5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7" name="Google Shape;77;p25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8" name="Google Shape;78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1250">
        <p14:flip dir="l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theme" Target="../theme/theme2.xml"/><Relationship Id="rId11" Type="http://schemas.openxmlformats.org/officeDocument/2006/relationships/slideLayout" Target="../slideLayouts/slideLayout4.xml"/><Relationship Id="rId10" Type="http://schemas.openxmlformats.org/officeDocument/2006/relationships/slideLayout" Target="../slideLayouts/slideLayout3.xml"/><Relationship Id="rId13" Type="http://schemas.openxmlformats.org/officeDocument/2006/relationships/slideLayout" Target="../slideLayouts/slideLayout6.xml"/><Relationship Id="rId12" Type="http://schemas.openxmlformats.org/officeDocument/2006/relationships/slideLayout" Target="../slideLayouts/slideLayout5.xml"/><Relationship Id="rId1" Type="http://schemas.openxmlformats.org/officeDocument/2006/relationships/image" Target="../media/image3.png"/><Relationship Id="rId2" Type="http://schemas.openxmlformats.org/officeDocument/2006/relationships/image" Target="../media/image1.png"/><Relationship Id="rId3" Type="http://schemas.openxmlformats.org/officeDocument/2006/relationships/image" Target="../media/image16.jpg"/><Relationship Id="rId4" Type="http://schemas.openxmlformats.org/officeDocument/2006/relationships/image" Target="../media/image2.jpg"/><Relationship Id="rId9" Type="http://schemas.openxmlformats.org/officeDocument/2006/relationships/slideLayout" Target="../slideLayouts/slideLayout2.xml"/><Relationship Id="rId15" Type="http://schemas.openxmlformats.org/officeDocument/2006/relationships/slideLayout" Target="../slideLayouts/slideLayout8.xml"/><Relationship Id="rId14" Type="http://schemas.openxmlformats.org/officeDocument/2006/relationships/slideLayout" Target="../slideLayouts/slideLayout7.xml"/><Relationship Id="rId17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9.xml"/><Relationship Id="rId5" Type="http://schemas.openxmlformats.org/officeDocument/2006/relationships/image" Target="../media/image7.png"/><Relationship Id="rId19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8" Type="http://schemas.openxmlformats.org/officeDocument/2006/relationships/slideLayout" Target="../slideLayouts/slideLayout11.xml"/><Relationship Id="rId7" Type="http://schemas.openxmlformats.org/officeDocument/2006/relationships/image" Target="../media/image6.png"/><Relationship Id="rId8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6"/>
          <p:cNvSpPr txBox="1"/>
          <p:nvPr/>
        </p:nvSpPr>
        <p:spPr>
          <a:xfrm>
            <a:off x="0" y="-1604665"/>
            <a:ext cx="121920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CFCFCF"/>
                </a:solidFill>
                <a:latin typeface="Arial"/>
                <a:ea typeface="Arial"/>
                <a:cs typeface="Arial"/>
                <a:sym typeface="Arial"/>
              </a:rPr>
              <a:t>www.9slide.vn</a:t>
            </a:r>
            <a:endParaRPr/>
          </a:p>
        </p:txBody>
      </p:sp>
      <p:sp>
        <p:nvSpPr>
          <p:cNvPr id="11" name="Google Shape;11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" name="Google Shape;12;p1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" name="Google Shape;15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6" name="Google Shape;16;p16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16"/>
          <p:cNvSpPr/>
          <p:nvPr/>
        </p:nvSpPr>
        <p:spPr>
          <a:xfrm>
            <a:off x="533776" y="486000"/>
            <a:ext cx="11124448" cy="5886000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rotWithShape="0" algn="ctr" sy="101000">
              <a:srgbClr val="000000">
                <a:alpha val="2862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" name="Google Shape;18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42876" y="-338138"/>
            <a:ext cx="1189301" cy="2080333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16"/>
          <p:cNvSpPr/>
          <p:nvPr/>
        </p:nvSpPr>
        <p:spPr>
          <a:xfrm>
            <a:off x="-1168400" y="0"/>
            <a:ext cx="800100" cy="800100"/>
          </a:xfrm>
          <a:prstGeom prst="ellipse">
            <a:avLst/>
          </a:prstGeom>
          <a:blipFill rotWithShape="1">
            <a:blip r:embed="rId3">
              <a:alphaModFix/>
            </a:blip>
            <a:stretch>
              <a:fillRect b="0" l="0" r="-4603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16"/>
          <p:cNvSpPr/>
          <p:nvPr/>
        </p:nvSpPr>
        <p:spPr>
          <a:xfrm>
            <a:off x="2380874" y="136525"/>
            <a:ext cx="6464300" cy="6464300"/>
          </a:xfrm>
          <a:prstGeom prst="ellipse">
            <a:avLst/>
          </a:prstGeom>
          <a:blipFill rotWithShape="1">
            <a:blip r:embed="rId4">
              <a:alphaModFix amt="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16"/>
          <p:cNvSpPr/>
          <p:nvPr/>
        </p:nvSpPr>
        <p:spPr>
          <a:xfrm>
            <a:off x="2533274" y="288925"/>
            <a:ext cx="6464300" cy="6464300"/>
          </a:xfrm>
          <a:prstGeom prst="ellipse">
            <a:avLst/>
          </a:prstGeom>
          <a:blipFill rotWithShape="1">
            <a:blip r:embed="rId5">
              <a:alphaModFix amt="0"/>
            </a:blip>
            <a:stretch>
              <a:fillRect b="0" l="-38888" r="-38886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16"/>
          <p:cNvSpPr/>
          <p:nvPr/>
        </p:nvSpPr>
        <p:spPr>
          <a:xfrm>
            <a:off x="-1360185" y="3316523"/>
            <a:ext cx="826409" cy="826409"/>
          </a:xfrm>
          <a:prstGeom prst="ellipse">
            <a:avLst/>
          </a:prstGeom>
          <a:blipFill rotWithShape="1">
            <a:blip r:embed="rId6">
              <a:alphaModFix/>
            </a:blip>
            <a:stretch>
              <a:fillRect b="0" l="-64006" r="-128596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16"/>
          <p:cNvSpPr/>
          <p:nvPr/>
        </p:nvSpPr>
        <p:spPr>
          <a:xfrm>
            <a:off x="-1106185" y="6125707"/>
            <a:ext cx="826409" cy="826409"/>
          </a:xfrm>
          <a:prstGeom prst="ellipse">
            <a:avLst/>
          </a:prstGeom>
          <a:blipFill rotWithShape="1">
            <a:blip r:embed="rId7">
              <a:alphaModFix amt="0"/>
            </a:blip>
            <a:stretch>
              <a:fillRect b="0" l="-52053" r="-85905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8"/>
    <p:sldLayoutId id="2147483650" r:id="rId9"/>
    <p:sldLayoutId id="2147483651" r:id="rId10"/>
    <p:sldLayoutId id="2147483652" r:id="rId11"/>
    <p:sldLayoutId id="2147483653" r:id="rId12"/>
    <p:sldLayoutId id="2147483654" r:id="rId13"/>
    <p:sldLayoutId id="2147483655" r:id="rId14"/>
    <p:sldLayoutId id="2147483656" r:id="rId15"/>
    <p:sldLayoutId id="2147483657" r:id="rId16"/>
    <p:sldLayoutId id="2147483658" r:id="rId17"/>
    <p:sldLayoutId id="2147483659" r:id="rId18"/>
    <p:sldLayoutId id="2147483660" r:id="rId19"/>
  </p:sldLayoutIdLst>
  <mc:AlternateContent>
    <mc:Choice Requires="p14">
      <p:transition spd="slow" p14:dur="1250">
        <p14:flip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1" Type="http://schemas.openxmlformats.org/officeDocument/2006/relationships/image" Target="../media/image5.png"/><Relationship Id="rId10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8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9.png"/><Relationship Id="rId8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6.png"/><Relationship Id="rId4" Type="http://schemas.openxmlformats.org/officeDocument/2006/relationships/image" Target="../media/image58.png"/><Relationship Id="rId5" Type="http://schemas.openxmlformats.org/officeDocument/2006/relationships/image" Target="../media/image4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1.png"/><Relationship Id="rId4" Type="http://schemas.openxmlformats.org/officeDocument/2006/relationships/image" Target="../media/image5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1.png"/><Relationship Id="rId4" Type="http://schemas.openxmlformats.org/officeDocument/2006/relationships/image" Target="../media/image5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Relationship Id="rId4" Type="http://schemas.openxmlformats.org/officeDocument/2006/relationships/image" Target="../media/image57.png"/><Relationship Id="rId5" Type="http://schemas.openxmlformats.org/officeDocument/2006/relationships/image" Target="../media/image55.png"/><Relationship Id="rId6" Type="http://schemas.openxmlformats.org/officeDocument/2006/relationships/image" Target="../media/image2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Relationship Id="rId4" Type="http://schemas.openxmlformats.org/officeDocument/2006/relationships/image" Target="../media/image45.png"/><Relationship Id="rId9" Type="http://schemas.openxmlformats.org/officeDocument/2006/relationships/image" Target="../media/image4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/Relationships>
</file>

<file path=ppt/slides/_rels/slide2.xml.rels><?xml version="1.0" encoding="UTF-8" standalone="yes"?><Relationships xmlns="http://schemas.openxmlformats.org/package/2006/relationships"><Relationship Id="rId10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png"/><Relationship Id="rId4" Type="http://schemas.openxmlformats.org/officeDocument/2006/relationships/image" Target="../media/image21.png"/><Relationship Id="rId9" Type="http://schemas.openxmlformats.org/officeDocument/2006/relationships/image" Target="../media/image34.png"/><Relationship Id="rId5" Type="http://schemas.openxmlformats.org/officeDocument/2006/relationships/image" Target="../media/image14.png"/><Relationship Id="rId6" Type="http://schemas.openxmlformats.org/officeDocument/2006/relationships/image" Target="../media/image29.png"/><Relationship Id="rId7" Type="http://schemas.openxmlformats.org/officeDocument/2006/relationships/image" Target="../media/image20.png"/><Relationship Id="rId8" Type="http://schemas.openxmlformats.org/officeDocument/2006/relationships/image" Target="../media/image19.png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30.png"/><Relationship Id="rId10" Type="http://schemas.openxmlformats.org/officeDocument/2006/relationships/image" Target="../media/image28.png"/><Relationship Id="rId1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2.jpg"/><Relationship Id="rId4" Type="http://schemas.openxmlformats.org/officeDocument/2006/relationships/image" Target="../media/image23.png"/><Relationship Id="rId9" Type="http://schemas.openxmlformats.org/officeDocument/2006/relationships/image" Target="../media/image32.png"/><Relationship Id="rId5" Type="http://schemas.openxmlformats.org/officeDocument/2006/relationships/image" Target="../media/image35.png"/><Relationship Id="rId6" Type="http://schemas.openxmlformats.org/officeDocument/2006/relationships/image" Target="../media/image27.png"/><Relationship Id="rId7" Type="http://schemas.openxmlformats.org/officeDocument/2006/relationships/image" Target="../media/image31.png"/><Relationship Id="rId8" Type="http://schemas.openxmlformats.org/officeDocument/2006/relationships/image" Target="../media/image2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Relationship Id="rId4" Type="http://schemas.openxmlformats.org/officeDocument/2006/relationships/image" Target="../media/image45.png"/><Relationship Id="rId9" Type="http://schemas.openxmlformats.org/officeDocument/2006/relationships/image" Target="../media/image4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Relationship Id="rId4" Type="http://schemas.openxmlformats.org/officeDocument/2006/relationships/image" Target="../media/image47.png"/><Relationship Id="rId5" Type="http://schemas.openxmlformats.org/officeDocument/2006/relationships/image" Target="../media/image40.png"/><Relationship Id="rId6" Type="http://schemas.openxmlformats.org/officeDocument/2006/relationships/image" Target="../media/image24.png"/></Relationships>
</file>

<file path=ppt/slides/_rels/slide6.xml.rels><?xml version="1.0" encoding="UTF-8" standalone="yes"?><Relationships xmlns="http://schemas.openxmlformats.org/package/2006/relationships"><Relationship Id="rId10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Relationship Id="rId4" Type="http://schemas.openxmlformats.org/officeDocument/2006/relationships/image" Target="../media/image41.png"/><Relationship Id="rId9" Type="http://schemas.openxmlformats.org/officeDocument/2006/relationships/image" Target="../media/image50.png"/><Relationship Id="rId5" Type="http://schemas.openxmlformats.org/officeDocument/2006/relationships/image" Target="../media/image39.png"/><Relationship Id="rId6" Type="http://schemas.openxmlformats.org/officeDocument/2006/relationships/image" Target="../media/image42.png"/><Relationship Id="rId7" Type="http://schemas.openxmlformats.org/officeDocument/2006/relationships/image" Target="../media/image46.png"/><Relationship Id="rId8" Type="http://schemas.openxmlformats.org/officeDocument/2006/relationships/image" Target="../media/image4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2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png"/><Relationship Id="rId4" Type="http://schemas.openxmlformats.org/officeDocument/2006/relationships/image" Target="../media/image41.png"/><Relationship Id="rId5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"/>
          <p:cNvSpPr/>
          <p:nvPr/>
        </p:nvSpPr>
        <p:spPr>
          <a:xfrm>
            <a:off x="813552" y="771297"/>
            <a:ext cx="10580162" cy="5295674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rotWithShape="0" algn="ctr" sy="101000">
              <a:srgbClr val="000000">
                <a:alpha val="2862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" name="Google Shape;101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7717" y="3670248"/>
            <a:ext cx="1895550" cy="3124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283098" y="3189792"/>
            <a:ext cx="2729137" cy="3648476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"/>
          <p:cNvSpPr/>
          <p:nvPr/>
        </p:nvSpPr>
        <p:spPr>
          <a:xfrm>
            <a:off x="629476" y="1094129"/>
            <a:ext cx="1030515" cy="549503"/>
          </a:xfrm>
          <a:prstGeom prst="rect">
            <a:avLst/>
          </a:prstGeom>
          <a:solidFill>
            <a:srgbClr val="7CA5D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1"/>
          <p:cNvSpPr/>
          <p:nvPr/>
        </p:nvSpPr>
        <p:spPr>
          <a:xfrm>
            <a:off x="354867" y="952393"/>
            <a:ext cx="639657" cy="341085"/>
          </a:xfrm>
          <a:prstGeom prst="rect">
            <a:avLst/>
          </a:prstGeom>
          <a:solidFill>
            <a:srgbClr val="76937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5" name="Google Shape;105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848240" y="0"/>
            <a:ext cx="1334192" cy="320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flipH="1">
            <a:off x="1368098" y="6217248"/>
            <a:ext cx="1407621" cy="598895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"/>
          <p:cNvSpPr/>
          <p:nvPr/>
        </p:nvSpPr>
        <p:spPr>
          <a:xfrm>
            <a:off x="207704" y="785560"/>
            <a:ext cx="11754139" cy="3392606"/>
          </a:xfrm>
          <a:prstGeom prst="rect">
            <a:avLst/>
          </a:prstGeom>
          <a:blipFill rotWithShape="1">
            <a:blip r:embed="rId8">
              <a:alphaModFix amt="40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1"/>
          <p:cNvSpPr/>
          <p:nvPr/>
        </p:nvSpPr>
        <p:spPr>
          <a:xfrm rot="10800000">
            <a:off x="84052" y="2739726"/>
            <a:ext cx="11754139" cy="3392606"/>
          </a:xfrm>
          <a:prstGeom prst="rect">
            <a:avLst/>
          </a:prstGeom>
          <a:blipFill rotWithShape="1">
            <a:blip r:embed="rId9">
              <a:alphaModFix amt="40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" name="Google Shape;109;p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959795" y="6412567"/>
            <a:ext cx="591684" cy="403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-998815" y="128144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"/>
          <p:cNvSpPr txBox="1"/>
          <p:nvPr/>
        </p:nvSpPr>
        <p:spPr>
          <a:xfrm>
            <a:off x="5000103" y="1643632"/>
            <a:ext cx="2191794" cy="9232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0" i="0" lang="en-US" sz="5400" u="none" cap="none" strike="noStrike">
                <a:solidFill>
                  <a:srgbClr val="A88B5F"/>
                </a:solidFill>
                <a:latin typeface="Arial"/>
                <a:ea typeface="Arial"/>
                <a:cs typeface="Arial"/>
                <a:sym typeface="Arial"/>
              </a:rPr>
              <a:t>TOÁN</a:t>
            </a:r>
            <a:endParaRPr b="0" i="0" sz="5400" u="none" cap="none" strike="noStrike">
              <a:solidFill>
                <a:srgbClr val="A88B5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1"/>
          <p:cNvSpPr txBox="1"/>
          <p:nvPr/>
        </p:nvSpPr>
        <p:spPr>
          <a:xfrm>
            <a:off x="1852088" y="2473768"/>
            <a:ext cx="8487825" cy="1200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0" i="0" lang="en-US" sz="7200" u="none" cap="none" strike="noStrike">
                <a:solidFill>
                  <a:srgbClr val="44947F"/>
                </a:solidFill>
                <a:latin typeface="Arial"/>
                <a:ea typeface="Arial"/>
                <a:cs typeface="Arial"/>
                <a:sym typeface="Arial"/>
              </a:rPr>
              <a:t>LUYỆN TẬP CHUNG</a:t>
            </a:r>
            <a:endParaRPr b="0" i="0" sz="7200" u="none" cap="none" strike="noStrike">
              <a:solidFill>
                <a:srgbClr val="4494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1"/>
          <p:cNvSpPr txBox="1"/>
          <p:nvPr/>
        </p:nvSpPr>
        <p:spPr>
          <a:xfrm>
            <a:off x="4452595" y="3678150"/>
            <a:ext cx="3286810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Trang: 62</a:t>
            </a:r>
            <a:endParaRPr b="0" i="0" sz="3600" u="none" cap="none" strike="noStrik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1"/>
          <p:cNvSpPr txBox="1"/>
          <p:nvPr/>
        </p:nvSpPr>
        <p:spPr>
          <a:xfrm>
            <a:off x="4306713" y="4266837"/>
            <a:ext cx="5808320" cy="7694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US" sz="4400" u="none" cap="none" strike="noStrik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Thực hiện: EduFive</a:t>
            </a:r>
            <a:endParaRPr b="0" i="0" sz="4400" u="none" cap="none" strike="noStrik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4000">
        <p14:vortex dir="r"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25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75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0"/>
          <p:cNvSpPr txBox="1"/>
          <p:nvPr/>
        </p:nvSpPr>
        <p:spPr>
          <a:xfrm>
            <a:off x="2654736" y="1850998"/>
            <a:ext cx="1669182" cy="5794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Times New Roman"/>
              <a:buNone/>
            </a:pPr>
            <a:br>
              <a:rPr b="1" i="1" lang="en-US" sz="3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i="1" lang="en-US" sz="3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b="1" lang="en-US" sz="3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Times New Roman"/>
              <a:buNone/>
            </a:pPr>
            <a:r>
              <a:rPr b="1" i="1" lang="en-US" sz="3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</a:t>
            </a:r>
            <a:r>
              <a:rPr b="1" lang="en-US" sz="3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= </a:t>
            </a:r>
            <a:r>
              <a:rPr b="1" lang="en-US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 </a:t>
            </a:r>
            <a:r>
              <a:rPr b="1" lang="en-US" sz="3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Times New Roman"/>
              <a:buNone/>
            </a:pPr>
            <a:r>
              <a:rPr b="1" lang="en-US" sz="3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Times New Roman"/>
              <a:buNone/>
            </a:pPr>
            <a:r>
              <a:rPr b="1" lang="en-US" sz="3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endParaRPr/>
          </a:p>
        </p:txBody>
      </p:sp>
      <p:sp>
        <p:nvSpPr>
          <p:cNvPr id="267" name="Google Shape;267;p10"/>
          <p:cNvSpPr/>
          <p:nvPr/>
        </p:nvSpPr>
        <p:spPr>
          <a:xfrm>
            <a:off x="1456922" y="2649853"/>
            <a:ext cx="9219552" cy="908864"/>
          </a:xfrm>
          <a:prstGeom prst="round2DiagRect">
            <a:avLst>
              <a:gd fmla="val 50000" name="adj1"/>
              <a:gd fmla="val 0" name="adj2"/>
            </a:avLst>
          </a:prstGeom>
          <a:solidFill>
            <a:srgbClr val="FFF2CC"/>
          </a:solidFill>
          <a:ln cap="flat" cmpd="sng" w="9525">
            <a:solidFill>
              <a:srgbClr val="F6C67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600"/>
              <a:buFont typeface="Arial"/>
              <a:buNone/>
            </a:pPr>
            <a:r>
              <a:rPr b="1" lang="en-US" sz="36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Em làm thế nào tìm được kết quả </a:t>
            </a:r>
            <a:r>
              <a:rPr b="1" i="1" lang="en-US" sz="36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b="1" lang="en-US" sz="36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  như trên ? </a:t>
            </a:r>
            <a:endParaRPr/>
          </a:p>
        </p:txBody>
      </p:sp>
      <p:sp>
        <p:nvSpPr>
          <p:cNvPr id="268" name="Google Shape;268;p10"/>
          <p:cNvSpPr txBox="1"/>
          <p:nvPr/>
        </p:nvSpPr>
        <p:spPr>
          <a:xfrm>
            <a:off x="7302037" y="1967228"/>
            <a:ext cx="2040112" cy="4794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Times New Roman"/>
              <a:buNone/>
            </a:pPr>
            <a:br>
              <a:rPr b="1" i="1" lang="en-US" sz="3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i="1" lang="en-US" sz="3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</a:t>
            </a:r>
            <a:r>
              <a:rPr b="1" lang="en-US" sz="3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= </a:t>
            </a:r>
            <a:r>
              <a:rPr b="1" lang="en-US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6,2 </a:t>
            </a:r>
            <a:r>
              <a:rPr b="1" lang="en-US" sz="3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Times New Roman"/>
              <a:buNone/>
            </a:pPr>
            <a:r>
              <a:rPr b="1" lang="en-US" sz="3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endParaRPr/>
          </a:p>
        </p:txBody>
      </p:sp>
      <p:sp>
        <p:nvSpPr>
          <p:cNvPr id="269" name="Google Shape;269;p10"/>
          <p:cNvSpPr/>
          <p:nvPr/>
        </p:nvSpPr>
        <p:spPr>
          <a:xfrm>
            <a:off x="1456922" y="1346516"/>
            <a:ext cx="301390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5,4  </a:t>
            </a:r>
            <a:r>
              <a:rPr b="1"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</a:t>
            </a: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x  </a:t>
            </a:r>
            <a:r>
              <a:rPr b="1" i="1"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</a:t>
            </a:r>
            <a:r>
              <a:rPr b="1" i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5,4</a:t>
            </a:r>
            <a:endParaRPr/>
          </a:p>
        </p:txBody>
      </p:sp>
      <p:sp>
        <p:nvSpPr>
          <p:cNvPr id="270" name="Google Shape;270;p10"/>
          <p:cNvSpPr/>
          <p:nvPr/>
        </p:nvSpPr>
        <p:spPr>
          <a:xfrm>
            <a:off x="778328" y="3616552"/>
            <a:ext cx="10765972" cy="646331"/>
          </a:xfrm>
          <a:prstGeom prst="rect">
            <a:avLst/>
          </a:prstGeom>
          <a:noFill/>
          <a:ln cap="flat" cmpd="sng" w="9525">
            <a:solidFill>
              <a:srgbClr val="9CC2E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5,4  </a:t>
            </a:r>
            <a:r>
              <a:rPr b="1"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</a:t>
            </a:r>
            <a:r>
              <a:rPr b="1" lang="en-US" sz="3600">
                <a:solidFill>
                  <a:srgbClr val="281C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i="1" lang="en-US" sz="3600">
                <a:solidFill>
                  <a:srgbClr val="281CC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1" lang="en-US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b="1" i="1" lang="en-US" sz="3600">
                <a:solidFill>
                  <a:srgbClr val="281CCA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b="1" i="1"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</a:t>
            </a:r>
            <a:r>
              <a:rPr b="1" i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5,4 </a:t>
            </a:r>
            <a:r>
              <a:rPr b="1"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</a:t>
            </a: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&gt;</a:t>
            </a:r>
            <a:r>
              <a:rPr b="1" lang="en-US" sz="3600">
                <a:solidFill>
                  <a:srgbClr val="281CC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-US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x  </a:t>
            </a:r>
            <a:r>
              <a:rPr b="1" lang="en-US" sz="3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 </a:t>
            </a:r>
            <a:r>
              <a:rPr b="1" lang="en-US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 1  </a:t>
            </a: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vì số nào nhân với 1 cũng bằng chính số đó.</a:t>
            </a:r>
            <a:endParaRPr/>
          </a:p>
        </p:txBody>
      </p:sp>
      <p:sp>
        <p:nvSpPr>
          <p:cNvPr id="271" name="Google Shape;271;p10"/>
          <p:cNvSpPr/>
          <p:nvPr/>
        </p:nvSpPr>
        <p:spPr>
          <a:xfrm>
            <a:off x="778328" y="4474622"/>
            <a:ext cx="10765972" cy="1754326"/>
          </a:xfrm>
          <a:prstGeom prst="rect">
            <a:avLst/>
          </a:prstGeom>
          <a:noFill/>
          <a:ln cap="flat" cmpd="sng" w="9525">
            <a:solidFill>
              <a:srgbClr val="9CC2E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9,8  </a:t>
            </a:r>
            <a:r>
              <a:rPr b="1"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</a:t>
            </a:r>
            <a:r>
              <a:rPr b="1" lang="en-US" sz="3600">
                <a:solidFill>
                  <a:srgbClr val="281CCA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b="1" i="1" lang="en-US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b="1" i="1" lang="en-US" sz="3600">
                <a:solidFill>
                  <a:srgbClr val="281CC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1"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 </a:t>
            </a:r>
            <a:r>
              <a:rPr b="1" i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6,2  </a:t>
            </a:r>
            <a:r>
              <a:rPr b="1"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</a:t>
            </a: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9,8 </a:t>
            </a:r>
            <a:r>
              <a:rPr b="1"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=&gt;</a:t>
            </a: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-US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x </a:t>
            </a:r>
            <a:r>
              <a:rPr b="1" lang="en-US" sz="3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</a:t>
            </a:r>
            <a:r>
              <a:rPr b="1" lang="en-US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6,2 </a:t>
            </a: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vì hai tích này bằng nhau, mỗi tích đã có một thừa số bằng nhau thì thừa số còn lại cũng phải bằng nhau. </a:t>
            </a:r>
            <a:endParaRPr/>
          </a:p>
        </p:txBody>
      </p:sp>
      <p:sp>
        <p:nvSpPr>
          <p:cNvPr id="272" name="Google Shape;272;p10"/>
          <p:cNvSpPr txBox="1"/>
          <p:nvPr/>
        </p:nvSpPr>
        <p:spPr>
          <a:xfrm>
            <a:off x="6203006" y="1434991"/>
            <a:ext cx="3501574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9,8  </a:t>
            </a:r>
            <a:r>
              <a:rPr b="1" i="0" lang="en-US" sz="3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 </a:t>
            </a:r>
            <a:r>
              <a:rPr b="1" i="0" lang="en-US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1" lang="en-US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  </a:t>
            </a:r>
            <a:r>
              <a:rPr b="1" i="1" lang="en-US" sz="3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 </a:t>
            </a:r>
            <a:r>
              <a:rPr b="1" i="1" lang="en-US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-US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6,2  </a:t>
            </a:r>
            <a:r>
              <a:rPr b="1" i="0" lang="en-US" sz="3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</a:t>
            </a:r>
            <a:r>
              <a:rPr b="1" i="0" lang="en-US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9,8</a:t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10"/>
          <p:cNvSpPr/>
          <p:nvPr/>
        </p:nvSpPr>
        <p:spPr>
          <a:xfrm>
            <a:off x="0" y="628849"/>
            <a:ext cx="84328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ctr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000"/>
              <a:buFont typeface="Arial"/>
              <a:buNone/>
            </a:pPr>
            <a:r>
              <a:rPr b="1" lang="en-US" sz="4000" u="sng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Bài 3</a:t>
            </a:r>
            <a:r>
              <a:rPr b="1" lang="en-US" sz="40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: b) Tính nhẩm kết quả tìm x:</a:t>
            </a:r>
            <a:endParaRPr/>
          </a:p>
        </p:txBody>
      </p:sp>
      <p:pic>
        <p:nvPicPr>
          <p:cNvPr id="274" name="Google Shape;274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377" y="3533317"/>
            <a:ext cx="812800" cy="81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225" y="4474622"/>
            <a:ext cx="812800" cy="81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8469923" y="494488"/>
            <a:ext cx="3176953" cy="185890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7" name="Google Shape;277;p10"/>
          <p:cNvCxnSpPr/>
          <p:nvPr/>
        </p:nvCxnSpPr>
        <p:spPr>
          <a:xfrm>
            <a:off x="5961063" y="1289161"/>
            <a:ext cx="0" cy="1335292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1"/>
          <p:cNvSpPr txBox="1"/>
          <p:nvPr/>
        </p:nvSpPr>
        <p:spPr>
          <a:xfrm>
            <a:off x="769257" y="463930"/>
            <a:ext cx="10900229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1" algn="l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000"/>
              <a:buFont typeface="Arial"/>
              <a:buNone/>
            </a:pPr>
            <a:r>
              <a:rPr b="1" lang="en-US" sz="4000" u="sng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Bài 4</a:t>
            </a:r>
            <a:r>
              <a:rPr b="1" lang="en-US" sz="40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: Mua 4 m vải  phải trả 60 000 đồng. Hỏi mua 6,8 m vải  cùng loại phải trả nhiều hơn bao nhiêu tiền?</a:t>
            </a:r>
            <a:endParaRPr/>
          </a:p>
        </p:txBody>
      </p:sp>
      <p:sp>
        <p:nvSpPr>
          <p:cNvPr id="283" name="Google Shape;283;p11"/>
          <p:cNvSpPr txBox="1"/>
          <p:nvPr/>
        </p:nvSpPr>
        <p:spPr>
          <a:xfrm>
            <a:off x="1841500" y="1691061"/>
            <a:ext cx="8509000" cy="23558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000"/>
              <a:buFont typeface="Arial"/>
              <a:buNone/>
            </a:pPr>
            <a:r>
              <a:rPr b="1" lang="en-US" sz="4000" u="sng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Tóm tắt : </a:t>
            </a:r>
            <a:endParaRPr/>
          </a:p>
          <a:p>
            <a:pPr indent="-342900" lvl="0" marL="34290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b="1" lang="en-US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Mua 4 mét : … 60 000 đồng</a:t>
            </a:r>
            <a:endParaRPr/>
          </a:p>
          <a:p>
            <a:pPr indent="-342900" lvl="0" marL="34290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b="1" lang="en-US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Mua 6,8 mét: … trả hơn 4 m … ?đồng  </a:t>
            </a:r>
            <a:endParaRPr/>
          </a:p>
        </p:txBody>
      </p:sp>
      <p:sp>
        <p:nvSpPr>
          <p:cNvPr id="284" name="Google Shape;284;p11"/>
          <p:cNvSpPr txBox="1"/>
          <p:nvPr/>
        </p:nvSpPr>
        <p:spPr>
          <a:xfrm>
            <a:off x="914402" y="5289411"/>
            <a:ext cx="2942317" cy="1077218"/>
          </a:xfrm>
          <a:prstGeom prst="rect">
            <a:avLst/>
          </a:prstGeom>
          <a:solidFill>
            <a:srgbClr val="DDEAF6"/>
          </a:solidFill>
          <a:ln cap="flat" cmpd="sng" w="9525">
            <a:solidFill>
              <a:srgbClr val="00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1"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Số tiền phải trả nhiều hơn</a:t>
            </a:r>
            <a:endParaRPr/>
          </a:p>
        </p:txBody>
      </p:sp>
      <p:sp>
        <p:nvSpPr>
          <p:cNvPr id="285" name="Google Shape;285;p11"/>
          <p:cNvSpPr txBox="1"/>
          <p:nvPr/>
        </p:nvSpPr>
        <p:spPr>
          <a:xfrm>
            <a:off x="4844143" y="5781854"/>
            <a:ext cx="2670174" cy="584775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00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1"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Số tiền 6,8 m vải</a:t>
            </a:r>
            <a:endParaRPr/>
          </a:p>
        </p:txBody>
      </p:sp>
      <p:sp>
        <p:nvSpPr>
          <p:cNvPr id="286" name="Google Shape;286;p11"/>
          <p:cNvSpPr txBox="1"/>
          <p:nvPr/>
        </p:nvSpPr>
        <p:spPr>
          <a:xfrm>
            <a:off x="8289016" y="5771281"/>
            <a:ext cx="2709183" cy="584775"/>
          </a:xfrm>
          <a:prstGeom prst="rect">
            <a:avLst/>
          </a:prstGeom>
          <a:solidFill>
            <a:srgbClr val="FBE4D4"/>
          </a:solidFill>
          <a:ln cap="flat" cmpd="sng" w="9525">
            <a:solidFill>
              <a:srgbClr val="00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1"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Số tiền 4 m vải</a:t>
            </a:r>
            <a:endParaRPr/>
          </a:p>
        </p:txBody>
      </p:sp>
      <p:sp>
        <p:nvSpPr>
          <p:cNvPr id="287" name="Google Shape;287;p11"/>
          <p:cNvSpPr txBox="1"/>
          <p:nvPr/>
        </p:nvSpPr>
        <p:spPr>
          <a:xfrm>
            <a:off x="4844143" y="4660614"/>
            <a:ext cx="2670175" cy="584775"/>
          </a:xfrm>
          <a:prstGeom prst="rect">
            <a:avLst/>
          </a:prstGeom>
          <a:solidFill>
            <a:srgbClr val="E1EFD8"/>
          </a:solidFill>
          <a:ln cap="flat" cmpd="sng" w="9525">
            <a:solidFill>
              <a:srgbClr val="00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1"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Số tiền 1m vải </a:t>
            </a:r>
            <a:endParaRPr/>
          </a:p>
        </p:txBody>
      </p:sp>
      <p:sp>
        <p:nvSpPr>
          <p:cNvPr id="288" name="Google Shape;288;p11"/>
          <p:cNvSpPr txBox="1"/>
          <p:nvPr/>
        </p:nvSpPr>
        <p:spPr>
          <a:xfrm>
            <a:off x="4921930" y="3652284"/>
            <a:ext cx="2514599" cy="584775"/>
          </a:xfrm>
          <a:prstGeom prst="rect">
            <a:avLst/>
          </a:prstGeom>
          <a:solidFill>
            <a:srgbClr val="FFD966"/>
          </a:solidFill>
          <a:ln cap="flat" cmpd="sng" w="9525">
            <a:solidFill>
              <a:srgbClr val="00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1"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60 000 đồng</a:t>
            </a:r>
            <a:endParaRPr/>
          </a:p>
        </p:txBody>
      </p:sp>
      <p:cxnSp>
        <p:nvCxnSpPr>
          <p:cNvPr id="289" name="Google Shape;289;p11"/>
          <p:cNvCxnSpPr/>
          <p:nvPr/>
        </p:nvCxnSpPr>
        <p:spPr>
          <a:xfrm>
            <a:off x="7711167" y="6009823"/>
            <a:ext cx="381000" cy="0"/>
          </a:xfrm>
          <a:prstGeom prst="straightConnector1">
            <a:avLst/>
          </a:prstGeom>
          <a:noFill/>
          <a:ln cap="flat" cmpd="sng" w="76200">
            <a:solidFill>
              <a:srgbClr val="00B050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290" name="Google Shape;290;p11"/>
          <p:cNvGrpSpPr/>
          <p:nvPr/>
        </p:nvGrpSpPr>
        <p:grpSpPr>
          <a:xfrm>
            <a:off x="3968750" y="5998041"/>
            <a:ext cx="381000" cy="152400"/>
            <a:chOff x="3600" y="3408"/>
            <a:chExt cx="240" cy="96"/>
          </a:xfrm>
        </p:grpSpPr>
        <p:cxnSp>
          <p:nvCxnSpPr>
            <p:cNvPr id="291" name="Google Shape;291;p11"/>
            <p:cNvCxnSpPr/>
            <p:nvPr/>
          </p:nvCxnSpPr>
          <p:spPr>
            <a:xfrm>
              <a:off x="3600" y="3408"/>
              <a:ext cx="240" cy="0"/>
            </a:xfrm>
            <a:prstGeom prst="straightConnector1">
              <a:avLst/>
            </a:prstGeom>
            <a:noFill/>
            <a:ln cap="flat" cmpd="sng" w="76200">
              <a:solidFill>
                <a:srgbClr val="00B05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92" name="Google Shape;292;p11"/>
            <p:cNvCxnSpPr/>
            <p:nvPr/>
          </p:nvCxnSpPr>
          <p:spPr>
            <a:xfrm>
              <a:off x="3600" y="3504"/>
              <a:ext cx="240" cy="0"/>
            </a:xfrm>
            <a:prstGeom prst="straightConnector1">
              <a:avLst/>
            </a:prstGeom>
            <a:noFill/>
            <a:ln cap="flat" cmpd="sng" w="76200">
              <a:solidFill>
                <a:srgbClr val="00B05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293" name="Google Shape;293;p11"/>
          <p:cNvSpPr txBox="1"/>
          <p:nvPr/>
        </p:nvSpPr>
        <p:spPr>
          <a:xfrm>
            <a:off x="8854167" y="4660614"/>
            <a:ext cx="1143000" cy="584775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1"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6,8</a:t>
            </a:r>
            <a:endParaRPr/>
          </a:p>
        </p:txBody>
      </p:sp>
      <p:grpSp>
        <p:nvGrpSpPr>
          <p:cNvPr id="294" name="Google Shape;294;p11"/>
          <p:cNvGrpSpPr/>
          <p:nvPr/>
        </p:nvGrpSpPr>
        <p:grpSpPr>
          <a:xfrm>
            <a:off x="7727042" y="4854202"/>
            <a:ext cx="304800" cy="336550"/>
            <a:chOff x="3936" y="2425"/>
            <a:chExt cx="192" cy="167"/>
          </a:xfrm>
        </p:grpSpPr>
        <p:cxnSp>
          <p:nvCxnSpPr>
            <p:cNvPr id="295" name="Google Shape;295;p11"/>
            <p:cNvCxnSpPr/>
            <p:nvPr/>
          </p:nvCxnSpPr>
          <p:spPr>
            <a:xfrm>
              <a:off x="3936" y="2425"/>
              <a:ext cx="192" cy="167"/>
            </a:xfrm>
            <a:prstGeom prst="straightConnector1">
              <a:avLst/>
            </a:prstGeom>
            <a:noFill/>
            <a:ln cap="flat" cmpd="sng" w="76200">
              <a:solidFill>
                <a:srgbClr val="00B05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96" name="Google Shape;296;p11"/>
            <p:cNvCxnSpPr/>
            <p:nvPr/>
          </p:nvCxnSpPr>
          <p:spPr>
            <a:xfrm flipH="1">
              <a:off x="3936" y="2425"/>
              <a:ext cx="192" cy="167"/>
            </a:xfrm>
            <a:prstGeom prst="straightConnector1">
              <a:avLst/>
            </a:prstGeom>
            <a:noFill/>
            <a:ln cap="flat" cmpd="sng" w="76200">
              <a:solidFill>
                <a:srgbClr val="00B05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cxnSp>
        <p:nvCxnSpPr>
          <p:cNvPr id="297" name="Google Shape;297;p11"/>
          <p:cNvCxnSpPr/>
          <p:nvPr/>
        </p:nvCxnSpPr>
        <p:spPr>
          <a:xfrm flipH="1">
            <a:off x="6213928" y="5221234"/>
            <a:ext cx="5443" cy="584775"/>
          </a:xfrm>
          <a:prstGeom prst="straightConnector1">
            <a:avLst/>
          </a:prstGeom>
          <a:noFill/>
          <a:ln cap="flat" cmpd="sng" w="76200">
            <a:solidFill>
              <a:srgbClr val="00B050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298" name="Google Shape;298;p11"/>
          <p:cNvCxnSpPr/>
          <p:nvPr/>
        </p:nvCxnSpPr>
        <p:spPr>
          <a:xfrm>
            <a:off x="6179230" y="4226641"/>
            <a:ext cx="0" cy="457200"/>
          </a:xfrm>
          <a:prstGeom prst="straightConnector1">
            <a:avLst/>
          </a:prstGeom>
          <a:noFill/>
          <a:ln cap="flat" cmpd="sng" w="76200">
            <a:solidFill>
              <a:srgbClr val="00B050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299" name="Google Shape;299;p11"/>
          <p:cNvCxnSpPr/>
          <p:nvPr/>
        </p:nvCxnSpPr>
        <p:spPr>
          <a:xfrm>
            <a:off x="3337834" y="1077361"/>
            <a:ext cx="1186088" cy="0"/>
          </a:xfrm>
          <a:prstGeom prst="straightConnector1">
            <a:avLst/>
          </a:prstGeom>
          <a:noFill/>
          <a:ln cap="flat" cmpd="sng" w="38100">
            <a:solidFill>
              <a:srgbClr val="00206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0" name="Google Shape;300;p11"/>
          <p:cNvCxnSpPr/>
          <p:nvPr/>
        </p:nvCxnSpPr>
        <p:spPr>
          <a:xfrm>
            <a:off x="6328229" y="1123510"/>
            <a:ext cx="1960787" cy="0"/>
          </a:xfrm>
          <a:prstGeom prst="straightConnector1">
            <a:avLst/>
          </a:prstGeom>
          <a:noFill/>
          <a:ln cap="flat" cmpd="sng" w="38100">
            <a:solidFill>
              <a:srgbClr val="00206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1" name="Google Shape;301;p11"/>
          <p:cNvCxnSpPr/>
          <p:nvPr/>
        </p:nvCxnSpPr>
        <p:spPr>
          <a:xfrm>
            <a:off x="9370106" y="1112069"/>
            <a:ext cx="1960787" cy="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2" name="Google Shape;302;p11"/>
          <p:cNvCxnSpPr/>
          <p:nvPr/>
        </p:nvCxnSpPr>
        <p:spPr>
          <a:xfrm>
            <a:off x="1513343" y="1746022"/>
            <a:ext cx="1744434" cy="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3" name="Google Shape;303;p11"/>
          <p:cNvCxnSpPr/>
          <p:nvPr/>
        </p:nvCxnSpPr>
        <p:spPr>
          <a:xfrm>
            <a:off x="4159250" y="1746022"/>
            <a:ext cx="2266950" cy="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4" name="Google Shape;304;p11"/>
          <p:cNvCxnSpPr/>
          <p:nvPr/>
        </p:nvCxnSpPr>
        <p:spPr>
          <a:xfrm>
            <a:off x="6542767" y="1746022"/>
            <a:ext cx="2266950" cy="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05" name="Google Shape;305;p11"/>
          <p:cNvSpPr/>
          <p:nvPr/>
        </p:nvSpPr>
        <p:spPr>
          <a:xfrm>
            <a:off x="7676242" y="3708932"/>
            <a:ext cx="415923" cy="710661"/>
          </a:xfrm>
          <a:prstGeom prst="mathDivide">
            <a:avLst>
              <a:gd fmla="val 23520" name="adj1"/>
              <a:gd fmla="val 5880" name="adj2"/>
              <a:gd fmla="val 11760" name="adj3"/>
            </a:avLst>
          </a:prstGeom>
          <a:solidFill>
            <a:srgbClr val="00B0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11"/>
          <p:cNvSpPr txBox="1"/>
          <p:nvPr/>
        </p:nvSpPr>
        <p:spPr>
          <a:xfrm>
            <a:off x="8854167" y="3672906"/>
            <a:ext cx="1143000" cy="584775"/>
          </a:xfrm>
          <a:prstGeom prst="rect">
            <a:avLst/>
          </a:prstGeom>
          <a:solidFill>
            <a:srgbClr val="FFD966"/>
          </a:solidFill>
          <a:ln cap="flat" cmpd="sng" w="9525">
            <a:solidFill>
              <a:srgbClr val="00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1"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</p:txBody>
      </p:sp>
      <p:sp>
        <p:nvSpPr>
          <p:cNvPr id="307" name="Google Shape;307;p11"/>
          <p:cNvSpPr/>
          <p:nvPr/>
        </p:nvSpPr>
        <p:spPr>
          <a:xfrm>
            <a:off x="4123463" y="4636460"/>
            <a:ext cx="584775" cy="584775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149987" algn="ctr" dir="8460000" dist="250190">
              <a:srgbClr val="000000">
                <a:alpha val="2784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/>
          </a:p>
        </p:txBody>
      </p:sp>
      <p:sp>
        <p:nvSpPr>
          <p:cNvPr id="308" name="Google Shape;308;p11"/>
          <p:cNvSpPr/>
          <p:nvPr/>
        </p:nvSpPr>
        <p:spPr>
          <a:xfrm>
            <a:off x="4152324" y="5806009"/>
            <a:ext cx="584775" cy="584775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149987" algn="ctr" dir="8460000" dist="250190">
              <a:srgbClr val="000000">
                <a:alpha val="2784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/>
          </a:p>
        </p:txBody>
      </p:sp>
      <p:sp>
        <p:nvSpPr>
          <p:cNvPr id="309" name="Google Shape;309;p11"/>
          <p:cNvSpPr/>
          <p:nvPr/>
        </p:nvSpPr>
        <p:spPr>
          <a:xfrm>
            <a:off x="273611" y="5705653"/>
            <a:ext cx="584775" cy="584775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149987" algn="ctr" dir="8460000" dist="250190">
              <a:srgbClr val="000000">
                <a:alpha val="2784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/>
          </a:p>
        </p:txBody>
      </p:sp>
      <p:pic>
        <p:nvPicPr>
          <p:cNvPr id="310" name="Google Shape;310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51972" y="0"/>
            <a:ext cx="930459" cy="3209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250">
        <p14:flip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2"/>
          <p:cNvSpPr txBox="1"/>
          <p:nvPr/>
        </p:nvSpPr>
        <p:spPr>
          <a:xfrm>
            <a:off x="1021443" y="555041"/>
            <a:ext cx="2224314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1" algn="l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000"/>
              <a:buFont typeface="Arial"/>
              <a:buNone/>
            </a:pPr>
            <a:r>
              <a:rPr b="1" lang="en-US" sz="4000" u="sng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Cách 1:</a:t>
            </a:r>
            <a:endParaRPr/>
          </a:p>
        </p:txBody>
      </p:sp>
      <p:sp>
        <p:nvSpPr>
          <p:cNvPr id="316" name="Google Shape;316;p12"/>
          <p:cNvSpPr txBox="1"/>
          <p:nvPr/>
        </p:nvSpPr>
        <p:spPr>
          <a:xfrm>
            <a:off x="3784600" y="4816285"/>
            <a:ext cx="81661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600"/>
              <a:buFont typeface="Arial"/>
              <a:buNone/>
            </a:pPr>
            <a:r>
              <a:rPr b="1" lang="en-US" sz="36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102 000 –  60 000</a:t>
            </a:r>
            <a:r>
              <a:rPr b="1" lang="en-US" sz="360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=</a:t>
            </a:r>
            <a:r>
              <a:rPr b="1" lang="en-US" sz="36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 42 000 (đồng)</a:t>
            </a:r>
            <a:endParaRPr/>
          </a:p>
        </p:txBody>
      </p:sp>
      <p:sp>
        <p:nvSpPr>
          <p:cNvPr id="317" name="Google Shape;317;p12"/>
          <p:cNvSpPr/>
          <p:nvPr/>
        </p:nvSpPr>
        <p:spPr>
          <a:xfrm>
            <a:off x="4291180" y="1209014"/>
            <a:ext cx="168507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"/>
              <a:buNone/>
            </a:pPr>
            <a:r>
              <a:rPr b="1" lang="en-US" sz="3600" u="sng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Bài giải</a:t>
            </a:r>
            <a:r>
              <a:rPr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318" name="Google Shape;318;p12"/>
          <p:cNvSpPr/>
          <p:nvPr/>
        </p:nvSpPr>
        <p:spPr>
          <a:xfrm>
            <a:off x="2387599" y="1778000"/>
            <a:ext cx="499659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Giá tiền mua 1  mét vải là:</a:t>
            </a:r>
            <a:endParaRPr/>
          </a:p>
        </p:txBody>
      </p:sp>
      <p:sp>
        <p:nvSpPr>
          <p:cNvPr id="319" name="Google Shape;319;p12"/>
          <p:cNvSpPr/>
          <p:nvPr/>
        </p:nvSpPr>
        <p:spPr>
          <a:xfrm>
            <a:off x="3784600" y="2385657"/>
            <a:ext cx="432041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600"/>
              <a:buFont typeface="Arial"/>
              <a:buNone/>
            </a:pPr>
            <a:r>
              <a:rPr b="1" lang="en-US" sz="36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60 000 : 4 </a:t>
            </a:r>
            <a:r>
              <a:rPr b="1" lang="en-US" sz="360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</a:t>
            </a:r>
            <a:r>
              <a:rPr b="1" lang="en-US" sz="36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  15 000 (đồng)</a:t>
            </a:r>
            <a:endParaRPr/>
          </a:p>
        </p:txBody>
      </p:sp>
      <p:sp>
        <p:nvSpPr>
          <p:cNvPr id="320" name="Google Shape;320;p12"/>
          <p:cNvSpPr/>
          <p:nvPr/>
        </p:nvSpPr>
        <p:spPr>
          <a:xfrm>
            <a:off x="2387599" y="2993314"/>
            <a:ext cx="660362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Số tiền phải trả để mua 6,8 mét vải là:</a:t>
            </a:r>
            <a:endParaRPr/>
          </a:p>
        </p:txBody>
      </p:sp>
      <p:sp>
        <p:nvSpPr>
          <p:cNvPr id="321" name="Google Shape;321;p12"/>
          <p:cNvSpPr/>
          <p:nvPr/>
        </p:nvSpPr>
        <p:spPr>
          <a:xfrm>
            <a:off x="3784600" y="3600971"/>
            <a:ext cx="496161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600"/>
              <a:buFont typeface="Arial"/>
              <a:buNone/>
            </a:pPr>
            <a:r>
              <a:rPr b="1" lang="en-US" sz="36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15 000 </a:t>
            </a:r>
            <a:r>
              <a:rPr b="1" lang="en-US" sz="360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</a:t>
            </a:r>
            <a:r>
              <a:rPr b="1" lang="en-US" sz="36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 6,8  </a:t>
            </a:r>
            <a:r>
              <a:rPr b="1" lang="en-US" sz="360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 </a:t>
            </a:r>
            <a:r>
              <a:rPr b="1" lang="en-US" sz="36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102 000 (đồng)</a:t>
            </a:r>
            <a:endParaRPr/>
          </a:p>
        </p:txBody>
      </p:sp>
      <p:sp>
        <p:nvSpPr>
          <p:cNvPr id="322" name="Google Shape;322;p12"/>
          <p:cNvSpPr/>
          <p:nvPr/>
        </p:nvSpPr>
        <p:spPr>
          <a:xfrm>
            <a:off x="2387599" y="4208628"/>
            <a:ext cx="94488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Mua 6,8 m vải phải trả số tiền hơn mua 4 m vải số tiền là:</a:t>
            </a:r>
            <a:endParaRPr/>
          </a:p>
        </p:txBody>
      </p:sp>
      <p:sp>
        <p:nvSpPr>
          <p:cNvPr id="323" name="Google Shape;323;p12"/>
          <p:cNvSpPr/>
          <p:nvPr/>
        </p:nvSpPr>
        <p:spPr>
          <a:xfrm>
            <a:off x="5397501" y="5423945"/>
            <a:ext cx="35654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"/>
              <a:buNone/>
            </a:pPr>
            <a:r>
              <a:rPr b="1" lang="en-US" sz="3600" u="sng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Đáp số:</a:t>
            </a:r>
            <a:r>
              <a:rPr b="1" lang="en-US" sz="3600">
                <a:solidFill>
                  <a:srgbClr val="281CC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42 000 đồng</a:t>
            </a:r>
            <a:endParaRPr/>
          </a:p>
        </p:txBody>
      </p:sp>
      <p:pic>
        <p:nvPicPr>
          <p:cNvPr id="324" name="Google Shape;324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42901" y="2120900"/>
            <a:ext cx="3555647" cy="473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8469923" y="494488"/>
            <a:ext cx="3176953" cy="18589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400">
        <p14:doors dir="vert"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3"/>
          <p:cNvSpPr txBox="1"/>
          <p:nvPr/>
        </p:nvSpPr>
        <p:spPr>
          <a:xfrm>
            <a:off x="1103086" y="526145"/>
            <a:ext cx="246743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1" algn="l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000"/>
              <a:buFont typeface="Arial"/>
              <a:buNone/>
            </a:pPr>
            <a:r>
              <a:rPr b="1" lang="en-US" sz="4000" u="sng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Cách 2:</a:t>
            </a:r>
            <a:endParaRPr/>
          </a:p>
        </p:txBody>
      </p:sp>
      <p:sp>
        <p:nvSpPr>
          <p:cNvPr id="331" name="Google Shape;331;p13"/>
          <p:cNvSpPr txBox="1"/>
          <p:nvPr/>
        </p:nvSpPr>
        <p:spPr>
          <a:xfrm>
            <a:off x="0" y="710829"/>
            <a:ext cx="11861800" cy="56210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"/>
              <a:buNone/>
            </a:pPr>
            <a:r>
              <a:rPr b="1" lang="en-US" sz="3600" u="sng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Bài giải</a:t>
            </a:r>
            <a:endParaRPr/>
          </a:p>
          <a:p>
            <a:pPr indent="0" lvl="0" marL="0" marR="0" rtl="0" algn="ctr">
              <a:lnSpc>
                <a:spcPct val="81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Giá tiền mua một mét vải là:                      </a:t>
            </a:r>
            <a:endParaRPr/>
          </a:p>
          <a:p>
            <a:pPr indent="0" lvl="0" marL="0" marR="0" rtl="0" algn="ctr">
              <a:lnSpc>
                <a:spcPct val="81000"/>
              </a:lnSpc>
              <a:spcBef>
                <a:spcPts val="1800"/>
              </a:spcBef>
              <a:spcAft>
                <a:spcPts val="0"/>
              </a:spcAft>
              <a:buClr>
                <a:srgbClr val="00B050"/>
              </a:buClr>
              <a:buSzPts val="3600"/>
              <a:buFont typeface="Arial"/>
              <a:buNone/>
            </a:pPr>
            <a:r>
              <a:rPr b="1" lang="en-US" sz="36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60 000 : 4 </a:t>
            </a:r>
            <a:r>
              <a:rPr b="1" lang="en-US" sz="360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</a:t>
            </a:r>
            <a:r>
              <a:rPr b="1" lang="en-US" sz="36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  15 000 (đồng)</a:t>
            </a:r>
            <a:endParaRPr/>
          </a:p>
          <a:p>
            <a:pPr indent="0" lvl="0" marL="0" marR="0" rtl="0" algn="ctr">
              <a:lnSpc>
                <a:spcPct val="81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6,8 mét vải nhiều hơn 4 mét vải là:</a:t>
            </a:r>
            <a:endParaRPr/>
          </a:p>
          <a:p>
            <a:pPr indent="0" lvl="0" marL="0" marR="0" rtl="0" algn="ctr">
              <a:lnSpc>
                <a:spcPct val="81000"/>
              </a:lnSpc>
              <a:spcBef>
                <a:spcPts val="1800"/>
              </a:spcBef>
              <a:spcAft>
                <a:spcPts val="0"/>
              </a:spcAft>
              <a:buClr>
                <a:srgbClr val="00B050"/>
              </a:buClr>
              <a:buSzPts val="3600"/>
              <a:buFont typeface="Arial"/>
              <a:buNone/>
            </a:pPr>
            <a:r>
              <a:rPr b="1" lang="en-US" sz="36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6,8 – 4  </a:t>
            </a:r>
            <a:r>
              <a:rPr b="1" lang="en-US" sz="360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</a:t>
            </a:r>
            <a:r>
              <a:rPr b="1" lang="en-US" sz="36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 2,8  (mét)</a:t>
            </a:r>
            <a:endParaRPr/>
          </a:p>
          <a:p>
            <a:pPr indent="0" lvl="0" marL="0" marR="0" rtl="0" algn="ctr">
              <a:lnSpc>
                <a:spcPct val="81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Mua 6,8 mét vải phải trả số tiền nhiều hơn là:</a:t>
            </a:r>
            <a:endParaRPr/>
          </a:p>
          <a:p>
            <a:pPr indent="0" lvl="0" marL="0" marR="0" rtl="0" algn="ctr">
              <a:lnSpc>
                <a:spcPct val="81000"/>
              </a:lnSpc>
              <a:spcBef>
                <a:spcPts val="1800"/>
              </a:spcBef>
              <a:spcAft>
                <a:spcPts val="0"/>
              </a:spcAft>
              <a:buClr>
                <a:srgbClr val="00B050"/>
              </a:buClr>
              <a:buSzPts val="3600"/>
              <a:buFont typeface="Arial"/>
              <a:buNone/>
            </a:pPr>
            <a:r>
              <a:rPr b="1" lang="en-US" sz="36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        2,8 </a:t>
            </a:r>
            <a:r>
              <a:rPr b="1" lang="en-US" sz="360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</a:t>
            </a:r>
            <a:r>
              <a:rPr b="1" lang="en-US" sz="36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 15 000 </a:t>
            </a:r>
            <a:r>
              <a:rPr b="1" lang="en-US" sz="360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</a:t>
            </a:r>
            <a:r>
              <a:rPr b="1" lang="en-US" sz="36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  42 000 (đồng)</a:t>
            </a:r>
            <a:endParaRPr/>
          </a:p>
          <a:p>
            <a:pPr indent="0" lvl="0" marL="0" marR="0" rtl="0" algn="ctr">
              <a:lnSpc>
                <a:spcPct val="81000"/>
              </a:lnSpc>
              <a:spcBef>
                <a:spcPts val="180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"/>
              <a:buNone/>
            </a:pPr>
            <a:r>
              <a:rPr b="1" lang="en-US" sz="3600" u="sng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Đáp số: </a:t>
            </a: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42 000đồng</a:t>
            </a:r>
            <a:endParaRPr/>
          </a:p>
        </p:txBody>
      </p:sp>
      <p:pic>
        <p:nvPicPr>
          <p:cNvPr id="332" name="Google Shape;332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42901" y="1778000"/>
            <a:ext cx="3813026" cy="5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8469923" y="494488"/>
            <a:ext cx="3176953" cy="18589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14"/>
          <p:cNvSpPr/>
          <p:nvPr/>
        </p:nvSpPr>
        <p:spPr>
          <a:xfrm>
            <a:off x="813552" y="771297"/>
            <a:ext cx="10580162" cy="5295674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rotWithShape="0" algn="ctr" sy="101000">
              <a:srgbClr val="000000">
                <a:alpha val="2862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1" name="Google Shape;341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0" y="1915245"/>
            <a:ext cx="2314208" cy="49230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2" name="Google Shape;342;p14"/>
          <p:cNvGrpSpPr/>
          <p:nvPr/>
        </p:nvGrpSpPr>
        <p:grpSpPr>
          <a:xfrm>
            <a:off x="3299651" y="2654783"/>
            <a:ext cx="7596950" cy="646331"/>
            <a:chOff x="1324947" y="2901609"/>
            <a:chExt cx="7596950" cy="646331"/>
          </a:xfrm>
        </p:grpSpPr>
        <p:sp>
          <p:nvSpPr>
            <p:cNvPr id="343" name="Google Shape;343;p14"/>
            <p:cNvSpPr/>
            <p:nvPr/>
          </p:nvSpPr>
          <p:spPr>
            <a:xfrm>
              <a:off x="1324947" y="3000076"/>
              <a:ext cx="473400" cy="454430"/>
            </a:xfrm>
            <a:prstGeom prst="roundRect">
              <a:avLst>
                <a:gd fmla="val 8975" name="adj"/>
              </a:avLst>
            </a:prstGeom>
            <a:solidFill>
              <a:srgbClr val="67907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01</a:t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14"/>
            <p:cNvSpPr txBox="1"/>
            <p:nvPr/>
          </p:nvSpPr>
          <p:spPr>
            <a:xfrm>
              <a:off x="1940793" y="2901609"/>
              <a:ext cx="6981104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Ôn lại cách nhân 2  số thập phân.</a:t>
              </a:r>
              <a:endPara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5" name="Google Shape;345;p14"/>
          <p:cNvGrpSpPr/>
          <p:nvPr/>
        </p:nvGrpSpPr>
        <p:grpSpPr>
          <a:xfrm>
            <a:off x="2345855" y="3635859"/>
            <a:ext cx="9032593" cy="1200329"/>
            <a:chOff x="1324947" y="2901609"/>
            <a:chExt cx="9032593" cy="1228101"/>
          </a:xfrm>
        </p:grpSpPr>
        <p:sp>
          <p:nvSpPr>
            <p:cNvPr id="346" name="Google Shape;346;p14"/>
            <p:cNvSpPr/>
            <p:nvPr/>
          </p:nvSpPr>
          <p:spPr>
            <a:xfrm>
              <a:off x="1324947" y="3000076"/>
              <a:ext cx="485192" cy="485192"/>
            </a:xfrm>
            <a:prstGeom prst="roundRect">
              <a:avLst>
                <a:gd fmla="val 8975" name="adj"/>
              </a:avLst>
            </a:prstGeom>
            <a:solidFill>
              <a:srgbClr val="67907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02</a:t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14"/>
            <p:cNvSpPr txBox="1"/>
            <p:nvPr/>
          </p:nvSpPr>
          <p:spPr>
            <a:xfrm>
              <a:off x="1940792" y="2901609"/>
              <a:ext cx="8416748" cy="12281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Chuẩ bị bài: Chia một số thập phân cho một số tự nhiên.</a:t>
              </a:r>
              <a:endPara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48" name="Google Shape;348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8216009" y="770137"/>
            <a:ext cx="3176953" cy="1858904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14"/>
          <p:cNvSpPr txBox="1"/>
          <p:nvPr/>
        </p:nvSpPr>
        <p:spPr>
          <a:xfrm>
            <a:off x="731596" y="828287"/>
            <a:ext cx="6521508" cy="1200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>
                <a:solidFill>
                  <a:srgbClr val="44947F"/>
                </a:solidFill>
                <a:latin typeface="Arial"/>
                <a:ea typeface="Arial"/>
                <a:cs typeface="Arial"/>
                <a:sym typeface="Arial"/>
              </a:rPr>
              <a:t>DẶN DÒ</a:t>
            </a:r>
            <a:endParaRPr b="0" i="0" sz="7200" u="none" cap="none" strike="noStrike">
              <a:solidFill>
                <a:srgbClr val="4494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0" name="Google Shape;350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274300" y="4264366"/>
            <a:ext cx="1925333" cy="2573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400">
        <p14:ripple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5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5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15"/>
          <p:cNvSpPr/>
          <p:nvPr/>
        </p:nvSpPr>
        <p:spPr>
          <a:xfrm>
            <a:off x="813552" y="771297"/>
            <a:ext cx="10580162" cy="5295674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rotWithShape="0" algn="ctr" sy="101000">
              <a:srgbClr val="000000">
                <a:alpha val="2862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8" name="Google Shape;358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7717" y="3670248"/>
            <a:ext cx="1895550" cy="3124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283098" y="3189792"/>
            <a:ext cx="2729137" cy="3648476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15"/>
          <p:cNvSpPr/>
          <p:nvPr/>
        </p:nvSpPr>
        <p:spPr>
          <a:xfrm>
            <a:off x="629476" y="1094129"/>
            <a:ext cx="1030515" cy="549503"/>
          </a:xfrm>
          <a:prstGeom prst="rect">
            <a:avLst/>
          </a:prstGeom>
          <a:solidFill>
            <a:srgbClr val="7CA5D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15"/>
          <p:cNvSpPr/>
          <p:nvPr/>
        </p:nvSpPr>
        <p:spPr>
          <a:xfrm>
            <a:off x="354867" y="952393"/>
            <a:ext cx="639657" cy="341085"/>
          </a:xfrm>
          <a:prstGeom prst="rect">
            <a:avLst/>
          </a:prstGeom>
          <a:solidFill>
            <a:srgbClr val="76937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2" name="Google Shape;362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848240" y="0"/>
            <a:ext cx="1334192" cy="320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1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flipH="1">
            <a:off x="1368098" y="6217248"/>
            <a:ext cx="1407621" cy="598895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15"/>
          <p:cNvSpPr/>
          <p:nvPr/>
        </p:nvSpPr>
        <p:spPr>
          <a:xfrm>
            <a:off x="207704" y="785560"/>
            <a:ext cx="11754139" cy="3392606"/>
          </a:xfrm>
          <a:prstGeom prst="rect">
            <a:avLst/>
          </a:prstGeom>
          <a:blipFill rotWithShape="1">
            <a:blip r:embed="rId8">
              <a:alphaModFix amt="40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15"/>
          <p:cNvSpPr/>
          <p:nvPr/>
        </p:nvSpPr>
        <p:spPr>
          <a:xfrm rot="10800000">
            <a:off x="84052" y="2739726"/>
            <a:ext cx="11754139" cy="3392606"/>
          </a:xfrm>
          <a:prstGeom prst="rect">
            <a:avLst/>
          </a:prstGeom>
          <a:blipFill rotWithShape="1">
            <a:blip r:embed="rId8">
              <a:alphaModFix amt="40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6" name="Google Shape;366;p1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959795" y="6412567"/>
            <a:ext cx="591684" cy="403576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15"/>
          <p:cNvSpPr txBox="1"/>
          <p:nvPr/>
        </p:nvSpPr>
        <p:spPr>
          <a:xfrm>
            <a:off x="3280266" y="1643632"/>
            <a:ext cx="5631469" cy="9232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0" i="0" lang="en-US" sz="5400" u="none" cap="none" strike="noStrike">
                <a:solidFill>
                  <a:srgbClr val="A88B5F"/>
                </a:solidFill>
                <a:latin typeface="Arial"/>
                <a:ea typeface="Arial"/>
                <a:cs typeface="Arial"/>
                <a:sym typeface="Arial"/>
              </a:rPr>
              <a:t>CHÚC</a:t>
            </a:r>
            <a:r>
              <a:rPr b="0" i="0" lang="en-US" sz="5400" u="none" cap="none" strike="noStrike">
                <a:solidFill>
                  <a:srgbClr val="A88B5F"/>
                </a:solidFill>
                <a:latin typeface="Arial"/>
                <a:ea typeface="Arial"/>
                <a:cs typeface="Arial"/>
                <a:sym typeface="Arial"/>
              </a:rPr>
              <a:t> CÁC EM</a:t>
            </a:r>
            <a:endParaRPr b="0" i="0" sz="5400" u="none" cap="none" strike="noStrike">
              <a:solidFill>
                <a:srgbClr val="A88B5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15"/>
          <p:cNvSpPr txBox="1"/>
          <p:nvPr/>
        </p:nvSpPr>
        <p:spPr>
          <a:xfrm>
            <a:off x="1852088" y="2473768"/>
            <a:ext cx="8487825" cy="1200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0" i="0" lang="en-US" sz="7200" u="none" cap="none" strike="noStrike">
                <a:solidFill>
                  <a:srgbClr val="44947F"/>
                </a:solidFill>
                <a:latin typeface="Arial"/>
                <a:ea typeface="Arial"/>
                <a:cs typeface="Arial"/>
                <a:sym typeface="Arial"/>
              </a:rPr>
              <a:t>HỌC</a:t>
            </a:r>
            <a:r>
              <a:rPr b="0" i="0" lang="en-US" sz="7200" u="none" cap="none" strike="noStrike">
                <a:solidFill>
                  <a:srgbClr val="44947F"/>
                </a:solidFill>
                <a:latin typeface="Arial"/>
                <a:ea typeface="Arial"/>
                <a:cs typeface="Arial"/>
                <a:sym typeface="Arial"/>
              </a:rPr>
              <a:t> TỐT</a:t>
            </a:r>
            <a:endParaRPr b="0" i="0" sz="7200" u="none" cap="none" strike="noStrike">
              <a:solidFill>
                <a:srgbClr val="4494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15"/>
          <p:cNvSpPr txBox="1"/>
          <p:nvPr/>
        </p:nvSpPr>
        <p:spPr>
          <a:xfrm>
            <a:off x="3110028" y="3660820"/>
            <a:ext cx="5808320" cy="7694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US" sz="4400" u="none" cap="none" strike="noStrik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Thực hiện: EduFive</a:t>
            </a:r>
            <a:endParaRPr b="0" i="0" sz="4400" u="none" cap="none" strike="noStrik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3000">
        <p14:shred dir="out"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25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75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"/>
          <p:cNvSpPr/>
          <p:nvPr/>
        </p:nvSpPr>
        <p:spPr>
          <a:xfrm>
            <a:off x="813552" y="771297"/>
            <a:ext cx="10580162" cy="5295674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rotWithShape="0" algn="ctr" sy="101000">
              <a:srgbClr val="000000">
                <a:alpha val="2862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2" name="Google Shape;122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8102598" y="1212494"/>
            <a:ext cx="4237492" cy="5645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1925769">
            <a:off x="5651271" y="2042781"/>
            <a:ext cx="392743" cy="3966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4" name="Google Shape;124;p2"/>
          <p:cNvGrpSpPr/>
          <p:nvPr/>
        </p:nvGrpSpPr>
        <p:grpSpPr>
          <a:xfrm>
            <a:off x="267904" y="2726059"/>
            <a:ext cx="2224890" cy="3503274"/>
            <a:chOff x="267904" y="2726059"/>
            <a:chExt cx="2224890" cy="3503274"/>
          </a:xfrm>
        </p:grpSpPr>
        <p:pic>
          <p:nvPicPr>
            <p:cNvPr id="125" name="Google Shape;125;p2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267066">
              <a:off x="1000856" y="3107676"/>
              <a:ext cx="1088619" cy="24418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6" name="Google Shape;126;p2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67904" y="2726059"/>
              <a:ext cx="2011202" cy="35032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7" name="Google Shape;127;p2"/>
          <p:cNvSpPr txBox="1"/>
          <p:nvPr/>
        </p:nvSpPr>
        <p:spPr>
          <a:xfrm>
            <a:off x="2279106" y="2993562"/>
            <a:ext cx="6521508" cy="1200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0" i="0" lang="en-US" sz="7200" u="none" cap="none" strike="noStrike">
                <a:solidFill>
                  <a:srgbClr val="44947F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b="0" i="0" sz="7200" u="none" cap="none" strike="noStrike">
              <a:solidFill>
                <a:srgbClr val="4494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" name="Google Shape;128;p2"/>
          <p:cNvPicPr preferRelativeResize="0"/>
          <p:nvPr/>
        </p:nvPicPr>
        <p:blipFill rotWithShape="1">
          <a:blip r:embed="rId8">
            <a:alphaModFix/>
          </a:blip>
          <a:srcRect b="20508" l="54802" r="18096" t="52378"/>
          <a:stretch/>
        </p:blipFill>
        <p:spPr>
          <a:xfrm>
            <a:off x="2332402" y="1212494"/>
            <a:ext cx="2090331" cy="31369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9" name="Google Shape;129;p2"/>
          <p:cNvGrpSpPr/>
          <p:nvPr/>
        </p:nvGrpSpPr>
        <p:grpSpPr>
          <a:xfrm flipH="1" rot="10800000">
            <a:off x="8334163" y="-652975"/>
            <a:ext cx="3830757" cy="3425939"/>
            <a:chOff x="8432889" y="4379157"/>
            <a:chExt cx="3155420" cy="2821969"/>
          </a:xfrm>
        </p:grpSpPr>
        <p:pic>
          <p:nvPicPr>
            <p:cNvPr id="130" name="Google Shape;130;p2"/>
            <p:cNvPicPr preferRelativeResize="0"/>
            <p:nvPr/>
          </p:nvPicPr>
          <p:blipFill rotWithShape="1">
            <a:blip r:embed="rId9">
              <a:alphaModFix/>
            </a:blip>
            <a:srcRect b="54922" l="21141" r="63090" t="29706"/>
            <a:stretch/>
          </p:blipFill>
          <p:spPr>
            <a:xfrm>
              <a:off x="9685155" y="4379157"/>
              <a:ext cx="1903154" cy="27831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1" name="Google Shape;131;p2"/>
            <p:cNvPicPr preferRelativeResize="0"/>
            <p:nvPr/>
          </p:nvPicPr>
          <p:blipFill rotWithShape="1">
            <a:blip r:embed="rId10">
              <a:alphaModFix/>
            </a:blip>
            <a:srcRect b="54922" l="21141" r="63090" t="29706"/>
            <a:stretch/>
          </p:blipFill>
          <p:spPr>
            <a:xfrm rot="-3199224">
              <a:off x="8977721" y="4981264"/>
              <a:ext cx="1414868" cy="206907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>
    <mc:Choice Requires="p14">
      <p:transition spd="slow" p14:dur="1400">
        <p14:ripple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25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05" y="0"/>
            <a:ext cx="1218838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3"/>
          <p:cNvSpPr/>
          <p:nvPr/>
        </p:nvSpPr>
        <p:spPr>
          <a:xfrm>
            <a:off x="1806" y="320198"/>
            <a:ext cx="12190194" cy="6366351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FFFFFF">
                  <a:alpha val="75686"/>
                </a:srgbClr>
              </a:gs>
            </a:gsLst>
            <a:lin ang="5400000" scaled="0"/>
          </a:gradFill>
          <a:ln cap="flat" cmpd="sng" w="41275">
            <a:solidFill>
              <a:srgbClr val="D0CEC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9" name="Google Shape;139;p3"/>
          <p:cNvPicPr preferRelativeResize="0"/>
          <p:nvPr/>
        </p:nvPicPr>
        <p:blipFill rotWithShape="1">
          <a:blip r:embed="rId4">
            <a:alphaModFix/>
          </a:blip>
          <a:srcRect b="24178" l="-192" r="69851" t="0"/>
          <a:stretch/>
        </p:blipFill>
        <p:spPr>
          <a:xfrm>
            <a:off x="0" y="0"/>
            <a:ext cx="494937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37569" y="523462"/>
            <a:ext cx="1593318" cy="1593318"/>
          </a:xfrm>
          <a:prstGeom prst="rect">
            <a:avLst/>
          </a:prstGeom>
          <a:noFill/>
          <a:ln>
            <a:noFill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</p:pic>
      <p:pic>
        <p:nvPicPr>
          <p:cNvPr id="141" name="Google Shape;141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95773" y="1276205"/>
            <a:ext cx="1461330" cy="1461330"/>
          </a:xfrm>
          <a:prstGeom prst="rect">
            <a:avLst/>
          </a:prstGeom>
          <a:noFill/>
          <a:ln>
            <a:noFill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</p:pic>
      <p:grpSp>
        <p:nvGrpSpPr>
          <p:cNvPr id="142" name="Google Shape;142;p3"/>
          <p:cNvGrpSpPr/>
          <p:nvPr/>
        </p:nvGrpSpPr>
        <p:grpSpPr>
          <a:xfrm>
            <a:off x="2505166" y="1602091"/>
            <a:ext cx="2996142" cy="5362895"/>
            <a:chOff x="4579608" y="-1567921"/>
            <a:chExt cx="3909231" cy="7141904"/>
          </a:xfrm>
        </p:grpSpPr>
        <p:pic>
          <p:nvPicPr>
            <p:cNvPr id="143" name="Google Shape;143;p3"/>
            <p:cNvPicPr preferRelativeResize="0"/>
            <p:nvPr/>
          </p:nvPicPr>
          <p:blipFill rotWithShape="1">
            <a:blip r:embed="rId7">
              <a:alphaModFix/>
            </a:blip>
            <a:srcRect b="58915" l="32685" r="47847" t="9827"/>
            <a:stretch/>
          </p:blipFill>
          <p:spPr>
            <a:xfrm flipH="1" rot="-3697336">
              <a:off x="5515862" y="-1100771"/>
              <a:ext cx="2416362" cy="2271119"/>
            </a:xfrm>
            <a:prstGeom prst="rect">
              <a:avLst/>
            </a:prstGeom>
            <a:noFill/>
            <a:ln>
              <a:noFill/>
            </a:ln>
            <a:effectLst>
              <a:outerShdw blurRad="149987" algn="ctr" dir="8460000" dist="250190">
                <a:srgbClr val="000000">
                  <a:alpha val="27843"/>
                </a:srgbClr>
              </a:outerShdw>
            </a:effectLst>
          </p:spPr>
        </p:pic>
        <p:pic>
          <p:nvPicPr>
            <p:cNvPr id="144" name="Google Shape;144;p3"/>
            <p:cNvPicPr preferRelativeResize="0"/>
            <p:nvPr/>
          </p:nvPicPr>
          <p:blipFill rotWithShape="1">
            <a:blip r:embed="rId8">
              <a:alphaModFix/>
            </a:blip>
            <a:srcRect b="0" l="32685" r="35250" t="9826"/>
            <a:stretch/>
          </p:blipFill>
          <p:spPr>
            <a:xfrm>
              <a:off x="4579608" y="-610098"/>
              <a:ext cx="3909231" cy="6184081"/>
            </a:xfrm>
            <a:prstGeom prst="rect">
              <a:avLst/>
            </a:prstGeom>
            <a:noFill/>
            <a:ln>
              <a:noFill/>
            </a:ln>
            <a:effectLst>
              <a:outerShdw blurRad="190500" algn="ctr" dir="2700000" dist="228600">
                <a:srgbClr val="000000">
                  <a:alpha val="29803"/>
                </a:srgbClr>
              </a:outerShdw>
            </a:effectLst>
          </p:spPr>
        </p:pic>
      </p:grpSp>
      <p:sp>
        <p:nvSpPr>
          <p:cNvPr id="145" name="Google Shape;145;p3"/>
          <p:cNvSpPr/>
          <p:nvPr/>
        </p:nvSpPr>
        <p:spPr>
          <a:xfrm>
            <a:off x="5743034" y="1850543"/>
            <a:ext cx="6696845" cy="83099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Tính nhẩm:</a:t>
            </a:r>
            <a:endParaRPr b="0" i="0" sz="4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3"/>
          <p:cNvSpPr/>
          <p:nvPr/>
        </p:nvSpPr>
        <p:spPr>
          <a:xfrm>
            <a:off x="6360709" y="3879867"/>
            <a:ext cx="3180839" cy="7694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b="1" i="0" lang="en-US" sz="4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0,52 x 0,1 =</a:t>
            </a:r>
            <a:endParaRPr b="1" i="0" sz="4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7" name="Google Shape;147;p3"/>
          <p:cNvSpPr txBox="1"/>
          <p:nvPr/>
        </p:nvSpPr>
        <p:spPr>
          <a:xfrm>
            <a:off x="6360709" y="2767562"/>
            <a:ext cx="3183452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b="1" i="0" lang="en-US" sz="4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78,39 x 10 =</a:t>
            </a:r>
            <a:endParaRPr b="1" i="0" sz="4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8" name="Google Shape;148;p3"/>
          <p:cNvPicPr preferRelativeResize="0"/>
          <p:nvPr/>
        </p:nvPicPr>
        <p:blipFill rotWithShape="1">
          <a:blip r:embed="rId9">
            <a:alphaModFix/>
          </a:blip>
          <a:srcRect b="20464" l="1833" r="81764" t="38076"/>
          <a:stretch/>
        </p:blipFill>
        <p:spPr>
          <a:xfrm>
            <a:off x="15239366" y="132599"/>
            <a:ext cx="4380666" cy="6230494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3"/>
          <p:cNvSpPr txBox="1"/>
          <p:nvPr/>
        </p:nvSpPr>
        <p:spPr>
          <a:xfrm>
            <a:off x="9390228" y="2767562"/>
            <a:ext cx="1982733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400" u="none" cap="none" strike="noStrik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783,9</a:t>
            </a:r>
            <a:endParaRPr b="1" sz="44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3"/>
          <p:cNvSpPr txBox="1"/>
          <p:nvPr/>
        </p:nvSpPr>
        <p:spPr>
          <a:xfrm>
            <a:off x="9390228" y="3879867"/>
            <a:ext cx="1801728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0,052</a:t>
            </a:r>
            <a:endParaRPr b="1" sz="44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3"/>
          <p:cNvSpPr txBox="1"/>
          <p:nvPr/>
        </p:nvSpPr>
        <p:spPr>
          <a:xfrm>
            <a:off x="5612165" y="168209"/>
            <a:ext cx="6226351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932E"/>
              </a:buClr>
              <a:buSzPts val="6600"/>
              <a:buFont typeface="Arial"/>
              <a:buNone/>
            </a:pPr>
            <a:r>
              <a:rPr lang="en-US" sz="6600">
                <a:solidFill>
                  <a:srgbClr val="E6932E"/>
                </a:solidFill>
                <a:latin typeface="Arial"/>
                <a:ea typeface="Arial"/>
                <a:cs typeface="Arial"/>
                <a:sym typeface="Arial"/>
              </a:rPr>
              <a:t>Hái CAM</a:t>
            </a:r>
            <a:endParaRPr/>
          </a:p>
        </p:txBody>
      </p:sp>
      <p:pic>
        <p:nvPicPr>
          <p:cNvPr id="152" name="Google Shape;152;p3"/>
          <p:cNvPicPr preferRelativeResize="0"/>
          <p:nvPr/>
        </p:nvPicPr>
        <p:blipFill rotWithShape="1">
          <a:blip r:embed="rId10">
            <a:alphaModFix/>
          </a:blip>
          <a:srcRect b="20464" l="1833" r="81764" t="38076"/>
          <a:stretch/>
        </p:blipFill>
        <p:spPr>
          <a:xfrm flipH="1">
            <a:off x="2092388" y="997217"/>
            <a:ext cx="4380666" cy="63370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3" name="Google Shape;153;p3"/>
          <p:cNvGrpSpPr/>
          <p:nvPr/>
        </p:nvGrpSpPr>
        <p:grpSpPr>
          <a:xfrm>
            <a:off x="15127111" y="2366559"/>
            <a:ext cx="2996142" cy="5362895"/>
            <a:chOff x="4579608" y="-1567921"/>
            <a:chExt cx="3909231" cy="7141904"/>
          </a:xfrm>
        </p:grpSpPr>
        <p:pic>
          <p:nvPicPr>
            <p:cNvPr id="154" name="Google Shape;154;p3"/>
            <p:cNvPicPr preferRelativeResize="0"/>
            <p:nvPr/>
          </p:nvPicPr>
          <p:blipFill rotWithShape="1">
            <a:blip r:embed="rId11">
              <a:alphaModFix/>
            </a:blip>
            <a:srcRect b="58915" l="32685" r="47847" t="9827"/>
            <a:stretch/>
          </p:blipFill>
          <p:spPr>
            <a:xfrm flipH="1" rot="-3697336">
              <a:off x="5515862" y="-1100771"/>
              <a:ext cx="2416362" cy="2271119"/>
            </a:xfrm>
            <a:prstGeom prst="rect">
              <a:avLst/>
            </a:prstGeom>
            <a:noFill/>
            <a:ln>
              <a:noFill/>
            </a:ln>
            <a:effectLst>
              <a:outerShdw blurRad="149987" algn="ctr" dir="8460000" dist="250190">
                <a:srgbClr val="000000">
                  <a:alpha val="27843"/>
                </a:srgbClr>
              </a:outerShdw>
            </a:effectLst>
          </p:spPr>
        </p:pic>
        <p:pic>
          <p:nvPicPr>
            <p:cNvPr id="155" name="Google Shape;155;p3"/>
            <p:cNvPicPr preferRelativeResize="0"/>
            <p:nvPr/>
          </p:nvPicPr>
          <p:blipFill rotWithShape="1">
            <a:blip r:embed="rId12">
              <a:alphaModFix/>
            </a:blip>
            <a:srcRect b="0" l="32685" r="35250" t="9826"/>
            <a:stretch/>
          </p:blipFill>
          <p:spPr>
            <a:xfrm>
              <a:off x="4579608" y="-610098"/>
              <a:ext cx="3909231" cy="6184081"/>
            </a:xfrm>
            <a:prstGeom prst="rect">
              <a:avLst/>
            </a:prstGeom>
            <a:noFill/>
            <a:ln>
              <a:noFill/>
            </a:ln>
            <a:effectLst>
              <a:outerShdw blurRad="190500" algn="ctr" dir="2700000" dist="228600">
                <a:srgbClr val="000000">
                  <a:alpha val="29803"/>
                </a:srgbClr>
              </a:outerShdw>
            </a:effectLst>
          </p:spPr>
        </p:pic>
      </p:grpSp>
      <p:sp>
        <p:nvSpPr>
          <p:cNvPr id="156" name="Google Shape;156;p3"/>
          <p:cNvSpPr txBox="1"/>
          <p:nvPr/>
        </p:nvSpPr>
        <p:spPr>
          <a:xfrm>
            <a:off x="-3565285" y="878685"/>
            <a:ext cx="2615907" cy="353943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mes New Roman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Click quả cam lần 1 ra bài tập.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mes New Roman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Click đề bài: ra đáp án.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mes New Roman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click quả cam lần 2: cam rơi.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mes New Roman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Click cậu bé: ra lời thoại</a:t>
            </a:r>
            <a:endParaRPr/>
          </a:p>
        </p:txBody>
      </p:sp>
      <p:sp>
        <p:nvSpPr>
          <p:cNvPr id="157" name="Google Shape;157;p3"/>
          <p:cNvSpPr/>
          <p:nvPr/>
        </p:nvSpPr>
        <p:spPr>
          <a:xfrm>
            <a:off x="4792115" y="1091993"/>
            <a:ext cx="6147054" cy="2265313"/>
          </a:xfrm>
          <a:prstGeom prst="cloudCallout">
            <a:avLst>
              <a:gd fmla="val -66169" name="adj1"/>
              <a:gd fmla="val 37601" name="adj2"/>
            </a:avLst>
          </a:prstGeom>
          <a:solidFill>
            <a:srgbClr val="FBE4D4"/>
          </a:solidFill>
          <a:ln cap="flat" cmpd="sng" w="1270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3C0B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rgbClr val="833C0B"/>
                </a:solidFill>
                <a:latin typeface="Arial"/>
                <a:ea typeface="Arial"/>
                <a:cs typeface="Arial"/>
                <a:sym typeface="Arial"/>
              </a:rPr>
              <a:t>Nhiều cam quá, cảm ơn các bạn đã</a:t>
            </a:r>
            <a:r>
              <a:rPr b="1" i="0" lang="en-US" sz="3200" u="none" cap="none" strike="noStrike">
                <a:solidFill>
                  <a:srgbClr val="833C0B"/>
                </a:solidFill>
                <a:latin typeface="Arial"/>
                <a:ea typeface="Arial"/>
                <a:cs typeface="Arial"/>
                <a:sym typeface="Arial"/>
              </a:rPr>
              <a:t> giúp mình </a:t>
            </a:r>
            <a:r>
              <a:rPr b="1" i="0" lang="en-US" sz="3200" u="none" cap="none" strike="noStrike">
                <a:solidFill>
                  <a:srgbClr val="833C0B"/>
                </a:solidFill>
                <a:latin typeface="Arial"/>
                <a:ea typeface="Arial"/>
                <a:cs typeface="Arial"/>
                <a:sym typeface="Arial"/>
              </a:rPr>
              <a:t>nhé!</a:t>
            </a:r>
            <a:endParaRPr/>
          </a:p>
        </p:txBody>
      </p:sp>
    </p:spTree>
  </p:cSld>
  <p:clrMapOvr>
    <a:masterClrMapping/>
  </p:clrMapOvr>
  <p:transition spd="slow" p14:dur="1600">
    <p:blinds dir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4"/>
          <p:cNvSpPr/>
          <p:nvPr/>
        </p:nvSpPr>
        <p:spPr>
          <a:xfrm>
            <a:off x="813552" y="771297"/>
            <a:ext cx="10580162" cy="5295674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rotWithShape="0" algn="ctr" sy="101000">
              <a:srgbClr val="000000">
                <a:alpha val="2862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5" name="Google Shape;165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7717" y="3670248"/>
            <a:ext cx="1895550" cy="3124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283098" y="3189792"/>
            <a:ext cx="2729137" cy="3648476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4"/>
          <p:cNvSpPr/>
          <p:nvPr/>
        </p:nvSpPr>
        <p:spPr>
          <a:xfrm>
            <a:off x="629476" y="1094129"/>
            <a:ext cx="1030515" cy="549503"/>
          </a:xfrm>
          <a:prstGeom prst="rect">
            <a:avLst/>
          </a:prstGeom>
          <a:solidFill>
            <a:srgbClr val="7CA5D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4"/>
          <p:cNvSpPr/>
          <p:nvPr/>
        </p:nvSpPr>
        <p:spPr>
          <a:xfrm>
            <a:off x="354867" y="952393"/>
            <a:ext cx="639657" cy="341085"/>
          </a:xfrm>
          <a:prstGeom prst="rect">
            <a:avLst/>
          </a:prstGeom>
          <a:solidFill>
            <a:srgbClr val="76937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9" name="Google Shape;169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848240" y="0"/>
            <a:ext cx="1334192" cy="320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flipH="1">
            <a:off x="1368098" y="6217248"/>
            <a:ext cx="1407621" cy="598895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4"/>
          <p:cNvSpPr/>
          <p:nvPr/>
        </p:nvSpPr>
        <p:spPr>
          <a:xfrm>
            <a:off x="207704" y="785560"/>
            <a:ext cx="11754139" cy="3392606"/>
          </a:xfrm>
          <a:prstGeom prst="rect">
            <a:avLst/>
          </a:prstGeom>
          <a:blipFill rotWithShape="1">
            <a:blip r:embed="rId8">
              <a:alphaModFix amt="40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4"/>
          <p:cNvSpPr/>
          <p:nvPr/>
        </p:nvSpPr>
        <p:spPr>
          <a:xfrm rot="10800000">
            <a:off x="84052" y="2739726"/>
            <a:ext cx="11754139" cy="3392606"/>
          </a:xfrm>
          <a:prstGeom prst="rect">
            <a:avLst/>
          </a:prstGeom>
          <a:blipFill rotWithShape="1">
            <a:blip r:embed="rId8">
              <a:alphaModFix amt="40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3" name="Google Shape;173;p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959795" y="6412567"/>
            <a:ext cx="591684" cy="403576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4"/>
          <p:cNvSpPr txBox="1"/>
          <p:nvPr/>
        </p:nvSpPr>
        <p:spPr>
          <a:xfrm>
            <a:off x="3481432" y="1643632"/>
            <a:ext cx="2191794" cy="9232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0" i="0" lang="en-US" sz="5400" u="none" cap="none" strike="noStrike">
                <a:solidFill>
                  <a:srgbClr val="A88B5F"/>
                </a:solidFill>
                <a:latin typeface="Arial"/>
                <a:ea typeface="Arial"/>
                <a:cs typeface="Arial"/>
                <a:sym typeface="Arial"/>
              </a:rPr>
              <a:t>TOÁN</a:t>
            </a:r>
            <a:endParaRPr b="0" i="0" sz="5400" u="none" cap="none" strike="noStrike">
              <a:solidFill>
                <a:srgbClr val="A88B5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4"/>
          <p:cNvSpPr txBox="1"/>
          <p:nvPr/>
        </p:nvSpPr>
        <p:spPr>
          <a:xfrm>
            <a:off x="1316574" y="2473768"/>
            <a:ext cx="8487825" cy="1200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0" i="0" lang="en-US" sz="7200" u="none" cap="none" strike="noStrike">
                <a:solidFill>
                  <a:srgbClr val="44947F"/>
                </a:solidFill>
                <a:latin typeface="Arial"/>
                <a:ea typeface="Arial"/>
                <a:cs typeface="Arial"/>
                <a:sym typeface="Arial"/>
              </a:rPr>
              <a:t>LUYỆN TẬP CHUNG</a:t>
            </a:r>
            <a:endParaRPr b="0" i="0" sz="7200" u="none" cap="none" strike="noStrike">
              <a:solidFill>
                <a:srgbClr val="4494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4"/>
          <p:cNvSpPr txBox="1"/>
          <p:nvPr/>
        </p:nvSpPr>
        <p:spPr>
          <a:xfrm>
            <a:off x="3776207" y="3678150"/>
            <a:ext cx="3286810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Trang: 62</a:t>
            </a:r>
            <a:endParaRPr b="0" i="0" sz="3600" u="none" cap="none" strike="noStrik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4"/>
          <p:cNvSpPr txBox="1"/>
          <p:nvPr/>
        </p:nvSpPr>
        <p:spPr>
          <a:xfrm>
            <a:off x="4306713" y="4266837"/>
            <a:ext cx="5808320" cy="7694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US" sz="4400" u="none" cap="none" strike="noStrik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Thực hiện: EduFive</a:t>
            </a:r>
            <a:endParaRPr b="0" i="0" sz="4400" u="none" cap="none" strike="noStrik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3000">
        <p14:shred dir="out"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25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75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5"/>
          <p:cNvSpPr/>
          <p:nvPr/>
        </p:nvSpPr>
        <p:spPr>
          <a:xfrm>
            <a:off x="813552" y="771297"/>
            <a:ext cx="10580162" cy="5295674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rotWithShape="0" algn="ctr" sy="101000">
              <a:srgbClr val="000000">
                <a:alpha val="2862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5" name="Google Shape;185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0" y="1915245"/>
            <a:ext cx="2314208" cy="49230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6" name="Google Shape;186;p5"/>
          <p:cNvGrpSpPr/>
          <p:nvPr/>
        </p:nvGrpSpPr>
        <p:grpSpPr>
          <a:xfrm>
            <a:off x="2295466" y="2261263"/>
            <a:ext cx="9082982" cy="1200329"/>
            <a:chOff x="1324947" y="2901609"/>
            <a:chExt cx="9082982" cy="1200329"/>
          </a:xfrm>
        </p:grpSpPr>
        <p:sp>
          <p:nvSpPr>
            <p:cNvPr id="187" name="Google Shape;187;p5"/>
            <p:cNvSpPr/>
            <p:nvPr/>
          </p:nvSpPr>
          <p:spPr>
            <a:xfrm>
              <a:off x="1324947" y="3000076"/>
              <a:ext cx="473400" cy="454430"/>
            </a:xfrm>
            <a:prstGeom prst="roundRect">
              <a:avLst>
                <a:gd fmla="val 8975" name="adj"/>
              </a:avLst>
            </a:prstGeom>
            <a:solidFill>
              <a:srgbClr val="67907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01</a:t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5"/>
            <p:cNvSpPr txBox="1"/>
            <p:nvPr/>
          </p:nvSpPr>
          <p:spPr>
            <a:xfrm>
              <a:off x="1940792" y="2901609"/>
              <a:ext cx="8467137" cy="12003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Củng cố về phép cộng, phép trừ, phép nhân các số thập phân.</a:t>
              </a:r>
              <a:endPara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9" name="Google Shape;189;p5"/>
          <p:cNvGrpSpPr/>
          <p:nvPr/>
        </p:nvGrpSpPr>
        <p:grpSpPr>
          <a:xfrm>
            <a:off x="2361876" y="5010453"/>
            <a:ext cx="9016572" cy="646331"/>
            <a:chOff x="1324947" y="2901609"/>
            <a:chExt cx="9016572" cy="646331"/>
          </a:xfrm>
        </p:grpSpPr>
        <p:sp>
          <p:nvSpPr>
            <p:cNvPr id="190" name="Google Shape;190;p5"/>
            <p:cNvSpPr/>
            <p:nvPr/>
          </p:nvSpPr>
          <p:spPr>
            <a:xfrm>
              <a:off x="1324947" y="3000076"/>
              <a:ext cx="485192" cy="485192"/>
            </a:xfrm>
            <a:prstGeom prst="roundRect">
              <a:avLst>
                <a:gd fmla="val 8975" name="adj"/>
              </a:avLst>
            </a:prstGeom>
            <a:solidFill>
              <a:srgbClr val="67907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03</a:t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5"/>
            <p:cNvSpPr txBox="1"/>
            <p:nvPr/>
          </p:nvSpPr>
          <p:spPr>
            <a:xfrm>
              <a:off x="1940792" y="2901609"/>
              <a:ext cx="8400727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Giải bài toán có liên quan đến đại lượng tỉ lệ.</a:t>
              </a:r>
              <a:endPara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2" name="Google Shape;192;p5"/>
          <p:cNvGrpSpPr/>
          <p:nvPr/>
        </p:nvGrpSpPr>
        <p:grpSpPr>
          <a:xfrm>
            <a:off x="2345855" y="3635859"/>
            <a:ext cx="9032593" cy="1200329"/>
            <a:chOff x="1324947" y="2901609"/>
            <a:chExt cx="9032593" cy="1228101"/>
          </a:xfrm>
        </p:grpSpPr>
        <p:sp>
          <p:nvSpPr>
            <p:cNvPr id="193" name="Google Shape;193;p5"/>
            <p:cNvSpPr/>
            <p:nvPr/>
          </p:nvSpPr>
          <p:spPr>
            <a:xfrm>
              <a:off x="1324947" y="3000076"/>
              <a:ext cx="485192" cy="485192"/>
            </a:xfrm>
            <a:prstGeom prst="roundRect">
              <a:avLst>
                <a:gd fmla="val 8975" name="adj"/>
              </a:avLst>
            </a:prstGeom>
            <a:solidFill>
              <a:srgbClr val="67907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02</a:t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5"/>
            <p:cNvSpPr txBox="1"/>
            <p:nvPr/>
          </p:nvSpPr>
          <p:spPr>
            <a:xfrm>
              <a:off x="1940792" y="2901609"/>
              <a:ext cx="8416748" cy="12281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Biết vận dụng quy tắc nhân một tổng các số thập phân với một số thập phân trong thực hành tính.</a:t>
              </a:r>
              <a:endPara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95" name="Google Shape;195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8216009" y="770137"/>
            <a:ext cx="3176953" cy="1858904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5"/>
          <p:cNvSpPr txBox="1"/>
          <p:nvPr/>
        </p:nvSpPr>
        <p:spPr>
          <a:xfrm>
            <a:off x="731596" y="828287"/>
            <a:ext cx="6521508" cy="1200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0" i="0" lang="en-US" sz="7200" u="none" cap="none" strike="noStrike">
                <a:solidFill>
                  <a:srgbClr val="44947F"/>
                </a:solidFill>
                <a:latin typeface="Arial"/>
                <a:ea typeface="Arial"/>
                <a:cs typeface="Arial"/>
                <a:sym typeface="Arial"/>
              </a:rPr>
              <a:t>MỤC</a:t>
            </a:r>
            <a:r>
              <a:rPr b="0" i="0" lang="en-US" sz="7200" u="none" cap="none" strike="noStrike">
                <a:solidFill>
                  <a:srgbClr val="44947F"/>
                </a:solidFill>
                <a:latin typeface="Arial"/>
                <a:ea typeface="Arial"/>
                <a:cs typeface="Arial"/>
                <a:sym typeface="Arial"/>
              </a:rPr>
              <a:t> TIÊU</a:t>
            </a:r>
            <a:endParaRPr b="0" i="0" sz="7200" u="none" cap="none" strike="noStrike">
              <a:solidFill>
                <a:srgbClr val="4494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7" name="Google Shape;197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274300" y="4264366"/>
            <a:ext cx="1925333" cy="2573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5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5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6"/>
          <p:cNvSpPr/>
          <p:nvPr/>
        </p:nvSpPr>
        <p:spPr>
          <a:xfrm>
            <a:off x="813552" y="771297"/>
            <a:ext cx="10580162" cy="5295674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rotWithShape="0" algn="ctr" sy="101000">
              <a:srgbClr val="000000">
                <a:alpha val="2862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5" name="Google Shape;205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8102598" y="1212494"/>
            <a:ext cx="4237492" cy="5645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1925769">
            <a:off x="5651271" y="2042781"/>
            <a:ext cx="392743" cy="3966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7" name="Google Shape;207;p6"/>
          <p:cNvGrpSpPr/>
          <p:nvPr/>
        </p:nvGrpSpPr>
        <p:grpSpPr>
          <a:xfrm>
            <a:off x="267904" y="2878027"/>
            <a:ext cx="2224890" cy="3503274"/>
            <a:chOff x="267904" y="2726059"/>
            <a:chExt cx="2224890" cy="3503274"/>
          </a:xfrm>
        </p:grpSpPr>
        <p:pic>
          <p:nvPicPr>
            <p:cNvPr id="208" name="Google Shape;208;p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267066">
              <a:off x="1000856" y="3107676"/>
              <a:ext cx="1088619" cy="24418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" name="Google Shape;209;p6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67904" y="2726059"/>
              <a:ext cx="2011202" cy="35032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0" name="Google Shape;210;p6"/>
          <p:cNvSpPr txBox="1"/>
          <p:nvPr/>
        </p:nvSpPr>
        <p:spPr>
          <a:xfrm>
            <a:off x="2279106" y="2993562"/>
            <a:ext cx="6521508" cy="1200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>
                <a:solidFill>
                  <a:srgbClr val="44947F"/>
                </a:solidFill>
                <a:latin typeface="Arial"/>
                <a:ea typeface="Arial"/>
                <a:cs typeface="Arial"/>
                <a:sym typeface="Arial"/>
              </a:rPr>
              <a:t>LUYỆN TẬP</a:t>
            </a:r>
            <a:endParaRPr b="0" i="0" sz="7200" u="none" cap="none" strike="noStrike">
              <a:solidFill>
                <a:srgbClr val="4494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1" name="Google Shape;211;p6"/>
          <p:cNvPicPr preferRelativeResize="0"/>
          <p:nvPr/>
        </p:nvPicPr>
        <p:blipFill rotWithShape="1">
          <a:blip r:embed="rId8">
            <a:alphaModFix/>
          </a:blip>
          <a:srcRect b="20508" l="54802" r="18096" t="52378"/>
          <a:stretch/>
        </p:blipFill>
        <p:spPr>
          <a:xfrm>
            <a:off x="2332402" y="1212494"/>
            <a:ext cx="2090331" cy="31369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2" name="Google Shape;212;p6"/>
          <p:cNvGrpSpPr/>
          <p:nvPr/>
        </p:nvGrpSpPr>
        <p:grpSpPr>
          <a:xfrm flipH="1" rot="10800000">
            <a:off x="8334163" y="-652975"/>
            <a:ext cx="3830757" cy="3425939"/>
            <a:chOff x="8432889" y="4379157"/>
            <a:chExt cx="3155420" cy="2821969"/>
          </a:xfrm>
        </p:grpSpPr>
        <p:pic>
          <p:nvPicPr>
            <p:cNvPr id="213" name="Google Shape;213;p6"/>
            <p:cNvPicPr preferRelativeResize="0"/>
            <p:nvPr/>
          </p:nvPicPr>
          <p:blipFill rotWithShape="1">
            <a:blip r:embed="rId9">
              <a:alphaModFix/>
            </a:blip>
            <a:srcRect b="54922" l="21141" r="63090" t="29706"/>
            <a:stretch/>
          </p:blipFill>
          <p:spPr>
            <a:xfrm>
              <a:off x="9685155" y="4379157"/>
              <a:ext cx="1903154" cy="27831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4" name="Google Shape;214;p6"/>
            <p:cNvPicPr preferRelativeResize="0"/>
            <p:nvPr/>
          </p:nvPicPr>
          <p:blipFill rotWithShape="1">
            <a:blip r:embed="rId10">
              <a:alphaModFix/>
            </a:blip>
            <a:srcRect b="54922" l="21141" r="63090" t="29706"/>
            <a:stretch/>
          </p:blipFill>
          <p:spPr>
            <a:xfrm rot="-3199224">
              <a:off x="8977721" y="4981264"/>
              <a:ext cx="1414868" cy="206907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>
    <mc:Choice Requires="p14">
      <p:transition spd="slow" p14:dur="1400">
        <p14:ripple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25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7"/>
          <p:cNvSpPr/>
          <p:nvPr/>
        </p:nvSpPr>
        <p:spPr>
          <a:xfrm>
            <a:off x="2914650" y="495300"/>
            <a:ext cx="63627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ctr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000"/>
              <a:buFont typeface="Arial"/>
              <a:buNone/>
            </a:pPr>
            <a:r>
              <a:rPr b="1" lang="en-US" sz="4000" u="sng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Bài 1:</a:t>
            </a:r>
            <a:r>
              <a:rPr b="1" lang="en-US" sz="40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   Tính.</a:t>
            </a:r>
            <a:endParaRPr/>
          </a:p>
        </p:txBody>
      </p:sp>
      <p:sp>
        <p:nvSpPr>
          <p:cNvPr id="220" name="Google Shape;220;p7"/>
          <p:cNvSpPr/>
          <p:nvPr/>
        </p:nvSpPr>
        <p:spPr>
          <a:xfrm>
            <a:off x="7450666" y="1867122"/>
            <a:ext cx="34290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514350" lvl="0" marL="5143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</a:pPr>
            <a:r>
              <a:rPr b="1"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</a:t>
            </a: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7,7  +     54,02  </a:t>
            </a:r>
            <a:endParaRPr/>
          </a:p>
        </p:txBody>
      </p:sp>
      <p:sp>
        <p:nvSpPr>
          <p:cNvPr id="221" name="Google Shape;221;p7"/>
          <p:cNvSpPr/>
          <p:nvPr/>
        </p:nvSpPr>
        <p:spPr>
          <a:xfrm>
            <a:off x="1439333" y="1265239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600"/>
              <a:buFont typeface="Arial"/>
              <a:buNone/>
            </a:pPr>
            <a:r>
              <a:rPr b="1" lang="en-US" sz="36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    a) 375,84 - 95,69 + 36,78</a:t>
            </a:r>
            <a:endParaRPr sz="360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7"/>
          <p:cNvSpPr/>
          <p:nvPr/>
        </p:nvSpPr>
        <p:spPr>
          <a:xfrm>
            <a:off x="1966607" y="1905365"/>
            <a:ext cx="397986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742950" lvl="0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</a:pPr>
            <a:r>
              <a:rPr b="1"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</a:t>
            </a: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280,15      + 36,78</a:t>
            </a:r>
            <a:endParaRPr/>
          </a:p>
        </p:txBody>
      </p:sp>
      <p:sp>
        <p:nvSpPr>
          <p:cNvPr id="223" name="Google Shape;223;p7"/>
          <p:cNvSpPr/>
          <p:nvPr/>
        </p:nvSpPr>
        <p:spPr>
          <a:xfrm>
            <a:off x="1966607" y="2564176"/>
            <a:ext cx="48768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742950" lvl="0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</a:pPr>
            <a:r>
              <a:rPr b="1"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</a:t>
            </a: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316,93</a:t>
            </a:r>
            <a:endParaRPr/>
          </a:p>
        </p:txBody>
      </p:sp>
      <p:sp>
        <p:nvSpPr>
          <p:cNvPr id="224" name="Google Shape;224;p7"/>
          <p:cNvSpPr/>
          <p:nvPr/>
        </p:nvSpPr>
        <p:spPr>
          <a:xfrm>
            <a:off x="7450666" y="2478311"/>
            <a:ext cx="338455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514350" lvl="0" marL="5143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</a:pPr>
            <a:r>
              <a:rPr b="1"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</a:t>
            </a: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61,72  </a:t>
            </a:r>
            <a:endParaRPr/>
          </a:p>
        </p:txBody>
      </p:sp>
      <p:cxnSp>
        <p:nvCxnSpPr>
          <p:cNvPr id="225" name="Google Shape;225;p7"/>
          <p:cNvCxnSpPr/>
          <p:nvPr/>
        </p:nvCxnSpPr>
        <p:spPr>
          <a:xfrm>
            <a:off x="6113463" y="1265239"/>
            <a:ext cx="0" cy="1858962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26" name="Google Shape;226;p7"/>
          <p:cNvSpPr txBox="1"/>
          <p:nvPr/>
        </p:nvSpPr>
        <p:spPr>
          <a:xfrm>
            <a:off x="762000" y="3473557"/>
            <a:ext cx="10668000" cy="2554545"/>
          </a:xfrm>
          <a:prstGeom prst="rect">
            <a:avLst/>
          </a:prstGeom>
          <a:noFill/>
          <a:ln cap="flat" cmpd="sng" w="9525">
            <a:solidFill>
              <a:srgbClr val="38562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-"/>
            </a:pPr>
            <a:r>
              <a:rPr b="1"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Trong biểu thức </a:t>
            </a:r>
            <a:r>
              <a:rPr b="1" lang="en-US" sz="3200" u="sng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chỉ có</a:t>
            </a:r>
            <a:r>
              <a:rPr b="1"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-US" sz="3200" u="sng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phép cộng trừ</a:t>
            </a:r>
            <a:r>
              <a:rPr b="1"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hoặc </a:t>
            </a:r>
            <a:r>
              <a:rPr b="1" lang="en-US" sz="3200" u="sng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nhân chia </a:t>
            </a:r>
            <a:r>
              <a:rPr b="1"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 làm như thế nào?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800"/>
              <a:buFont typeface="Arial"/>
              <a:buNone/>
            </a:pPr>
            <a:r>
              <a:rPr b="1" lang="en-US" sz="48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👉</a:t>
            </a:r>
            <a:r>
              <a:rPr b="1" lang="en-US" sz="32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Ta thực hiện các phép tính theo thứ tự </a:t>
            </a:r>
            <a:r>
              <a:rPr b="1" lang="en-US" sz="3200" u="sng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từ trái sang phải</a:t>
            </a:r>
            <a:r>
              <a:rPr b="1" lang="en-US" sz="32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-"/>
            </a:pPr>
            <a:r>
              <a:rPr b="1"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Trong biểu thức có phép cộng trừ nhân chia ta làm như thế nào?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800"/>
              <a:buFont typeface="Arial"/>
              <a:buNone/>
            </a:pPr>
            <a:r>
              <a:rPr b="1" lang="en-US" sz="48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👉</a:t>
            </a:r>
            <a:r>
              <a:rPr b="1" lang="en-US" sz="32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Ta thực hiện </a:t>
            </a:r>
            <a:r>
              <a:rPr b="1" lang="en-US" sz="3200" u="sng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nhân chia trước</a:t>
            </a:r>
            <a:r>
              <a:rPr b="1" lang="en-US" sz="32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1" lang="en-US" sz="3200" u="sng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cộng trừ sau</a:t>
            </a:r>
            <a:r>
              <a:rPr b="1" lang="en-US" sz="32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/>
          </a:p>
        </p:txBody>
      </p:sp>
      <p:sp>
        <p:nvSpPr>
          <p:cNvPr id="227" name="Google Shape;227;p7"/>
          <p:cNvSpPr txBox="1"/>
          <p:nvPr/>
        </p:nvSpPr>
        <p:spPr>
          <a:xfrm>
            <a:off x="7450666" y="1179872"/>
            <a:ext cx="33020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b) 7,7 + 7,3  </a:t>
            </a:r>
            <a:r>
              <a:rPr b="1" i="0" lang="en-US" sz="3600" u="none" cap="none" strike="noStrike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</a:t>
            </a:r>
            <a:r>
              <a:rPr b="1" i="0" lang="en-US" sz="36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 7,4</a:t>
            </a:r>
            <a:r>
              <a:rPr b="0" i="0" lang="en-US" sz="36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8" name="Google Shape;228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8469923" y="494488"/>
            <a:ext cx="3176953" cy="1858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4889500"/>
            <a:ext cx="1194371" cy="196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315792" y="4480807"/>
            <a:ext cx="1771215" cy="23678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4400">
        <p14:honeycomb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5" name="Google Shape;235;p8"/>
          <p:cNvCxnSpPr/>
          <p:nvPr/>
        </p:nvCxnSpPr>
        <p:spPr>
          <a:xfrm>
            <a:off x="5984139" y="1130100"/>
            <a:ext cx="0" cy="5268064"/>
          </a:xfrm>
          <a:prstGeom prst="straightConnector1">
            <a:avLst/>
          </a:prstGeom>
          <a:noFill/>
          <a:ln cap="flat" cmpd="sng" w="28575">
            <a:solidFill>
              <a:srgbClr val="00206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36" name="Google Shape;236;p8"/>
          <p:cNvSpPr txBox="1"/>
          <p:nvPr/>
        </p:nvSpPr>
        <p:spPr>
          <a:xfrm>
            <a:off x="1678839" y="441898"/>
            <a:ext cx="8428038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609600" lvl="0" marL="609600" marR="0" rtl="0" algn="ctr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600"/>
              <a:buFont typeface="Arial"/>
              <a:buNone/>
            </a:pPr>
            <a:r>
              <a:rPr b="1" lang="en-US" sz="3600" u="sng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Bài 2:</a:t>
            </a:r>
            <a:r>
              <a:rPr lang="en-US" sz="36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b="1" lang="en-US" sz="36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Tính bằng hai cách </a:t>
            </a:r>
            <a:r>
              <a:rPr lang="en-US" sz="36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</p:txBody>
      </p:sp>
      <p:sp>
        <p:nvSpPr>
          <p:cNvPr id="237" name="Google Shape;237;p8"/>
          <p:cNvSpPr txBox="1"/>
          <p:nvPr/>
        </p:nvSpPr>
        <p:spPr>
          <a:xfrm>
            <a:off x="1678839" y="1736760"/>
            <a:ext cx="3936999" cy="43938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1"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a.</a:t>
            </a:r>
            <a:r>
              <a:rPr b="1" lang="en-US" sz="3200">
                <a:solidFill>
                  <a:srgbClr val="281CC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Cách 1: </a:t>
            </a:r>
            <a:endParaRPr/>
          </a:p>
          <a:p>
            <a:pPr indent="-342900" lvl="0" marL="342900" marR="0" rtl="0" algn="l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rgbClr val="00B050"/>
              </a:buClr>
              <a:buSzPts val="3200"/>
              <a:buFont typeface="Arial"/>
              <a:buNone/>
            </a:pPr>
            <a:r>
              <a:rPr b="1" lang="en-US" sz="32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 (6,75  + 3,25 )  </a:t>
            </a:r>
            <a:r>
              <a:rPr b="1" lang="en-US" sz="320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</a:t>
            </a:r>
            <a:r>
              <a:rPr b="1" lang="en-US" sz="32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 4,2</a:t>
            </a:r>
            <a:endParaRPr/>
          </a:p>
          <a:p>
            <a:pPr indent="-342900" lvl="0" marL="342900" marR="0" rtl="0" algn="l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b="1" lang="en-US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 </a:t>
            </a:r>
            <a:r>
              <a:rPr b="1"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10       </a:t>
            </a:r>
            <a:r>
              <a:rPr b="1" lang="en-US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 </a:t>
            </a:r>
            <a:r>
              <a:rPr b="1"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4,2  </a:t>
            </a:r>
            <a:endParaRPr/>
          </a:p>
          <a:p>
            <a:pPr indent="-342900" lvl="0" marL="342900" marR="0" rtl="0" algn="l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b="1" lang="en-US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 </a:t>
            </a:r>
            <a:r>
              <a:rPr b="1"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42</a:t>
            </a:r>
            <a:endParaRPr/>
          </a:p>
          <a:p>
            <a:pPr indent="-342900" lvl="0" marL="342900" marR="0" rtl="0" algn="l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1"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Cách :2 </a:t>
            </a:r>
            <a:endParaRPr/>
          </a:p>
          <a:p>
            <a:pPr indent="-342900" lvl="0" marL="342900" marR="0" rtl="0" algn="l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rgbClr val="00B050"/>
              </a:buClr>
              <a:buSzPts val="3200"/>
              <a:buFont typeface="Arial"/>
              <a:buNone/>
            </a:pPr>
            <a:r>
              <a:rPr b="1" lang="en-US" sz="32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 (6,75  + 3,25 )  </a:t>
            </a:r>
            <a:r>
              <a:rPr b="1" lang="en-US" sz="320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</a:t>
            </a:r>
            <a:r>
              <a:rPr b="1" lang="en-US" sz="32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 4,2</a:t>
            </a:r>
            <a:endParaRPr/>
          </a:p>
          <a:p>
            <a:pPr indent="-342900" lvl="0" marL="342900" marR="0" rtl="0" algn="l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b="1" lang="en-US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</a:t>
            </a:r>
            <a:r>
              <a:rPr b="1"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6,75  </a:t>
            </a:r>
            <a:r>
              <a:rPr b="1" lang="en-US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</a:t>
            </a:r>
            <a:r>
              <a:rPr b="1"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4,2 + 3,25  </a:t>
            </a:r>
            <a:r>
              <a:rPr b="1" lang="en-US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</a:t>
            </a:r>
            <a:r>
              <a:rPr b="1"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4,2</a:t>
            </a:r>
            <a:endParaRPr/>
          </a:p>
          <a:p>
            <a:pPr indent="-342900" lvl="0" marL="342900" marR="0" rtl="0" algn="l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b="1" lang="en-US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</a:t>
            </a:r>
            <a:r>
              <a:rPr b="1"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28,35 + 13,65</a:t>
            </a:r>
            <a:endParaRPr/>
          </a:p>
          <a:p>
            <a:pPr indent="-342900" lvl="0" marL="342900" marR="0" rtl="0" algn="l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b="1" lang="en-US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</a:t>
            </a:r>
            <a:r>
              <a:rPr b="1"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42</a:t>
            </a:r>
            <a:endParaRPr/>
          </a:p>
        </p:txBody>
      </p:sp>
      <p:sp>
        <p:nvSpPr>
          <p:cNvPr id="238" name="Google Shape;238;p8"/>
          <p:cNvSpPr/>
          <p:nvPr/>
        </p:nvSpPr>
        <p:spPr>
          <a:xfrm>
            <a:off x="1678839" y="1130100"/>
            <a:ext cx="4305300" cy="5355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200"/>
              <a:buFont typeface="Arial"/>
              <a:buNone/>
            </a:pPr>
            <a:r>
              <a:rPr b="1" lang="en-US" sz="32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a )  (6,75  + 3,25 )  </a:t>
            </a:r>
            <a:r>
              <a:rPr b="1" lang="en-US" sz="320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</a:t>
            </a:r>
            <a:r>
              <a:rPr b="1" lang="en-US" sz="32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 4,2</a:t>
            </a:r>
            <a:endParaRPr sz="320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8"/>
          <p:cNvSpPr txBox="1"/>
          <p:nvPr/>
        </p:nvSpPr>
        <p:spPr>
          <a:xfrm>
            <a:off x="6845640" y="1631741"/>
            <a:ext cx="4377531" cy="43938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1"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 .</a:t>
            </a:r>
            <a:r>
              <a:rPr b="1" lang="en-US" sz="3200">
                <a:solidFill>
                  <a:srgbClr val="281CC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Cách 1: </a:t>
            </a:r>
            <a:endParaRPr/>
          </a:p>
          <a:p>
            <a:pPr indent="-342900" lvl="0" marL="342900" marR="0" rtl="0" algn="l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rgbClr val="00B050"/>
              </a:buClr>
              <a:buSzPts val="3200"/>
              <a:buFont typeface="Arial"/>
              <a:buNone/>
            </a:pPr>
            <a:r>
              <a:rPr b="1" lang="en-US" sz="32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     (9,6  - 4,2 )  </a:t>
            </a:r>
            <a:r>
              <a:rPr b="1" lang="en-US" sz="320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</a:t>
            </a:r>
            <a:r>
              <a:rPr b="1" lang="en-US" sz="32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 3,6   </a:t>
            </a:r>
            <a:endParaRPr/>
          </a:p>
          <a:p>
            <a:pPr indent="-342900" lvl="0" marL="342900" marR="0" rtl="0" algn="l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b="1" lang="en-US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</a:t>
            </a:r>
            <a:r>
              <a:rPr b="1"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5,4        </a:t>
            </a:r>
            <a:r>
              <a:rPr b="1" lang="en-US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</a:t>
            </a:r>
            <a:r>
              <a:rPr b="1"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3,6  </a:t>
            </a:r>
            <a:endParaRPr/>
          </a:p>
          <a:p>
            <a:pPr indent="-342900" lvl="0" marL="342900" marR="0" rtl="0" algn="l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b="1" lang="en-US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</a:t>
            </a:r>
            <a:r>
              <a:rPr b="1"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19,44</a:t>
            </a:r>
            <a:endParaRPr/>
          </a:p>
          <a:p>
            <a:pPr indent="-342900" lvl="0" marL="342900" marR="0" rtl="0" algn="l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1"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Cách :2 </a:t>
            </a:r>
            <a:endParaRPr/>
          </a:p>
          <a:p>
            <a:pPr indent="-342900" lvl="0" marL="342900" marR="0" rtl="0" algn="l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rgbClr val="00B050"/>
              </a:buClr>
              <a:buSzPts val="3200"/>
              <a:buFont typeface="Arial"/>
              <a:buNone/>
            </a:pPr>
            <a:r>
              <a:rPr b="1" lang="en-US" sz="32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    (9,6  - 4,2 )  </a:t>
            </a:r>
            <a:r>
              <a:rPr b="1" lang="en-US" sz="320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</a:t>
            </a:r>
            <a:r>
              <a:rPr b="1" lang="en-US" sz="32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 3,6   </a:t>
            </a:r>
            <a:endParaRPr/>
          </a:p>
          <a:p>
            <a:pPr indent="-342900" lvl="0" marL="342900" marR="0" rtl="0" algn="l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b="1" lang="en-US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</a:t>
            </a:r>
            <a:r>
              <a:rPr b="1"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9,6  </a:t>
            </a:r>
            <a:r>
              <a:rPr b="1" lang="en-US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</a:t>
            </a:r>
            <a:r>
              <a:rPr b="1"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3,6 - 4,2  </a:t>
            </a:r>
            <a:r>
              <a:rPr b="1" lang="en-US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</a:t>
            </a:r>
            <a:r>
              <a:rPr b="1"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3,6  </a:t>
            </a:r>
            <a:endParaRPr/>
          </a:p>
          <a:p>
            <a:pPr indent="-342900" lvl="0" marL="342900" marR="0" rtl="0" algn="l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b="1" lang="en-US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</a:t>
            </a:r>
            <a:r>
              <a:rPr b="1"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34,56   -   15,12  </a:t>
            </a:r>
            <a:endParaRPr/>
          </a:p>
          <a:p>
            <a:pPr indent="-342900" lvl="0" marL="342900" marR="0" rtl="0" algn="l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b="1" lang="en-US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</a:t>
            </a:r>
            <a:r>
              <a:rPr b="1"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19,44 </a:t>
            </a:r>
            <a:endParaRPr/>
          </a:p>
        </p:txBody>
      </p:sp>
      <p:sp>
        <p:nvSpPr>
          <p:cNvPr id="240" name="Google Shape;240;p8"/>
          <p:cNvSpPr txBox="1"/>
          <p:nvPr/>
        </p:nvSpPr>
        <p:spPr>
          <a:xfrm>
            <a:off x="7039430" y="1080856"/>
            <a:ext cx="288290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b ) (9,6 – 4,2)  </a:t>
            </a:r>
            <a:r>
              <a:rPr b="1" i="0" lang="en-US" sz="3200" u="none" cap="none" strike="noStrike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</a:t>
            </a:r>
            <a:r>
              <a:rPr b="1" i="0" lang="en-US" sz="32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 3,6</a:t>
            </a:r>
            <a:r>
              <a:rPr b="0" i="0" lang="en-US" sz="32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20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1" name="Google Shape;241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48240" y="0"/>
            <a:ext cx="1334192" cy="3209524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8"/>
          <p:cNvSpPr txBox="1"/>
          <p:nvPr/>
        </p:nvSpPr>
        <p:spPr>
          <a:xfrm>
            <a:off x="580571" y="2286720"/>
            <a:ext cx="11030858" cy="2554545"/>
          </a:xfrm>
          <a:prstGeom prst="rect">
            <a:avLst/>
          </a:prstGeom>
          <a:solidFill>
            <a:srgbClr val="FDF0E7"/>
          </a:solidFill>
          <a:ln cap="flat" cmpd="sng" w="9525">
            <a:solidFill>
              <a:srgbClr val="F6C98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1"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Biểu thức a thuộc dạng nào? Biểu thức  b thuộc dạng nào?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200"/>
              <a:buFont typeface="Arial"/>
              <a:buNone/>
            </a:pPr>
            <a:r>
              <a:rPr b="1" lang="en-US" sz="32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👉 Biểu thức </a:t>
            </a:r>
            <a:r>
              <a:rPr b="1" lang="en-US" sz="3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b="1" lang="en-US" sz="32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 thuộc dạng</a:t>
            </a:r>
            <a:r>
              <a:rPr b="1" lang="en-US" sz="3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một </a:t>
            </a:r>
            <a:r>
              <a:rPr b="1" lang="en-US" sz="3200" u="sng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tổng</a:t>
            </a:r>
            <a:r>
              <a:rPr b="1" lang="en-US" sz="3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nhân với một số</a:t>
            </a:r>
            <a:r>
              <a:rPr b="1" lang="en-US" sz="32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. Biểu thức </a:t>
            </a:r>
            <a:r>
              <a:rPr b="1" lang="en-US" sz="3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r>
              <a:rPr b="1" lang="en-US" sz="32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 thuộc dạng </a:t>
            </a:r>
            <a:r>
              <a:rPr b="1" lang="en-US" sz="3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một </a:t>
            </a:r>
            <a:r>
              <a:rPr b="1" lang="en-US" sz="3200" u="sng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hiệu</a:t>
            </a:r>
            <a:r>
              <a:rPr b="1" lang="en-US" sz="3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nhân một số.</a:t>
            </a:r>
            <a:r>
              <a:rPr b="1" lang="en-US" sz="32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1"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-Với biểu thức có dạng một tổng nhân với một số, một hiệu nhân một số ta có những cách tính nào?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8"/>
          <p:cNvSpPr txBox="1"/>
          <p:nvPr/>
        </p:nvSpPr>
        <p:spPr>
          <a:xfrm>
            <a:off x="580571" y="4848415"/>
            <a:ext cx="11030858" cy="156966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Arial"/>
              <a:buChar char="-"/>
            </a:pPr>
            <a:r>
              <a:rPr b="1" lang="en-US" sz="3200" u="sng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Cách 1</a:t>
            </a:r>
            <a:r>
              <a:rPr b="1"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Ta tính </a:t>
            </a:r>
            <a:r>
              <a:rPr b="1" lang="en-US" sz="3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tổng( hiệu)</a:t>
            </a:r>
            <a:r>
              <a:rPr b="1"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rồi lấy </a:t>
            </a:r>
            <a:r>
              <a:rPr b="1" lang="en-US" sz="3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tổng ( hiệu)</a:t>
            </a:r>
            <a:r>
              <a:rPr b="1"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b="1" lang="en-US" sz="320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NHÂN</a:t>
            </a:r>
            <a:r>
              <a:rPr b="1"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với </a:t>
            </a:r>
            <a:r>
              <a:rPr b="1" lang="en-US" sz="3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số đó</a:t>
            </a:r>
            <a:r>
              <a:rPr b="1"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Arial"/>
              <a:buChar char="-"/>
            </a:pPr>
            <a:r>
              <a:rPr b="1" lang="en-US" sz="3200" u="sng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Cách 2</a:t>
            </a:r>
            <a:r>
              <a:rPr b="1"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Lấy </a:t>
            </a:r>
            <a:r>
              <a:rPr b="1" lang="en-US" sz="3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từng số hạng</a:t>
            </a:r>
            <a:r>
              <a:rPr b="1"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của tổng( hiệu)  </a:t>
            </a:r>
            <a:r>
              <a:rPr b="1" lang="en-US" sz="320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NHÂN</a:t>
            </a:r>
            <a:r>
              <a:rPr b="1"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với </a:t>
            </a:r>
            <a:r>
              <a:rPr b="1" lang="en-US" sz="3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số đó </a:t>
            </a:r>
            <a:r>
              <a:rPr b="1"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rồi </a:t>
            </a:r>
            <a:r>
              <a:rPr b="1" lang="en-US" sz="320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CỘNG (TRỪ)</a:t>
            </a:r>
            <a:r>
              <a:rPr b="1"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các </a:t>
            </a:r>
            <a:r>
              <a:rPr b="1" lang="en-US" sz="3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kết quả với nhau. </a:t>
            </a:r>
            <a:endParaRPr b="1" sz="32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1400">
        <p14:doors dir="vert"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24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24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24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9"/>
          <p:cNvSpPr/>
          <p:nvPr/>
        </p:nvSpPr>
        <p:spPr>
          <a:xfrm>
            <a:off x="6096000" y="3262531"/>
            <a:ext cx="4194739" cy="3005830"/>
          </a:xfrm>
          <a:prstGeom prst="round2DiagRect">
            <a:avLst>
              <a:gd fmla="val 50000" name="adj1"/>
              <a:gd fmla="val 0" name="adj2"/>
            </a:avLst>
          </a:prstGeom>
          <a:solidFill>
            <a:srgbClr val="E1EFD8"/>
          </a:solidFill>
          <a:ln>
            <a:noFill/>
          </a:ln>
          <a:effectLst>
            <a:outerShdw blurRad="149987" algn="ctr" dir="8460000" dist="250190">
              <a:srgbClr val="000000">
                <a:alpha val="2784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9"/>
          <p:cNvSpPr/>
          <p:nvPr/>
        </p:nvSpPr>
        <p:spPr>
          <a:xfrm>
            <a:off x="1668399" y="2090053"/>
            <a:ext cx="3721100" cy="2677891"/>
          </a:xfrm>
          <a:prstGeom prst="round2DiagRect">
            <a:avLst>
              <a:gd fmla="val 50000" name="adj1"/>
              <a:gd fmla="val 0" name="adj2"/>
            </a:avLst>
          </a:prstGeom>
          <a:solidFill>
            <a:srgbClr val="E1EFD8"/>
          </a:solidFill>
          <a:ln>
            <a:noFill/>
          </a:ln>
          <a:effectLst>
            <a:outerShdw blurRad="149987" algn="ctr" dir="8460000" dist="250190">
              <a:srgbClr val="000000">
                <a:alpha val="2784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9"/>
          <p:cNvSpPr txBox="1"/>
          <p:nvPr/>
        </p:nvSpPr>
        <p:spPr>
          <a:xfrm>
            <a:off x="1917855" y="2828144"/>
            <a:ext cx="3013906" cy="22528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Times New Roman"/>
              <a:buNone/>
            </a:pPr>
            <a:r>
              <a:rPr b="1" lang="en-US" sz="3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 </a:t>
            </a:r>
            <a:r>
              <a:rPr b="1" lang="en-US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0,12  </a:t>
            </a:r>
            <a:r>
              <a:rPr b="1" lang="en-US" sz="3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</a:t>
            </a:r>
            <a:r>
              <a:rPr b="1" lang="en-US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100  </a:t>
            </a:r>
            <a:r>
              <a:rPr b="1" lang="en-US" sz="3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</a:t>
            </a:r>
            <a:r>
              <a:rPr b="1" lang="en-US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4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Times New Roman"/>
              <a:buNone/>
            </a:pPr>
            <a:r>
              <a:rPr b="1" lang="en-US" sz="3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 </a:t>
            </a:r>
            <a:r>
              <a:rPr b="1" lang="en-US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12  </a:t>
            </a:r>
            <a:r>
              <a:rPr b="1" lang="en-US" sz="3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</a:t>
            </a:r>
            <a:r>
              <a:rPr b="1" lang="en-US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4 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Times New Roman"/>
              <a:buNone/>
            </a:pPr>
            <a:r>
              <a:rPr b="1" lang="en-US" sz="3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 </a:t>
            </a:r>
            <a:r>
              <a:rPr b="1" lang="en-US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48 </a:t>
            </a:r>
            <a:r>
              <a:rPr b="1" lang="en-US" sz="3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</p:txBody>
      </p:sp>
      <p:sp>
        <p:nvSpPr>
          <p:cNvPr id="251" name="Google Shape;251;p9"/>
          <p:cNvSpPr txBox="1"/>
          <p:nvPr/>
        </p:nvSpPr>
        <p:spPr>
          <a:xfrm>
            <a:off x="6493645" y="4527274"/>
            <a:ext cx="4029956" cy="16065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Times New Roman"/>
              <a:buNone/>
            </a:pPr>
            <a:br>
              <a:rPr b="1" i="1" lang="en-US" sz="3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lang="en-US" sz="3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 </a:t>
            </a:r>
            <a:r>
              <a:rPr b="1" lang="en-US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4,7  </a:t>
            </a:r>
            <a:r>
              <a:rPr b="1" lang="en-US" sz="3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 </a:t>
            </a:r>
            <a:r>
              <a:rPr b="1" lang="en-US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( 5,5 - 4,5)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Times New Roman"/>
              <a:buNone/>
            </a:pPr>
            <a:r>
              <a:rPr b="1" lang="en-US" sz="3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 </a:t>
            </a:r>
            <a:r>
              <a:rPr b="1" lang="en-US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4,7  </a:t>
            </a:r>
            <a:r>
              <a:rPr b="1" lang="en-US" sz="3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</a:t>
            </a:r>
            <a:r>
              <a:rPr b="1" lang="en-US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1 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Times New Roman"/>
              <a:buNone/>
            </a:pPr>
            <a:r>
              <a:rPr b="1" lang="en-US" sz="3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 </a:t>
            </a:r>
            <a:r>
              <a:rPr b="1" lang="en-US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4,7 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Times New Roman"/>
              <a:buNone/>
            </a:pPr>
            <a:r>
              <a:rPr b="1" lang="en-US" sz="3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endParaRPr/>
          </a:p>
        </p:txBody>
      </p:sp>
      <p:sp>
        <p:nvSpPr>
          <p:cNvPr id="252" name="Google Shape;252;p9"/>
          <p:cNvSpPr/>
          <p:nvPr/>
        </p:nvSpPr>
        <p:spPr>
          <a:xfrm>
            <a:off x="2206452" y="2381031"/>
            <a:ext cx="301390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0,12  </a:t>
            </a:r>
            <a:r>
              <a:rPr b="1"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</a:t>
            </a: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400</a:t>
            </a:r>
            <a:endParaRPr/>
          </a:p>
        </p:txBody>
      </p:sp>
      <p:sp>
        <p:nvSpPr>
          <p:cNvPr id="253" name="Google Shape;253;p9"/>
          <p:cNvSpPr txBox="1"/>
          <p:nvPr/>
        </p:nvSpPr>
        <p:spPr>
          <a:xfrm>
            <a:off x="6590145" y="3571737"/>
            <a:ext cx="352581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4,7</a:t>
            </a:r>
            <a:r>
              <a:rPr b="1" lang="en-US" sz="3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x </a:t>
            </a:r>
            <a:r>
              <a:rPr b="1" lang="en-US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5,5  - 4,7   </a:t>
            </a:r>
            <a:r>
              <a:rPr b="1" lang="en-US" sz="3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 </a:t>
            </a:r>
            <a:r>
              <a:rPr b="1" lang="en-US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4,5</a:t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9"/>
          <p:cNvSpPr/>
          <p:nvPr/>
        </p:nvSpPr>
        <p:spPr>
          <a:xfrm>
            <a:off x="979712" y="589639"/>
            <a:ext cx="10653487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ctr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000"/>
              <a:buFont typeface="Arial"/>
              <a:buNone/>
            </a:pPr>
            <a:r>
              <a:rPr b="1" lang="en-US" sz="4000" u="sng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Bài 3:</a:t>
            </a:r>
            <a:r>
              <a:rPr b="1" lang="en-US" sz="40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/>
          </a:p>
          <a:p>
            <a:pPr indent="-342900" lvl="0" marL="342900" marR="0" rtl="0" algn="ctr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000"/>
              <a:buFont typeface="Arial"/>
              <a:buNone/>
            </a:pPr>
            <a:r>
              <a:rPr b="1" lang="en-US" sz="40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a) Tính bằng cách thuận tiện nhất. (Ngoài chuẩn)</a:t>
            </a:r>
            <a:endParaRPr/>
          </a:p>
        </p:txBody>
      </p:sp>
      <p:cxnSp>
        <p:nvCxnSpPr>
          <p:cNvPr id="255" name="Google Shape;255;p9"/>
          <p:cNvCxnSpPr>
            <a:stCxn id="252" idx="2"/>
          </p:cNvCxnSpPr>
          <p:nvPr/>
        </p:nvCxnSpPr>
        <p:spPr>
          <a:xfrm>
            <a:off x="3713405" y="3027362"/>
            <a:ext cx="761700" cy="0"/>
          </a:xfrm>
          <a:prstGeom prst="straightConnector1">
            <a:avLst/>
          </a:prstGeom>
          <a:noFill/>
          <a:ln cap="flat" cmpd="sng" w="38100">
            <a:solidFill>
              <a:srgbClr val="0070C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56" name="Google Shape;256;p9"/>
          <p:cNvCxnSpPr/>
          <p:nvPr/>
        </p:nvCxnSpPr>
        <p:spPr>
          <a:xfrm>
            <a:off x="6590144" y="4137220"/>
            <a:ext cx="761829" cy="0"/>
          </a:xfrm>
          <a:prstGeom prst="straightConnector1">
            <a:avLst/>
          </a:prstGeom>
          <a:noFill/>
          <a:ln cap="flat" cmpd="sng" w="38100">
            <a:solidFill>
              <a:srgbClr val="0070C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57" name="Google Shape;257;p9"/>
          <p:cNvCxnSpPr/>
          <p:nvPr/>
        </p:nvCxnSpPr>
        <p:spPr>
          <a:xfrm>
            <a:off x="8429250" y="4168480"/>
            <a:ext cx="651250" cy="0"/>
          </a:xfrm>
          <a:prstGeom prst="straightConnector1">
            <a:avLst/>
          </a:prstGeom>
          <a:noFill/>
          <a:ln cap="flat" cmpd="sng" w="38100">
            <a:solidFill>
              <a:srgbClr val="0070C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58" name="Google Shape;258;p9"/>
          <p:cNvSpPr/>
          <p:nvPr/>
        </p:nvSpPr>
        <p:spPr>
          <a:xfrm rot="5400000">
            <a:off x="8691339" y="3465065"/>
            <a:ext cx="351452" cy="1772967"/>
          </a:xfrm>
          <a:prstGeom prst="rightBrace">
            <a:avLst>
              <a:gd fmla="val 37365" name="adj1"/>
              <a:gd fmla="val 50000" name="adj2"/>
            </a:avLst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9" name="Google Shape;259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15792" y="4480807"/>
            <a:ext cx="1771215" cy="2367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342900" y="3262530"/>
            <a:ext cx="2698744" cy="3595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9015047" y="0"/>
            <a:ext cx="3176953" cy="18589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400">
        <p14:doors dir="vert"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2019-05-14T06:57:53Z</dcterms:created>
  <dc:creator>HP</dc:creator>
</cp:coreProperties>
</file>