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259" r:id="rId3"/>
    <p:sldId id="258" r:id="rId4"/>
    <p:sldId id="261" r:id="rId5"/>
    <p:sldId id="279" r:id="rId6"/>
    <p:sldId id="297" r:id="rId7"/>
    <p:sldId id="294" r:id="rId8"/>
    <p:sldId id="299" r:id="rId9"/>
    <p:sldId id="300" r:id="rId10"/>
    <p:sldId id="302" r:id="rId11"/>
    <p:sldId id="303" r:id="rId12"/>
    <p:sldId id="305" r:id="rId13"/>
    <p:sldId id="307" r:id="rId14"/>
    <p:sldId id="308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788"/>
  </p:normalViewPr>
  <p:slideViewPr>
    <p:cSldViewPr snapToGrid="0" snapToObjects="1">
      <p:cViewPr varScale="1">
        <p:scale>
          <a:sx n="105" d="100"/>
          <a:sy n="105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1963F-0BFE-8F49-B8A2-EA4C9DA93004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8B8AD-B16B-224D-B72E-B4680A6AE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84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902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thương</a:t>
            </a:r>
            <a:r>
              <a:rPr lang="en-US" baseline="0" dirty="0"/>
              <a:t> </a:t>
            </a:r>
            <a:r>
              <a:rPr lang="en-US" baseline="0" dirty="0" err="1"/>
              <a:t>mại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đâu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đất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ta?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Địa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thương</a:t>
            </a:r>
            <a:r>
              <a:rPr lang="en-US" baseline="0" dirty="0"/>
              <a:t> </a:t>
            </a:r>
            <a:r>
              <a:rPr lang="en-US" baseline="0" dirty="0" err="1"/>
              <a:t>mại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122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baseline="0" dirty="0"/>
              <a:t> clip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dõi</a:t>
            </a:r>
            <a:r>
              <a:rPr lang="en-US" baseline="0" dirty="0"/>
              <a:t>,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thấy</a:t>
            </a:r>
            <a:r>
              <a:rPr lang="en-US" baseline="0" dirty="0"/>
              <a:t> </a:t>
            </a:r>
            <a:r>
              <a:rPr lang="en-US" baseline="0" dirty="0" err="1"/>
              <a:t>ngoại</a:t>
            </a:r>
            <a:r>
              <a:rPr lang="en-US" baseline="0" dirty="0"/>
              <a:t> </a:t>
            </a:r>
            <a:r>
              <a:rPr lang="en-US" baseline="0" dirty="0" err="1"/>
              <a:t>thương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gồm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969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: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video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, SGK,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thân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hàng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, </a:t>
            </a:r>
            <a:r>
              <a:rPr lang="en-US" baseline="0" dirty="0" err="1"/>
              <a:t>nhập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yếu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ta. (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054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/>
              <a:t>Trong bối cảnh thị trường khó khăn và bị tác động của dịch Covid-19, xuất khẩu gạo Việt Nam vẫn đạt được tăng trưởng về trị giá, với giá xuất khẩu bình quân cả năm đạt khoảng 499 USD/tấn, tăng 13,3%, tương đương mức tăng 59 USD/ tấn so với năm 2019.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821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837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746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528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262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1610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75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328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73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7805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351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175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6300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0056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1042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5302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2666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578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8257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6409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16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885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023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958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084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GD </a:t>
            </a:r>
            <a:r>
              <a:rPr lang="en-US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tiền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: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,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: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nơi</a:t>
            </a:r>
            <a:r>
              <a:rPr lang="en-US" baseline="0" dirty="0"/>
              <a:t>: </a:t>
            </a:r>
            <a:r>
              <a:rPr lang="en-US" baseline="0" dirty="0" err="1"/>
              <a:t>chợ</a:t>
            </a:r>
            <a:r>
              <a:rPr lang="en-US" baseline="0" dirty="0"/>
              <a:t>, </a:t>
            </a:r>
            <a:r>
              <a:rPr lang="en-US" baseline="0" dirty="0" err="1"/>
              <a:t>tiệm</a:t>
            </a:r>
            <a:r>
              <a:rPr lang="en-US" baseline="0" dirty="0"/>
              <a:t> </a:t>
            </a:r>
            <a:r>
              <a:rPr lang="en-US" baseline="0" dirty="0" err="1"/>
              <a:t>tạp</a:t>
            </a:r>
            <a:r>
              <a:rPr lang="en-US" baseline="0" dirty="0"/>
              <a:t> </a:t>
            </a:r>
            <a:r>
              <a:rPr lang="en-US" baseline="0" dirty="0" err="1"/>
              <a:t>hóa</a:t>
            </a:r>
            <a:r>
              <a:rPr lang="en-US" baseline="0" dirty="0"/>
              <a:t>, </a:t>
            </a:r>
            <a:r>
              <a:rPr lang="en-US" baseline="0" dirty="0" err="1"/>
              <a:t>siêu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, </a:t>
            </a:r>
            <a:r>
              <a:rPr lang="en-US" baseline="0" dirty="0" err="1"/>
              <a:t>trung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 </a:t>
            </a:r>
            <a:r>
              <a:rPr lang="en-US" baseline="0" dirty="0" err="1"/>
              <a:t>mua</a:t>
            </a:r>
            <a:r>
              <a:rPr lang="en-US" baseline="0" dirty="0"/>
              <a:t> </a:t>
            </a:r>
            <a:r>
              <a:rPr lang="en-US" baseline="0" dirty="0" err="1"/>
              <a:t>sắm</a:t>
            </a:r>
            <a:r>
              <a:rPr lang="en-US" baseline="0" dirty="0"/>
              <a:t>,…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TTTM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413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mua</a:t>
            </a:r>
            <a:r>
              <a:rPr lang="en-US" baseline="0" dirty="0"/>
              <a:t> </a:t>
            </a:r>
            <a:r>
              <a:rPr lang="en-US" baseline="0" dirty="0" err="1"/>
              <a:t>bán</a:t>
            </a:r>
            <a:r>
              <a:rPr lang="en-US" baseline="0" dirty="0"/>
              <a:t> </a:t>
            </a:r>
            <a:r>
              <a:rPr lang="en-US" baseline="0" dirty="0" err="1"/>
              <a:t>gồm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mua</a:t>
            </a:r>
            <a:r>
              <a:rPr lang="en-US" baseline="0" dirty="0"/>
              <a:t> </a:t>
            </a:r>
            <a:r>
              <a:rPr lang="en-US" baseline="0" dirty="0" err="1"/>
              <a:t>bán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ngoài</a:t>
            </a:r>
            <a:r>
              <a:rPr lang="en-US" baseline="0" dirty="0"/>
              <a:t> nuo17ic.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Mua</a:t>
            </a:r>
            <a:r>
              <a:rPr lang="en-US" baseline="0" dirty="0"/>
              <a:t> </a:t>
            </a:r>
            <a:r>
              <a:rPr lang="en-US" baseline="0" dirty="0" err="1"/>
              <a:t>bán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Mua</a:t>
            </a:r>
            <a:r>
              <a:rPr lang="en-US" baseline="0" dirty="0"/>
              <a:t> </a:t>
            </a:r>
            <a:r>
              <a:rPr lang="en-US" baseline="0" dirty="0" err="1"/>
              <a:t>bán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</a:t>
            </a:r>
            <a:r>
              <a:rPr lang="en-US" baseline="0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945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3329C-367F-0F46-A594-BC7079399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D931A7-15E1-D748-961F-581B97BA7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62A94-3EFD-1742-A7FC-3086DC15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99CB-BDBC-AF4B-ABF7-C2EC8CBDC82C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F8F7E-EE67-654A-80E8-882BEB62C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961B5-936B-1846-B467-245A5CA85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CCAF-3D2D-B34D-AF89-985C85660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73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47EF9-91B9-D841-AC6D-43E1C6976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13F3CE-70DC-B048-B4BD-2E834CCEF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588AE-BFC6-F340-B85A-36F75E813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99CB-BDBC-AF4B-ABF7-C2EC8CBDC82C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14151-F524-494A-A3DB-F610B39DF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D19C0-4E67-1E47-AE9E-654A7E0D1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CCAF-3D2D-B34D-AF89-985C85660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40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D12A0-F993-3145-95E2-1C1343F869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6BEB16-22ED-444F-A5F1-08248623C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BAC77-E769-A44B-B93F-9C91BE40B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99CB-BDBC-AF4B-ABF7-C2EC8CBDC82C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724F6-32EA-864E-B0B7-22CFA0BFB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28E2D-2819-5B40-94FA-39FC8F44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CCAF-3D2D-B34D-AF89-985C85660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94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7361237" y="2662797"/>
            <a:ext cx="2990820" cy="2070567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6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3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37F61-38B8-1B4E-9872-5A787E6A0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6DA57-9086-B849-890A-C9D40A9B7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7BD05-0AA4-CA43-8D04-A1CFF88E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99CB-BDBC-AF4B-ABF7-C2EC8CBDC82C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2D9D0-7E9E-E549-8380-3457644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685B5-49A7-714A-9EFF-E1695E9AE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CCAF-3D2D-B34D-AF89-985C85660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07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FAA30-2704-EE44-92D6-10C908AED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B036A-0131-A849-AE2A-26FB0BE93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1BBE1-55B3-614E-A542-B9907D8C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99CB-BDBC-AF4B-ABF7-C2EC8CBDC82C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33ED5-DE89-E442-B03B-022B1AFBC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4E362-6EC8-064E-9EB1-839FF968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CCAF-3D2D-B34D-AF89-985C85660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08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54983-E535-8547-A8BD-ACC0F40D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FE82A-3858-D040-A7E2-25A79C5FF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F7041-439D-B84B-BF93-347A3FECD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7036D-8423-8741-A862-3A1AE9D12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99CB-BDBC-AF4B-ABF7-C2EC8CBDC82C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479AB-58A0-D04B-83C1-6BF3C02F8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662B2-D945-A24A-9DF4-02FAED585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CCAF-3D2D-B34D-AF89-985C85660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55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E73B7-19F5-BA4B-ACFD-1979BE2A8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37940-CD24-3143-A5D1-F87E3755B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1862B6-6F56-2543-A314-EA692E1A0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DFB8D6-780D-0B4B-9AB4-FFF465DE5F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6049C0-EDB6-614B-A3EB-9FC6F9309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1D6982-6EC8-CD45-9A82-AE216AE4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99CB-BDBC-AF4B-ABF7-C2EC8CBDC82C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F2E8AA-BC2A-9A43-8B80-BD80E1D3F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5410C9-B8BB-7940-BCA1-25BC79D80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CCAF-3D2D-B34D-AF89-985C85660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48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05E94-BD1E-9048-84F5-1BAFA19A4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A81E6-3020-0F45-B436-32809EE90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99CB-BDBC-AF4B-ABF7-C2EC8CBDC82C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8744A4-ABC2-B641-880F-5241DE78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251D2-B12D-E44E-A4BC-DEAA52CCF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CCAF-3D2D-B34D-AF89-985C85660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36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954A82-C79E-B242-90C9-91C3D96F7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99CB-BDBC-AF4B-ABF7-C2EC8CBDC82C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20005-2267-EC43-A53D-DAD37FC71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32F4C-77C1-5542-BA81-A8EBD330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CCAF-3D2D-B34D-AF89-985C85660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88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3E571-2153-054D-B970-F0AEB55A4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3CE6F-697B-A84D-8C47-F53AA0373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00FBE-B339-224D-A506-183689E75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A1FEA-CECF-D841-825B-4482591F2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99CB-BDBC-AF4B-ABF7-C2EC8CBDC82C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3109B-05F1-2743-93F2-A08E04100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2B07C-A7CA-B145-B327-508D6095A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CCAF-3D2D-B34D-AF89-985C85660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96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6740B-5B7F-3941-A93D-79E9FDEA7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8C6948-E583-274B-8272-369C4DE844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D2D782-4BF8-0940-ADD2-33226E147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F6925-7F09-1E43-AB09-389E732B0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99CB-BDBC-AF4B-ABF7-C2EC8CBDC82C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39A63-A06B-7F4F-938E-D2C3C37EE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95608-3D37-3B48-ABF2-DD6CB84F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CCAF-3D2D-B34D-AF89-985C85660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46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02A155-CBF8-8E43-99DC-06EE994D8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CA66D-E821-F442-9831-43FE63745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417BA-7154-B142-BFFE-B051FA18B5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199CB-BDBC-AF4B-ABF7-C2EC8CBDC82C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2FD95-3E26-504F-93F7-A7A53A1E10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A39EC-3FC4-614D-B34A-C408CDB67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ACCAF-3D2D-B34D-AF89-985C85660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9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openxmlformats.org/officeDocument/2006/relationships/image" Target="../media/image2.jpeg"/><Relationship Id="rId15" Type="http://schemas.microsoft.com/office/2007/relationships/hdphoto" Target="../media/hdphoto4.wdp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45.png"/><Relationship Id="rId7" Type="http://schemas.microsoft.com/office/2007/relationships/hdphoto" Target="../media/hdphoto9.wdp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microsoft.com/office/2007/relationships/hdphoto" Target="../media/hdphoto11.wdp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7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7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8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8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5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57460"/>
          <a:stretch/>
        </p:blipFill>
        <p:spPr>
          <a:xfrm>
            <a:off x="0" y="0"/>
            <a:ext cx="12192000" cy="717771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16" y="-366059"/>
            <a:ext cx="8329558" cy="8342383"/>
          </a:xfrm>
          <a:prstGeom prst="rect">
            <a:avLst/>
          </a:prstGeom>
        </p:spPr>
      </p:pic>
      <p:sp>
        <p:nvSpPr>
          <p:cNvPr id="21" name="椭圆 20"/>
          <p:cNvSpPr/>
          <p:nvPr/>
        </p:nvSpPr>
        <p:spPr>
          <a:xfrm>
            <a:off x="3556890" y="1166669"/>
            <a:ext cx="4659084" cy="47718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4152742" y="2881961"/>
            <a:ext cx="34673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5B9BD5">
                    <a:lumMod val="75000"/>
                  </a:srgbClr>
                </a:solidFill>
                <a:latin typeface="UTM Showcard" pitchFamily="18" charset="0"/>
                <a:ea typeface="小白" panose="02010601030101010101" pitchFamily="2" charset="-122"/>
              </a:rPr>
              <a:t>Thương</a:t>
            </a:r>
            <a:r>
              <a:rPr lang="en-US" altLang="zh-CN" sz="4000" dirty="0">
                <a:solidFill>
                  <a:srgbClr val="5B9BD5">
                    <a:lumMod val="75000"/>
                  </a:srgbClr>
                </a:solidFill>
                <a:latin typeface="UTM Showcard" pitchFamily="18" charset="0"/>
                <a:ea typeface="小白" panose="02010601030101010101" pitchFamily="2" charset="-122"/>
              </a:rPr>
              <a:t> </a:t>
            </a:r>
            <a:r>
              <a:rPr lang="en-US" altLang="zh-CN" sz="4000" dirty="0" err="1">
                <a:solidFill>
                  <a:srgbClr val="5B9BD5">
                    <a:lumMod val="75000"/>
                  </a:srgbClr>
                </a:solidFill>
                <a:latin typeface="UTM Showcard" pitchFamily="18" charset="0"/>
                <a:ea typeface="小白" panose="02010601030101010101" pitchFamily="2" charset="-122"/>
              </a:rPr>
              <a:t>mại</a:t>
            </a:r>
            <a:r>
              <a:rPr lang="en-US" altLang="zh-CN" sz="4000" dirty="0">
                <a:solidFill>
                  <a:srgbClr val="5B9BD5">
                    <a:lumMod val="75000"/>
                  </a:srgbClr>
                </a:solidFill>
                <a:latin typeface="UTM Showcard" pitchFamily="18" charset="0"/>
                <a:ea typeface="小白" panose="02010601030101010101" pitchFamily="2" charset="-122"/>
              </a:rPr>
              <a:t> </a:t>
            </a:r>
            <a:r>
              <a:rPr lang="en-US" altLang="zh-CN" sz="4000" dirty="0" err="1">
                <a:solidFill>
                  <a:srgbClr val="5B9BD5">
                    <a:lumMod val="75000"/>
                  </a:srgbClr>
                </a:solidFill>
                <a:latin typeface="UTM Showcard" pitchFamily="18" charset="0"/>
                <a:ea typeface="小白" panose="02010601030101010101" pitchFamily="2" charset="-122"/>
              </a:rPr>
              <a:t>và</a:t>
            </a:r>
            <a:r>
              <a:rPr lang="en-US" altLang="zh-CN" sz="4000" dirty="0">
                <a:solidFill>
                  <a:srgbClr val="5B9BD5">
                    <a:lumMod val="75000"/>
                  </a:srgbClr>
                </a:solidFill>
                <a:latin typeface="UTM Showcard" pitchFamily="18" charset="0"/>
                <a:ea typeface="小白" panose="02010601030101010101" pitchFamily="2" charset="-122"/>
              </a:rPr>
              <a:t> du </a:t>
            </a:r>
            <a:r>
              <a:rPr lang="en-US" altLang="zh-CN" sz="4000" dirty="0" err="1">
                <a:solidFill>
                  <a:srgbClr val="5B9BD5">
                    <a:lumMod val="75000"/>
                  </a:srgbClr>
                </a:solidFill>
                <a:latin typeface="UTM Showcard" pitchFamily="18" charset="0"/>
                <a:ea typeface="小白" panose="02010601030101010101" pitchFamily="2" charset="-122"/>
              </a:rPr>
              <a:t>lịch</a:t>
            </a:r>
            <a:endParaRPr lang="zh-CN" altLang="en-US" sz="4000" dirty="0">
              <a:solidFill>
                <a:schemeClr val="accent1">
                  <a:lumMod val="75000"/>
                </a:schemeClr>
              </a:solidFill>
              <a:latin typeface="UTM Showcard" pitchFamily="18" charset="0"/>
              <a:ea typeface="小白" panose="02010601030101010101" pitchFamily="2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494162" y="2148593"/>
            <a:ext cx="1115652" cy="513054"/>
            <a:chOff x="4901469" y="1829747"/>
            <a:chExt cx="1115652" cy="513054"/>
          </a:xfrm>
        </p:grpSpPr>
        <p:sp>
          <p:nvSpPr>
            <p:cNvPr id="33" name="任意多边形 32"/>
            <p:cNvSpPr/>
            <p:nvPr/>
          </p:nvSpPr>
          <p:spPr>
            <a:xfrm rot="20191058">
              <a:off x="4912490" y="1829747"/>
              <a:ext cx="1104631" cy="513054"/>
            </a:xfrm>
            <a:custGeom>
              <a:avLst/>
              <a:gdLst>
                <a:gd name="connsiteX0" fmla="*/ 846846 w 1035789"/>
                <a:gd name="connsiteY0" fmla="*/ 167044 h 513054"/>
                <a:gd name="connsiteX1" fmla="*/ 738618 w 1035789"/>
                <a:gd name="connsiteY1" fmla="*/ 209714 h 513054"/>
                <a:gd name="connsiteX2" fmla="*/ 781289 w 1035789"/>
                <a:gd name="connsiteY2" fmla="*/ 317942 h 513054"/>
                <a:gd name="connsiteX3" fmla="*/ 889517 w 1035789"/>
                <a:gd name="connsiteY3" fmla="*/ 275271 h 513054"/>
                <a:gd name="connsiteX4" fmla="*/ 846846 w 1035789"/>
                <a:gd name="connsiteY4" fmla="*/ 167044 h 513054"/>
                <a:gd name="connsiteX5" fmla="*/ 779262 w 1035789"/>
                <a:gd name="connsiteY5" fmla="*/ 0 h 513054"/>
                <a:gd name="connsiteX6" fmla="*/ 1035789 w 1035789"/>
                <a:gd name="connsiteY6" fmla="*/ 256527 h 513054"/>
                <a:gd name="connsiteX7" fmla="*/ 779262 w 1035789"/>
                <a:gd name="connsiteY7" fmla="*/ 513054 h 513054"/>
                <a:gd name="connsiteX8" fmla="*/ 0 w 1035789"/>
                <a:gd name="connsiteY8" fmla="*/ 513054 h 513054"/>
                <a:gd name="connsiteX9" fmla="*/ 0 w 1035789"/>
                <a:gd name="connsiteY9" fmla="*/ 0 h 5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5789" h="513054">
                  <a:moveTo>
                    <a:pt x="846846" y="167044"/>
                  </a:moveTo>
                  <a:cubicBezTo>
                    <a:pt x="805177" y="148940"/>
                    <a:pt x="756721" y="168045"/>
                    <a:pt x="738618" y="209714"/>
                  </a:cubicBezTo>
                  <a:cubicBezTo>
                    <a:pt x="720515" y="251384"/>
                    <a:pt x="739619" y="299839"/>
                    <a:pt x="781289" y="317942"/>
                  </a:cubicBezTo>
                  <a:cubicBezTo>
                    <a:pt x="822958" y="336045"/>
                    <a:pt x="871414" y="316941"/>
                    <a:pt x="889517" y="275271"/>
                  </a:cubicBezTo>
                  <a:cubicBezTo>
                    <a:pt x="907620" y="233602"/>
                    <a:pt x="888516" y="185147"/>
                    <a:pt x="846846" y="167044"/>
                  </a:cubicBezTo>
                  <a:close/>
                  <a:moveTo>
                    <a:pt x="779262" y="0"/>
                  </a:moveTo>
                  <a:lnTo>
                    <a:pt x="1035789" y="256527"/>
                  </a:lnTo>
                  <a:lnTo>
                    <a:pt x="779262" y="513054"/>
                  </a:lnTo>
                  <a:lnTo>
                    <a:pt x="0" y="51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 rot="20088889">
              <a:off x="4901469" y="1949941"/>
              <a:ext cx="995052" cy="318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印品天逸黑" panose="02000500000000000000" pitchFamily="2" charset="-122"/>
                  <a:ea typeface="印品天逸黑" panose="02000500000000000000" pitchFamily="2" charset="-122"/>
                </a:rPr>
                <a:t>TRAVEL</a:t>
              </a:r>
              <a:endParaRPr lang="zh-CN" altLang="en-US" sz="1400" dirty="0">
                <a:solidFill>
                  <a:schemeClr val="bg1"/>
                </a:solidFill>
                <a:latin typeface="印品天逸黑" panose="02000500000000000000" pitchFamily="2" charset="-122"/>
                <a:ea typeface="印品天逸黑" panose="02000500000000000000" pitchFamily="2" charset="-122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5509591" y="1949758"/>
            <a:ext cx="187629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u="sng" dirty="0" err="1">
                <a:latin typeface="UTM Aquarelle" pitchFamily="18" charset="0"/>
                <a:ea typeface="印品天逸黑" panose="02000500000000000000" pitchFamily="2" charset="-122"/>
                <a:cs typeface="+mn-ea"/>
                <a:sym typeface="+mn-lt"/>
              </a:rPr>
              <a:t>Địa</a:t>
            </a:r>
            <a:r>
              <a:rPr lang="en-US" altLang="zh-CN" sz="3600" u="sng" dirty="0">
                <a:latin typeface="UTM Aquarelle" pitchFamily="18" charset="0"/>
                <a:ea typeface="印品天逸黑" panose="02000500000000000000" pitchFamily="2" charset="-122"/>
                <a:cs typeface="+mn-ea"/>
                <a:sym typeface="+mn-lt"/>
              </a:rPr>
              <a:t> </a:t>
            </a:r>
            <a:r>
              <a:rPr lang="en-US" altLang="zh-CN" sz="3600" u="sng" dirty="0" err="1">
                <a:latin typeface="UTM Aquarelle" pitchFamily="18" charset="0"/>
                <a:ea typeface="印品天逸黑" panose="02000500000000000000" pitchFamily="2" charset="-122"/>
                <a:cs typeface="+mn-ea"/>
                <a:sym typeface="+mn-lt"/>
              </a:rPr>
              <a:t>lí</a:t>
            </a:r>
            <a:endParaRPr lang="en-US" altLang="zh-CN" sz="3600" u="sng" dirty="0">
              <a:latin typeface="UTM Aquarelle" pitchFamily="18" charset="0"/>
              <a:ea typeface="印品天逸黑" panose="02000500000000000000" pitchFamily="2" charset="-122"/>
              <a:cs typeface="+mn-ea"/>
              <a:sym typeface="+mn-lt"/>
            </a:endParaRPr>
          </a:p>
        </p:txBody>
      </p:sp>
      <p:pic>
        <p:nvPicPr>
          <p:cNvPr id="43" name="599061a38915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79397" y="3805133"/>
            <a:ext cx="609600" cy="6096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476" b="24531" l="70588" r="80969">
                        <a14:foregroundMark x1="74481" y1="23804" x2="74654" y2="24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51" t="13334" r="17649" b="74814"/>
          <a:stretch/>
        </p:blipFill>
        <p:spPr>
          <a:xfrm>
            <a:off x="2448440" y="4214685"/>
            <a:ext cx="1153618" cy="15023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257" b="37197" l="22690" r="358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9" t="27139" r="62540" b="61685"/>
          <a:stretch/>
        </p:blipFill>
        <p:spPr>
          <a:xfrm rot="15949066">
            <a:off x="5040182" y="1630586"/>
            <a:ext cx="958848" cy="9329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96" y="-66623"/>
            <a:ext cx="2580029" cy="25800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5649" flipH="1">
            <a:off x="4852771" y="4135739"/>
            <a:ext cx="2334048" cy="210064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791340" y="4214685"/>
            <a:ext cx="4091761" cy="388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UTM Aquarelle" pitchFamily="18" charset="0"/>
                <a:ea typeface="印品天逸黑" panose="02000500000000000000" pitchFamily="2" charset="-122"/>
                <a:cs typeface="+mn-ea"/>
                <a:sym typeface="+mn-lt"/>
              </a:rPr>
              <a:t>(</a:t>
            </a:r>
            <a:r>
              <a:rPr lang="en-US" altLang="zh-CN" sz="1400" dirty="0" err="1">
                <a:latin typeface="UTM Aquarelle" pitchFamily="18" charset="0"/>
                <a:ea typeface="印品天逸黑" panose="02000500000000000000" pitchFamily="2" charset="-122"/>
                <a:cs typeface="+mn-ea"/>
                <a:sym typeface="+mn-lt"/>
              </a:rPr>
              <a:t>Trang</a:t>
            </a:r>
            <a:r>
              <a:rPr lang="en-US" altLang="zh-CN" sz="1400" dirty="0">
                <a:latin typeface="UTM Aquarelle" pitchFamily="18" charset="0"/>
                <a:ea typeface="印品天逸黑" panose="02000500000000000000" pitchFamily="2" charset="-122"/>
                <a:cs typeface="+mn-ea"/>
                <a:sym typeface="+mn-lt"/>
              </a:rPr>
              <a:t> 98-99)</a:t>
            </a: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0000" l="1375" r="90000">
                        <a14:backgroundMark x1="37375" y1="83875" x2="250" y2="65875"/>
                        <a14:backgroundMark x1="29000" y1="75375" x2="250" y2="4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5004" y="0"/>
            <a:ext cx="3229391" cy="322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8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1" grpId="0" animBg="1"/>
      <p:bldP spid="23" grpId="0"/>
      <p:bldP spid="36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772400" y="2351432"/>
            <a:ext cx="3152069" cy="1892411"/>
            <a:chOff x="0" y="0"/>
            <a:chExt cx="5740400" cy="3446370"/>
          </a:xfrm>
          <a:solidFill>
            <a:schemeClr val="bg2">
              <a:lumMod val="5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5740400" cy="3446370"/>
            </a:xfrm>
            <a:custGeom>
              <a:avLst/>
              <a:gdLst/>
              <a:ahLst/>
              <a:cxnLst/>
              <a:rect l="l" t="t" r="r" b="b"/>
              <a:pathLst>
                <a:path w="5740400" h="3446370">
                  <a:moveTo>
                    <a:pt x="5435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141570"/>
                  </a:lnTo>
                  <a:cubicBezTo>
                    <a:pt x="0" y="3310480"/>
                    <a:pt x="135890" y="3446370"/>
                    <a:pt x="304800" y="3446370"/>
                  </a:cubicBezTo>
                  <a:lnTo>
                    <a:pt x="5435600" y="3446370"/>
                  </a:lnTo>
                  <a:cubicBezTo>
                    <a:pt x="5604510" y="3446370"/>
                    <a:pt x="5740400" y="3310480"/>
                    <a:pt x="5740400" y="3141570"/>
                  </a:cubicBezTo>
                  <a:lnTo>
                    <a:pt x="5740400" y="304800"/>
                  </a:lnTo>
                  <a:cubicBezTo>
                    <a:pt x="5740400" y="135890"/>
                    <a:pt x="5604510" y="0"/>
                    <a:pt x="5435600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/>
          <p:nvPr/>
        </p:nvGrpSpPr>
        <p:grpSpPr>
          <a:xfrm>
            <a:off x="7306478" y="1886559"/>
            <a:ext cx="2822158" cy="2822158"/>
            <a:chOff x="0" y="0"/>
            <a:chExt cx="927100" cy="927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27100" cy="927100"/>
            </a:xfrm>
            <a:custGeom>
              <a:avLst/>
              <a:gdLst/>
              <a:ahLst/>
              <a:cxnLst/>
              <a:rect l="l" t="t" r="r" b="b"/>
              <a:pathLst>
                <a:path w="927100" h="927100">
                  <a:moveTo>
                    <a:pt x="763270" y="0"/>
                  </a:moveTo>
                  <a:lnTo>
                    <a:pt x="0" y="0"/>
                  </a:lnTo>
                  <a:lnTo>
                    <a:pt x="0" y="927100"/>
                  </a:lnTo>
                  <a:lnTo>
                    <a:pt x="76200" y="927100"/>
                  </a:lnTo>
                  <a:lnTo>
                    <a:pt x="76200" y="76200"/>
                  </a:lnTo>
                  <a:lnTo>
                    <a:pt x="927100" y="76200"/>
                  </a:lnTo>
                  <a:lnTo>
                    <a:pt x="927100" y="0"/>
                  </a:lnTo>
                  <a:close/>
                </a:path>
              </a:pathLst>
            </a:custGeom>
            <a:solidFill>
              <a:srgbClr val="35474E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8544316" y="2017943"/>
            <a:ext cx="2821923" cy="2822115"/>
            <a:chOff x="0" y="0"/>
            <a:chExt cx="912294" cy="912357"/>
          </a:xfrm>
          <a:solidFill>
            <a:schemeClr val="bg2">
              <a:lumMod val="5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912294" cy="912357"/>
            </a:xfrm>
            <a:custGeom>
              <a:avLst/>
              <a:gdLst/>
              <a:ahLst/>
              <a:cxnLst/>
              <a:rect l="l" t="t" r="r" b="b"/>
              <a:pathLst>
                <a:path w="912294" h="912357">
                  <a:moveTo>
                    <a:pt x="748464" y="0"/>
                  </a:moveTo>
                  <a:lnTo>
                    <a:pt x="0" y="0"/>
                  </a:lnTo>
                  <a:lnTo>
                    <a:pt x="0" y="912357"/>
                  </a:lnTo>
                  <a:lnTo>
                    <a:pt x="76200" y="912357"/>
                  </a:lnTo>
                  <a:lnTo>
                    <a:pt x="76200" y="76200"/>
                  </a:lnTo>
                  <a:lnTo>
                    <a:pt x="912294" y="76200"/>
                  </a:lnTo>
                  <a:lnTo>
                    <a:pt x="912294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1" name="TextBox 11"/>
          <p:cNvSpPr txBox="1"/>
          <p:nvPr/>
        </p:nvSpPr>
        <p:spPr>
          <a:xfrm>
            <a:off x="7895303" y="2958980"/>
            <a:ext cx="287395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6600" spc="-53" dirty="0" err="1">
                <a:solidFill>
                  <a:srgbClr val="FFFFFF"/>
                </a:solidFill>
                <a:latin typeface="UTM Brushtip-C" pitchFamily="18" charset="0"/>
              </a:rPr>
              <a:t>Thương</a:t>
            </a:r>
            <a:r>
              <a:rPr lang="en-US" sz="6600" spc="-53" dirty="0">
                <a:solidFill>
                  <a:srgbClr val="FFFFFF"/>
                </a:solidFill>
                <a:latin typeface="UTM Brushtip-C" pitchFamily="18" charset="0"/>
              </a:rPr>
              <a:t> </a:t>
            </a:r>
            <a:r>
              <a:rPr lang="en-US" sz="6600" spc="-53" dirty="0" err="1">
                <a:solidFill>
                  <a:srgbClr val="FFFFFF"/>
                </a:solidFill>
                <a:latin typeface="UTM Brushtip-C" pitchFamily="18" charset="0"/>
              </a:rPr>
              <a:t>mại</a:t>
            </a:r>
            <a:endParaRPr lang="en-US" sz="6600" spc="-53" dirty="0">
              <a:solidFill>
                <a:srgbClr val="FFFFFF"/>
              </a:solidFill>
              <a:latin typeface="UTM Brushtip-C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917" y="3195482"/>
            <a:ext cx="1604561" cy="35764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4" y="500021"/>
            <a:ext cx="5026576" cy="269546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70026" y="1285200"/>
            <a:ext cx="441819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spc="301" dirty="0" err="1">
                <a:latin typeface="UTM Neo Sans Intel" pitchFamily="18" charset="0"/>
              </a:rPr>
              <a:t>Chúng</a:t>
            </a:r>
            <a:r>
              <a:rPr lang="en-US" sz="2800" spc="301" dirty="0">
                <a:latin typeface="UTM Neo Sans Intel" pitchFamily="18" charset="0"/>
              </a:rPr>
              <a:t> ta </a:t>
            </a:r>
            <a:r>
              <a:rPr lang="en-US" sz="2800" spc="301" dirty="0" err="1">
                <a:latin typeface="UTM Neo Sans Intel" pitchFamily="18" charset="0"/>
              </a:rPr>
              <a:t>vừa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vào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trung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tâm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thương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mại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để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làm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gì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vậy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các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bạn</a:t>
            </a:r>
            <a:r>
              <a:rPr lang="en-US" sz="2800" spc="301" dirty="0">
                <a:latin typeface="UTM Neo Sans Intel" pitchFamily="18" charset="0"/>
              </a:rPr>
              <a:t>?</a:t>
            </a:r>
            <a:endParaRPr lang="en-US" sz="2800" spc="112" dirty="0">
              <a:latin typeface="UTM Neo Sans Intel" pitchFamily="18" charset="0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631481" y="3708444"/>
            <a:ext cx="441819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Chúng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ta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vừa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vào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trung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tâm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thương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mại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để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mua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sắm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.</a:t>
            </a:r>
            <a:endParaRPr lang="en-US" sz="2800" b="1" spc="112" dirty="0">
              <a:solidFill>
                <a:schemeClr val="bg1"/>
              </a:solidFill>
              <a:latin typeface="UTM Neo Sans Intel" pitchFamily="18" charset="0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770025" y="1024784"/>
            <a:ext cx="4418191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spc="301" dirty="0">
                <a:latin typeface="UTM Neo Sans Intel" pitchFamily="18" charset="0"/>
              </a:rPr>
              <a:t>Hay </a:t>
            </a:r>
            <a:r>
              <a:rPr lang="en-US" sz="2800" spc="301" dirty="0" err="1">
                <a:latin typeface="UTM Neo Sans Intel" pitchFamily="18" charset="0"/>
              </a:rPr>
              <a:t>nói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cách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khác</a:t>
            </a:r>
            <a:r>
              <a:rPr lang="en-US" sz="2800" spc="301" dirty="0">
                <a:latin typeface="UTM Neo Sans Intel" pitchFamily="18" charset="0"/>
              </a:rPr>
              <a:t>, </a:t>
            </a:r>
            <a:r>
              <a:rPr lang="en-US" sz="2800" spc="301" dirty="0" err="1">
                <a:latin typeface="UTM Neo Sans Intel" pitchFamily="18" charset="0"/>
              </a:rPr>
              <a:t>trong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trung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tâm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thương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mại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vừa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diễn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ra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các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hoạt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động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b="1" spc="301" dirty="0" err="1">
                <a:latin typeface="UTM Neo Sans Intel" pitchFamily="18" charset="0"/>
              </a:rPr>
              <a:t>mua</a:t>
            </a:r>
            <a:r>
              <a:rPr lang="en-US" sz="2800" b="1" spc="301" dirty="0">
                <a:latin typeface="UTM Neo Sans Intel" pitchFamily="18" charset="0"/>
              </a:rPr>
              <a:t> – </a:t>
            </a:r>
            <a:r>
              <a:rPr lang="en-US" sz="2800" b="1" spc="301" dirty="0" err="1">
                <a:latin typeface="UTM Neo Sans Intel" pitchFamily="18" charset="0"/>
              </a:rPr>
              <a:t>bán</a:t>
            </a:r>
            <a:r>
              <a:rPr lang="en-US" sz="2800" spc="301" dirty="0">
                <a:latin typeface="UTM Neo Sans Intel" pitchFamily="18" charset="0"/>
              </a:rPr>
              <a:t>.</a:t>
            </a:r>
            <a:endParaRPr lang="en-US" sz="2800" spc="112" dirty="0">
              <a:latin typeface="UTM Neo Sans Intel" pitchFamily="18" charset="0"/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899092" y="1559926"/>
            <a:ext cx="441819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spc="301" dirty="0" err="1">
                <a:latin typeface="UTM Neo Sans Intel" pitchFamily="18" charset="0"/>
              </a:rPr>
              <a:t>Vậy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b="1" spc="301" dirty="0" err="1">
                <a:latin typeface="UTM Neo Sans Intel" pitchFamily="18" charset="0"/>
              </a:rPr>
              <a:t>thương</a:t>
            </a:r>
            <a:r>
              <a:rPr lang="en-US" sz="2800" b="1" spc="301" dirty="0">
                <a:latin typeface="UTM Neo Sans Intel" pitchFamily="18" charset="0"/>
              </a:rPr>
              <a:t> </a:t>
            </a:r>
            <a:r>
              <a:rPr lang="en-US" sz="2800" b="1" spc="301" dirty="0" err="1">
                <a:latin typeface="UTM Neo Sans Intel" pitchFamily="18" charset="0"/>
              </a:rPr>
              <a:t>mại</a:t>
            </a:r>
            <a:r>
              <a:rPr lang="en-US" sz="2800" b="1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là</a:t>
            </a:r>
            <a:r>
              <a:rPr lang="en-US" sz="2800" spc="301" dirty="0">
                <a:latin typeface="UTM Neo Sans Intel" pitchFamily="18" charset="0"/>
              </a:rPr>
              <a:t> </a:t>
            </a:r>
            <a:r>
              <a:rPr lang="en-US" sz="2800" spc="301" dirty="0" err="1">
                <a:latin typeface="UTM Neo Sans Intel" pitchFamily="18" charset="0"/>
              </a:rPr>
              <a:t>gì</a:t>
            </a:r>
            <a:r>
              <a:rPr lang="en-US" sz="2800" spc="301" dirty="0">
                <a:latin typeface="UTM Neo Sans Intel" pitchFamily="18" charset="0"/>
              </a:rPr>
              <a:t>?</a:t>
            </a:r>
            <a:endParaRPr lang="en-US" sz="2800" spc="112" dirty="0">
              <a:latin typeface="UTM Neo Sans Intel" pitchFamily="18" charset="0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631481" y="3728421"/>
            <a:ext cx="4418191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b="1" spc="301" dirty="0" err="1">
                <a:solidFill>
                  <a:srgbClr val="FFFF00"/>
                </a:solidFill>
                <a:latin typeface="UTM Neo Sans Intel" pitchFamily="18" charset="0"/>
              </a:rPr>
              <a:t>Thương</a:t>
            </a:r>
            <a:r>
              <a:rPr lang="en-US" sz="2800" b="1" spc="30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rgbClr val="FFFF00"/>
                </a:solidFill>
                <a:latin typeface="UTM Neo Sans Intel" pitchFamily="18" charset="0"/>
              </a:rPr>
              <a:t>mại</a:t>
            </a:r>
            <a:r>
              <a:rPr lang="en-US" sz="2800" b="1" spc="30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là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ngành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kinh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tế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thực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hiện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việc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lưu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thông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hóa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mua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800" b="1" spc="301" dirty="0" err="1">
                <a:solidFill>
                  <a:schemeClr val="bg1"/>
                </a:solidFill>
                <a:latin typeface="UTM Neo Sans Intel" pitchFamily="18" charset="0"/>
              </a:rPr>
              <a:t>bán</a:t>
            </a:r>
            <a:r>
              <a:rPr lang="en-US" sz="2800" b="1" spc="301" dirty="0">
                <a:solidFill>
                  <a:schemeClr val="bg1"/>
                </a:solidFill>
                <a:latin typeface="UTM Neo Sans Intel" pitchFamily="18" charset="0"/>
              </a:rPr>
              <a:t>.</a:t>
            </a:r>
            <a:endParaRPr lang="en-US" sz="2800" b="1" spc="112" dirty="0">
              <a:solidFill>
                <a:schemeClr val="bg1"/>
              </a:solidFill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93542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0" grpId="1"/>
      <p:bldP spid="14" grpId="0"/>
      <p:bldP spid="14" grpId="1"/>
      <p:bldP spid="15" grpId="0"/>
      <p:bldP spid="15" grpId="1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148" l="0" r="100000">
                        <a14:backgroundMark x1="3977" y1="11111" x2="10795" y2="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23" y="254539"/>
            <a:ext cx="5717942" cy="17543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" y="2008908"/>
            <a:ext cx="3527213" cy="3673953"/>
          </a:xfrm>
          <a:prstGeom prst="rect">
            <a:avLst/>
          </a:prstGeom>
        </p:spPr>
      </p:pic>
      <p:pic>
        <p:nvPicPr>
          <p:cNvPr id="3080" name="Picture 8" descr="HCM]Thẻ học thông minh kèm SÁCH BÌA CỨNG 100 thẻ FLASHCARD cờ các nước nổi  tiếng trên thế giới | Lazada.v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00" b="76900" l="7200" r="92500">
                        <a14:foregroundMark x1="8400" y1="7400" x2="32800" y2="30100"/>
                        <a14:foregroundMark x1="7200" y1="16700" x2="63800" y2="13700"/>
                        <a14:foregroundMark x1="68500" y1="8900" x2="91900" y2="25300"/>
                        <a14:foregroundMark x1="10100" y1="38400" x2="31200" y2="49900"/>
                        <a14:foregroundMark x1="38400" y1="36900" x2="60200" y2="49900"/>
                        <a14:foregroundMark x1="39100" y1="48700" x2="44200" y2="46800"/>
                        <a14:foregroundMark x1="9000" y1="51800" x2="31700" y2="36900"/>
                        <a14:foregroundMark x1="44000" y1="18600" x2="55800" y2="27200"/>
                        <a14:foregroundMark x1="89400" y1="11500" x2="92500" y2="26300"/>
                        <a14:foregroundMark x1="72400" y1="22700" x2="86400" y2="20100"/>
                        <a14:foregroundMark x1="10100" y1="60100" x2="33100" y2="72900"/>
                        <a14:foregroundMark x1="11000" y1="74200" x2="33300" y2="73600"/>
                        <a14:foregroundMark x1="9300" y1="57700" x2="11700" y2="61800"/>
                        <a14:foregroundMark x1="9000" y1="57500" x2="11000" y2="75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1" b="23204"/>
          <a:stretch/>
        </p:blipFill>
        <p:spPr bwMode="auto">
          <a:xfrm>
            <a:off x="8495170" y="2807054"/>
            <a:ext cx="3696830" cy="271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ÁO ẢNH VIỆT NAM - VIETNAM PICTORI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773" y="-30159"/>
            <a:ext cx="4516580" cy="67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97045D-D38D-4F20-BE1D-7A8B7ABD376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672"/>
          <a:stretch/>
        </p:blipFill>
        <p:spPr>
          <a:xfrm rot="19151802" flipH="1">
            <a:off x="6668411" y="2298426"/>
            <a:ext cx="2863389" cy="57512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682773" y="4566944"/>
            <a:ext cx="803720" cy="80372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942003" y="3540890"/>
            <a:ext cx="1084429" cy="108442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942003" y="371081"/>
            <a:ext cx="46046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UTM Cookies" pitchFamily="18" charset="0"/>
              </a:rPr>
              <a:t>Việc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mua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bán</a:t>
            </a:r>
            <a:r>
              <a:rPr lang="en-US" sz="2800" dirty="0">
                <a:latin typeface="UTM Cookies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UTM Cookies" pitchFamily="18" charset="0"/>
              </a:rPr>
              <a:t>với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nước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ngoài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gọi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là</a:t>
            </a:r>
            <a:r>
              <a:rPr lang="en-US" sz="2800" dirty="0">
                <a:latin typeface="UTM Cookies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7030A0"/>
                </a:solidFill>
                <a:latin typeface="UTM Cookies" pitchFamily="18" charset="0"/>
              </a:rPr>
              <a:t>ngoại</a:t>
            </a:r>
            <a:r>
              <a:rPr lang="en-US" sz="2800" dirty="0">
                <a:solidFill>
                  <a:srgbClr val="7030A0"/>
                </a:solidFill>
                <a:latin typeface="UTM Cookies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Cookies" pitchFamily="18" charset="0"/>
              </a:rPr>
              <a:t>thương</a:t>
            </a:r>
            <a:r>
              <a:rPr lang="en-US" sz="2800" dirty="0">
                <a:solidFill>
                  <a:srgbClr val="7030A0"/>
                </a:solidFill>
                <a:latin typeface="UTM Cookies" pitchFamily="18" charset="0"/>
              </a:rPr>
              <a:t>.</a:t>
            </a:r>
            <a:endParaRPr lang="vi-VN" sz="2800" dirty="0">
              <a:solidFill>
                <a:srgbClr val="7030A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69416" y="586526"/>
            <a:ext cx="46046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UTM Cookies" pitchFamily="18" charset="0"/>
              </a:rPr>
              <a:t>Việc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mua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bán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với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nước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ngoài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gọi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là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gì</a:t>
            </a:r>
            <a:r>
              <a:rPr lang="en-US" sz="2800" dirty="0">
                <a:latin typeface="UTM Cookies" pitchFamily="18" charset="0"/>
              </a:rPr>
              <a:t>?</a:t>
            </a:r>
            <a:endParaRPr lang="vi-VN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004B5D-2D98-49D5-B8AF-728118495DD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672"/>
          <a:stretch/>
        </p:blipFill>
        <p:spPr>
          <a:xfrm rot="1290119">
            <a:off x="2827826" y="3433166"/>
            <a:ext cx="2846317" cy="63551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37982" y="3187096"/>
            <a:ext cx="30366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UTM Cookies" pitchFamily="18" charset="0"/>
              </a:rPr>
              <a:t>Việc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mua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bán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trong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nước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gọi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là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gì</a:t>
            </a:r>
            <a:r>
              <a:rPr lang="en-US" sz="2800" dirty="0">
                <a:latin typeface="UTM Cookies" pitchFamily="18" charset="0"/>
              </a:rPr>
              <a:t>?</a:t>
            </a:r>
            <a:endParaRPr lang="vi-VN" sz="2800" dirty="0"/>
          </a:p>
        </p:txBody>
      </p:sp>
      <p:sp>
        <p:nvSpPr>
          <p:cNvPr id="27" name="Rectangle 26"/>
          <p:cNvSpPr/>
          <p:nvPr/>
        </p:nvSpPr>
        <p:spPr>
          <a:xfrm>
            <a:off x="-485048" y="3174802"/>
            <a:ext cx="46046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UTM Cookies" pitchFamily="18" charset="0"/>
              </a:rPr>
              <a:t>Việc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mua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bán</a:t>
            </a:r>
            <a:r>
              <a:rPr lang="en-US" sz="2800" dirty="0">
                <a:latin typeface="UTM Cookies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UTM Cookies" pitchFamily="18" charset="0"/>
              </a:rPr>
              <a:t>trong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nước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gọi</a:t>
            </a:r>
            <a:r>
              <a:rPr lang="en-US" sz="2800" dirty="0">
                <a:latin typeface="UTM Cookies" pitchFamily="18" charset="0"/>
              </a:rPr>
              <a:t> </a:t>
            </a:r>
            <a:r>
              <a:rPr lang="en-US" sz="2800" dirty="0" err="1">
                <a:latin typeface="UTM Cookies" pitchFamily="18" charset="0"/>
              </a:rPr>
              <a:t>là</a:t>
            </a:r>
            <a:r>
              <a:rPr lang="en-US" sz="2800" dirty="0">
                <a:latin typeface="UTM Cookies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7030A0"/>
                </a:solidFill>
                <a:latin typeface="UTM Cookies" pitchFamily="18" charset="0"/>
              </a:rPr>
              <a:t>nội</a:t>
            </a:r>
            <a:r>
              <a:rPr lang="en-US" sz="2800" dirty="0">
                <a:solidFill>
                  <a:srgbClr val="7030A0"/>
                </a:solidFill>
                <a:latin typeface="UTM Cookies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Cookies" pitchFamily="18" charset="0"/>
              </a:rPr>
              <a:t>thương</a:t>
            </a:r>
            <a:r>
              <a:rPr lang="en-US" sz="2800" dirty="0">
                <a:solidFill>
                  <a:srgbClr val="7030A0"/>
                </a:solidFill>
                <a:latin typeface="UTM Cookies" pitchFamily="18" charset="0"/>
              </a:rPr>
              <a:t>.</a:t>
            </a:r>
            <a:endParaRPr lang="vi-VN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83734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4" grpId="1"/>
      <p:bldP spid="26" grpId="0"/>
      <p:bldP spid="26" grpId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ÁO ẢNH VIỆT NAM - VIETNAM PICTOR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05" y="110836"/>
            <a:ext cx="4516580" cy="67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5897285" y="2962061"/>
            <a:ext cx="59206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Hà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Nội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vàThành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phố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Hồ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Chí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Minh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là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2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nơi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có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hoạt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động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thương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mại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</a:p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lớn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nhất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cả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nước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.</a:t>
            </a:r>
            <a:endParaRPr lang="vi-VN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2193536" y="702233"/>
            <a:ext cx="738642" cy="73864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193535" y="5271975"/>
            <a:ext cx="1440871" cy="73864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81104" y="936322"/>
            <a:ext cx="59206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Hoạt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động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thương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mại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có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ở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khắp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nơi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trên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đất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nước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.</a:t>
            </a:r>
            <a:endParaRPr lang="vi-VN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00587" y="949648"/>
            <a:ext cx="75290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UTM Alba Matter" pitchFamily="18" charset="0"/>
              </a:rPr>
              <a:t>Hoạt</a:t>
            </a:r>
            <a:r>
              <a:rPr lang="en-US" sz="4000" dirty="0">
                <a:latin typeface="UTM Alba Matter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</a:rPr>
              <a:t>động</a:t>
            </a:r>
            <a:r>
              <a:rPr lang="en-US" sz="4000" dirty="0">
                <a:latin typeface="UTM Alba Matter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</a:rPr>
              <a:t>thương</a:t>
            </a:r>
            <a:r>
              <a:rPr lang="en-US" sz="4000" dirty="0">
                <a:latin typeface="UTM Alba Matter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</a:rPr>
              <a:t>mại</a:t>
            </a:r>
            <a:r>
              <a:rPr lang="en-US" sz="4000" dirty="0">
                <a:latin typeface="UTM Alba Matter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</a:rPr>
              <a:t>có</a:t>
            </a:r>
            <a:r>
              <a:rPr lang="en-US" sz="4000" dirty="0">
                <a:latin typeface="UTM Alba Matter" pitchFamily="18" charset="0"/>
              </a:rPr>
              <a:t> ở </a:t>
            </a:r>
            <a:r>
              <a:rPr lang="en-US" sz="4000" dirty="0" err="1">
                <a:latin typeface="UTM Alba Matter" pitchFamily="18" charset="0"/>
              </a:rPr>
              <a:t>đâu</a:t>
            </a:r>
            <a:r>
              <a:rPr lang="en-US" sz="4000" dirty="0">
                <a:latin typeface="UTM Alba Matter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</a:rPr>
              <a:t>trên</a:t>
            </a:r>
            <a:r>
              <a:rPr lang="en-US" sz="4000" dirty="0">
                <a:latin typeface="UTM Alba Matter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</a:rPr>
              <a:t>đất</a:t>
            </a:r>
            <a:r>
              <a:rPr lang="en-US" sz="4000" dirty="0">
                <a:latin typeface="UTM Alba Matter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</a:rPr>
              <a:t>nước</a:t>
            </a:r>
            <a:r>
              <a:rPr lang="en-US" sz="4000" dirty="0">
                <a:latin typeface="UTM Alba Matter" pitchFamily="18" charset="0"/>
              </a:rPr>
              <a:t> ta?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12571" y="3567543"/>
            <a:ext cx="75290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UTM Alba Matter" pitchFamily="18" charset="0"/>
              </a:rPr>
              <a:t>Địa</a:t>
            </a:r>
            <a:r>
              <a:rPr lang="en-US" sz="4000" dirty="0">
                <a:latin typeface="UTM Alba Matter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</a:rPr>
              <a:t>phương</a:t>
            </a:r>
            <a:r>
              <a:rPr lang="en-US" sz="4000" dirty="0">
                <a:latin typeface="UTM Alba Matter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</a:rPr>
              <a:t>nào</a:t>
            </a:r>
            <a:r>
              <a:rPr lang="en-US" sz="4000" dirty="0">
                <a:latin typeface="UTM Alba Matter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</a:rPr>
              <a:t>có</a:t>
            </a:r>
            <a:r>
              <a:rPr lang="en-US" sz="4000" dirty="0">
                <a:latin typeface="UTM Alba Matter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</a:rPr>
              <a:t>hoạt</a:t>
            </a:r>
            <a:r>
              <a:rPr lang="en-US" sz="4000" dirty="0">
                <a:latin typeface="UTM Alba Matter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</a:rPr>
              <a:t>động</a:t>
            </a:r>
            <a:r>
              <a:rPr lang="en-US" sz="4000" dirty="0">
                <a:latin typeface="UTM Alba Matter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</a:rPr>
              <a:t>thương</a:t>
            </a:r>
            <a:r>
              <a:rPr lang="en-US" sz="4000" dirty="0">
                <a:latin typeface="UTM Alba Matter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</a:rPr>
              <a:t>mại</a:t>
            </a:r>
            <a:r>
              <a:rPr lang="en-US" sz="4000" dirty="0">
                <a:latin typeface="UTM Alba Matter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</a:rPr>
              <a:t>lớn</a:t>
            </a:r>
            <a:r>
              <a:rPr lang="en-US" sz="4000" dirty="0">
                <a:latin typeface="UTM Alba Matter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</a:rPr>
              <a:t>nhất</a:t>
            </a:r>
            <a:r>
              <a:rPr lang="en-US" sz="4000" dirty="0">
                <a:latin typeface="UTM Alba Matter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</a:rPr>
              <a:t>cả</a:t>
            </a:r>
            <a:r>
              <a:rPr lang="en-US" sz="4000" dirty="0">
                <a:latin typeface="UTM Alba Matter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</a:rPr>
              <a:t>nước</a:t>
            </a:r>
            <a:r>
              <a:rPr lang="en-US" sz="4000" dirty="0">
                <a:latin typeface="UTM Alba Matter" pitchFamily="18" charset="0"/>
              </a:rPr>
              <a:t>?</a:t>
            </a:r>
          </a:p>
          <a:p>
            <a:pPr algn="ctr"/>
            <a:endParaRPr lang="en-US" sz="4000" dirty="0">
              <a:latin typeface="UTM Alba Matte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33146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" grpId="0" animBg="1"/>
      <p:bldP spid="16" grpId="0" animBg="1"/>
      <p:bldP spid="23" grpId="0"/>
      <p:bldP spid="25" grpId="0"/>
      <p:bldP spid="25" grpId="1"/>
      <p:bldP spid="28" grpId="0"/>
      <p:bldP spid="2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03467" y="178151"/>
            <a:ext cx="9023538" cy="1304286"/>
            <a:chOff x="2170983" y="645106"/>
            <a:chExt cx="6460399" cy="1544488"/>
          </a:xfrm>
        </p:grpSpPr>
        <p:sp>
          <p:nvSpPr>
            <p:cNvPr id="3" name="Rounded Rectangle 2"/>
            <p:cNvSpPr/>
            <p:nvPr/>
          </p:nvSpPr>
          <p:spPr>
            <a:xfrm>
              <a:off x="2323383" y="797506"/>
              <a:ext cx="6307999" cy="139208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noFill/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170983" y="645106"/>
              <a:ext cx="6307999" cy="1392088"/>
            </a:xfrm>
            <a:prstGeom prst="roundRect">
              <a:avLst/>
            </a:prstGeom>
            <a:ln w="28575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1520336" y="359911"/>
            <a:ext cx="89681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Thương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mại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gồm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các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hoạt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động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mua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bán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hàng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hóa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ở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trong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và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ngoài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nước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.  </a:t>
            </a:r>
            <a:endParaRPr lang="zh-CN" altLang="en-US" sz="2800" dirty="0">
              <a:latin typeface="UTM Loko" pitchFamily="18" charset="0"/>
              <a:ea typeface="思源黑体 CN Light" panose="020B0300000000000000" charset="-122"/>
              <a:sym typeface="+mn-ea"/>
            </a:endParaRPr>
          </a:p>
        </p:txBody>
      </p:sp>
      <p:grpSp>
        <p:nvGrpSpPr>
          <p:cNvPr id="14" name="组合 10"/>
          <p:cNvGrpSpPr/>
          <p:nvPr/>
        </p:nvGrpSpPr>
        <p:grpSpPr>
          <a:xfrm>
            <a:off x="1857896" y="2232930"/>
            <a:ext cx="2447002" cy="2301421"/>
            <a:chOff x="-9373" y="2729"/>
            <a:chExt cx="14377" cy="2441"/>
          </a:xfrm>
        </p:grpSpPr>
        <p:grpSp>
          <p:nvGrpSpPr>
            <p:cNvPr id="22" name="组合 1"/>
            <p:cNvGrpSpPr/>
            <p:nvPr/>
          </p:nvGrpSpPr>
          <p:grpSpPr>
            <a:xfrm>
              <a:off x="-9045" y="2729"/>
              <a:ext cx="14049" cy="2441"/>
              <a:chOff x="-5820" y="1660"/>
              <a:chExt cx="9275" cy="5025"/>
            </a:xfrm>
          </p:grpSpPr>
          <p:sp>
            <p:nvSpPr>
              <p:cNvPr id="24" name="椭圆 2"/>
              <p:cNvSpPr/>
              <p:nvPr/>
            </p:nvSpPr>
            <p:spPr>
              <a:xfrm>
                <a:off x="-5820" y="1932"/>
                <a:ext cx="9275" cy="4753"/>
              </a:xfrm>
              <a:prstGeom prst="ellipse">
                <a:avLst/>
              </a:prstGeom>
              <a:solidFill>
                <a:srgbClr val="A9D2D2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  <p:sp>
            <p:nvSpPr>
              <p:cNvPr id="25" name="椭圆 16"/>
              <p:cNvSpPr/>
              <p:nvPr/>
            </p:nvSpPr>
            <p:spPr>
              <a:xfrm>
                <a:off x="-5697" y="1660"/>
                <a:ext cx="8668" cy="4651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rgbClr val="42210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</p:grpSp>
        <p:sp>
          <p:nvSpPr>
            <p:cNvPr id="23" name="文本框 4"/>
            <p:cNvSpPr txBox="1"/>
            <p:nvPr/>
          </p:nvSpPr>
          <p:spPr>
            <a:xfrm>
              <a:off x="-9373" y="2993"/>
              <a:ext cx="13644" cy="1607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fontAlgn="auto">
                <a:buFont typeface="Wingdings" panose="05000000000000000000" pitchFamily="2" charset="2"/>
                <a:buNone/>
                <a:defRPr/>
              </a:pPr>
              <a:r>
                <a:rPr lang="en-US" altLang="zh-CN" sz="3200" dirty="0" err="1">
                  <a:latin typeface="UTM Cookies" pitchFamily="18" charset="0"/>
                  <a:ea typeface="思源黑体 CN Light" panose="020B0300000000000000" charset="-122"/>
                  <a:sym typeface="+mn-ea"/>
                </a:rPr>
                <a:t>Nội</a:t>
              </a:r>
              <a:r>
                <a:rPr lang="en-US" altLang="zh-CN" sz="3200" dirty="0">
                  <a:latin typeface="UTM Cookies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思源黑体 CN Light" panose="020B0300000000000000" charset="-122"/>
                  <a:sym typeface="+mn-ea"/>
                </a:rPr>
                <a:t>thương</a:t>
              </a:r>
              <a:endParaRPr lang="zh-CN" altLang="en-US" sz="3200" dirty="0">
                <a:latin typeface="UTM Cookies" pitchFamily="18" charset="0"/>
                <a:ea typeface="思源黑体 CN Light" panose="020B0300000000000000" charset="-122"/>
                <a:sym typeface="+mn-ea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72833" y="2186559"/>
            <a:ext cx="2854596" cy="2222871"/>
            <a:chOff x="8450620" y="2205150"/>
            <a:chExt cx="2854596" cy="2222871"/>
          </a:xfrm>
        </p:grpSpPr>
        <p:grpSp>
          <p:nvGrpSpPr>
            <p:cNvPr id="18" name="组合 9"/>
            <p:cNvGrpSpPr/>
            <p:nvPr/>
          </p:nvGrpSpPr>
          <p:grpSpPr>
            <a:xfrm>
              <a:off x="8742766" y="2205150"/>
              <a:ext cx="2266560" cy="2222871"/>
              <a:chOff x="8463" y="1577"/>
              <a:chExt cx="8793" cy="4859"/>
            </a:xfrm>
          </p:grpSpPr>
          <p:sp>
            <p:nvSpPr>
              <p:cNvPr id="20" name="椭圆 13"/>
              <p:cNvSpPr/>
              <p:nvPr/>
            </p:nvSpPr>
            <p:spPr>
              <a:xfrm>
                <a:off x="8463" y="1759"/>
                <a:ext cx="8793" cy="4677"/>
              </a:xfrm>
              <a:prstGeom prst="ellipse">
                <a:avLst/>
              </a:prstGeom>
              <a:solidFill>
                <a:srgbClr val="FBE09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  <p:sp>
            <p:nvSpPr>
              <p:cNvPr id="21" name="椭圆 14"/>
              <p:cNvSpPr/>
              <p:nvPr/>
            </p:nvSpPr>
            <p:spPr>
              <a:xfrm>
                <a:off x="8463" y="1577"/>
                <a:ext cx="8431" cy="452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rgbClr val="42210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</p:grpSp>
        <p:sp>
          <p:nvSpPr>
            <p:cNvPr id="19" name="文本框 17"/>
            <p:cNvSpPr txBox="1"/>
            <p:nvPr/>
          </p:nvSpPr>
          <p:spPr>
            <a:xfrm>
              <a:off x="8450620" y="2475588"/>
              <a:ext cx="2854596" cy="1515208"/>
            </a:xfrm>
            <a:prstGeom prst="ellipse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indent="0" algn="ctr" fontAlgn="auto">
                <a:buFont typeface="Wingdings" panose="05000000000000000000" pitchFamily="2" charset="2"/>
                <a:buNone/>
                <a:defRPr/>
              </a:pPr>
              <a:r>
                <a:rPr lang="en-US" altLang="zh-CN" sz="3200" dirty="0" err="1">
                  <a:latin typeface="UTM Cookies" pitchFamily="18" charset="0"/>
                  <a:ea typeface="思源黑体 CN Light" panose="020B0300000000000000" charset="-122"/>
                  <a:sym typeface="+mn-ea"/>
                </a:rPr>
                <a:t>Ngoại</a:t>
              </a:r>
              <a:r>
                <a:rPr lang="en-US" altLang="zh-CN" sz="3200" dirty="0">
                  <a:latin typeface="UTM Cookies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思源黑体 CN Light" panose="020B0300000000000000" charset="-122"/>
                  <a:sym typeface="+mn-ea"/>
                </a:rPr>
                <a:t>thương</a:t>
              </a:r>
              <a:endParaRPr lang="zh-CN" altLang="en-US" sz="3200" dirty="0">
                <a:latin typeface="UTM Cookies" pitchFamily="18" charset="0"/>
                <a:ea typeface="思源黑体 CN Light" panose="020B0300000000000000" charset="-122"/>
                <a:sym typeface="+mn-ea"/>
              </a:endParaRPr>
            </a:p>
          </p:txBody>
        </p:sp>
      </p:grpSp>
      <p:sp>
        <p:nvSpPr>
          <p:cNvPr id="16" name="箭头: 右 2"/>
          <p:cNvSpPr/>
          <p:nvPr/>
        </p:nvSpPr>
        <p:spPr>
          <a:xfrm rot="6850185">
            <a:off x="3918841" y="1822543"/>
            <a:ext cx="911468" cy="458364"/>
          </a:xfrm>
          <a:prstGeom prst="rightArrow">
            <a:avLst/>
          </a:prstGeom>
          <a:solidFill>
            <a:srgbClr val="FAA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右 2"/>
          <p:cNvSpPr/>
          <p:nvPr/>
        </p:nvSpPr>
        <p:spPr>
          <a:xfrm rot="3578005">
            <a:off x="6702538" y="1712960"/>
            <a:ext cx="924879" cy="458364"/>
          </a:xfrm>
          <a:prstGeom prst="rightArrow">
            <a:avLst/>
          </a:prstGeom>
          <a:solidFill>
            <a:srgbClr val="FAA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Group 4"/>
          <p:cNvGrpSpPr/>
          <p:nvPr/>
        </p:nvGrpSpPr>
        <p:grpSpPr>
          <a:xfrm>
            <a:off x="471055" y="4589771"/>
            <a:ext cx="4299208" cy="2074267"/>
            <a:chOff x="471055" y="4589771"/>
            <a:chExt cx="4299208" cy="207426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55" y="4589771"/>
              <a:ext cx="4299208" cy="2074267"/>
            </a:xfrm>
            <a:prstGeom prst="rect">
              <a:avLst/>
            </a:prstGeom>
          </p:spPr>
        </p:pic>
        <p:sp>
          <p:nvSpPr>
            <p:cNvPr id="29" name="TextBox 10"/>
            <p:cNvSpPr txBox="1"/>
            <p:nvPr/>
          </p:nvSpPr>
          <p:spPr>
            <a:xfrm>
              <a:off x="1077335" y="4960663"/>
              <a:ext cx="3038011" cy="12926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800" spc="30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Ngoại</a:t>
              </a:r>
              <a:r>
                <a:rPr lang="en-US" sz="2800" spc="30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spc="30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thương</a:t>
              </a:r>
              <a:r>
                <a:rPr lang="en-US" sz="2800" spc="30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spc="30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bao</a:t>
              </a:r>
              <a:r>
                <a:rPr lang="en-US" sz="2800" spc="30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spc="30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gồm</a:t>
              </a:r>
              <a:r>
                <a:rPr lang="en-US" sz="2800" spc="30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spc="30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những</a:t>
              </a:r>
              <a:r>
                <a:rPr lang="en-US" sz="2800" spc="30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spc="30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hoạt</a:t>
              </a:r>
              <a:r>
                <a:rPr lang="en-US" sz="2800" spc="30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spc="30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động</a:t>
              </a:r>
              <a:r>
                <a:rPr lang="en-US" sz="2800" spc="30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spc="30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nào</a:t>
              </a:r>
              <a:r>
                <a:rPr lang="en-US" sz="2800" spc="30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?</a:t>
              </a:r>
              <a:endParaRPr lang="en-US" sz="2800" spc="112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207873" y="5081592"/>
            <a:ext cx="2779960" cy="1304286"/>
            <a:chOff x="2170983" y="645106"/>
            <a:chExt cx="6460399" cy="1544488"/>
          </a:xfrm>
        </p:grpSpPr>
        <p:sp>
          <p:nvSpPr>
            <p:cNvPr id="31" name="Rounded Rectangle 30"/>
            <p:cNvSpPr/>
            <p:nvPr/>
          </p:nvSpPr>
          <p:spPr>
            <a:xfrm>
              <a:off x="2323383" y="797506"/>
              <a:ext cx="6307999" cy="139208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noFill/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2170983" y="645106"/>
              <a:ext cx="6307999" cy="1392089"/>
            </a:xfrm>
            <a:prstGeom prst="roundRect">
              <a:avLst/>
            </a:prstGeom>
            <a:ln w="28575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617527" y="5104281"/>
            <a:ext cx="2892516" cy="1281597"/>
            <a:chOff x="2170983" y="645106"/>
            <a:chExt cx="6460399" cy="1544488"/>
          </a:xfrm>
        </p:grpSpPr>
        <p:sp>
          <p:nvSpPr>
            <p:cNvPr id="34" name="Rounded Rectangle 33"/>
            <p:cNvSpPr/>
            <p:nvPr/>
          </p:nvSpPr>
          <p:spPr>
            <a:xfrm>
              <a:off x="2323383" y="797506"/>
              <a:ext cx="6307999" cy="139208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noFill/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170983" y="645106"/>
              <a:ext cx="6307999" cy="1392089"/>
            </a:xfrm>
            <a:prstGeom prst="roundRect">
              <a:avLst/>
            </a:prstGeom>
            <a:ln w="28575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箭头: 右 2"/>
          <p:cNvSpPr/>
          <p:nvPr/>
        </p:nvSpPr>
        <p:spPr>
          <a:xfrm rot="3578005">
            <a:off x="8833471" y="4354068"/>
            <a:ext cx="924879" cy="458364"/>
          </a:xfrm>
          <a:prstGeom prst="rightArrow">
            <a:avLst/>
          </a:prstGeom>
          <a:solidFill>
            <a:srgbClr val="FAA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箭头: 右 2"/>
          <p:cNvSpPr/>
          <p:nvPr/>
        </p:nvSpPr>
        <p:spPr>
          <a:xfrm rot="7445048">
            <a:off x="6719989" y="4324059"/>
            <a:ext cx="924879" cy="458364"/>
          </a:xfrm>
          <a:prstGeom prst="rightArrow">
            <a:avLst/>
          </a:prstGeom>
          <a:solidFill>
            <a:srgbClr val="FAA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Rectangle 38"/>
          <p:cNvSpPr/>
          <p:nvPr/>
        </p:nvSpPr>
        <p:spPr>
          <a:xfrm>
            <a:off x="5504832" y="5407776"/>
            <a:ext cx="1986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2800" dirty="0" err="1">
                <a:latin typeface="UTM Cookies" pitchFamily="18" charset="0"/>
                <a:ea typeface="思源黑体 CN Light" panose="020B0300000000000000" charset="-122"/>
                <a:sym typeface="+mn-ea"/>
              </a:rPr>
              <a:t>Xuất</a:t>
            </a:r>
            <a:r>
              <a:rPr lang="en-US" altLang="zh-CN" sz="2800" dirty="0">
                <a:latin typeface="UTM Cookies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Cookies" pitchFamily="18" charset="0"/>
                <a:ea typeface="思源黑体 CN Light" panose="020B0300000000000000" charset="-122"/>
                <a:sym typeface="+mn-ea"/>
              </a:rPr>
              <a:t>khẩu</a:t>
            </a:r>
            <a:endParaRPr lang="zh-CN" altLang="en-US" sz="2800" dirty="0">
              <a:latin typeface="UTM Cookies" pitchFamily="18" charset="0"/>
              <a:ea typeface="思源黑体 CN Light" panose="020B0300000000000000" charset="-122"/>
              <a:sym typeface="+mn-ea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179411" y="5404257"/>
            <a:ext cx="1978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2800" dirty="0" err="1">
                <a:latin typeface="UTM Cookies" pitchFamily="18" charset="0"/>
                <a:ea typeface="思源黑体 CN Light" panose="020B0300000000000000" charset="-122"/>
                <a:sym typeface="+mn-ea"/>
              </a:rPr>
              <a:t>Nhập</a:t>
            </a:r>
            <a:r>
              <a:rPr lang="en-US" altLang="zh-CN" sz="2800" dirty="0">
                <a:latin typeface="UTM Cookies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Cookies" pitchFamily="18" charset="0"/>
                <a:ea typeface="思源黑体 CN Light" panose="020B0300000000000000" charset="-122"/>
                <a:sym typeface="+mn-ea"/>
              </a:rPr>
              <a:t>khẩu</a:t>
            </a:r>
            <a:endParaRPr lang="zh-CN" altLang="en-US" sz="2800" dirty="0">
              <a:latin typeface="UTM Cookies" pitchFamily="18" charset="0"/>
              <a:ea typeface="思源黑体 CN Light" panose="020B03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4084968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  <p:bldP spid="17" grpId="0" animBg="1"/>
      <p:bldP spid="36" grpId="0" animBg="1"/>
      <p:bldP spid="37" grpId="0" animBg="1"/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2"/>
          <p:cNvGrpSpPr/>
          <p:nvPr/>
        </p:nvGrpSpPr>
        <p:grpSpPr>
          <a:xfrm>
            <a:off x="510361" y="407977"/>
            <a:ext cx="11245403" cy="6065345"/>
            <a:chOff x="0" y="0"/>
            <a:chExt cx="18216162" cy="9236364"/>
          </a:xfrm>
          <a:solidFill>
            <a:schemeClr val="bg1">
              <a:alpha val="64000"/>
            </a:schemeClr>
          </a:solidFill>
        </p:grpSpPr>
        <p:sp>
          <p:nvSpPr>
            <p:cNvPr id="43" name="Freeform 3"/>
            <p:cNvSpPr/>
            <p:nvPr/>
          </p:nvSpPr>
          <p:spPr>
            <a:xfrm>
              <a:off x="0" y="0"/>
              <a:ext cx="18216161" cy="9236363"/>
            </a:xfrm>
            <a:custGeom>
              <a:avLst/>
              <a:gdLst/>
              <a:ahLst/>
              <a:cxnLst/>
              <a:rect l="l" t="t" r="r" b="b"/>
              <a:pathLst>
                <a:path w="18216161" h="9236363">
                  <a:moveTo>
                    <a:pt x="1324610" y="0"/>
                  </a:moveTo>
                  <a:lnTo>
                    <a:pt x="0" y="0"/>
                  </a:lnTo>
                  <a:lnTo>
                    <a:pt x="0" y="7911754"/>
                  </a:lnTo>
                  <a:lnTo>
                    <a:pt x="1324610" y="9236363"/>
                  </a:lnTo>
                  <a:lnTo>
                    <a:pt x="18216161" y="9236363"/>
                  </a:lnTo>
                  <a:lnTo>
                    <a:pt x="18216161" y="0"/>
                  </a:lnTo>
                  <a:lnTo>
                    <a:pt x="1324610" y="0"/>
                  </a:lnTo>
                  <a:lnTo>
                    <a:pt x="132461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98" y="1784780"/>
            <a:ext cx="2366455" cy="44926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0301" y="1095852"/>
            <a:ext cx="6712368" cy="2788986"/>
          </a:xfrm>
          <a:prstGeom prst="rect">
            <a:avLst/>
          </a:prstGeom>
        </p:spPr>
      </p:pic>
      <p:sp>
        <p:nvSpPr>
          <p:cNvPr id="31" name="TextBox 10"/>
          <p:cNvSpPr txBox="1"/>
          <p:nvPr/>
        </p:nvSpPr>
        <p:spPr>
          <a:xfrm>
            <a:off x="5085510" y="1694751"/>
            <a:ext cx="541945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Em</a:t>
            </a:r>
            <a:r>
              <a:rPr lang="en-US" sz="3200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hãy</a:t>
            </a:r>
            <a:r>
              <a:rPr lang="en-US" sz="3200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nêu</a:t>
            </a:r>
            <a:r>
              <a:rPr lang="en-US" sz="3200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tên</a:t>
            </a:r>
            <a:r>
              <a:rPr lang="en-US" sz="3200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các</a:t>
            </a:r>
            <a:r>
              <a:rPr lang="en-US" sz="3200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mặt</a:t>
            </a:r>
            <a:r>
              <a:rPr lang="en-US" sz="3200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hàng</a:t>
            </a:r>
            <a:r>
              <a:rPr lang="en-US" sz="3200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xuất</a:t>
            </a:r>
            <a:r>
              <a:rPr lang="en-US" sz="3200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khẩu</a:t>
            </a:r>
            <a:r>
              <a:rPr lang="en-US" sz="3200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nhập</a:t>
            </a:r>
            <a:r>
              <a:rPr lang="en-US" sz="3200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khẩu</a:t>
            </a:r>
            <a:r>
              <a:rPr lang="en-US" sz="3200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chủ</a:t>
            </a:r>
            <a:r>
              <a:rPr lang="en-US" sz="3200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yếu</a:t>
            </a:r>
            <a:r>
              <a:rPr lang="en-US" sz="3200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của</a:t>
            </a:r>
            <a:r>
              <a:rPr lang="en-US" sz="3200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nước</a:t>
            </a:r>
            <a:r>
              <a:rPr lang="en-US" sz="3200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ta.</a:t>
            </a:r>
            <a:endParaRPr lang="en-US" sz="3200" spc="11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grpSp>
        <p:nvGrpSpPr>
          <p:cNvPr id="44" name="Group 4"/>
          <p:cNvGrpSpPr/>
          <p:nvPr/>
        </p:nvGrpSpPr>
        <p:grpSpPr>
          <a:xfrm rot="10800000">
            <a:off x="9081811" y="3884838"/>
            <a:ext cx="2633664" cy="2633664"/>
            <a:chOff x="0" y="0"/>
            <a:chExt cx="927100" cy="927100"/>
          </a:xfrm>
        </p:grpSpPr>
        <p:sp>
          <p:nvSpPr>
            <p:cNvPr id="45" name="Freeform 5"/>
            <p:cNvSpPr/>
            <p:nvPr/>
          </p:nvSpPr>
          <p:spPr>
            <a:xfrm>
              <a:off x="0" y="0"/>
              <a:ext cx="927100" cy="927100"/>
            </a:xfrm>
            <a:custGeom>
              <a:avLst/>
              <a:gdLst/>
              <a:ahLst/>
              <a:cxnLst/>
              <a:rect l="l" t="t" r="r" b="b"/>
              <a:pathLst>
                <a:path w="927100" h="927100">
                  <a:moveTo>
                    <a:pt x="763270" y="0"/>
                  </a:moveTo>
                  <a:lnTo>
                    <a:pt x="0" y="0"/>
                  </a:lnTo>
                  <a:lnTo>
                    <a:pt x="0" y="927100"/>
                  </a:lnTo>
                  <a:lnTo>
                    <a:pt x="76200" y="927100"/>
                  </a:lnTo>
                  <a:lnTo>
                    <a:pt x="76200" y="76200"/>
                  </a:lnTo>
                  <a:lnTo>
                    <a:pt x="927100" y="76200"/>
                  </a:lnTo>
                  <a:lnTo>
                    <a:pt x="927100" y="0"/>
                  </a:lnTo>
                  <a:close/>
                </a:path>
              </a:pathLst>
            </a:custGeom>
            <a:solidFill>
              <a:srgbClr val="68A5AF"/>
            </a:solidFill>
          </p:spPr>
        </p:sp>
      </p:grpSp>
      <p:grpSp>
        <p:nvGrpSpPr>
          <p:cNvPr id="48" name="Group 4"/>
          <p:cNvGrpSpPr/>
          <p:nvPr/>
        </p:nvGrpSpPr>
        <p:grpSpPr>
          <a:xfrm>
            <a:off x="580362" y="355162"/>
            <a:ext cx="2633664" cy="2633664"/>
            <a:chOff x="0" y="0"/>
            <a:chExt cx="927100" cy="927100"/>
          </a:xfrm>
        </p:grpSpPr>
        <p:sp>
          <p:nvSpPr>
            <p:cNvPr id="49" name="Freeform 5"/>
            <p:cNvSpPr/>
            <p:nvPr/>
          </p:nvSpPr>
          <p:spPr>
            <a:xfrm>
              <a:off x="0" y="0"/>
              <a:ext cx="927100" cy="927100"/>
            </a:xfrm>
            <a:custGeom>
              <a:avLst/>
              <a:gdLst/>
              <a:ahLst/>
              <a:cxnLst/>
              <a:rect l="l" t="t" r="r" b="b"/>
              <a:pathLst>
                <a:path w="927100" h="927100">
                  <a:moveTo>
                    <a:pt x="763270" y="0"/>
                  </a:moveTo>
                  <a:lnTo>
                    <a:pt x="0" y="0"/>
                  </a:lnTo>
                  <a:lnTo>
                    <a:pt x="0" y="927100"/>
                  </a:lnTo>
                  <a:lnTo>
                    <a:pt x="76200" y="927100"/>
                  </a:lnTo>
                  <a:lnTo>
                    <a:pt x="76200" y="76200"/>
                  </a:lnTo>
                  <a:lnTo>
                    <a:pt x="927100" y="76200"/>
                  </a:lnTo>
                  <a:lnTo>
                    <a:pt x="927100" y="0"/>
                  </a:lnTo>
                  <a:close/>
                </a:path>
              </a:pathLst>
            </a:custGeom>
            <a:solidFill>
              <a:srgbClr val="68A5AF"/>
            </a:solidFill>
          </p:spPr>
        </p:sp>
      </p:grpSp>
    </p:spTree>
    <p:extLst>
      <p:ext uri="{BB962C8B-B14F-4D97-AF65-F5344CB8AC3E}">
        <p14:creationId xmlns:p14="http://schemas.microsoft.com/office/powerpoint/2010/main" val="337223424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42" y="4295553"/>
            <a:ext cx="12863274" cy="2796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33" y="-217864"/>
            <a:ext cx="5091840" cy="2227680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0" y="895976"/>
            <a:ext cx="7743670" cy="5664849"/>
            <a:chOff x="-4408832" y="-1706102"/>
            <a:chExt cx="4215129" cy="3083560"/>
          </a:xfrm>
        </p:grpSpPr>
        <p:sp>
          <p:nvSpPr>
            <p:cNvPr id="4" name="Freeform 3"/>
            <p:cNvSpPr/>
            <p:nvPr/>
          </p:nvSpPr>
          <p:spPr>
            <a:xfrm>
              <a:off x="-4408832" y="-1706102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5"/>
              <a:stretch>
                <a:fillRect l="-130" r="-5836" b="-41"/>
              </a:stretch>
            </a:blipFill>
          </p:spPr>
        </p:sp>
      </p:grpSp>
      <p:sp>
        <p:nvSpPr>
          <p:cNvPr id="5" name="Rectangle 4"/>
          <p:cNvSpPr/>
          <p:nvPr/>
        </p:nvSpPr>
        <p:spPr>
          <a:xfrm>
            <a:off x="8687440" y="634366"/>
            <a:ext cx="20858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Xuất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</a:p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gạo</a:t>
            </a:r>
            <a:endParaRPr lang="zh-CN" altLang="en-US" sz="3200" dirty="0">
              <a:solidFill>
                <a:schemeClr val="bg1"/>
              </a:solidFill>
              <a:latin typeface="UTM Alba Matter" pitchFamily="18" charset="0"/>
              <a:ea typeface="思源黑体 CN Light" panose="020B03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2882057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42" y="4295553"/>
            <a:ext cx="12863274" cy="2796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33" y="-217864"/>
            <a:ext cx="5091840" cy="2227680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0" y="895976"/>
            <a:ext cx="7743670" cy="5664849"/>
            <a:chOff x="-4408832" y="-1706102"/>
            <a:chExt cx="4215129" cy="3083560"/>
          </a:xfrm>
          <a:blipFill>
            <a:blip r:embed="rId5"/>
            <a:stretch>
              <a:fillRect l="-130" r="-5836" b="-41"/>
            </a:stretch>
          </a:blipFill>
        </p:grpSpPr>
        <p:sp>
          <p:nvSpPr>
            <p:cNvPr id="4" name="Freeform 3"/>
            <p:cNvSpPr/>
            <p:nvPr/>
          </p:nvSpPr>
          <p:spPr>
            <a:xfrm>
              <a:off x="-4408832" y="-1706102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6"/>
              <a:stretch>
                <a:fillRect l="-130" r="-5836" b="-41"/>
              </a:stretch>
            </a:blipFill>
          </p:spPr>
        </p:sp>
      </p:grpSp>
      <p:sp>
        <p:nvSpPr>
          <p:cNvPr id="5" name="Rectangle 4"/>
          <p:cNvSpPr/>
          <p:nvPr/>
        </p:nvSpPr>
        <p:spPr>
          <a:xfrm>
            <a:off x="8687440" y="634366"/>
            <a:ext cx="20858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Xuất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</a:p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cao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su</a:t>
            </a:r>
            <a:endParaRPr lang="zh-CN" altLang="en-US" sz="3200" dirty="0">
              <a:solidFill>
                <a:schemeClr val="bg1"/>
              </a:solidFill>
              <a:latin typeface="UTM Alba Matter" pitchFamily="18" charset="0"/>
              <a:ea typeface="思源黑体 CN Light" panose="020B03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6309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42" y="4295553"/>
            <a:ext cx="12863274" cy="2796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33" y="-217864"/>
            <a:ext cx="5091840" cy="2227680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0" y="895976"/>
            <a:ext cx="7743670" cy="5664849"/>
            <a:chOff x="-4408832" y="-1706102"/>
            <a:chExt cx="4215129" cy="3083560"/>
          </a:xfrm>
          <a:blipFill>
            <a:blip r:embed="rId5"/>
            <a:stretch>
              <a:fillRect l="-130" r="-5836" b="-41"/>
            </a:stretch>
          </a:blipFill>
        </p:grpSpPr>
        <p:sp>
          <p:nvSpPr>
            <p:cNvPr id="4" name="Freeform 3"/>
            <p:cNvSpPr/>
            <p:nvPr/>
          </p:nvSpPr>
          <p:spPr>
            <a:xfrm>
              <a:off x="-4408832" y="-1706102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" name="Rectangle 4"/>
          <p:cNvSpPr/>
          <p:nvPr/>
        </p:nvSpPr>
        <p:spPr>
          <a:xfrm>
            <a:off x="8687440" y="634366"/>
            <a:ext cx="20858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Xuất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</a:p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cà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phê</a:t>
            </a:r>
            <a:endParaRPr lang="zh-CN" altLang="en-US" sz="3200" dirty="0">
              <a:solidFill>
                <a:schemeClr val="bg1"/>
              </a:solidFill>
              <a:latin typeface="UTM Alba Matter" pitchFamily="18" charset="0"/>
              <a:ea typeface="思源黑体 CN Light" panose="020B03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2361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42" y="4295553"/>
            <a:ext cx="12863274" cy="2796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33" y="-217865"/>
            <a:ext cx="5091840" cy="2450701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0" y="895976"/>
            <a:ext cx="7743670" cy="5664849"/>
            <a:chOff x="-4408832" y="-1706102"/>
            <a:chExt cx="4215129" cy="3083560"/>
          </a:xfrm>
          <a:blipFill>
            <a:blip r:embed="rId5"/>
            <a:stretch>
              <a:fillRect l="-130" r="-5836" b="-41"/>
            </a:stretch>
          </a:blipFill>
        </p:grpSpPr>
        <p:sp>
          <p:nvSpPr>
            <p:cNvPr id="4" name="Freeform 3"/>
            <p:cNvSpPr/>
            <p:nvPr/>
          </p:nvSpPr>
          <p:spPr>
            <a:xfrm>
              <a:off x="-4408832" y="-1706102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" name="Rectangle 4"/>
          <p:cNvSpPr/>
          <p:nvPr/>
        </p:nvSpPr>
        <p:spPr>
          <a:xfrm>
            <a:off x="7617437" y="634366"/>
            <a:ext cx="42258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Xuất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</a:p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Gỗ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và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sản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phẩm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từ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gỗ</a:t>
            </a:r>
            <a:endParaRPr lang="zh-CN" altLang="en-US" sz="3200" dirty="0">
              <a:solidFill>
                <a:schemeClr val="bg1"/>
              </a:solidFill>
              <a:latin typeface="UTM Alba Matter" pitchFamily="18" charset="0"/>
              <a:ea typeface="思源黑体 CN Light" panose="020B03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5138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42" y="4295553"/>
            <a:ext cx="12863274" cy="2796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33" y="-217864"/>
            <a:ext cx="5091840" cy="2227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87440" y="634366"/>
            <a:ext cx="20858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Xuất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</a:p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rau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quả</a:t>
            </a:r>
            <a:endParaRPr lang="zh-CN" altLang="en-US" sz="3200" dirty="0">
              <a:solidFill>
                <a:schemeClr val="bg1"/>
              </a:solidFill>
              <a:latin typeface="UTM Alba Matter" pitchFamily="18" charset="0"/>
              <a:ea typeface="思源黑体 CN Light" panose="020B0300000000000000" charset="-122"/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59" y="162840"/>
            <a:ext cx="4847079" cy="3175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97" y="2009816"/>
            <a:ext cx="4233333" cy="317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45" y="3719044"/>
            <a:ext cx="5229241" cy="2931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92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57460"/>
          <a:stretch/>
        </p:blipFill>
        <p:spPr>
          <a:xfrm>
            <a:off x="0" y="0"/>
            <a:ext cx="12192000" cy="7177715"/>
          </a:xfrm>
          <a:prstGeom prst="rect">
            <a:avLst/>
          </a:prstGeom>
        </p:spPr>
      </p:pic>
      <p:sp>
        <p:nvSpPr>
          <p:cNvPr id="38" name="圆角矩形 37"/>
          <p:cNvSpPr/>
          <p:nvPr/>
        </p:nvSpPr>
        <p:spPr>
          <a:xfrm>
            <a:off x="537029" y="783771"/>
            <a:ext cx="11248571" cy="607422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5087"/>
            <a:ext cx="4295109" cy="3529258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319725" y="1061958"/>
            <a:ext cx="2359274" cy="1479024"/>
            <a:chOff x="4912490" y="1829747"/>
            <a:chExt cx="1104631" cy="692490"/>
          </a:xfrm>
        </p:grpSpPr>
        <p:sp>
          <p:nvSpPr>
            <p:cNvPr id="13" name="任意多边形 12"/>
            <p:cNvSpPr/>
            <p:nvPr/>
          </p:nvSpPr>
          <p:spPr>
            <a:xfrm rot="20191058">
              <a:off x="4912490" y="1829747"/>
              <a:ext cx="1104631" cy="513054"/>
            </a:xfrm>
            <a:custGeom>
              <a:avLst/>
              <a:gdLst>
                <a:gd name="connsiteX0" fmla="*/ 846846 w 1035789"/>
                <a:gd name="connsiteY0" fmla="*/ 167044 h 513054"/>
                <a:gd name="connsiteX1" fmla="*/ 738618 w 1035789"/>
                <a:gd name="connsiteY1" fmla="*/ 209714 h 513054"/>
                <a:gd name="connsiteX2" fmla="*/ 781289 w 1035789"/>
                <a:gd name="connsiteY2" fmla="*/ 317942 h 513054"/>
                <a:gd name="connsiteX3" fmla="*/ 889517 w 1035789"/>
                <a:gd name="connsiteY3" fmla="*/ 275271 h 513054"/>
                <a:gd name="connsiteX4" fmla="*/ 846846 w 1035789"/>
                <a:gd name="connsiteY4" fmla="*/ 167044 h 513054"/>
                <a:gd name="connsiteX5" fmla="*/ 779262 w 1035789"/>
                <a:gd name="connsiteY5" fmla="*/ 0 h 513054"/>
                <a:gd name="connsiteX6" fmla="*/ 1035789 w 1035789"/>
                <a:gd name="connsiteY6" fmla="*/ 256527 h 513054"/>
                <a:gd name="connsiteX7" fmla="*/ 779262 w 1035789"/>
                <a:gd name="connsiteY7" fmla="*/ 513054 h 513054"/>
                <a:gd name="connsiteX8" fmla="*/ 0 w 1035789"/>
                <a:gd name="connsiteY8" fmla="*/ 513054 h 513054"/>
                <a:gd name="connsiteX9" fmla="*/ 0 w 1035789"/>
                <a:gd name="connsiteY9" fmla="*/ 0 h 5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5789" h="513054">
                  <a:moveTo>
                    <a:pt x="846846" y="167044"/>
                  </a:moveTo>
                  <a:cubicBezTo>
                    <a:pt x="805177" y="148940"/>
                    <a:pt x="756721" y="168045"/>
                    <a:pt x="738618" y="209714"/>
                  </a:cubicBezTo>
                  <a:cubicBezTo>
                    <a:pt x="720515" y="251384"/>
                    <a:pt x="739619" y="299839"/>
                    <a:pt x="781289" y="317942"/>
                  </a:cubicBezTo>
                  <a:cubicBezTo>
                    <a:pt x="822958" y="336045"/>
                    <a:pt x="871414" y="316941"/>
                    <a:pt x="889517" y="275271"/>
                  </a:cubicBezTo>
                  <a:cubicBezTo>
                    <a:pt x="907620" y="233602"/>
                    <a:pt x="888516" y="185147"/>
                    <a:pt x="846846" y="167044"/>
                  </a:cubicBezTo>
                  <a:close/>
                  <a:moveTo>
                    <a:pt x="779262" y="0"/>
                  </a:moveTo>
                  <a:lnTo>
                    <a:pt x="1035789" y="256527"/>
                  </a:lnTo>
                  <a:lnTo>
                    <a:pt x="779262" y="513054"/>
                  </a:lnTo>
                  <a:lnTo>
                    <a:pt x="0" y="51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 rot="20088889">
              <a:off x="4993668" y="1961435"/>
              <a:ext cx="786236" cy="560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altLang="zh-CN" sz="5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quarelle" pitchFamily="18" charset="0"/>
                  <a:ea typeface="微软雅黑" panose="020B0503020204020204" pitchFamily="34" charset="-122"/>
                </a:rPr>
                <a:t>Mục</a:t>
              </a:r>
              <a:r>
                <a:rPr lang="en-US" altLang="zh-CN" sz="5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quarelle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5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quarelle" pitchFamily="18" charset="0"/>
                  <a:ea typeface="微软雅黑" panose="020B0503020204020204" pitchFamily="34" charset="-122"/>
                </a:rPr>
                <a:t>tiêu</a:t>
              </a:r>
              <a:endParaRPr lang="zh-CN" alt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295109" y="1964557"/>
            <a:ext cx="68509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UTM Neo Sans Intel" pitchFamily="18" charset="0"/>
              </a:rPr>
              <a:t>- </a:t>
            </a:r>
            <a:r>
              <a:rPr lang="en-US" sz="2800" b="1" dirty="0" err="1">
                <a:latin typeface="UTM Neo Sans Intel" pitchFamily="18" charset="0"/>
              </a:rPr>
              <a:t>Nêu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được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một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số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đặc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điểm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nổi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bật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về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thương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mại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và</a:t>
            </a:r>
            <a:r>
              <a:rPr lang="en-US" sz="2800" b="1" dirty="0">
                <a:latin typeface="UTM Neo Sans Intel" pitchFamily="18" charset="0"/>
              </a:rPr>
              <a:t> du </a:t>
            </a:r>
            <a:r>
              <a:rPr lang="en-US" sz="2800" b="1" dirty="0" err="1">
                <a:latin typeface="UTM Neo Sans Intel" pitchFamily="18" charset="0"/>
              </a:rPr>
              <a:t>lịch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của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nước</a:t>
            </a:r>
            <a:r>
              <a:rPr lang="en-US" sz="2800" b="1" dirty="0">
                <a:latin typeface="UTM Neo Sans Intel" pitchFamily="18" charset="0"/>
              </a:rPr>
              <a:t> ta:</a:t>
            </a:r>
          </a:p>
          <a:p>
            <a:pPr algn="just"/>
            <a:r>
              <a:rPr lang="en-US" sz="2800" b="1" dirty="0">
                <a:latin typeface="UTM Neo Sans Intel" pitchFamily="18" charset="0"/>
              </a:rPr>
              <a:t>+ </a:t>
            </a:r>
            <a:r>
              <a:rPr lang="en-US" sz="2800" b="1" dirty="0" err="1">
                <a:latin typeface="UTM Neo Sans Intel" pitchFamily="18" charset="0"/>
              </a:rPr>
              <a:t>Về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thương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mại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có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xuất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khẩu</a:t>
            </a:r>
            <a:r>
              <a:rPr lang="en-US" sz="2800" b="1" dirty="0">
                <a:latin typeface="UTM Neo Sans Intel" pitchFamily="18" charset="0"/>
              </a:rPr>
              <a:t>: </a:t>
            </a:r>
            <a:r>
              <a:rPr lang="en-US" sz="2800" b="1" dirty="0" err="1">
                <a:latin typeface="UTM Neo Sans Intel" pitchFamily="18" charset="0"/>
              </a:rPr>
              <a:t>khoáng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sản</a:t>
            </a:r>
            <a:r>
              <a:rPr lang="en-US" sz="2800" b="1" dirty="0">
                <a:latin typeface="UTM Neo Sans Intel" pitchFamily="18" charset="0"/>
              </a:rPr>
              <a:t>, </a:t>
            </a:r>
            <a:r>
              <a:rPr lang="en-US" sz="2800" b="1" dirty="0" err="1">
                <a:latin typeface="UTM Neo Sans Intel" pitchFamily="18" charset="0"/>
              </a:rPr>
              <a:t>hàng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dệt</a:t>
            </a:r>
            <a:r>
              <a:rPr lang="en-US" sz="2800" b="1" dirty="0">
                <a:latin typeface="UTM Neo Sans Intel" pitchFamily="18" charset="0"/>
              </a:rPr>
              <a:t> may, </a:t>
            </a:r>
            <a:r>
              <a:rPr lang="en-US" sz="2800" b="1" dirty="0" err="1">
                <a:latin typeface="UTM Neo Sans Intel" pitchFamily="18" charset="0"/>
              </a:rPr>
              <a:t>nông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sản</a:t>
            </a:r>
            <a:r>
              <a:rPr lang="en-US" sz="2800" b="1" dirty="0">
                <a:latin typeface="UTM Neo Sans Intel" pitchFamily="18" charset="0"/>
              </a:rPr>
              <a:t>, </a:t>
            </a:r>
            <a:r>
              <a:rPr lang="en-US" sz="2800" b="1" dirty="0" err="1">
                <a:latin typeface="UTM Neo Sans Intel" pitchFamily="18" charset="0"/>
              </a:rPr>
              <a:t>thủy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sản</a:t>
            </a:r>
            <a:r>
              <a:rPr lang="en-US" sz="2800" b="1" dirty="0">
                <a:latin typeface="UTM Neo Sans Intel" pitchFamily="18" charset="0"/>
              </a:rPr>
              <a:t>, </a:t>
            </a:r>
            <a:r>
              <a:rPr lang="en-US" sz="2800" b="1" dirty="0" err="1">
                <a:latin typeface="UTM Neo Sans Intel" pitchFamily="18" charset="0"/>
              </a:rPr>
              <a:t>lâm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sản</a:t>
            </a:r>
            <a:r>
              <a:rPr lang="en-US" sz="2800" b="1" dirty="0">
                <a:latin typeface="UTM Neo Sans Intel" pitchFamily="18" charset="0"/>
              </a:rPr>
              <a:t>; </a:t>
            </a:r>
            <a:r>
              <a:rPr lang="en-US" sz="2800" b="1" dirty="0" err="1">
                <a:latin typeface="UTM Neo Sans Intel" pitchFamily="18" charset="0"/>
              </a:rPr>
              <a:t>nhập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khẩu</a:t>
            </a:r>
            <a:r>
              <a:rPr lang="en-US" sz="2800" b="1" dirty="0">
                <a:latin typeface="UTM Neo Sans Intel" pitchFamily="18" charset="0"/>
              </a:rPr>
              <a:t>: </a:t>
            </a:r>
            <a:r>
              <a:rPr lang="en-US" sz="2800" b="1" dirty="0" err="1">
                <a:latin typeface="UTM Neo Sans Intel" pitchFamily="18" charset="0"/>
              </a:rPr>
              <a:t>máy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móc</a:t>
            </a:r>
            <a:r>
              <a:rPr lang="en-US" sz="2800" b="1" dirty="0">
                <a:latin typeface="UTM Neo Sans Intel" pitchFamily="18" charset="0"/>
              </a:rPr>
              <a:t>, </a:t>
            </a:r>
            <a:r>
              <a:rPr lang="en-US" sz="2800" b="1" dirty="0" err="1">
                <a:latin typeface="UTM Neo Sans Intel" pitchFamily="18" charset="0"/>
              </a:rPr>
              <a:t>thiết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bị</a:t>
            </a:r>
            <a:r>
              <a:rPr lang="en-US" sz="2800" b="1" dirty="0">
                <a:latin typeface="UTM Neo Sans Intel" pitchFamily="18" charset="0"/>
              </a:rPr>
              <a:t>, </a:t>
            </a:r>
            <a:r>
              <a:rPr lang="en-US" sz="2800" b="1" dirty="0" err="1">
                <a:latin typeface="UTM Neo Sans Intel" pitchFamily="18" charset="0"/>
              </a:rPr>
              <a:t>nguyên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và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nhiên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liệu</a:t>
            </a:r>
            <a:r>
              <a:rPr lang="en-US" sz="2800" b="1" dirty="0">
                <a:latin typeface="UTM Neo Sans Intel" pitchFamily="18" charset="0"/>
              </a:rPr>
              <a:t>,…</a:t>
            </a:r>
          </a:p>
          <a:p>
            <a:pPr algn="just"/>
            <a:r>
              <a:rPr lang="en-US" sz="2800" b="1" dirty="0">
                <a:latin typeface="UTM Neo Sans Intel" pitchFamily="18" charset="0"/>
              </a:rPr>
              <a:t>+ </a:t>
            </a:r>
            <a:r>
              <a:rPr lang="en-US" sz="2800" b="1" dirty="0" err="1">
                <a:latin typeface="UTM Neo Sans Intel" pitchFamily="18" charset="0"/>
              </a:rPr>
              <a:t>Ngành</a:t>
            </a:r>
            <a:r>
              <a:rPr lang="en-US" sz="2800" b="1" dirty="0">
                <a:latin typeface="UTM Neo Sans Intel" pitchFamily="18" charset="0"/>
              </a:rPr>
              <a:t> du </a:t>
            </a:r>
            <a:r>
              <a:rPr lang="en-US" sz="2800" b="1" dirty="0" err="1">
                <a:latin typeface="UTM Neo Sans Intel" pitchFamily="18" charset="0"/>
              </a:rPr>
              <a:t>lịch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nước</a:t>
            </a:r>
            <a:r>
              <a:rPr lang="en-US" sz="2800" b="1" dirty="0">
                <a:latin typeface="UTM Neo Sans Intel" pitchFamily="18" charset="0"/>
              </a:rPr>
              <a:t> ta </a:t>
            </a:r>
            <a:r>
              <a:rPr lang="en-US" sz="2800" b="1" dirty="0" err="1">
                <a:latin typeface="UTM Neo Sans Intel" pitchFamily="18" charset="0"/>
              </a:rPr>
              <a:t>ngày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càng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phát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triển</a:t>
            </a:r>
            <a:r>
              <a:rPr lang="en-US" sz="2800" b="1" dirty="0">
                <a:latin typeface="UTM Neo Sans Intel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UTM Neo Sans Intel" pitchFamily="18" charset="0"/>
              </a:rPr>
              <a:t>- </a:t>
            </a:r>
            <a:r>
              <a:rPr lang="en-US" sz="2800" b="1" dirty="0" err="1">
                <a:latin typeface="UTM Neo Sans Intel" pitchFamily="18" charset="0"/>
              </a:rPr>
              <a:t>Nhớ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tên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một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số</a:t>
            </a:r>
            <a:r>
              <a:rPr lang="en-US" sz="2800" b="1" dirty="0">
                <a:latin typeface="UTM Neo Sans Intel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</a:rPr>
              <a:t>điểm</a:t>
            </a:r>
            <a:r>
              <a:rPr lang="en-US" sz="2800" b="1" dirty="0">
                <a:latin typeface="UTM Neo Sans Intel" pitchFamily="18" charset="0"/>
              </a:rPr>
              <a:t> du </a:t>
            </a:r>
            <a:r>
              <a:rPr lang="en-US" sz="2800" b="1" dirty="0" err="1">
                <a:latin typeface="UTM Neo Sans Intel" pitchFamily="18" charset="0"/>
              </a:rPr>
              <a:t>lịch</a:t>
            </a:r>
            <a:r>
              <a:rPr lang="en-US" sz="2800" b="1" dirty="0">
                <a:latin typeface="UTM Neo Sans Intel" pitchFamily="18" charset="0"/>
              </a:rPr>
              <a:t>.</a:t>
            </a:r>
            <a:endParaRPr lang="zh-CN" altLang="en-US" sz="2800" b="1" dirty="0">
              <a:latin typeface="UTM Neo Sans Intel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635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42" y="4295553"/>
            <a:ext cx="12863274" cy="2796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33" y="-217864"/>
            <a:ext cx="5091840" cy="2227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87440" y="634366"/>
            <a:ext cx="20858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Xuất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</a:p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thủy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sản</a:t>
            </a:r>
            <a:endParaRPr lang="zh-CN" altLang="en-US" sz="3200" dirty="0">
              <a:solidFill>
                <a:schemeClr val="bg1"/>
              </a:solidFill>
              <a:latin typeface="UTM Alba Matter" pitchFamily="18" charset="0"/>
              <a:ea typeface="思源黑体 CN Light" panose="020B0300000000000000" charset="-122"/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58" y="775543"/>
            <a:ext cx="4847079" cy="2722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71" y="2136764"/>
            <a:ext cx="4121528" cy="3091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27" y="3899135"/>
            <a:ext cx="4799833" cy="2602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497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42" y="4295553"/>
            <a:ext cx="12863274" cy="2796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33" y="-217864"/>
            <a:ext cx="5091840" cy="2227680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0" y="895976"/>
            <a:ext cx="7743670" cy="5664849"/>
            <a:chOff x="-4408832" y="-1706102"/>
            <a:chExt cx="4215129" cy="3083560"/>
          </a:xfrm>
          <a:blipFill>
            <a:blip r:embed="rId5"/>
            <a:stretch>
              <a:fillRect l="-130" r="-5836" b="-41"/>
            </a:stretch>
          </a:blipFill>
        </p:grpSpPr>
        <p:sp>
          <p:nvSpPr>
            <p:cNvPr id="4" name="Freeform 3"/>
            <p:cNvSpPr/>
            <p:nvPr/>
          </p:nvSpPr>
          <p:spPr>
            <a:xfrm>
              <a:off x="-4408832" y="-1706102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" name="Rectangle 4"/>
          <p:cNvSpPr/>
          <p:nvPr/>
        </p:nvSpPr>
        <p:spPr>
          <a:xfrm>
            <a:off x="8387679" y="634366"/>
            <a:ext cx="268535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Xuất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</a:p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hàng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dệt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may</a:t>
            </a:r>
            <a:endParaRPr lang="zh-CN" altLang="en-US" sz="3200" dirty="0">
              <a:solidFill>
                <a:schemeClr val="bg1"/>
              </a:solidFill>
              <a:latin typeface="UTM Alba Matter" pitchFamily="18" charset="0"/>
              <a:ea typeface="思源黑体 CN Light" panose="020B03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8284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42" y="4295553"/>
            <a:ext cx="12863274" cy="2796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33" y="-217864"/>
            <a:ext cx="5091840" cy="2227680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0" y="895976"/>
            <a:ext cx="7743670" cy="5664849"/>
            <a:chOff x="-4408832" y="-1706102"/>
            <a:chExt cx="4215129" cy="3083560"/>
          </a:xfrm>
          <a:blipFill>
            <a:blip r:embed="rId5"/>
            <a:stretch>
              <a:fillRect l="-130" r="-5836" b="-41"/>
            </a:stretch>
          </a:blipFill>
        </p:grpSpPr>
        <p:sp>
          <p:nvSpPr>
            <p:cNvPr id="4" name="Freeform 3"/>
            <p:cNvSpPr/>
            <p:nvPr/>
          </p:nvSpPr>
          <p:spPr>
            <a:xfrm>
              <a:off x="-4408832" y="-1706102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" name="Rectangle 4"/>
          <p:cNvSpPr/>
          <p:nvPr/>
        </p:nvSpPr>
        <p:spPr>
          <a:xfrm>
            <a:off x="8687440" y="634366"/>
            <a:ext cx="20858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Xuất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</a:p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da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giày</a:t>
            </a:r>
            <a:endParaRPr lang="zh-CN" altLang="en-US" sz="3200" dirty="0">
              <a:solidFill>
                <a:schemeClr val="bg1"/>
              </a:solidFill>
              <a:latin typeface="UTM Alba Matter" pitchFamily="18" charset="0"/>
              <a:ea typeface="思源黑体 CN Light" panose="020B03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3937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42" y="4295553"/>
            <a:ext cx="12863274" cy="2796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33" y="-217864"/>
            <a:ext cx="5091840" cy="2227680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0" y="895976"/>
            <a:ext cx="7743670" cy="5664849"/>
            <a:chOff x="-4408832" y="-1706102"/>
            <a:chExt cx="4215129" cy="3083560"/>
          </a:xfrm>
          <a:blipFill>
            <a:blip r:embed="rId5"/>
            <a:stretch>
              <a:fillRect l="-130" r="-5836" b="-41"/>
            </a:stretch>
          </a:blipFill>
        </p:grpSpPr>
        <p:sp>
          <p:nvSpPr>
            <p:cNvPr id="4" name="Freeform 3"/>
            <p:cNvSpPr/>
            <p:nvPr/>
          </p:nvSpPr>
          <p:spPr>
            <a:xfrm>
              <a:off x="-4408832" y="-1706102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" name="Rectangle 4"/>
          <p:cNvSpPr/>
          <p:nvPr/>
        </p:nvSpPr>
        <p:spPr>
          <a:xfrm>
            <a:off x="8687440" y="634366"/>
            <a:ext cx="20858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Xuất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</a:p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dầu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thô</a:t>
            </a:r>
            <a:endParaRPr lang="zh-CN" altLang="en-US" sz="3200" dirty="0">
              <a:solidFill>
                <a:schemeClr val="bg1"/>
              </a:solidFill>
              <a:latin typeface="UTM Alba Matter" pitchFamily="18" charset="0"/>
              <a:ea typeface="思源黑体 CN Light" panose="020B03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2348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42" y="4295553"/>
            <a:ext cx="12863274" cy="2796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33" y="-217864"/>
            <a:ext cx="5091840" cy="2227680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0" y="895976"/>
            <a:ext cx="7743670" cy="5664849"/>
            <a:chOff x="-4408832" y="-1706102"/>
            <a:chExt cx="4215129" cy="3083560"/>
          </a:xfrm>
          <a:blipFill>
            <a:blip r:embed="rId5"/>
            <a:stretch>
              <a:fillRect l="-130" r="-5836" b="-41"/>
            </a:stretch>
          </a:blipFill>
        </p:grpSpPr>
        <p:sp>
          <p:nvSpPr>
            <p:cNvPr id="4" name="Freeform 3"/>
            <p:cNvSpPr/>
            <p:nvPr/>
          </p:nvSpPr>
          <p:spPr>
            <a:xfrm>
              <a:off x="-4408832" y="-1706102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" name="Rectangle 4"/>
          <p:cNvSpPr/>
          <p:nvPr/>
        </p:nvSpPr>
        <p:spPr>
          <a:xfrm>
            <a:off x="8687440" y="634366"/>
            <a:ext cx="20858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Xuất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</a:p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than</a:t>
            </a:r>
            <a:endParaRPr lang="zh-CN" altLang="en-US" sz="3200" dirty="0">
              <a:solidFill>
                <a:schemeClr val="bg1"/>
              </a:solidFill>
              <a:latin typeface="UTM Alba Matter" pitchFamily="18" charset="0"/>
              <a:ea typeface="思源黑体 CN Light" panose="020B03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2558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42" y="4295553"/>
            <a:ext cx="12863274" cy="2796363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75937" y="895976"/>
            <a:ext cx="7743670" cy="5664849"/>
            <a:chOff x="-4408832" y="-1706102"/>
            <a:chExt cx="4215129" cy="3083560"/>
          </a:xfrm>
          <a:blipFill>
            <a:blip r:embed="rId4"/>
            <a:stretch>
              <a:fillRect l="-130" r="-5836" b="-41"/>
            </a:stretch>
          </a:blipFill>
        </p:grpSpPr>
        <p:sp>
          <p:nvSpPr>
            <p:cNvPr id="4" name="Freeform 3"/>
            <p:cNvSpPr/>
            <p:nvPr/>
          </p:nvSpPr>
          <p:spPr>
            <a:xfrm>
              <a:off x="-4408832" y="-1706102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33" y="-217864"/>
            <a:ext cx="5091840" cy="2227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87440" y="634366"/>
            <a:ext cx="20858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Xuất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</a:p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bánh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kẹo</a:t>
            </a:r>
            <a:endParaRPr lang="zh-CN" altLang="en-US" sz="3200" dirty="0">
              <a:solidFill>
                <a:schemeClr val="bg1"/>
              </a:solidFill>
              <a:latin typeface="UTM Alba Matter" pitchFamily="18" charset="0"/>
              <a:ea typeface="思源黑体 CN Light" panose="020B03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247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42" y="4295553"/>
            <a:ext cx="12863274" cy="2796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33" y="-217864"/>
            <a:ext cx="5091840" cy="2227680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0" y="895976"/>
            <a:ext cx="7743670" cy="5664849"/>
            <a:chOff x="-4408832" y="-1706102"/>
            <a:chExt cx="4215129" cy="3083560"/>
          </a:xfrm>
          <a:blipFill>
            <a:blip r:embed="rId5"/>
            <a:stretch>
              <a:fillRect l="-130" r="-5836" b="-41"/>
            </a:stretch>
          </a:blipFill>
        </p:grpSpPr>
        <p:sp>
          <p:nvSpPr>
            <p:cNvPr id="4" name="Freeform 3"/>
            <p:cNvSpPr/>
            <p:nvPr/>
          </p:nvSpPr>
          <p:spPr>
            <a:xfrm>
              <a:off x="-4408832" y="-1706102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" name="Rectangle 4"/>
          <p:cNvSpPr/>
          <p:nvPr/>
        </p:nvSpPr>
        <p:spPr>
          <a:xfrm>
            <a:off x="8687440" y="634366"/>
            <a:ext cx="20858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Xuất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</a:p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gốm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,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sứ</a:t>
            </a:r>
            <a:endParaRPr lang="zh-CN" altLang="en-US" sz="3200" dirty="0">
              <a:solidFill>
                <a:schemeClr val="bg1"/>
              </a:solidFill>
              <a:latin typeface="UTM Alba Matter" pitchFamily="18" charset="0"/>
              <a:ea typeface="思源黑体 CN Light" panose="020B03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908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42" y="4295553"/>
            <a:ext cx="12863274" cy="2796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9" y="775543"/>
            <a:ext cx="4086216" cy="2722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847" y="2136764"/>
            <a:ext cx="3988575" cy="3091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83" y="3899135"/>
            <a:ext cx="4148121" cy="2602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33" y="-217865"/>
            <a:ext cx="5091840" cy="29397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884338" y="634366"/>
            <a:ext cx="36920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Xuất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</a:p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Sản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phẩm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thủ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công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</a:p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mĩ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nghệ</a:t>
            </a:r>
            <a:endParaRPr lang="zh-CN" altLang="en-US" sz="3200" dirty="0">
              <a:solidFill>
                <a:schemeClr val="bg1"/>
              </a:solidFill>
              <a:latin typeface="UTM Alba Matter" pitchFamily="18" charset="0"/>
              <a:ea typeface="思源黑体 CN Light" panose="020B03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4231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42" y="4295553"/>
            <a:ext cx="12863274" cy="2796363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04037" y="895976"/>
            <a:ext cx="7743670" cy="5664849"/>
            <a:chOff x="-4408832" y="-1706102"/>
            <a:chExt cx="4215129" cy="3083560"/>
          </a:xfrm>
          <a:blipFill>
            <a:blip r:embed="rId4"/>
            <a:stretch>
              <a:fillRect l="-130" r="-5836" b="-41"/>
            </a:stretch>
          </a:blipFill>
        </p:grpSpPr>
        <p:sp>
          <p:nvSpPr>
            <p:cNvPr id="4" name="Freeform 3"/>
            <p:cNvSpPr/>
            <p:nvPr/>
          </p:nvSpPr>
          <p:spPr>
            <a:xfrm>
              <a:off x="-4408832" y="-1706102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33" y="-217864"/>
            <a:ext cx="5091840" cy="2227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70609" y="634366"/>
            <a:ext cx="211949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Nhập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</a:p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vật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liệu</a:t>
            </a:r>
            <a:endParaRPr lang="zh-CN" altLang="en-US" sz="3200" dirty="0">
              <a:solidFill>
                <a:schemeClr val="bg1"/>
              </a:solidFill>
              <a:latin typeface="UTM Alba Matter" pitchFamily="18" charset="0"/>
              <a:ea typeface="思源黑体 CN Light" panose="020B03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3651794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42" y="4295553"/>
            <a:ext cx="12863274" cy="2796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33" y="-217864"/>
            <a:ext cx="5091840" cy="2227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70608" y="634366"/>
            <a:ext cx="211949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Nhập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</a:p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máy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móc</a:t>
            </a:r>
            <a:endParaRPr lang="zh-CN" altLang="en-US" sz="3200" dirty="0">
              <a:solidFill>
                <a:schemeClr val="bg1"/>
              </a:solidFill>
              <a:latin typeface="UTM Alba Matter" pitchFamily="18" charset="0"/>
              <a:ea typeface="思源黑体 CN Light" panose="020B0300000000000000" charset="-122"/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03" y="775543"/>
            <a:ext cx="3918635" cy="2722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151" y="2521440"/>
            <a:ext cx="4121528" cy="2321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01" y="3899135"/>
            <a:ext cx="3822319" cy="2602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113642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57460"/>
          <a:stretch/>
        </p:blipFill>
        <p:spPr>
          <a:xfrm>
            <a:off x="0" y="0"/>
            <a:ext cx="12192000" cy="7177715"/>
          </a:xfrm>
          <a:prstGeom prst="rect">
            <a:avLst/>
          </a:prstGeom>
        </p:spPr>
      </p:pic>
      <p:sp>
        <p:nvSpPr>
          <p:cNvPr id="25" name="圆角矩形 24"/>
          <p:cNvSpPr/>
          <p:nvPr/>
        </p:nvSpPr>
        <p:spPr>
          <a:xfrm>
            <a:off x="537029" y="783771"/>
            <a:ext cx="11248571" cy="607422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2191657" y="2697345"/>
            <a:ext cx="8490857" cy="2048826"/>
          </a:xfrm>
          <a:custGeom>
            <a:avLst/>
            <a:gdLst>
              <a:gd name="connsiteX0" fmla="*/ 0 w 8490857"/>
              <a:gd name="connsiteY0" fmla="*/ 2048826 h 2048826"/>
              <a:gd name="connsiteX1" fmla="*/ 406400 w 8490857"/>
              <a:gd name="connsiteY1" fmla="*/ 1250541 h 2048826"/>
              <a:gd name="connsiteX2" fmla="*/ 551543 w 8490857"/>
              <a:gd name="connsiteY2" fmla="*/ 481284 h 2048826"/>
              <a:gd name="connsiteX3" fmla="*/ 1538514 w 8490857"/>
              <a:gd name="connsiteY3" fmla="*/ 2312 h 2048826"/>
              <a:gd name="connsiteX4" fmla="*/ 3077029 w 8490857"/>
              <a:gd name="connsiteY4" fmla="*/ 336141 h 2048826"/>
              <a:gd name="connsiteX5" fmla="*/ 4484914 w 8490857"/>
              <a:gd name="connsiteY5" fmla="*/ 1134426 h 2048826"/>
              <a:gd name="connsiteX6" fmla="*/ 6545943 w 8490857"/>
              <a:gd name="connsiteY6" fmla="*/ 1700484 h 2048826"/>
              <a:gd name="connsiteX7" fmla="*/ 7576457 w 8490857"/>
              <a:gd name="connsiteY7" fmla="*/ 1729512 h 2048826"/>
              <a:gd name="connsiteX8" fmla="*/ 8490857 w 8490857"/>
              <a:gd name="connsiteY8" fmla="*/ 1860141 h 204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90857" h="2048826">
                <a:moveTo>
                  <a:pt x="0" y="2048826"/>
                </a:moveTo>
                <a:cubicBezTo>
                  <a:pt x="157238" y="1780312"/>
                  <a:pt x="314476" y="1511798"/>
                  <a:pt x="406400" y="1250541"/>
                </a:cubicBezTo>
                <a:cubicBezTo>
                  <a:pt x="498324" y="989284"/>
                  <a:pt x="362857" y="689322"/>
                  <a:pt x="551543" y="481284"/>
                </a:cubicBezTo>
                <a:cubicBezTo>
                  <a:pt x="740229" y="273246"/>
                  <a:pt x="1117600" y="26502"/>
                  <a:pt x="1538514" y="2312"/>
                </a:cubicBezTo>
                <a:cubicBezTo>
                  <a:pt x="1959428" y="-21879"/>
                  <a:pt x="2585962" y="147455"/>
                  <a:pt x="3077029" y="336141"/>
                </a:cubicBezTo>
                <a:cubicBezTo>
                  <a:pt x="3568096" y="524827"/>
                  <a:pt x="3906762" y="907035"/>
                  <a:pt x="4484914" y="1134426"/>
                </a:cubicBezTo>
                <a:cubicBezTo>
                  <a:pt x="5063066" y="1361817"/>
                  <a:pt x="6030686" y="1601303"/>
                  <a:pt x="6545943" y="1700484"/>
                </a:cubicBezTo>
                <a:cubicBezTo>
                  <a:pt x="7061200" y="1799665"/>
                  <a:pt x="7252305" y="1702903"/>
                  <a:pt x="7576457" y="1729512"/>
                </a:cubicBezTo>
                <a:cubicBezTo>
                  <a:pt x="7900609" y="1756121"/>
                  <a:pt x="8195733" y="1808131"/>
                  <a:pt x="8490857" y="1860141"/>
                </a:cubicBezTo>
              </a:path>
            </a:pathLst>
          </a:custGeom>
          <a:noFill/>
          <a:ln w="381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911449" y="3637142"/>
            <a:ext cx="1915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latin typeface="UTM Neo Sans Intel" pitchFamily="18" charset="0"/>
                <a:ea typeface="印品天逸黑" panose="02000500000000000000" pitchFamily="2" charset="-122"/>
              </a:rPr>
              <a:t>Tìm</a:t>
            </a:r>
            <a:r>
              <a:rPr lang="en-US" altLang="zh-CN" sz="2400" b="1" dirty="0">
                <a:latin typeface="UTM Neo Sans Intel" pitchFamily="18" charset="0"/>
                <a:ea typeface="印品天逸黑" panose="02000500000000000000" pitchFamily="2" charset="-122"/>
              </a:rPr>
              <a:t> </a:t>
            </a:r>
            <a:r>
              <a:rPr lang="en-US" altLang="zh-CN" sz="2400" b="1" dirty="0" err="1">
                <a:latin typeface="UTM Neo Sans Intel" pitchFamily="18" charset="0"/>
                <a:ea typeface="印品天逸黑" panose="02000500000000000000" pitchFamily="2" charset="-122"/>
              </a:rPr>
              <a:t>hiểu</a:t>
            </a:r>
            <a:r>
              <a:rPr lang="en-US" altLang="zh-CN" sz="2400" b="1" dirty="0">
                <a:latin typeface="UTM Neo Sans Intel" pitchFamily="18" charset="0"/>
                <a:ea typeface="印品天逸黑" panose="02000500000000000000" pitchFamily="2" charset="-122"/>
              </a:rPr>
              <a:t> </a:t>
            </a:r>
            <a:r>
              <a:rPr lang="en-US" altLang="zh-CN" sz="2400" b="1" dirty="0" err="1">
                <a:latin typeface="UTM Neo Sans Intel" pitchFamily="18" charset="0"/>
                <a:ea typeface="印品天逸黑" panose="02000500000000000000" pitchFamily="2" charset="-122"/>
              </a:rPr>
              <a:t>về</a:t>
            </a:r>
            <a:r>
              <a:rPr lang="en-US" altLang="zh-CN" sz="2400" b="1" dirty="0">
                <a:latin typeface="UTM Neo Sans Intel" pitchFamily="18" charset="0"/>
                <a:ea typeface="印品天逸黑" panose="02000500000000000000" pitchFamily="2" charset="-122"/>
              </a:rPr>
              <a:t> </a:t>
            </a:r>
            <a:r>
              <a:rPr lang="en-US" altLang="zh-CN" sz="2400" b="1" dirty="0" err="1">
                <a:latin typeface="UTM Neo Sans Intel" pitchFamily="18" charset="0"/>
                <a:ea typeface="印品天逸黑" panose="02000500000000000000" pitchFamily="2" charset="-122"/>
              </a:rPr>
              <a:t>thương</a:t>
            </a:r>
            <a:r>
              <a:rPr lang="en-US" altLang="zh-CN" sz="2400" b="1" dirty="0">
                <a:latin typeface="UTM Neo Sans Intel" pitchFamily="18" charset="0"/>
                <a:ea typeface="印品天逸黑" panose="02000500000000000000" pitchFamily="2" charset="-122"/>
              </a:rPr>
              <a:t> </a:t>
            </a:r>
            <a:r>
              <a:rPr lang="en-US" altLang="zh-CN" sz="2400" b="1" dirty="0" err="1">
                <a:latin typeface="UTM Neo Sans Intel" pitchFamily="18" charset="0"/>
                <a:ea typeface="印品天逸黑" panose="02000500000000000000" pitchFamily="2" charset="-122"/>
              </a:rPr>
              <a:t>mại</a:t>
            </a:r>
            <a:endParaRPr lang="zh-CN" altLang="en-US" sz="2400" b="1" dirty="0">
              <a:latin typeface="UTM Neo Sans Intel" pitchFamily="18" charset="0"/>
              <a:ea typeface="印品天逸黑" panose="020005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115324" y="4432921"/>
            <a:ext cx="1915885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latin typeface="UTM Neo Sans Intel" pitchFamily="18" charset="0"/>
                <a:ea typeface="印品天逸黑" panose="02000500000000000000" pitchFamily="2" charset="-122"/>
              </a:rPr>
              <a:t>Tìm</a:t>
            </a:r>
            <a:r>
              <a:rPr lang="en-US" altLang="zh-CN" sz="2400" b="1" dirty="0">
                <a:latin typeface="UTM Neo Sans Intel" pitchFamily="18" charset="0"/>
                <a:ea typeface="印品天逸黑" panose="02000500000000000000" pitchFamily="2" charset="-122"/>
              </a:rPr>
              <a:t> </a:t>
            </a:r>
            <a:r>
              <a:rPr lang="en-US" altLang="zh-CN" sz="2400" b="1" dirty="0" err="1">
                <a:latin typeface="UTM Neo Sans Intel" pitchFamily="18" charset="0"/>
                <a:ea typeface="印品天逸黑" panose="02000500000000000000" pitchFamily="2" charset="-122"/>
              </a:rPr>
              <a:t>hiểu</a:t>
            </a:r>
            <a:r>
              <a:rPr lang="en-US" altLang="zh-CN" sz="2400" b="1" dirty="0">
                <a:latin typeface="UTM Neo Sans Intel" pitchFamily="18" charset="0"/>
                <a:ea typeface="印品天逸黑" panose="02000500000000000000" pitchFamily="2" charset="-122"/>
              </a:rPr>
              <a:t> </a:t>
            </a:r>
            <a:r>
              <a:rPr lang="en-US" altLang="zh-CN" sz="2400" b="1" dirty="0" err="1">
                <a:latin typeface="UTM Neo Sans Intel" pitchFamily="18" charset="0"/>
                <a:ea typeface="印品天逸黑" panose="02000500000000000000" pitchFamily="2" charset="-122"/>
              </a:rPr>
              <a:t>về</a:t>
            </a:r>
            <a:r>
              <a:rPr lang="en-US" altLang="zh-CN" sz="2400" b="1" dirty="0">
                <a:latin typeface="UTM Neo Sans Intel" pitchFamily="18" charset="0"/>
                <a:ea typeface="印品天逸黑" panose="02000500000000000000" pitchFamily="2" charset="-122"/>
              </a:rPr>
              <a:t> du </a:t>
            </a:r>
            <a:r>
              <a:rPr lang="en-US" altLang="zh-CN" sz="2400" b="1" dirty="0" err="1">
                <a:latin typeface="UTM Neo Sans Intel" pitchFamily="18" charset="0"/>
                <a:ea typeface="印品天逸黑" panose="02000500000000000000" pitchFamily="2" charset="-122"/>
              </a:rPr>
              <a:t>lịch</a:t>
            </a:r>
            <a:endParaRPr lang="zh-CN" altLang="en-US" sz="2400" b="1" dirty="0">
              <a:latin typeface="UTM Neo Sans Intel" pitchFamily="18" charset="0"/>
              <a:ea typeface="印品天逸黑" panose="020005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643538" y="5263918"/>
            <a:ext cx="1915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latin typeface="UTM Neo Sans Intel" pitchFamily="18" charset="0"/>
                <a:ea typeface="印品天逸黑" panose="02000500000000000000" pitchFamily="2" charset="-122"/>
              </a:rPr>
              <a:t>Củng</a:t>
            </a:r>
            <a:r>
              <a:rPr lang="en-US" altLang="zh-CN" sz="2400" b="1" dirty="0">
                <a:latin typeface="UTM Neo Sans Intel" pitchFamily="18" charset="0"/>
                <a:ea typeface="印品天逸黑" panose="02000500000000000000" pitchFamily="2" charset="-122"/>
              </a:rPr>
              <a:t> </a:t>
            </a:r>
            <a:r>
              <a:rPr lang="en-US" altLang="zh-CN" sz="2400" b="1" dirty="0" err="1">
                <a:latin typeface="UTM Neo Sans Intel" pitchFamily="18" charset="0"/>
                <a:ea typeface="印品天逸黑" panose="02000500000000000000" pitchFamily="2" charset="-122"/>
              </a:rPr>
              <a:t>cố</a:t>
            </a:r>
            <a:endParaRPr lang="zh-CN" altLang="en-US" sz="2400" b="1" dirty="0">
              <a:latin typeface="UTM Neo Sans Intel" pitchFamily="18" charset="0"/>
              <a:ea typeface="印品天逸黑" panose="02000500000000000000" pitchFamily="2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11"/>
          <a:stretch/>
        </p:blipFill>
        <p:spPr>
          <a:xfrm>
            <a:off x="6965590" y="1263664"/>
            <a:ext cx="4824452" cy="1592177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613272" y="5723925"/>
            <a:ext cx="8946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itchFamily="18" charset="0"/>
                <a:ea typeface="小白" panose="02010601030101010101" pitchFamily="2" charset="-122"/>
              </a:rPr>
              <a:t>Hành</a:t>
            </a:r>
            <a:r>
              <a:rPr lang="en-US" altLang="zh-CN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itchFamily="18" charset="0"/>
                <a:ea typeface="小白" panose="02010601030101010101" pitchFamily="2" charset="-122"/>
              </a:rPr>
              <a:t> </a:t>
            </a:r>
            <a:r>
              <a:rPr lang="en-US" altLang="zh-CN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itchFamily="18" charset="0"/>
                <a:ea typeface="小白" panose="02010601030101010101" pitchFamily="2" charset="-122"/>
              </a:rPr>
              <a:t>trình</a:t>
            </a:r>
            <a:r>
              <a:rPr lang="en-US" altLang="zh-CN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itchFamily="18" charset="0"/>
                <a:ea typeface="小白" panose="02010601030101010101" pitchFamily="2" charset="-122"/>
              </a:rPr>
              <a:t> </a:t>
            </a:r>
            <a:r>
              <a:rPr lang="en-US" altLang="zh-CN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itchFamily="18" charset="0"/>
                <a:ea typeface="小白" panose="02010601030101010101" pitchFamily="2" charset="-122"/>
              </a:rPr>
              <a:t>của</a:t>
            </a:r>
            <a:r>
              <a:rPr lang="en-US" altLang="zh-CN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itchFamily="18" charset="0"/>
                <a:ea typeface="小白" panose="02010601030101010101" pitchFamily="2" charset="-122"/>
              </a:rPr>
              <a:t> </a:t>
            </a:r>
            <a:r>
              <a:rPr lang="en-US" altLang="zh-CN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itchFamily="18" charset="0"/>
                <a:ea typeface="小白" panose="02010601030101010101" pitchFamily="2" charset="-122"/>
              </a:rPr>
              <a:t>chúng</a:t>
            </a:r>
            <a:r>
              <a:rPr lang="en-US" altLang="zh-CN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itchFamily="18" charset="0"/>
                <a:ea typeface="小白" panose="02010601030101010101" pitchFamily="2" charset="-122"/>
              </a:rPr>
              <a:t> ta!</a:t>
            </a:r>
            <a:endParaRPr lang="zh-CN" alt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quarelle" pitchFamily="18" charset="0"/>
              <a:ea typeface="小白" panose="02010601030101010101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27" y="3152599"/>
            <a:ext cx="2802159" cy="280215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273" y="1793053"/>
            <a:ext cx="3055264" cy="188153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8564">
            <a:off x="5524309" y="2095247"/>
            <a:ext cx="2882562" cy="274053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248" y="3375493"/>
            <a:ext cx="1896690" cy="1899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367" y="35988"/>
            <a:ext cx="1658529" cy="202376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66065" y="5493093"/>
            <a:ext cx="1915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latin typeface="UTM Neo Sans Intel" pitchFamily="18" charset="0"/>
                <a:ea typeface="印品天逸黑" panose="02000500000000000000" pitchFamily="2" charset="-122"/>
              </a:rPr>
              <a:t>Khởi</a:t>
            </a:r>
            <a:r>
              <a:rPr lang="en-US" altLang="zh-CN" sz="2400" b="1" dirty="0">
                <a:latin typeface="UTM Neo Sans Intel" pitchFamily="18" charset="0"/>
                <a:ea typeface="印品天逸黑" panose="02000500000000000000" pitchFamily="2" charset="-122"/>
              </a:rPr>
              <a:t> </a:t>
            </a:r>
            <a:r>
              <a:rPr lang="en-US" altLang="zh-CN" sz="2400" b="1" dirty="0" err="1">
                <a:latin typeface="UTM Neo Sans Intel" pitchFamily="18" charset="0"/>
                <a:ea typeface="印品天逸黑" panose="02000500000000000000" pitchFamily="2" charset="-122"/>
              </a:rPr>
              <a:t>động</a:t>
            </a:r>
            <a:endParaRPr lang="zh-CN" altLang="en-US" sz="2400" b="1" dirty="0">
              <a:latin typeface="UTM Neo Sans Intel" pitchFamily="18" charset="0"/>
              <a:ea typeface="印品天逸黑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85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4" grpId="0"/>
      <p:bldP spid="17" grpId="0"/>
      <p:bldP spid="20" grpId="0"/>
      <p:bldP spid="24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42" y="4295553"/>
            <a:ext cx="12863274" cy="2796363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37953" y="817920"/>
            <a:ext cx="7743670" cy="5664849"/>
            <a:chOff x="-4408832" y="-1706102"/>
            <a:chExt cx="4215129" cy="3083560"/>
          </a:xfrm>
          <a:blipFill>
            <a:blip r:embed="rId4"/>
            <a:stretch>
              <a:fillRect l="-130" r="-5836" b="-41"/>
            </a:stretch>
          </a:blipFill>
        </p:grpSpPr>
        <p:sp>
          <p:nvSpPr>
            <p:cNvPr id="4" name="Freeform 3"/>
            <p:cNvSpPr/>
            <p:nvPr/>
          </p:nvSpPr>
          <p:spPr>
            <a:xfrm>
              <a:off x="-4408832" y="-1706102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33" y="-217864"/>
            <a:ext cx="5091840" cy="2227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70609" y="634366"/>
            <a:ext cx="211949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Nhập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</a:p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ô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tô</a:t>
            </a:r>
            <a:endParaRPr lang="zh-CN" altLang="en-US" sz="3200" dirty="0">
              <a:solidFill>
                <a:schemeClr val="bg1"/>
              </a:solidFill>
              <a:latin typeface="UTM Alba Matter" pitchFamily="18" charset="0"/>
              <a:ea typeface="思源黑体 CN Light" panose="020B03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480978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42" y="4295553"/>
            <a:ext cx="12863274" cy="2796363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31628" y="902981"/>
            <a:ext cx="7743670" cy="5664849"/>
            <a:chOff x="-4408832" y="-1706102"/>
            <a:chExt cx="4215129" cy="3083560"/>
          </a:xfrm>
          <a:blipFill>
            <a:blip r:embed="rId4"/>
            <a:stretch>
              <a:fillRect l="-130" r="-5836" b="-41"/>
            </a:stretch>
          </a:blipFill>
        </p:grpSpPr>
        <p:sp>
          <p:nvSpPr>
            <p:cNvPr id="4" name="Freeform 3"/>
            <p:cNvSpPr/>
            <p:nvPr/>
          </p:nvSpPr>
          <p:spPr>
            <a:xfrm>
              <a:off x="-4408832" y="-1706102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33" y="-217864"/>
            <a:ext cx="5091840" cy="2227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70609" y="634366"/>
            <a:ext cx="211949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Nhập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</a:p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nhiên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liệu</a:t>
            </a:r>
            <a:endParaRPr lang="zh-CN" altLang="en-US" sz="3200" dirty="0">
              <a:solidFill>
                <a:schemeClr val="bg1"/>
              </a:solidFill>
              <a:latin typeface="UTM Alba Matter" pitchFamily="18" charset="0"/>
              <a:ea typeface="思源黑体 CN Light" panose="020B03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7916610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42" y="4295553"/>
            <a:ext cx="12863274" cy="2796363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04037" y="895976"/>
            <a:ext cx="7743670" cy="5664849"/>
            <a:chOff x="-4408832" y="-1706102"/>
            <a:chExt cx="4215129" cy="3083560"/>
          </a:xfrm>
          <a:blipFill>
            <a:blip r:embed="rId4"/>
            <a:stretch>
              <a:fillRect l="-130" r="-5836" b="-41"/>
            </a:stretch>
          </a:blipFill>
        </p:grpSpPr>
        <p:sp>
          <p:nvSpPr>
            <p:cNvPr id="4" name="Freeform 3"/>
            <p:cNvSpPr/>
            <p:nvPr/>
          </p:nvSpPr>
          <p:spPr>
            <a:xfrm>
              <a:off x="-4408832" y="-1706102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33" y="-217864"/>
            <a:ext cx="5091840" cy="2227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70611" y="634366"/>
            <a:ext cx="211949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Nhập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</a:p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nguyên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liệu</a:t>
            </a:r>
            <a:endParaRPr lang="zh-CN" altLang="en-US" sz="3200" dirty="0">
              <a:solidFill>
                <a:schemeClr val="bg1"/>
              </a:solidFill>
              <a:latin typeface="UTM Alba Matter" pitchFamily="18" charset="0"/>
              <a:ea typeface="思源黑体 CN Light" panose="020B03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728169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42" y="4295553"/>
            <a:ext cx="12863274" cy="2796363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04037" y="895976"/>
            <a:ext cx="7743670" cy="5664849"/>
            <a:chOff x="-4408832" y="-1706102"/>
            <a:chExt cx="4215129" cy="3083560"/>
          </a:xfrm>
          <a:blipFill>
            <a:blip r:embed="rId4"/>
            <a:stretch>
              <a:fillRect l="-130" r="-5836" b="-41"/>
            </a:stretch>
          </a:blipFill>
        </p:grpSpPr>
        <p:sp>
          <p:nvSpPr>
            <p:cNvPr id="4" name="Freeform 3"/>
            <p:cNvSpPr/>
            <p:nvPr/>
          </p:nvSpPr>
          <p:spPr>
            <a:xfrm>
              <a:off x="-4408832" y="-1706102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33" y="-217864"/>
            <a:ext cx="5091840" cy="2227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22334" y="634366"/>
            <a:ext cx="241604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Nhập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</a:p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hàng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điện</a:t>
            </a:r>
            <a:r>
              <a:rPr lang="en-US" altLang="zh-CN" sz="3200" dirty="0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UTM Alba Matter" pitchFamily="18" charset="0"/>
                <a:ea typeface="思源黑体 CN Light" panose="020B0300000000000000" charset="-122"/>
                <a:sym typeface="+mn-ea"/>
              </a:rPr>
              <a:t>tử</a:t>
            </a:r>
            <a:endParaRPr lang="zh-CN" altLang="en-US" sz="3200" dirty="0">
              <a:solidFill>
                <a:schemeClr val="bg1"/>
              </a:solidFill>
              <a:latin typeface="UTM Alba Matter" pitchFamily="18" charset="0"/>
              <a:ea typeface="思源黑体 CN Light" panose="020B03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65571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15200" r="-119" b="45556"/>
          <a:stretch/>
        </p:blipFill>
        <p:spPr>
          <a:xfrm>
            <a:off x="0" y="0"/>
            <a:ext cx="12192000" cy="7177715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40" y="0"/>
            <a:ext cx="3120571" cy="3120571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0403" y="-44418"/>
            <a:ext cx="3915321" cy="3915321"/>
          </a:xfrm>
          <a:prstGeom prst="rect">
            <a:avLst/>
          </a:prstGeom>
        </p:spPr>
      </p:pic>
      <p:grpSp>
        <p:nvGrpSpPr>
          <p:cNvPr id="24" name="组合 61"/>
          <p:cNvGrpSpPr/>
          <p:nvPr/>
        </p:nvGrpSpPr>
        <p:grpSpPr>
          <a:xfrm>
            <a:off x="3122081" y="542732"/>
            <a:ext cx="6033613" cy="5155677"/>
            <a:chOff x="3048895" y="1135401"/>
            <a:chExt cx="6033613" cy="5155677"/>
          </a:xfrm>
        </p:grpSpPr>
        <p:grpSp>
          <p:nvGrpSpPr>
            <p:cNvPr id="25" name="组合 3"/>
            <p:cNvGrpSpPr/>
            <p:nvPr/>
          </p:nvGrpSpPr>
          <p:grpSpPr>
            <a:xfrm>
              <a:off x="4071257" y="2143621"/>
              <a:ext cx="4049486" cy="4147457"/>
              <a:chOff x="3754863" y="1030998"/>
              <a:chExt cx="4049486" cy="4147457"/>
            </a:xfrm>
          </p:grpSpPr>
          <p:grpSp>
            <p:nvGrpSpPr>
              <p:cNvPr id="27" name="组合 22"/>
              <p:cNvGrpSpPr/>
              <p:nvPr/>
            </p:nvGrpSpPr>
            <p:grpSpPr>
              <a:xfrm>
                <a:off x="3754863" y="1030998"/>
                <a:ext cx="4049486" cy="4147457"/>
                <a:chOff x="3919746" y="1278897"/>
                <a:chExt cx="4049486" cy="4147457"/>
              </a:xfrm>
            </p:grpSpPr>
            <p:sp>
              <p:nvSpPr>
                <p:cNvPr id="29" name="椭圆 17"/>
                <p:cNvSpPr/>
                <p:nvPr/>
              </p:nvSpPr>
              <p:spPr>
                <a:xfrm>
                  <a:off x="3919746" y="1278897"/>
                  <a:ext cx="4049486" cy="41474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椭圆 21"/>
                <p:cNvSpPr/>
                <p:nvPr/>
              </p:nvSpPr>
              <p:spPr>
                <a:xfrm>
                  <a:off x="4007198" y="1415334"/>
                  <a:ext cx="3874583" cy="3874583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8" name="文本框 9"/>
              <p:cNvSpPr txBox="1"/>
              <p:nvPr/>
            </p:nvSpPr>
            <p:spPr>
              <a:xfrm>
                <a:off x="4149632" y="2152652"/>
                <a:ext cx="3097178" cy="2437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9000"/>
                  </a:lnSpc>
                </a:pPr>
                <a:r>
                  <a:rPr lang="en-US" altLang="zh-CN" sz="88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rruba KT" pitchFamily="18" charset="0"/>
                    <a:ea typeface="小白" panose="02010601030101010101" pitchFamily="2" charset="-122"/>
                  </a:rPr>
                  <a:t>Khởi</a:t>
                </a:r>
                <a:r>
                  <a:rPr lang="en-US" altLang="zh-CN" sz="8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rruba KT" pitchFamily="18" charset="0"/>
                    <a:ea typeface="小白" panose="02010601030101010101" pitchFamily="2" charset="-122"/>
                  </a:rPr>
                  <a:t> </a:t>
                </a:r>
                <a:r>
                  <a:rPr lang="en-US" altLang="zh-CN" sz="88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rruba KT" pitchFamily="18" charset="0"/>
                    <a:ea typeface="小白" panose="02010601030101010101" pitchFamily="2" charset="-122"/>
                  </a:rPr>
                  <a:t>động</a:t>
                </a:r>
                <a:endParaRPr lang="zh-CN" altLang="en-US" sz="8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ruba KT" pitchFamily="18" charset="0"/>
                  <a:ea typeface="小白" panose="02010601030101010101" pitchFamily="2" charset="-122"/>
                </a:endParaRPr>
              </a:p>
            </p:txBody>
          </p:sp>
        </p:grpSp>
        <p:pic>
          <p:nvPicPr>
            <p:cNvPr id="26" name="图片 6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411"/>
            <a:stretch/>
          </p:blipFill>
          <p:spPr>
            <a:xfrm rot="578726">
              <a:off x="3048895" y="1135401"/>
              <a:ext cx="6033613" cy="19912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73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0" y="-594"/>
            <a:ext cx="12339373" cy="6858594"/>
            <a:chOff x="0" y="-594"/>
            <a:chExt cx="12339373" cy="6858594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594"/>
              <a:ext cx="12339373" cy="6858594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47" b="33545"/>
            <a:stretch/>
          </p:blipFill>
          <p:spPr>
            <a:xfrm>
              <a:off x="1" y="4739963"/>
              <a:ext cx="12339372" cy="2118037"/>
            </a:xfrm>
            <a:prstGeom prst="rect">
              <a:avLst/>
            </a:prstGeom>
          </p:spPr>
        </p:pic>
      </p:grpSp>
      <p:sp>
        <p:nvSpPr>
          <p:cNvPr id="38" name="Rounded Rectangle 37"/>
          <p:cNvSpPr/>
          <p:nvPr/>
        </p:nvSpPr>
        <p:spPr>
          <a:xfrm>
            <a:off x="1139483" y="1139483"/>
            <a:ext cx="10241280" cy="3010486"/>
          </a:xfrm>
          <a:prstGeom prst="roundRect">
            <a:avLst/>
          </a:prstGeom>
          <a:solidFill>
            <a:schemeClr val="accent1">
              <a:alpha val="53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Neo Sans Intel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39482" y="1427934"/>
            <a:ext cx="101146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Tuyến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đường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sắt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Bắc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-Nam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Quốc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lộ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1A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hai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tuyến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đường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dài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nhất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nước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ta.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55388" y="3074827"/>
            <a:ext cx="37818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Đúng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hay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sai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05369" y="3105604"/>
            <a:ext cx="15507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Scriptina KT" pitchFamily="2" charset="0"/>
                <a:cs typeface="Times New Roman" pitchFamily="18" charset="0"/>
              </a:rPr>
              <a:t>Đúng</a:t>
            </a:r>
            <a:endParaRPr lang="en-US" sz="4400" b="1" dirty="0">
              <a:solidFill>
                <a:srgbClr val="FF0000"/>
              </a:solidFill>
              <a:latin typeface="UTM Scriptina KT" pitchFamily="2" charset="0"/>
              <a:cs typeface="Times New Roman" pitchFamily="18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56" y="2748894"/>
            <a:ext cx="4382644" cy="438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4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  <p:bldP spid="40" grpId="1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0" y="-594"/>
            <a:ext cx="12339373" cy="6858594"/>
            <a:chOff x="0" y="-594"/>
            <a:chExt cx="12339373" cy="6858594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594"/>
              <a:ext cx="12339373" cy="6858594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47" b="33545"/>
            <a:stretch/>
          </p:blipFill>
          <p:spPr>
            <a:xfrm>
              <a:off x="1" y="4739963"/>
              <a:ext cx="12339372" cy="2118037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2700997" y="478237"/>
            <a:ext cx="7216726" cy="2025818"/>
          </a:xfrm>
          <a:prstGeom prst="roundRect">
            <a:avLst/>
          </a:prstGeom>
          <a:solidFill>
            <a:schemeClr val="accent1">
              <a:alpha val="53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Neo Sans Intel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4228" y="705672"/>
            <a:ext cx="99317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Nước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ta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loại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giao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thông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vận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tải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rgbClr val="FFFF00"/>
                </a:solidFill>
                <a:latin typeface="UTM Neo Sans Intel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26877" y="2796800"/>
            <a:ext cx="9010357" cy="233784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Neo Sans Intel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45274" y="2909678"/>
            <a:ext cx="8863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Neo Sans Intel" pitchFamily="18" charset="0"/>
                <a:cs typeface="Times New Roman" pitchFamily="18" charset="0"/>
              </a:rPr>
              <a:t>Đường</a:t>
            </a:r>
            <a:r>
              <a:rPr lang="en-US" sz="44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Neo Sans Intel" pitchFamily="18" charset="0"/>
                <a:cs typeface="Times New Roman" pitchFamily="18" charset="0"/>
              </a:rPr>
              <a:t>bộ</a:t>
            </a:r>
            <a:r>
              <a:rPr lang="en-US" sz="44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gồm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đường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sắt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đường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 ô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tô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; </a:t>
            </a:r>
            <a:r>
              <a:rPr lang="en-US" sz="4400" b="1" dirty="0" err="1">
                <a:latin typeface="UTM Neo Sans Intel" pitchFamily="18" charset="0"/>
                <a:cs typeface="Times New Roman" pitchFamily="18" charset="0"/>
              </a:rPr>
              <a:t>đường</a:t>
            </a:r>
            <a:r>
              <a:rPr lang="en-US" sz="44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Neo Sans Intel" pitchFamily="18" charset="0"/>
                <a:cs typeface="Times New Roman" pitchFamily="18" charset="0"/>
              </a:rPr>
              <a:t>thủy</a:t>
            </a:r>
            <a:r>
              <a:rPr lang="en-US" sz="44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gồm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đường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sông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đường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biển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  <a:cs typeface="Times New Roman" pitchFamily="18" charset="0"/>
              </a:rPr>
              <a:t>; </a:t>
            </a:r>
            <a:r>
              <a:rPr lang="en-US" sz="4400" b="1" dirty="0" err="1">
                <a:latin typeface="UTM Neo Sans Intel" pitchFamily="18" charset="0"/>
                <a:cs typeface="Times New Roman" pitchFamily="18" charset="0"/>
              </a:rPr>
              <a:t>đường</a:t>
            </a:r>
            <a:r>
              <a:rPr lang="en-US" sz="44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Neo Sans Intel" pitchFamily="18" charset="0"/>
                <a:cs typeface="Times New Roman" pitchFamily="18" charset="0"/>
              </a:rPr>
              <a:t>hàng</a:t>
            </a:r>
            <a:r>
              <a:rPr lang="en-US" sz="44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Neo Sans Intel" pitchFamily="18" charset="0"/>
                <a:cs typeface="Times New Roman" pitchFamily="18" charset="0"/>
              </a:rPr>
              <a:t>không</a:t>
            </a:r>
            <a:r>
              <a:rPr lang="en-US" sz="4400" b="1" dirty="0">
                <a:latin typeface="UTM Neo Sans Intel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767" y="2881916"/>
            <a:ext cx="3923990" cy="392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15200" r="-119" b="45556"/>
          <a:stretch/>
        </p:blipFill>
        <p:spPr>
          <a:xfrm>
            <a:off x="0" y="0"/>
            <a:ext cx="12192000" cy="7177715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40" y="0"/>
            <a:ext cx="3120571" cy="3120571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0403" y="-44418"/>
            <a:ext cx="3915321" cy="3915321"/>
          </a:xfrm>
          <a:prstGeom prst="rect">
            <a:avLst/>
          </a:prstGeom>
        </p:spPr>
      </p:pic>
      <p:grpSp>
        <p:nvGrpSpPr>
          <p:cNvPr id="24" name="组合 61"/>
          <p:cNvGrpSpPr/>
          <p:nvPr/>
        </p:nvGrpSpPr>
        <p:grpSpPr>
          <a:xfrm>
            <a:off x="3122081" y="542732"/>
            <a:ext cx="6033613" cy="5155677"/>
            <a:chOff x="3048895" y="1135401"/>
            <a:chExt cx="6033613" cy="5155677"/>
          </a:xfrm>
        </p:grpSpPr>
        <p:grpSp>
          <p:nvGrpSpPr>
            <p:cNvPr id="25" name="组合 3"/>
            <p:cNvGrpSpPr/>
            <p:nvPr/>
          </p:nvGrpSpPr>
          <p:grpSpPr>
            <a:xfrm>
              <a:off x="4071257" y="2143621"/>
              <a:ext cx="4049486" cy="4147457"/>
              <a:chOff x="3754863" y="1030998"/>
              <a:chExt cx="4049486" cy="4147457"/>
            </a:xfrm>
          </p:grpSpPr>
          <p:grpSp>
            <p:nvGrpSpPr>
              <p:cNvPr id="27" name="组合 22"/>
              <p:cNvGrpSpPr/>
              <p:nvPr/>
            </p:nvGrpSpPr>
            <p:grpSpPr>
              <a:xfrm>
                <a:off x="3754863" y="1030998"/>
                <a:ext cx="4049486" cy="4147457"/>
                <a:chOff x="3919746" y="1278897"/>
                <a:chExt cx="4049486" cy="4147457"/>
              </a:xfrm>
            </p:grpSpPr>
            <p:sp>
              <p:nvSpPr>
                <p:cNvPr id="29" name="椭圆 17"/>
                <p:cNvSpPr/>
                <p:nvPr/>
              </p:nvSpPr>
              <p:spPr>
                <a:xfrm>
                  <a:off x="3919746" y="1278897"/>
                  <a:ext cx="4049486" cy="41474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椭圆 21"/>
                <p:cNvSpPr/>
                <p:nvPr/>
              </p:nvSpPr>
              <p:spPr>
                <a:xfrm>
                  <a:off x="4007198" y="1415334"/>
                  <a:ext cx="3874583" cy="3874583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8" name="文本框 9"/>
              <p:cNvSpPr txBox="1"/>
              <p:nvPr/>
            </p:nvSpPr>
            <p:spPr>
              <a:xfrm>
                <a:off x="3912655" y="2194856"/>
                <a:ext cx="3603810" cy="2437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9000"/>
                  </a:lnSpc>
                </a:pPr>
                <a:r>
                  <a:rPr lang="en-US" altLang="zh-CN" sz="8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rruba KT" pitchFamily="18" charset="0"/>
                    <a:ea typeface="小白" panose="02010601030101010101" pitchFamily="2" charset="-122"/>
                  </a:rPr>
                  <a:t>Thương</a:t>
                </a:r>
                <a:r>
                  <a:rPr lang="en-US" altLang="zh-CN" sz="8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rruba KT" pitchFamily="18" charset="0"/>
                    <a:ea typeface="小白" panose="02010601030101010101" pitchFamily="2" charset="-122"/>
                  </a:rPr>
                  <a:t> </a:t>
                </a:r>
                <a:r>
                  <a:rPr lang="en-US" altLang="zh-CN" sz="8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rruba KT" pitchFamily="18" charset="0"/>
                    <a:ea typeface="小白" panose="02010601030101010101" pitchFamily="2" charset="-122"/>
                  </a:rPr>
                  <a:t>mại</a:t>
                </a:r>
                <a:endParaRPr lang="zh-CN" altLang="en-US" sz="8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ruba KT" pitchFamily="18" charset="0"/>
                  <a:ea typeface="小白" panose="02010601030101010101" pitchFamily="2" charset="-122"/>
                </a:endParaRPr>
              </a:p>
            </p:txBody>
          </p:sp>
        </p:grpSp>
        <p:pic>
          <p:nvPicPr>
            <p:cNvPr id="26" name="图片 6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411"/>
            <a:stretch/>
          </p:blipFill>
          <p:spPr>
            <a:xfrm rot="578726">
              <a:off x="3048895" y="1135401"/>
              <a:ext cx="6033613" cy="19912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434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56" y="4799683"/>
            <a:ext cx="12201355" cy="25014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37" y="225083"/>
            <a:ext cx="2347211" cy="3591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664" y="1138863"/>
            <a:ext cx="8698269" cy="3653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334" y="963090"/>
            <a:ext cx="7460317" cy="3836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16" y="1138863"/>
            <a:ext cx="2025723" cy="4120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118">
            <a:off x="4748486" y="-98899"/>
            <a:ext cx="5226360" cy="32057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03747" y="543513"/>
            <a:ext cx="40668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Ta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đâu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mua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thiết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nhỉ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9448" y="420402"/>
            <a:ext cx="44287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cũng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chợ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bán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siêu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mại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03747" y="543513"/>
            <a:ext cx="4428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thương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mại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gần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latin typeface="UTM Neo Sans Intel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743077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82639" y="-644579"/>
            <a:ext cx="37111607" cy="4987608"/>
            <a:chOff x="-10298693" y="-865296"/>
            <a:chExt cx="37111607" cy="4987608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30290" y="-267111"/>
              <a:ext cx="5182624" cy="4249751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4445875" y="-288193"/>
              <a:ext cx="6675432" cy="440299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447605" y="-288193"/>
              <a:ext cx="5334021" cy="440299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25308" y="-288193"/>
              <a:ext cx="5322298" cy="4402992"/>
            </a:xfrm>
            <a:prstGeom prst="rect">
              <a:avLst/>
            </a:prstGeom>
          </p:spPr>
        </p:pic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2764635" y="-280311"/>
              <a:ext cx="4766619" cy="440262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72" r="12218"/>
            <a:stretch/>
          </p:blipFill>
          <p:spPr>
            <a:xfrm>
              <a:off x="17531254" y="-312977"/>
              <a:ext cx="4950374" cy="4435289"/>
            </a:xfrm>
            <a:prstGeom prst="rect">
              <a:avLst/>
            </a:prstGeom>
          </p:spPr>
        </p:pic>
        <p:pic>
          <p:nvPicPr>
            <p:cNvPr id="9" name="Picture 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10298693" y="-865296"/>
              <a:ext cx="5915880" cy="498009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42" y="2566401"/>
            <a:ext cx="1894737" cy="41089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144" flipH="1">
            <a:off x="2896029" y="845134"/>
            <a:ext cx="5748300" cy="40625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18359" y="1715623"/>
            <a:ext cx="40735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bày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bán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gốm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máy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máy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7797" y="1701767"/>
            <a:ext cx="43515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máy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nhập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Nam.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chiếc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Neo Sans Intel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latin typeface="UTM Neo Sans Intel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3277421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64E-6 4.07407E-6 L -2.00793 -0.00417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403" y="-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837</Words>
  <Application>Microsoft Macintosh PowerPoint</Application>
  <PresentationFormat>Widescreen</PresentationFormat>
  <Paragraphs>135</Paragraphs>
  <Slides>33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5" baseType="lpstr">
      <vt:lpstr>等线</vt:lpstr>
      <vt:lpstr>等线 Light</vt:lpstr>
      <vt:lpstr>微软雅黑</vt:lpstr>
      <vt:lpstr>印品天逸黑</vt:lpstr>
      <vt:lpstr>小白</vt:lpstr>
      <vt:lpstr>Arial</vt:lpstr>
      <vt:lpstr>Calibri</vt:lpstr>
      <vt:lpstr>Calibri Light</vt:lpstr>
      <vt:lpstr>Times New Roman</vt:lpstr>
      <vt:lpstr>UTM Alba Matter</vt:lpstr>
      <vt:lpstr>UTM Aquarelle</vt:lpstr>
      <vt:lpstr>UTM Arruba KT</vt:lpstr>
      <vt:lpstr>UTM Beautiful Caps</vt:lpstr>
      <vt:lpstr>UTM Brushtip-C</vt:lpstr>
      <vt:lpstr>UTM Cookies</vt:lpstr>
      <vt:lpstr>UTM Loko</vt:lpstr>
      <vt:lpstr>UTM Neo Sans Intel</vt:lpstr>
      <vt:lpstr>UTM Scriptina KT</vt:lpstr>
      <vt:lpstr>UTM Showcard</vt:lpstr>
      <vt:lpstr>Wingdings</vt:lpstr>
      <vt:lpstr>思源黑体 CN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2022-12-28T18:33:01Z</dcterms:created>
  <dcterms:modified xsi:type="dcterms:W3CDTF">2022-12-28T18:34:03Z</dcterms:modified>
</cp:coreProperties>
</file>