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84" r:id="rId2"/>
    <p:sldId id="283" r:id="rId3"/>
    <p:sldId id="256" r:id="rId4"/>
    <p:sldId id="257" r:id="rId5"/>
    <p:sldId id="258" r:id="rId6"/>
    <p:sldId id="259" r:id="rId7"/>
    <p:sldId id="285" r:id="rId8"/>
    <p:sldId id="288" r:id="rId9"/>
    <p:sldId id="260" r:id="rId10"/>
    <p:sldId id="286" r:id="rId11"/>
    <p:sldId id="261" r:id="rId12"/>
    <p:sldId id="290" r:id="rId13"/>
    <p:sldId id="287" r:id="rId14"/>
    <p:sldId id="263" r:id="rId15"/>
    <p:sldId id="272" r:id="rId16"/>
    <p:sldId id="289" r:id="rId17"/>
  </p:sldIdLst>
  <p:sldSz cx="12192000" cy="6858000"/>
  <p:notesSz cx="6858000" cy="9144000"/>
  <p:embeddedFontLst>
    <p:embeddedFont>
      <p:font typeface="Baloo Bhaijaan" panose="020B0604020202020204" charset="-78"/>
      <p:regular r:id="rId19"/>
    </p:embeddedFont>
    <p:embeddedFont>
      <p:font typeface="Microsoft Yahei" panose="020B0503020204020204" pitchFamily="34" charset="-122"/>
      <p:regular r:id="rId20"/>
      <p:bold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jJvxJ+kEzTXb6VIPWUK8hFKNJrG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4DA"/>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737"/>
  </p:normalViewPr>
  <p:slideViewPr>
    <p:cSldViewPr snapToGrid="0" snapToObjects="1">
      <p:cViewPr varScale="1">
        <p:scale>
          <a:sx n="107" d="100"/>
          <a:sy n="107" d="100"/>
        </p:scale>
        <p:origin x="71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CN"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
        <p:cNvGrpSpPr/>
        <p:nvPr/>
      </p:nvGrpSpPr>
      <p:grpSpPr>
        <a:xfrm>
          <a:off x="0" y="0"/>
          <a:ext cx="0" cy="0"/>
          <a:chOff x="0" y="0"/>
          <a:chExt cx="0" cy="0"/>
        </a:xfrm>
      </p:grpSpPr>
      <p:sp>
        <p:nvSpPr>
          <p:cNvPr id="16" name="Google Shape;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 name="Google Shape;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 name="Google Shape;1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a:t>
            </a:fld>
            <a:endParaRPr/>
          </a:p>
        </p:txBody>
      </p:sp>
    </p:spTree>
    <p:extLst>
      <p:ext uri="{BB962C8B-B14F-4D97-AF65-F5344CB8AC3E}">
        <p14:creationId xmlns:p14="http://schemas.microsoft.com/office/powerpoint/2010/main" val="1284637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 name="Google Shape;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a:t>
            </a:fld>
            <a:endParaRPr/>
          </a:p>
        </p:txBody>
      </p:sp>
    </p:spTree>
    <p:extLst>
      <p:ext uri="{BB962C8B-B14F-4D97-AF65-F5344CB8AC3E}">
        <p14:creationId xmlns:p14="http://schemas.microsoft.com/office/powerpoint/2010/main" val="1817770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13</a:t>
            </a:fld>
            <a:endParaRPr/>
          </a:p>
        </p:txBody>
      </p:sp>
    </p:spTree>
    <p:extLst>
      <p:ext uri="{BB962C8B-B14F-4D97-AF65-F5344CB8AC3E}">
        <p14:creationId xmlns:p14="http://schemas.microsoft.com/office/powerpoint/2010/main" val="1778686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 name="Google Shape;7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16</a:t>
            </a:fld>
            <a:endParaRPr/>
          </a:p>
        </p:txBody>
      </p:sp>
    </p:spTree>
    <p:extLst>
      <p:ext uri="{BB962C8B-B14F-4D97-AF65-F5344CB8AC3E}">
        <p14:creationId xmlns:p14="http://schemas.microsoft.com/office/powerpoint/2010/main" val="874462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KHỞI ĐỘNG</a:t>
            </a:r>
          </a:p>
          <a:p>
            <a:pPr marL="0" lvl="0" indent="0" algn="l" rtl="0">
              <a:spcBef>
                <a:spcPts val="0"/>
              </a:spcBef>
              <a:spcAft>
                <a:spcPts val="0"/>
              </a:spcAft>
              <a:buNone/>
            </a:pPr>
            <a:r>
              <a:rPr lang="en-US" dirty="0"/>
              <a:t>GV </a:t>
            </a:r>
            <a:r>
              <a:rPr lang="en-US" dirty="0" err="1"/>
              <a:t>có</a:t>
            </a:r>
            <a:r>
              <a:rPr lang="en-US" dirty="0"/>
              <a:t> </a:t>
            </a:r>
            <a:r>
              <a:rPr lang="en-US" dirty="0" err="1"/>
              <a:t>thể</a:t>
            </a:r>
            <a:r>
              <a:rPr lang="en-US" dirty="0"/>
              <a:t> </a:t>
            </a:r>
            <a:r>
              <a:rPr lang="en-US" dirty="0" err="1"/>
              <a:t>yêu</a:t>
            </a:r>
            <a:r>
              <a:rPr lang="en-US" dirty="0"/>
              <a:t> </a:t>
            </a:r>
            <a:r>
              <a:rPr lang="en-US" dirty="0" err="1"/>
              <a:t>cầu</a:t>
            </a:r>
            <a:r>
              <a:rPr lang="en-US" dirty="0"/>
              <a:t> HS </a:t>
            </a:r>
            <a:r>
              <a:rPr lang="en-US" dirty="0" err="1"/>
              <a:t>nêu</a:t>
            </a:r>
            <a:r>
              <a:rPr lang="en-US" dirty="0"/>
              <a:t> them </a:t>
            </a:r>
            <a:r>
              <a:rPr lang="en-US" dirty="0" err="1"/>
              <a:t>về</a:t>
            </a:r>
            <a:r>
              <a:rPr lang="en-US" dirty="0"/>
              <a:t> </a:t>
            </a:r>
            <a:r>
              <a:rPr lang="en-US" dirty="0" err="1"/>
              <a:t>đại</a:t>
            </a:r>
            <a:r>
              <a:rPr lang="en-US" dirty="0"/>
              <a:t> </a:t>
            </a:r>
            <a:r>
              <a:rPr lang="en-US" dirty="0" err="1"/>
              <a:t>từ</a:t>
            </a:r>
            <a:r>
              <a:rPr lang="en-US" dirty="0"/>
              <a:t> </a:t>
            </a:r>
            <a:r>
              <a:rPr lang="en-US" dirty="0" err="1"/>
              <a:t>có</a:t>
            </a:r>
            <a:r>
              <a:rPr lang="en-US" dirty="0"/>
              <a:t> </a:t>
            </a:r>
            <a:r>
              <a:rPr lang="en-US" dirty="0" err="1"/>
              <a:t>trong</a:t>
            </a:r>
            <a:r>
              <a:rPr lang="en-US" dirty="0"/>
              <a:t> </a:t>
            </a:r>
            <a:r>
              <a:rPr lang="en-US" dirty="0" err="1"/>
              <a:t>đoạn</a:t>
            </a:r>
            <a:r>
              <a:rPr lang="en-US" dirty="0"/>
              <a:t> </a:t>
            </a:r>
            <a:r>
              <a:rPr lang="en-US" dirty="0" err="1"/>
              <a:t>văn</a:t>
            </a:r>
            <a:r>
              <a:rPr lang="en-US" dirty="0"/>
              <a:t>.</a:t>
            </a:r>
            <a:endParaRPr dirty="0"/>
          </a:p>
        </p:txBody>
      </p:sp>
      <p:sp>
        <p:nvSpPr>
          <p:cNvPr id="55" name="Google Shape;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2</a:t>
            </a:fld>
            <a:endParaRPr/>
          </a:p>
        </p:txBody>
      </p:sp>
    </p:spTree>
    <p:extLst>
      <p:ext uri="{BB962C8B-B14F-4D97-AF65-F5344CB8AC3E}">
        <p14:creationId xmlns:p14="http://schemas.microsoft.com/office/powerpoint/2010/main" val="338083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
        <p:cNvGrpSpPr/>
        <p:nvPr/>
      </p:nvGrpSpPr>
      <p:grpSpPr>
        <a:xfrm>
          <a:off x="0" y="0"/>
          <a:ext cx="0" cy="0"/>
          <a:chOff x="0" y="0"/>
          <a:chExt cx="0" cy="0"/>
        </a:xfrm>
      </p:grpSpPr>
      <p:sp>
        <p:nvSpPr>
          <p:cNvPr id="16" name="Google Shape;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 name="Google Shape;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 name="Google Shape;1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 name="Google Shape;3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Mục</a:t>
            </a:r>
            <a:r>
              <a:rPr lang="en-US" dirty="0"/>
              <a:t> </a:t>
            </a:r>
            <a:r>
              <a:rPr lang="en-US" dirty="0" err="1"/>
              <a:t>tiêu</a:t>
            </a:r>
            <a:r>
              <a:rPr lang="en-US" dirty="0"/>
              <a:t> </a:t>
            </a:r>
            <a:r>
              <a:rPr lang="en-US" dirty="0" err="1"/>
              <a:t>bài</a:t>
            </a:r>
            <a:r>
              <a:rPr lang="en-US" dirty="0"/>
              <a:t> </a:t>
            </a:r>
            <a:r>
              <a:rPr lang="en-US" dirty="0" err="1"/>
              <a:t>học</a:t>
            </a:r>
            <a:endParaRPr dirty="0"/>
          </a:p>
        </p:txBody>
      </p:sp>
      <p:sp>
        <p:nvSpPr>
          <p:cNvPr id="36" name="Google Shape;3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GV </a:t>
            </a:r>
            <a:r>
              <a:rPr lang="en-US" dirty="0" err="1"/>
              <a:t>có</a:t>
            </a:r>
            <a:r>
              <a:rPr lang="en-US" dirty="0"/>
              <a:t> </a:t>
            </a:r>
            <a:r>
              <a:rPr lang="en-US" dirty="0" err="1"/>
              <a:t>thể</a:t>
            </a:r>
            <a:r>
              <a:rPr lang="en-US" dirty="0"/>
              <a:t> </a:t>
            </a:r>
            <a:r>
              <a:rPr lang="en-US" dirty="0" err="1"/>
              <a:t>triển</a:t>
            </a:r>
            <a:r>
              <a:rPr lang="en-US" dirty="0"/>
              <a:t> </a:t>
            </a:r>
            <a:r>
              <a:rPr lang="en-US" dirty="0" err="1"/>
              <a:t>khai</a:t>
            </a:r>
            <a:r>
              <a:rPr lang="en-US" dirty="0"/>
              <a:t> </a:t>
            </a:r>
            <a:r>
              <a:rPr lang="en-US" dirty="0" err="1"/>
              <a:t>cho</a:t>
            </a:r>
            <a:r>
              <a:rPr lang="en-US" dirty="0"/>
              <a:t> HS </a:t>
            </a:r>
            <a:r>
              <a:rPr lang="en-US" dirty="0" err="1"/>
              <a:t>làm</a:t>
            </a:r>
            <a:r>
              <a:rPr lang="en-US" dirty="0"/>
              <a:t> </a:t>
            </a:r>
            <a:r>
              <a:rPr lang="en-US" dirty="0" err="1"/>
              <a:t>trên</a:t>
            </a:r>
            <a:r>
              <a:rPr lang="en-US" dirty="0"/>
              <a:t> </a:t>
            </a:r>
            <a:r>
              <a:rPr lang="en-US" dirty="0" err="1"/>
              <a:t>padlet</a:t>
            </a:r>
            <a:endParaRPr dirty="0"/>
          </a:p>
        </p:txBody>
      </p:sp>
      <p:sp>
        <p:nvSpPr>
          <p:cNvPr id="70" name="Google Shape;7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Ấn vào ô A; B; C  lần 1: Hiện ra câu hỏi tương ứng.</a:t>
            </a:r>
          </a:p>
          <a:p>
            <a:r>
              <a:rPr lang="en-VN" dirty="0"/>
              <a:t>Ấn vào ô A; B; C  lần 1: Hiện ra đáp án.</a:t>
            </a:r>
          </a:p>
          <a:p>
            <a:endParaRPr lang="en-VN" dirty="0"/>
          </a:p>
          <a:p>
            <a:endParaRPr lang="en-VN"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7</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19387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GV </a:t>
            </a:r>
            <a:r>
              <a:rPr lang="en-US" dirty="0" err="1"/>
              <a:t>có</a:t>
            </a:r>
            <a:r>
              <a:rPr lang="en-US" dirty="0"/>
              <a:t> </a:t>
            </a:r>
            <a:r>
              <a:rPr lang="en-US" dirty="0" err="1"/>
              <a:t>thể</a:t>
            </a:r>
            <a:r>
              <a:rPr lang="en-US" dirty="0"/>
              <a:t> </a:t>
            </a:r>
            <a:r>
              <a:rPr lang="en-US" dirty="0" err="1"/>
              <a:t>triển</a:t>
            </a:r>
            <a:r>
              <a:rPr lang="en-US" dirty="0"/>
              <a:t> </a:t>
            </a:r>
            <a:r>
              <a:rPr lang="en-US" dirty="0" err="1"/>
              <a:t>khai</a:t>
            </a:r>
            <a:r>
              <a:rPr lang="en-US" dirty="0"/>
              <a:t> </a:t>
            </a:r>
            <a:r>
              <a:rPr lang="en-US" dirty="0" err="1"/>
              <a:t>cho</a:t>
            </a:r>
            <a:r>
              <a:rPr lang="en-US" dirty="0"/>
              <a:t> HS </a:t>
            </a:r>
            <a:r>
              <a:rPr lang="en-US" dirty="0" err="1"/>
              <a:t>làm</a:t>
            </a:r>
            <a:r>
              <a:rPr lang="en-US" dirty="0"/>
              <a:t> </a:t>
            </a:r>
            <a:r>
              <a:rPr lang="en-US" dirty="0" err="1"/>
              <a:t>trên</a:t>
            </a:r>
            <a:r>
              <a:rPr lang="en-US" dirty="0"/>
              <a:t> </a:t>
            </a:r>
            <a:r>
              <a:rPr lang="en-US" dirty="0" err="1"/>
              <a:t>padlet</a:t>
            </a:r>
            <a:endParaRPr dirty="0"/>
          </a:p>
        </p:txBody>
      </p:sp>
      <p:sp>
        <p:nvSpPr>
          <p:cNvPr id="70" name="Google Shape;7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a:t>
            </a:fld>
            <a:endParaRPr/>
          </a:p>
        </p:txBody>
      </p:sp>
    </p:spTree>
    <p:extLst>
      <p:ext uri="{BB962C8B-B14F-4D97-AF65-F5344CB8AC3E}">
        <p14:creationId xmlns:p14="http://schemas.microsoft.com/office/powerpoint/2010/main" val="3456033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 name="Google Shape;8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1"/>
        <p:cNvGrpSpPr/>
        <p:nvPr/>
      </p:nvGrpSpPr>
      <p:grpSpPr>
        <a:xfrm>
          <a:off x="0" y="0"/>
          <a:ext cx="0" cy="0"/>
          <a:chOff x="0" y="0"/>
          <a:chExt cx="0" cy="0"/>
        </a:xfrm>
      </p:grpSpPr>
      <p:pic>
        <p:nvPicPr>
          <p:cNvPr id="12" name="Google Shape;12;p28"/>
          <p:cNvPicPr preferRelativeResize="0"/>
          <p:nvPr/>
        </p:nvPicPr>
        <p:blipFill rotWithShape="1">
          <a:blip r:embed="rId2">
            <a:alphaModFix/>
          </a:blip>
          <a:srcRect/>
          <a:stretch/>
        </p:blipFill>
        <p:spPr>
          <a:xfrm rot="-5400000">
            <a:off x="2667003" y="-2667000"/>
            <a:ext cx="6858000" cy="12192000"/>
          </a:xfrm>
          <a:prstGeom prst="rect">
            <a:avLst/>
          </a:prstGeom>
          <a:noFill/>
          <a:ln>
            <a:noFill/>
          </a:ln>
        </p:spPr>
      </p:pic>
      <p:pic>
        <p:nvPicPr>
          <p:cNvPr id="13" name="Google Shape;13;p28"/>
          <p:cNvPicPr preferRelativeResize="0"/>
          <p:nvPr/>
        </p:nvPicPr>
        <p:blipFill rotWithShape="1">
          <a:blip r:embed="rId3">
            <a:alphaModFix/>
          </a:blip>
          <a:srcRect/>
          <a:stretch/>
        </p:blipFill>
        <p:spPr>
          <a:xfrm>
            <a:off x="0" y="6494106"/>
            <a:ext cx="12192000" cy="363894"/>
          </a:xfrm>
          <a:prstGeom prst="rect">
            <a:avLst/>
          </a:prstGeom>
          <a:noFill/>
          <a:ln>
            <a:noFill/>
          </a:ln>
        </p:spPr>
      </p:pic>
      <p:pic>
        <p:nvPicPr>
          <p:cNvPr id="14" name="Google Shape;14;p28"/>
          <p:cNvPicPr preferRelativeResize="0"/>
          <p:nvPr/>
        </p:nvPicPr>
        <p:blipFill rotWithShape="1">
          <a:blip r:embed="rId3">
            <a:alphaModFix/>
          </a:blip>
          <a:srcRect/>
          <a:stretch/>
        </p:blipFill>
        <p:spPr>
          <a:xfrm rot="10800000">
            <a:off x="0" y="0"/>
            <a:ext cx="12192000" cy="36389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a16="http://schemas.microsoft.com/office/drawing/2014/main" id="{0B2F61E4-468C-411D-8915-08C17F76BF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27"/>
          <p:cNvSpPr txBox="1"/>
          <p:nvPr/>
        </p:nvSpPr>
        <p:spPr>
          <a:xfrm>
            <a:off x="4318000" y="2971800"/>
            <a:ext cx="3556000" cy="2298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CN" sz="300" b="0" i="0" u="none" strike="noStrike" cap="none">
                <a:solidFill>
                  <a:schemeClr val="lt1"/>
                </a:solidFill>
                <a:latin typeface="Microsoft Yahei"/>
                <a:ea typeface="Microsoft Yahei"/>
                <a:cs typeface="Microsoft Yahei"/>
                <a:sym typeface="Microsoft Yahei"/>
              </a:rPr>
              <a:t>感谢您下载包图网平台上提供的PPT作品，为了您和包图网以及原创作者的利益，请勿复制、传播、销售，否则将承担法律责任！包图网将对作品进行维权，按照传播下载次数进行十倍的索取赔偿！</a:t>
            </a:r>
            <a:endParaRPr/>
          </a:p>
          <a:p>
            <a:pPr marL="0" marR="0" lvl="0" indent="0" algn="l" rtl="0">
              <a:spcBef>
                <a:spcPts val="0"/>
              </a:spcBef>
              <a:spcAft>
                <a:spcPts val="0"/>
              </a:spcAft>
              <a:buNone/>
            </a:pPr>
            <a:r>
              <a:rPr lang="zh-CN" sz="600">
                <a:solidFill>
                  <a:schemeClr val="lt1"/>
                </a:solidFill>
                <a:latin typeface="Microsoft Yahei"/>
                <a:ea typeface="Microsoft Yahei"/>
                <a:cs typeface="Microsoft Yahei"/>
                <a:sym typeface="Microsoft Yahei"/>
              </a:rPr>
              <a:t>ibaotu.com</a:t>
            </a:r>
            <a:endParaRPr/>
          </a:p>
        </p:txBody>
      </p:sp>
    </p:spTree>
  </p:cSld>
  <p:clrMap bg1="lt1" tx1="dk1" bg2="dk2" tx2="lt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10" Type="http://schemas.microsoft.com/office/2007/relationships/hdphoto" Target="../media/hdphoto4.wdp"/><Relationship Id="rId4" Type="http://schemas.openxmlformats.org/officeDocument/2006/relationships/image" Target="../media/image4.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png"/><Relationship Id="rId7" Type="http://schemas.microsoft.com/office/2007/relationships/hdphoto" Target="../media/hdphoto17.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8.wdp"/><Relationship Id="rId5" Type="http://schemas.microsoft.com/office/2007/relationships/hdphoto" Target="../media/hdphoto16.wdp"/><Relationship Id="rId10" Type="http://schemas.openxmlformats.org/officeDocument/2006/relationships/image" Target="../media/image6.png"/><Relationship Id="rId4" Type="http://schemas.openxmlformats.org/officeDocument/2006/relationships/image" Target="../media/image7.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20.wdp"/></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png"/><Relationship Id="rId7" Type="http://schemas.openxmlformats.org/officeDocument/2006/relationships/image" Target="../media/image9.png"/><Relationship Id="rId12" Type="http://schemas.microsoft.com/office/2007/relationships/hdphoto" Target="../media/hdphoto8.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8.png"/><Relationship Id="rId10" Type="http://schemas.microsoft.com/office/2007/relationships/hdphoto" Target="../media/hdphoto7.wdp"/><Relationship Id="rId4" Type="http://schemas.microsoft.com/office/2007/relationships/hdphoto" Target="../media/hdphoto5.wdp"/><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9.wdp"/><Relationship Id="rId4" Type="http://schemas.openxmlformats.org/officeDocument/2006/relationships/image" Target="../media/image4.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2.wdp"/><Relationship Id="rId5" Type="http://schemas.microsoft.com/office/2007/relationships/hdphoto" Target="../media/hdphoto10.wdp"/><Relationship Id="rId10" Type="http://schemas.openxmlformats.org/officeDocument/2006/relationships/image" Target="../media/image6.png"/><Relationship Id="rId4" Type="http://schemas.openxmlformats.org/officeDocument/2006/relationships/image" Target="../media/image7.png"/><Relationship Id="rId9"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microsoft.com/office/2007/relationships/hdphoto" Target="../media/hdphoto1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11" Type="http://schemas.openxmlformats.org/officeDocument/2006/relationships/image" Target="../media/image18.tiff"/><Relationship Id="rId5" Type="http://schemas.openxmlformats.org/officeDocument/2006/relationships/image" Target="../media/image16.png"/><Relationship Id="rId10" Type="http://schemas.openxmlformats.org/officeDocument/2006/relationships/image" Target="../media/image17.png"/><Relationship Id="rId4" Type="http://schemas.openxmlformats.org/officeDocument/2006/relationships/notesSlide" Target="../notesSlides/notesSlide7.xml"/><Relationship Id="rId9" Type="http://schemas.microsoft.com/office/2007/relationships/hdphoto" Target="../media/hdphoto14.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15.wdp"/><Relationship Id="rId5" Type="http://schemas.microsoft.com/office/2007/relationships/hdphoto" Target="../media/hdphoto14.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
        <p:cNvGrpSpPr/>
        <p:nvPr/>
      </p:nvGrpSpPr>
      <p:grpSpPr>
        <a:xfrm>
          <a:off x="0" y="0"/>
          <a:ext cx="0" cy="0"/>
          <a:chOff x="0" y="0"/>
          <a:chExt cx="0" cy="0"/>
        </a:xfrm>
      </p:grpSpPr>
      <p:sp>
        <p:nvSpPr>
          <p:cNvPr id="20" name="Google Shape;20;p1"/>
          <p:cNvSpPr/>
          <p:nvPr/>
        </p:nvSpPr>
        <p:spPr>
          <a:xfrm>
            <a:off x="1891448" y="2003340"/>
            <a:ext cx="2301613" cy="1183523"/>
          </a:xfrm>
          <a:custGeom>
            <a:avLst/>
            <a:gdLst/>
            <a:ahLst/>
            <a:cxnLst/>
            <a:rect l="l" t="t" r="r" b="b"/>
            <a:pathLst>
              <a:path w="502" h="248" extrusionOk="0">
                <a:moveTo>
                  <a:pt x="451" y="110"/>
                </a:moveTo>
                <a:cubicBezTo>
                  <a:pt x="444" y="110"/>
                  <a:pt x="438" y="111"/>
                  <a:pt x="433" y="113"/>
                </a:cubicBezTo>
                <a:cubicBezTo>
                  <a:pt x="421" y="76"/>
                  <a:pt x="382" y="48"/>
                  <a:pt x="336" y="48"/>
                </a:cubicBezTo>
                <a:cubicBezTo>
                  <a:pt x="302" y="48"/>
                  <a:pt x="272" y="64"/>
                  <a:pt x="254" y="87"/>
                </a:cubicBezTo>
                <a:cubicBezTo>
                  <a:pt x="245" y="81"/>
                  <a:pt x="235" y="78"/>
                  <a:pt x="223" y="78"/>
                </a:cubicBezTo>
                <a:cubicBezTo>
                  <a:pt x="223" y="78"/>
                  <a:pt x="223" y="78"/>
                  <a:pt x="223" y="78"/>
                </a:cubicBezTo>
                <a:cubicBezTo>
                  <a:pt x="218" y="34"/>
                  <a:pt x="170" y="0"/>
                  <a:pt x="111" y="0"/>
                </a:cubicBezTo>
                <a:cubicBezTo>
                  <a:pt x="50" y="0"/>
                  <a:pt x="0" y="38"/>
                  <a:pt x="0" y="86"/>
                </a:cubicBezTo>
                <a:cubicBezTo>
                  <a:pt x="0" y="116"/>
                  <a:pt x="20" y="143"/>
                  <a:pt x="51" y="159"/>
                </a:cubicBezTo>
                <a:cubicBezTo>
                  <a:pt x="51" y="161"/>
                  <a:pt x="51" y="164"/>
                  <a:pt x="51" y="167"/>
                </a:cubicBezTo>
                <a:cubicBezTo>
                  <a:pt x="51" y="211"/>
                  <a:pt x="95" y="248"/>
                  <a:pt x="151" y="248"/>
                </a:cubicBezTo>
                <a:cubicBezTo>
                  <a:pt x="184" y="248"/>
                  <a:pt x="214" y="234"/>
                  <a:pt x="232" y="214"/>
                </a:cubicBezTo>
                <a:cubicBezTo>
                  <a:pt x="236" y="215"/>
                  <a:pt x="240" y="215"/>
                  <a:pt x="245" y="215"/>
                </a:cubicBezTo>
                <a:cubicBezTo>
                  <a:pt x="256" y="215"/>
                  <a:pt x="266" y="212"/>
                  <a:pt x="274" y="206"/>
                </a:cubicBezTo>
                <a:cubicBezTo>
                  <a:pt x="291" y="219"/>
                  <a:pt x="313" y="226"/>
                  <a:pt x="336" y="226"/>
                </a:cubicBezTo>
                <a:cubicBezTo>
                  <a:pt x="368" y="226"/>
                  <a:pt x="396" y="213"/>
                  <a:pt x="414" y="192"/>
                </a:cubicBezTo>
                <a:cubicBezTo>
                  <a:pt x="424" y="201"/>
                  <a:pt x="437" y="207"/>
                  <a:pt x="451" y="207"/>
                </a:cubicBezTo>
                <a:cubicBezTo>
                  <a:pt x="479" y="207"/>
                  <a:pt x="502" y="185"/>
                  <a:pt x="502" y="159"/>
                </a:cubicBezTo>
                <a:cubicBezTo>
                  <a:pt x="502" y="132"/>
                  <a:pt x="479" y="110"/>
                  <a:pt x="451" y="11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21;p1"/>
          <p:cNvSpPr/>
          <p:nvPr/>
        </p:nvSpPr>
        <p:spPr>
          <a:xfrm>
            <a:off x="10617089" y="2556308"/>
            <a:ext cx="1276949" cy="630555"/>
          </a:xfrm>
          <a:custGeom>
            <a:avLst/>
            <a:gdLst/>
            <a:ahLst/>
            <a:cxnLst/>
            <a:rect l="l" t="t" r="r" b="b"/>
            <a:pathLst>
              <a:path w="502" h="248" extrusionOk="0">
                <a:moveTo>
                  <a:pt x="451" y="110"/>
                </a:moveTo>
                <a:cubicBezTo>
                  <a:pt x="444" y="110"/>
                  <a:pt x="438" y="111"/>
                  <a:pt x="433" y="113"/>
                </a:cubicBezTo>
                <a:cubicBezTo>
                  <a:pt x="421" y="76"/>
                  <a:pt x="382" y="48"/>
                  <a:pt x="336" y="48"/>
                </a:cubicBezTo>
                <a:cubicBezTo>
                  <a:pt x="302" y="48"/>
                  <a:pt x="272" y="64"/>
                  <a:pt x="254" y="87"/>
                </a:cubicBezTo>
                <a:cubicBezTo>
                  <a:pt x="245" y="81"/>
                  <a:pt x="235" y="78"/>
                  <a:pt x="223" y="78"/>
                </a:cubicBezTo>
                <a:cubicBezTo>
                  <a:pt x="223" y="78"/>
                  <a:pt x="223" y="78"/>
                  <a:pt x="223" y="78"/>
                </a:cubicBezTo>
                <a:cubicBezTo>
                  <a:pt x="218" y="34"/>
                  <a:pt x="170" y="0"/>
                  <a:pt x="111" y="0"/>
                </a:cubicBezTo>
                <a:cubicBezTo>
                  <a:pt x="50" y="0"/>
                  <a:pt x="0" y="38"/>
                  <a:pt x="0" y="86"/>
                </a:cubicBezTo>
                <a:cubicBezTo>
                  <a:pt x="0" y="116"/>
                  <a:pt x="20" y="143"/>
                  <a:pt x="51" y="159"/>
                </a:cubicBezTo>
                <a:cubicBezTo>
                  <a:pt x="51" y="161"/>
                  <a:pt x="51" y="164"/>
                  <a:pt x="51" y="167"/>
                </a:cubicBezTo>
                <a:cubicBezTo>
                  <a:pt x="51" y="211"/>
                  <a:pt x="95" y="248"/>
                  <a:pt x="151" y="248"/>
                </a:cubicBezTo>
                <a:cubicBezTo>
                  <a:pt x="184" y="248"/>
                  <a:pt x="214" y="234"/>
                  <a:pt x="232" y="214"/>
                </a:cubicBezTo>
                <a:cubicBezTo>
                  <a:pt x="236" y="215"/>
                  <a:pt x="240" y="215"/>
                  <a:pt x="245" y="215"/>
                </a:cubicBezTo>
                <a:cubicBezTo>
                  <a:pt x="256" y="215"/>
                  <a:pt x="266" y="212"/>
                  <a:pt x="274" y="206"/>
                </a:cubicBezTo>
                <a:cubicBezTo>
                  <a:pt x="291" y="219"/>
                  <a:pt x="313" y="226"/>
                  <a:pt x="336" y="226"/>
                </a:cubicBezTo>
                <a:cubicBezTo>
                  <a:pt x="368" y="226"/>
                  <a:pt x="396" y="213"/>
                  <a:pt x="414" y="192"/>
                </a:cubicBezTo>
                <a:cubicBezTo>
                  <a:pt x="424" y="201"/>
                  <a:pt x="437" y="207"/>
                  <a:pt x="451" y="207"/>
                </a:cubicBezTo>
                <a:cubicBezTo>
                  <a:pt x="479" y="207"/>
                  <a:pt x="502" y="185"/>
                  <a:pt x="502" y="159"/>
                </a:cubicBezTo>
                <a:cubicBezTo>
                  <a:pt x="502" y="132"/>
                  <a:pt x="479" y="110"/>
                  <a:pt x="451" y="11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22;p1"/>
          <p:cNvSpPr/>
          <p:nvPr/>
        </p:nvSpPr>
        <p:spPr>
          <a:xfrm>
            <a:off x="8105266" y="4034738"/>
            <a:ext cx="2158747" cy="1066632"/>
          </a:xfrm>
          <a:custGeom>
            <a:avLst/>
            <a:gdLst/>
            <a:ahLst/>
            <a:cxnLst/>
            <a:rect l="l" t="t" r="r" b="b"/>
            <a:pathLst>
              <a:path w="502" h="248" extrusionOk="0">
                <a:moveTo>
                  <a:pt x="451" y="110"/>
                </a:moveTo>
                <a:cubicBezTo>
                  <a:pt x="444" y="110"/>
                  <a:pt x="438" y="111"/>
                  <a:pt x="433" y="113"/>
                </a:cubicBezTo>
                <a:cubicBezTo>
                  <a:pt x="421" y="76"/>
                  <a:pt x="382" y="48"/>
                  <a:pt x="336" y="48"/>
                </a:cubicBezTo>
                <a:cubicBezTo>
                  <a:pt x="302" y="48"/>
                  <a:pt x="272" y="64"/>
                  <a:pt x="254" y="87"/>
                </a:cubicBezTo>
                <a:cubicBezTo>
                  <a:pt x="245" y="81"/>
                  <a:pt x="235" y="78"/>
                  <a:pt x="223" y="78"/>
                </a:cubicBezTo>
                <a:cubicBezTo>
                  <a:pt x="223" y="78"/>
                  <a:pt x="223" y="78"/>
                  <a:pt x="223" y="78"/>
                </a:cubicBezTo>
                <a:cubicBezTo>
                  <a:pt x="218" y="34"/>
                  <a:pt x="170" y="0"/>
                  <a:pt x="111" y="0"/>
                </a:cubicBezTo>
                <a:cubicBezTo>
                  <a:pt x="50" y="0"/>
                  <a:pt x="0" y="38"/>
                  <a:pt x="0" y="86"/>
                </a:cubicBezTo>
                <a:cubicBezTo>
                  <a:pt x="0" y="116"/>
                  <a:pt x="20" y="143"/>
                  <a:pt x="51" y="159"/>
                </a:cubicBezTo>
                <a:cubicBezTo>
                  <a:pt x="51" y="161"/>
                  <a:pt x="51" y="164"/>
                  <a:pt x="51" y="167"/>
                </a:cubicBezTo>
                <a:cubicBezTo>
                  <a:pt x="51" y="211"/>
                  <a:pt x="95" y="248"/>
                  <a:pt x="151" y="248"/>
                </a:cubicBezTo>
                <a:cubicBezTo>
                  <a:pt x="184" y="248"/>
                  <a:pt x="214" y="234"/>
                  <a:pt x="232" y="214"/>
                </a:cubicBezTo>
                <a:cubicBezTo>
                  <a:pt x="236" y="215"/>
                  <a:pt x="240" y="215"/>
                  <a:pt x="245" y="215"/>
                </a:cubicBezTo>
                <a:cubicBezTo>
                  <a:pt x="256" y="215"/>
                  <a:pt x="266" y="212"/>
                  <a:pt x="274" y="206"/>
                </a:cubicBezTo>
                <a:cubicBezTo>
                  <a:pt x="291" y="219"/>
                  <a:pt x="313" y="226"/>
                  <a:pt x="336" y="226"/>
                </a:cubicBezTo>
                <a:cubicBezTo>
                  <a:pt x="368" y="226"/>
                  <a:pt x="396" y="213"/>
                  <a:pt x="414" y="192"/>
                </a:cubicBezTo>
                <a:cubicBezTo>
                  <a:pt x="424" y="201"/>
                  <a:pt x="437" y="207"/>
                  <a:pt x="451" y="207"/>
                </a:cubicBezTo>
                <a:cubicBezTo>
                  <a:pt x="479" y="207"/>
                  <a:pt x="502" y="185"/>
                  <a:pt x="502" y="159"/>
                </a:cubicBezTo>
                <a:cubicBezTo>
                  <a:pt x="502" y="132"/>
                  <a:pt x="479" y="110"/>
                  <a:pt x="451" y="11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3" name="Google Shape;23;p1"/>
          <p:cNvPicPr preferRelativeResize="0"/>
          <p:nvPr/>
        </p:nvPicPr>
        <p:blipFill rotWithShape="1">
          <a:blip r:embed="rId3">
            <a:alphaModFix/>
          </a:blip>
          <a:srcRect/>
          <a:stretch/>
        </p:blipFill>
        <p:spPr>
          <a:xfrm flipH="1">
            <a:off x="407884" y="3764618"/>
            <a:ext cx="4189126" cy="3093382"/>
          </a:xfrm>
          <a:prstGeom prst="rect">
            <a:avLst/>
          </a:prstGeom>
          <a:noFill/>
          <a:ln>
            <a:noFill/>
          </a:ln>
        </p:spPr>
      </p:pic>
      <p:pic>
        <p:nvPicPr>
          <p:cNvPr id="28" name="Google Shape;28;p1"/>
          <p:cNvPicPr preferRelativeResize="0"/>
          <p:nvPr/>
        </p:nvPicPr>
        <p:blipFill rotWithShape="1">
          <a:blip r:embed="rId4">
            <a:alphaModFix/>
            <a:extLst>
              <a:ext uri="{BEBA8EAE-BF5A-486C-A8C5-ECC9F3942E4B}">
                <a14:imgProps xmlns:a14="http://schemas.microsoft.com/office/drawing/2010/main">
                  <a14:imgLayer r:embed="rId5">
                    <a14:imgEffect>
                      <a14:backgroundRemoval t="2610" b="38671" l="20760" r="35680">
                        <a14:foregroundMark x1="24360" y1="22183" x2="22600" y2="31198"/>
                        <a14:foregroundMark x1="22600" y1="31198" x2="26040" y2="31673"/>
                        <a14:foregroundMark x1="26040" y1="31673" x2="29480" y2="31554"/>
                        <a14:foregroundMark x1="29480" y1="31554" x2="31720" y2="23725"/>
                        <a14:foregroundMark x1="31720" y1="23725" x2="30160" y2="17794"/>
                        <a14:foregroundMark x1="28080" y1="34164" x2="25480" y2="31317"/>
                        <a14:foregroundMark x1="28280" y1="30486" x2="29200" y2="27995"/>
                        <a14:foregroundMark x1="28880" y1="30130" x2="29520" y2="27995"/>
                        <a14:foregroundMark x1="25480" y1="32859" x2="22080" y2="33452"/>
                        <a14:foregroundMark x1="22080" y1="33452" x2="23720" y2="26453"/>
                        <a14:foregroundMark x1="23720" y1="34757" x2="25480" y2="32028"/>
                        <a14:foregroundMark x1="23840" y1="37248" x2="23920" y2="34757"/>
                        <a14:foregroundMark x1="24040" y1="36892" x2="24640" y2="38671"/>
                        <a14:foregroundMark x1="21640" y1="29181" x2="24400" y2="22657"/>
                        <a14:foregroundMark x1="24400" y1="22657" x2="24760" y2="22776"/>
                        <a14:foregroundMark x1="29200" y1="16370" x2="32000" y2="21590"/>
                        <a14:foregroundMark x1="31680" y1="21234" x2="31680" y2="21827"/>
                        <a14:foregroundMark x1="31800" y1="22420" x2="31280" y2="15065"/>
                        <a14:foregroundMark x1="31160" y1="16370" x2="29520" y2="16607"/>
                        <a14:foregroundMark x1="30560" y1="14828" x2="29920" y2="15065"/>
                      </a14:backgroundRemoval>
                    </a14:imgEffect>
                  </a14:imgLayer>
                </a14:imgProps>
              </a:ext>
            </a:extLst>
          </a:blip>
          <a:srcRect l="18913" r="62396" b="72843"/>
          <a:stretch/>
        </p:blipFill>
        <p:spPr>
          <a:xfrm rot="10800000" flipH="1">
            <a:off x="2882407" y="-29833"/>
            <a:ext cx="2621308" cy="1283707"/>
          </a:xfrm>
          <a:prstGeom prst="rect">
            <a:avLst/>
          </a:prstGeom>
          <a:noFill/>
          <a:ln>
            <a:noFill/>
          </a:ln>
        </p:spPr>
      </p:pic>
      <p:pic>
        <p:nvPicPr>
          <p:cNvPr id="32" name="Google Shape;32;p1"/>
          <p:cNvPicPr preferRelativeResize="0"/>
          <p:nvPr/>
        </p:nvPicPr>
        <p:blipFill rotWithShape="1">
          <a:blip r:embed="rId6">
            <a:alphaModFix/>
          </a:blip>
          <a:srcRect/>
          <a:stretch/>
        </p:blipFill>
        <p:spPr>
          <a:xfrm>
            <a:off x="509436" y="954583"/>
            <a:ext cx="1198404" cy="980704"/>
          </a:xfrm>
          <a:prstGeom prst="rect">
            <a:avLst/>
          </a:prstGeom>
          <a:noFill/>
          <a:ln>
            <a:noFill/>
          </a:ln>
        </p:spPr>
      </p:pic>
      <p:pic>
        <p:nvPicPr>
          <p:cNvPr id="15" name="Google Shape;28;p1">
            <a:extLst>
              <a:ext uri="{FF2B5EF4-FFF2-40B4-BE49-F238E27FC236}">
                <a16:creationId xmlns:a16="http://schemas.microsoft.com/office/drawing/2014/main" id="{642B6705-3E02-A748-8AE5-537C12F12359}"/>
              </a:ext>
            </a:extLst>
          </p:cNvPr>
          <p:cNvPicPr preferRelativeResize="0"/>
          <p:nvPr/>
        </p:nvPicPr>
        <p:blipFill rotWithShape="1">
          <a:blip r:embed="rId4">
            <a:alphaModFix/>
            <a:extLst>
              <a:ext uri="{BEBA8EAE-BF5A-486C-A8C5-ECC9F3942E4B}">
                <a14:imgProps xmlns:a14="http://schemas.microsoft.com/office/drawing/2010/main">
                  <a14:imgLayer r:embed="rId7">
                    <a14:imgEffect>
                      <a14:backgroundRemoval t="2610" b="38671" l="20760" r="35680">
                        <a14:foregroundMark x1="24360" y1="22183" x2="22600" y2="31198"/>
                        <a14:foregroundMark x1="22600" y1="31198" x2="26040" y2="31673"/>
                        <a14:foregroundMark x1="26040" y1="31673" x2="29480" y2="31554"/>
                        <a14:foregroundMark x1="29480" y1="31554" x2="31720" y2="23725"/>
                        <a14:foregroundMark x1="31720" y1="23725" x2="30160" y2="17794"/>
                        <a14:foregroundMark x1="28080" y1="34164" x2="25480" y2="31317"/>
                        <a14:foregroundMark x1="28280" y1="30486" x2="29200" y2="27995"/>
                        <a14:foregroundMark x1="28880" y1="30130" x2="29520" y2="27995"/>
                        <a14:foregroundMark x1="25480" y1="32859" x2="22080" y2="33452"/>
                        <a14:foregroundMark x1="22080" y1="33452" x2="23720" y2="26453"/>
                        <a14:foregroundMark x1="23720" y1="34757" x2="25480" y2="32028"/>
                        <a14:foregroundMark x1="23840" y1="37248" x2="23920" y2="34757"/>
                        <a14:foregroundMark x1="24040" y1="36892" x2="24640" y2="38671"/>
                        <a14:foregroundMark x1="21640" y1="29181" x2="24400" y2="22657"/>
                        <a14:foregroundMark x1="24400" y1="22657" x2="24760" y2="22776"/>
                        <a14:foregroundMark x1="29200" y1="16370" x2="32000" y2="21590"/>
                        <a14:foregroundMark x1="31680" y1="21234" x2="31680" y2="21827"/>
                        <a14:foregroundMark x1="31800" y1="22420" x2="31280" y2="15065"/>
                        <a14:foregroundMark x1="31160" y1="16370" x2="29520" y2="16607"/>
                        <a14:foregroundMark x1="30560" y1="14828" x2="29920" y2="15065"/>
                      </a14:backgroundRemoval>
                    </a14:imgEffect>
                  </a14:imgLayer>
                </a14:imgProps>
              </a:ext>
            </a:extLst>
          </a:blip>
          <a:srcRect l="18913" r="62396" b="54908"/>
          <a:stretch/>
        </p:blipFill>
        <p:spPr>
          <a:xfrm rot="19212426" flipH="1">
            <a:off x="10473462" y="4134556"/>
            <a:ext cx="2621308" cy="2131470"/>
          </a:xfrm>
          <a:prstGeom prst="rect">
            <a:avLst/>
          </a:prstGeom>
          <a:noFill/>
          <a:ln>
            <a:noFill/>
          </a:ln>
        </p:spPr>
      </p:pic>
      <p:pic>
        <p:nvPicPr>
          <p:cNvPr id="16" name="Google Shape;28;p1">
            <a:extLst>
              <a:ext uri="{FF2B5EF4-FFF2-40B4-BE49-F238E27FC236}">
                <a16:creationId xmlns:a16="http://schemas.microsoft.com/office/drawing/2014/main" id="{F0EE805C-B43F-B247-9889-31DF0D025552}"/>
              </a:ext>
            </a:extLst>
          </p:cNvPr>
          <p:cNvPicPr preferRelativeResize="0"/>
          <p:nvPr/>
        </p:nvPicPr>
        <p:blipFill rotWithShape="1">
          <a:blip r:embed="rId4">
            <a:alphaModFix/>
            <a:extLst>
              <a:ext uri="{BEBA8EAE-BF5A-486C-A8C5-ECC9F3942E4B}">
                <a14:imgProps xmlns:a14="http://schemas.microsoft.com/office/drawing/2010/main">
                  <a14:imgLayer r:embed="rId8">
                    <a14:imgEffect>
                      <a14:backgroundRemoval t="2610" b="38671" l="20760" r="35680">
                        <a14:foregroundMark x1="24360" y1="22183" x2="22600" y2="31198"/>
                        <a14:foregroundMark x1="22600" y1="31198" x2="26040" y2="31673"/>
                        <a14:foregroundMark x1="26040" y1="31673" x2="29480" y2="31554"/>
                        <a14:foregroundMark x1="29480" y1="31554" x2="31720" y2="23725"/>
                        <a14:foregroundMark x1="31720" y1="23725" x2="30160" y2="17794"/>
                        <a14:foregroundMark x1="28080" y1="34164" x2="25480" y2="31317"/>
                        <a14:foregroundMark x1="28280" y1="30486" x2="29200" y2="27995"/>
                        <a14:foregroundMark x1="28880" y1="30130" x2="29520" y2="27995"/>
                        <a14:foregroundMark x1="25480" y1="32859" x2="22080" y2="33452"/>
                        <a14:foregroundMark x1="22080" y1="33452" x2="23720" y2="26453"/>
                        <a14:foregroundMark x1="23720" y1="34757" x2="25480" y2="32028"/>
                        <a14:foregroundMark x1="23840" y1="37248" x2="23920" y2="34757"/>
                        <a14:foregroundMark x1="24040" y1="36892" x2="24640" y2="38671"/>
                        <a14:foregroundMark x1="21640" y1="29181" x2="24400" y2="22657"/>
                        <a14:foregroundMark x1="24400" y1="22657" x2="24760" y2="22776"/>
                        <a14:foregroundMark x1="29200" y1="16370" x2="32000" y2="21590"/>
                        <a14:foregroundMark x1="31680" y1="21234" x2="31680" y2="21827"/>
                        <a14:foregroundMark x1="31800" y1="22420" x2="31280" y2="15065"/>
                        <a14:foregroundMark x1="31160" y1="16370" x2="29520" y2="16607"/>
                        <a14:foregroundMark x1="30560" y1="14828" x2="29920" y2="15065"/>
                      </a14:backgroundRemoval>
                    </a14:imgEffect>
                  </a14:imgLayer>
                </a14:imgProps>
              </a:ext>
            </a:extLst>
          </a:blip>
          <a:srcRect l="18913" r="62396" b="54908"/>
          <a:stretch/>
        </p:blipFill>
        <p:spPr>
          <a:xfrm rot="20957178" flipH="1">
            <a:off x="6517345" y="5801220"/>
            <a:ext cx="1657291" cy="1227694"/>
          </a:xfrm>
          <a:prstGeom prst="rect">
            <a:avLst/>
          </a:prstGeom>
          <a:noFill/>
          <a:ln>
            <a:noFill/>
          </a:ln>
        </p:spPr>
      </p:pic>
      <p:pic>
        <p:nvPicPr>
          <p:cNvPr id="17" name="Google Shape;25;p1">
            <a:extLst>
              <a:ext uri="{FF2B5EF4-FFF2-40B4-BE49-F238E27FC236}">
                <a16:creationId xmlns:a16="http://schemas.microsoft.com/office/drawing/2014/main" id="{0AE0B41E-0333-E848-B411-B5788BEE2D6F}"/>
              </a:ext>
            </a:extLst>
          </p:cNvPr>
          <p:cNvPicPr preferRelativeResize="0"/>
          <p:nvPr/>
        </p:nvPicPr>
        <p:blipFill rotWithShape="1">
          <a:blip r:embed="rId9">
            <a:alphaModFix/>
            <a:extLst>
              <a:ext uri="{BEBA8EAE-BF5A-486C-A8C5-ECC9F3942E4B}">
                <a14:imgProps xmlns:a14="http://schemas.microsoft.com/office/drawing/2010/main">
                  <a14:imgLayer r:embed="rId10">
                    <a14:imgEffect>
                      <a14:backgroundRemoval t="67378" b="98932" l="0" r="12800">
                        <a14:foregroundMark x1="5080" y1="73665" x2="6160" y2="83037"/>
                        <a14:foregroundMark x1="6160" y1="83037" x2="8760" y2="86714"/>
                        <a14:foregroundMark x1="8760" y1="86714" x2="8640" y2="77343"/>
                        <a14:foregroundMark x1="8640" y1="77343" x2="6280" y2="72716"/>
                        <a14:foregroundMark x1="6280" y1="72716" x2="6520" y2="78173"/>
                        <a14:foregroundMark x1="3800" y1="70344" x2="4320" y2="80071"/>
                        <a14:foregroundMark x1="4320" y1="80071" x2="8960" y2="85409"/>
                        <a14:foregroundMark x1="5000" y1="69276" x2="4600" y2="78292"/>
                        <a14:foregroundMark x1="4600" y1="78292" x2="5000" y2="79597"/>
                        <a14:foregroundMark x1="2960" y1="73665" x2="4280" y2="82562"/>
                        <a14:foregroundMark x1="4280" y1="82562" x2="7040" y2="86833"/>
                        <a14:foregroundMark x1="3040" y1="74852" x2="5320" y2="69514"/>
                        <a14:foregroundMark x1="5320" y1="69514" x2="5920" y2="70344"/>
                        <a14:foregroundMark x1="5440" y1="69870" x2="6600" y2="71174"/>
                        <a14:foregroundMark x1="5920" y1="69514" x2="6360" y2="70700"/>
                        <a14:foregroundMark x1="4400" y1="69514" x2="3240" y2="71530"/>
                        <a14:foregroundMark x1="8880" y1="73191" x2="9000" y2="76512"/>
                        <a14:foregroundMark x1="9080" y1="75089" x2="9240" y2="77106"/>
                        <a14:foregroundMark x1="9400" y1="79597" x2="9160" y2="77106"/>
                        <a14:foregroundMark x1="9760" y1="81495" x2="8640" y2="88731"/>
                        <a14:foregroundMark x1="10320" y1="83749" x2="9480" y2="88731"/>
                        <a14:foregroundMark x1="9840" y1="82325" x2="9160" y2="89561"/>
                        <a14:foregroundMark x1="9640" y1="89324" x2="9960" y2="79953"/>
                        <a14:foregroundMark x1="9960" y1="79953" x2="9840" y2="79834"/>
                        <a14:foregroundMark x1="9840" y1="81020" x2="10400" y2="88256"/>
                        <a14:foregroundMark x1="10760" y1="85765" x2="10000" y2="81020"/>
                        <a14:foregroundMark x1="7960" y1="89917" x2="7120" y2="88493"/>
                        <a14:foregroundMark x1="7120" y1="95730" x2="6800" y2="99051"/>
                        <a14:foregroundMark x1="0" y1="81257" x2="880" y2="80427"/>
                      </a14:backgroundRemoval>
                    </a14:imgEffect>
                  </a14:imgLayer>
                </a14:imgProps>
              </a:ext>
            </a:extLst>
          </a:blip>
          <a:srcRect t="63893" r="85748"/>
          <a:stretch/>
        </p:blipFill>
        <p:spPr>
          <a:xfrm>
            <a:off x="10538908" y="1360556"/>
            <a:ext cx="956454" cy="792151"/>
          </a:xfrm>
          <a:prstGeom prst="rect">
            <a:avLst/>
          </a:prstGeom>
          <a:noFill/>
          <a:ln>
            <a:noFill/>
          </a:ln>
        </p:spPr>
      </p:pic>
      <p:sp>
        <p:nvSpPr>
          <p:cNvPr id="3" name="TextBox 2">
            <a:extLst>
              <a:ext uri="{FF2B5EF4-FFF2-40B4-BE49-F238E27FC236}">
                <a16:creationId xmlns:a16="http://schemas.microsoft.com/office/drawing/2014/main" id="{BA2F5C3B-917D-8844-BF7B-AF31314FF4CB}"/>
              </a:ext>
            </a:extLst>
          </p:cNvPr>
          <p:cNvSpPr txBox="1"/>
          <p:nvPr/>
        </p:nvSpPr>
        <p:spPr>
          <a:xfrm>
            <a:off x="4659855" y="2152707"/>
            <a:ext cx="5412259" cy="1754326"/>
          </a:xfrm>
          <a:prstGeom prst="rect">
            <a:avLst/>
          </a:prstGeom>
          <a:noFill/>
        </p:spPr>
        <p:txBody>
          <a:bodyPr wrap="square" rtlCol="0">
            <a:spAutoFit/>
          </a:bodyPr>
          <a:lstStyle/>
          <a:p>
            <a:pPr algn="ctr"/>
            <a:r>
              <a:rPr lang="en-VN" sz="5400" b="1" dirty="0">
                <a:latin typeface="Baloo Bhaijaan" panose="03080902040302020200" pitchFamily="66" charset="-78"/>
                <a:cs typeface="Baloo Bhaijaan" panose="03080902040302020200" pitchFamily="66" charset="-78"/>
              </a:rPr>
              <a:t>Luyện từ và câu</a:t>
            </a:r>
          </a:p>
          <a:p>
            <a:pPr algn="ctr"/>
            <a:r>
              <a:rPr lang="en-VN" sz="5400" b="1" dirty="0">
                <a:solidFill>
                  <a:srgbClr val="FF0000"/>
                </a:solidFill>
                <a:latin typeface="Baloo Bhaijaan" panose="03080902040302020200" pitchFamily="66" charset="-78"/>
                <a:cs typeface="Baloo Bhaijaan" panose="03080902040302020200" pitchFamily="66" charset="-78"/>
              </a:rPr>
              <a:t>Ôn tập về từ loại</a:t>
            </a:r>
          </a:p>
        </p:txBody>
      </p:sp>
      <p:sp>
        <p:nvSpPr>
          <p:cNvPr id="4" name="TextBox 3">
            <a:extLst>
              <a:ext uri="{FF2B5EF4-FFF2-40B4-BE49-F238E27FC236}">
                <a16:creationId xmlns:a16="http://schemas.microsoft.com/office/drawing/2014/main" id="{CAFCDB7D-269F-AD45-A76E-D2AB66A5AE49}"/>
              </a:ext>
            </a:extLst>
          </p:cNvPr>
          <p:cNvSpPr txBox="1"/>
          <p:nvPr/>
        </p:nvSpPr>
        <p:spPr>
          <a:xfrm>
            <a:off x="8274307" y="4337222"/>
            <a:ext cx="2068298" cy="461665"/>
          </a:xfrm>
          <a:prstGeom prst="rect">
            <a:avLst/>
          </a:prstGeom>
          <a:noFill/>
        </p:spPr>
        <p:txBody>
          <a:bodyPr wrap="square" rtlCol="0">
            <a:spAutoFit/>
          </a:bodyPr>
          <a:lstStyle/>
          <a:p>
            <a:r>
              <a:rPr lang="en-VN" sz="2400" dirty="0"/>
              <a:t>SGK tr.142</a:t>
            </a:r>
          </a:p>
        </p:txBody>
      </p:sp>
    </p:spTree>
    <p:extLst>
      <p:ext uri="{BB962C8B-B14F-4D97-AF65-F5344CB8AC3E}">
        <p14:creationId xmlns:p14="http://schemas.microsoft.com/office/powerpoint/2010/main" val="28238906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55"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p:cTn id="10" dur="1000" fill="hold"/>
                                        <p:tgtEl>
                                          <p:spTgt spid="28"/>
                                        </p:tgtEl>
                                        <p:attrNameLst>
                                          <p:attrName>ppt_w</p:attrName>
                                        </p:attrNameLst>
                                      </p:cBhvr>
                                      <p:tavLst>
                                        <p:tav tm="0">
                                          <p:val>
                                            <p:strVal val="#ppt_w*0.70"/>
                                          </p:val>
                                        </p:tav>
                                        <p:tav tm="100000">
                                          <p:val>
                                            <p:strVal val="#ppt_w"/>
                                          </p:val>
                                        </p:tav>
                                      </p:tavLst>
                                    </p:anim>
                                    <p:anim calcmode="lin" valueType="num">
                                      <p:cBhvr>
                                        <p:cTn id="11" dur="1000" fill="hold"/>
                                        <p:tgtEl>
                                          <p:spTgt spid="28"/>
                                        </p:tgtEl>
                                        <p:attrNameLst>
                                          <p:attrName>ppt_h</p:attrName>
                                        </p:attrNameLst>
                                      </p:cBhvr>
                                      <p:tavLst>
                                        <p:tav tm="0">
                                          <p:val>
                                            <p:strVal val="#ppt_h"/>
                                          </p:val>
                                        </p:tav>
                                        <p:tav tm="100000">
                                          <p:val>
                                            <p:strVal val="#ppt_h"/>
                                          </p:val>
                                        </p:tav>
                                      </p:tavLst>
                                    </p:anim>
                                    <p:animEffect transition="in" filter="fade">
                                      <p:cBhvr>
                                        <p:cTn id="12" dur="1000"/>
                                        <p:tgtEl>
                                          <p:spTgt spid="28"/>
                                        </p:tgtEl>
                                      </p:cBhvr>
                                    </p:animEffect>
                                  </p:childTnLst>
                                </p:cTn>
                              </p:par>
                              <p:par>
                                <p:cTn id="13" presetID="55"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1000" fill="hold"/>
                                        <p:tgtEl>
                                          <p:spTgt spid="22"/>
                                        </p:tgtEl>
                                        <p:attrNameLst>
                                          <p:attrName>ppt_w</p:attrName>
                                        </p:attrNameLst>
                                      </p:cBhvr>
                                      <p:tavLst>
                                        <p:tav tm="0">
                                          <p:val>
                                            <p:strVal val="#ppt_w*0.70"/>
                                          </p:val>
                                        </p:tav>
                                        <p:tav tm="100000">
                                          <p:val>
                                            <p:strVal val="#ppt_w"/>
                                          </p:val>
                                        </p:tav>
                                      </p:tavLst>
                                    </p:anim>
                                    <p:anim calcmode="lin" valueType="num">
                                      <p:cBhvr>
                                        <p:cTn id="16" dur="1000" fill="hold"/>
                                        <p:tgtEl>
                                          <p:spTgt spid="22"/>
                                        </p:tgtEl>
                                        <p:attrNameLst>
                                          <p:attrName>ppt_h</p:attrName>
                                        </p:attrNameLst>
                                      </p:cBhvr>
                                      <p:tavLst>
                                        <p:tav tm="0">
                                          <p:val>
                                            <p:strVal val="#ppt_h"/>
                                          </p:val>
                                        </p:tav>
                                        <p:tav tm="100000">
                                          <p:val>
                                            <p:strVal val="#ppt_h"/>
                                          </p:val>
                                        </p:tav>
                                      </p:tavLst>
                                    </p:anim>
                                    <p:animEffect transition="in" filter="fade">
                                      <p:cBhvr>
                                        <p:cTn id="17" dur="1000"/>
                                        <p:tgtEl>
                                          <p:spTgt spid="22"/>
                                        </p:tgtEl>
                                      </p:cBhvr>
                                    </p:animEffect>
                                  </p:childTnLst>
                                </p:cTn>
                              </p:par>
                              <p:par>
                                <p:cTn id="18" presetID="55"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strVal val="#ppt_w*0.70"/>
                                          </p:val>
                                        </p:tav>
                                        <p:tav tm="100000">
                                          <p:val>
                                            <p:strVal val="#ppt_w"/>
                                          </p:val>
                                        </p:tav>
                                      </p:tavLst>
                                    </p:anim>
                                    <p:anim calcmode="lin" valueType="num">
                                      <p:cBhvr>
                                        <p:cTn id="21" dur="1000" fill="hold"/>
                                        <p:tgtEl>
                                          <p:spTgt spid="32"/>
                                        </p:tgtEl>
                                        <p:attrNameLst>
                                          <p:attrName>ppt_h</p:attrName>
                                        </p:attrNameLst>
                                      </p:cBhvr>
                                      <p:tavLst>
                                        <p:tav tm="0">
                                          <p:val>
                                            <p:strVal val="#ppt_h"/>
                                          </p:val>
                                        </p:tav>
                                        <p:tav tm="100000">
                                          <p:val>
                                            <p:strVal val="#ppt_h"/>
                                          </p:val>
                                        </p:tav>
                                      </p:tavLst>
                                    </p:anim>
                                    <p:animEffect transition="in" filter="fade">
                                      <p:cBhvr>
                                        <p:cTn id="22" dur="1000"/>
                                        <p:tgtEl>
                                          <p:spTgt spid="32"/>
                                        </p:tgtEl>
                                      </p:cBhvr>
                                    </p:animEffect>
                                  </p:childTnLst>
                                </p:cTn>
                              </p:par>
                              <p:par>
                                <p:cTn id="23" presetID="55"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strVal val="#ppt_w*0.70"/>
                                          </p:val>
                                        </p:tav>
                                        <p:tav tm="100000">
                                          <p:val>
                                            <p:strVal val="#ppt_w"/>
                                          </p:val>
                                        </p:tav>
                                      </p:tavLst>
                                    </p:anim>
                                    <p:anim calcmode="lin" valueType="num">
                                      <p:cBhvr>
                                        <p:cTn id="26" dur="1000" fill="hold"/>
                                        <p:tgtEl>
                                          <p:spTgt spid="21"/>
                                        </p:tgtEl>
                                        <p:attrNameLst>
                                          <p:attrName>ppt_h</p:attrName>
                                        </p:attrNameLst>
                                      </p:cBhvr>
                                      <p:tavLst>
                                        <p:tav tm="0">
                                          <p:val>
                                            <p:strVal val="#ppt_h"/>
                                          </p:val>
                                        </p:tav>
                                        <p:tav tm="100000">
                                          <p:val>
                                            <p:strVal val="#ppt_h"/>
                                          </p:val>
                                        </p:tav>
                                      </p:tavLst>
                                    </p:anim>
                                    <p:animEffect transition="in" filter="fade">
                                      <p:cBhvr>
                                        <p:cTn id="27" dur="1000"/>
                                        <p:tgtEl>
                                          <p:spTgt spid="21"/>
                                        </p:tgtEl>
                                      </p:cBhvr>
                                    </p:animEffect>
                                  </p:childTnLst>
                                </p:cTn>
                              </p:par>
                              <p:par>
                                <p:cTn id="28" presetID="55"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1000" fill="hold"/>
                                        <p:tgtEl>
                                          <p:spTgt spid="20"/>
                                        </p:tgtEl>
                                        <p:attrNameLst>
                                          <p:attrName>ppt_w</p:attrName>
                                        </p:attrNameLst>
                                      </p:cBhvr>
                                      <p:tavLst>
                                        <p:tav tm="0">
                                          <p:val>
                                            <p:strVal val="#ppt_w*0.70"/>
                                          </p:val>
                                        </p:tav>
                                        <p:tav tm="100000">
                                          <p:val>
                                            <p:strVal val="#ppt_w"/>
                                          </p:val>
                                        </p:tav>
                                      </p:tavLst>
                                    </p:anim>
                                    <p:anim calcmode="lin" valueType="num">
                                      <p:cBhvr>
                                        <p:cTn id="31" dur="1000" fill="hold"/>
                                        <p:tgtEl>
                                          <p:spTgt spid="20"/>
                                        </p:tgtEl>
                                        <p:attrNameLst>
                                          <p:attrName>ppt_h</p:attrName>
                                        </p:attrNameLst>
                                      </p:cBhvr>
                                      <p:tavLst>
                                        <p:tav tm="0">
                                          <p:val>
                                            <p:strVal val="#ppt_h"/>
                                          </p:val>
                                        </p:tav>
                                        <p:tav tm="100000">
                                          <p:val>
                                            <p:strVal val="#ppt_h"/>
                                          </p:val>
                                        </p:tav>
                                      </p:tavLst>
                                    </p:anim>
                                    <p:animEffect transition="in" filter="fade">
                                      <p:cBhvr>
                                        <p:cTn id="32" dur="1000"/>
                                        <p:tgtEl>
                                          <p:spTgt spid="20"/>
                                        </p:tgtEl>
                                      </p:cBhvr>
                                    </p:animEffect>
                                  </p:childTnLst>
                                </p:cTn>
                              </p:par>
                              <p:par>
                                <p:cTn id="33" presetID="55"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strVal val="#ppt_w*0.70"/>
                                          </p:val>
                                        </p:tav>
                                        <p:tav tm="100000">
                                          <p:val>
                                            <p:strVal val="#ppt_w"/>
                                          </p:val>
                                        </p:tav>
                                      </p:tavLst>
                                    </p:anim>
                                    <p:anim calcmode="lin" valueType="num">
                                      <p:cBhvr>
                                        <p:cTn id="36" dur="1000" fill="hold"/>
                                        <p:tgtEl>
                                          <p:spTgt spid="15"/>
                                        </p:tgtEl>
                                        <p:attrNameLst>
                                          <p:attrName>ppt_h</p:attrName>
                                        </p:attrNameLst>
                                      </p:cBhvr>
                                      <p:tavLst>
                                        <p:tav tm="0">
                                          <p:val>
                                            <p:strVal val="#ppt_h"/>
                                          </p:val>
                                        </p:tav>
                                        <p:tav tm="100000">
                                          <p:val>
                                            <p:strVal val="#ppt_h"/>
                                          </p:val>
                                        </p:tav>
                                      </p:tavLst>
                                    </p:anim>
                                    <p:animEffect transition="in" filter="fade">
                                      <p:cBhvr>
                                        <p:cTn id="37" dur="1000"/>
                                        <p:tgtEl>
                                          <p:spTgt spid="15"/>
                                        </p:tgtEl>
                                      </p:cBhvr>
                                    </p:animEffect>
                                  </p:childTnLst>
                                </p:cTn>
                              </p:par>
                              <p:par>
                                <p:cTn id="38" presetID="55"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0.70"/>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par>
                                <p:cTn id="43" presetID="55"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strVal val="#ppt_w*0.70"/>
                                          </p:val>
                                        </p:tav>
                                        <p:tav tm="100000">
                                          <p:val>
                                            <p:strVal val="#ppt_w"/>
                                          </p:val>
                                        </p:tav>
                                      </p:tavLst>
                                    </p:anim>
                                    <p:anim calcmode="lin" valueType="num">
                                      <p:cBhvr>
                                        <p:cTn id="46" dur="1000" fill="hold"/>
                                        <p:tgtEl>
                                          <p:spTgt spid="17"/>
                                        </p:tgtEl>
                                        <p:attrNameLst>
                                          <p:attrName>ppt_h</p:attrName>
                                        </p:attrNameLst>
                                      </p:cBhvr>
                                      <p:tavLst>
                                        <p:tav tm="0">
                                          <p:val>
                                            <p:strVal val="#ppt_h"/>
                                          </p:val>
                                        </p:tav>
                                        <p:tav tm="100000">
                                          <p:val>
                                            <p:strVal val="#ppt_h"/>
                                          </p:val>
                                        </p:tav>
                                      </p:tavLst>
                                    </p:anim>
                                    <p:animEffect transition="in" filter="fade">
                                      <p:cBhvr>
                                        <p:cTn id="47" dur="1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dissolv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dissolv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3"/>
          <p:cNvPicPr preferRelativeResize="0"/>
          <p:nvPr/>
        </p:nvPicPr>
        <p:blipFill rotWithShape="1">
          <a:blip r:embed="rId3">
            <a:alphaModFix/>
          </a:blip>
          <a:srcRect/>
          <a:stretch/>
        </p:blipFill>
        <p:spPr>
          <a:xfrm rot="21304421">
            <a:off x="-283841" y="323112"/>
            <a:ext cx="9064904" cy="6686002"/>
          </a:xfrm>
          <a:prstGeom prst="rect">
            <a:avLst/>
          </a:prstGeom>
          <a:noFill/>
          <a:ln>
            <a:noFill/>
          </a:ln>
          <a:effectLst>
            <a:outerShdw blurRad="50800" dist="38100" dir="5400000" algn="t" rotWithShape="0">
              <a:srgbClr val="000000">
                <a:alpha val="40000"/>
              </a:srgbClr>
            </a:outerShdw>
          </a:effectLst>
        </p:spPr>
      </p:pic>
      <p:pic>
        <p:nvPicPr>
          <p:cNvPr id="58" name="Google Shape;58;p3"/>
          <p:cNvPicPr preferRelativeResize="0"/>
          <p:nvPr/>
        </p:nvPicPr>
        <p:blipFill rotWithShape="1">
          <a:blip r:embed="rId4">
            <a:alphaModFix/>
            <a:extLst>
              <a:ext uri="{BEBA8EAE-BF5A-486C-A8C5-ECC9F3942E4B}">
                <a14:imgProps xmlns:a14="http://schemas.microsoft.com/office/drawing/2010/main">
                  <a14:imgLayer r:embed="rId5">
                    <a14:imgEffect>
                      <a14:backgroundRemoval t="1720" b="98920" l="1051" r="96889">
                        <a14:foregroundMark x1="70343" y1="13600" x2="48121" y2="7280"/>
                        <a14:foregroundMark x1="48121" y1="7280" x2="28687" y2="12440"/>
                        <a14:foregroundMark x1="28687" y1="12440" x2="13131" y2="26120"/>
                        <a14:foregroundMark x1="13131" y1="26120" x2="10303" y2="46320"/>
                        <a14:foregroundMark x1="10303" y1="46320" x2="11960" y2="51240"/>
                        <a14:foregroundMark x1="45495" y1="14160" x2="32242" y2="28560"/>
                        <a14:foregroundMark x1="32242" y1="28560" x2="30384" y2="34360"/>
                        <a14:foregroundMark x1="37374" y1="6960" x2="59556" y2="4160"/>
                        <a14:foregroundMark x1="59556" y1="4160" x2="62263" y2="6120"/>
                        <a14:foregroundMark x1="68970" y1="8640" x2="65899" y2="6120"/>
                        <a14:foregroundMark x1="41859" y1="1720" x2="56121" y2="1720"/>
                        <a14:foregroundMark x1="67273" y1="28800" x2="67273" y2="28800"/>
                        <a14:foregroundMark x1="85980" y1="26040" x2="95515" y2="46400"/>
                        <a14:foregroundMark x1="95515" y1="46400" x2="94949" y2="58120"/>
                        <a14:foregroundMark x1="87111" y1="61200" x2="80121" y2="84400"/>
                        <a14:foregroundMark x1="80121" y1="84400" x2="80121" y2="84400"/>
                        <a14:foregroundMark x1="20606" y1="44880" x2="19394" y2="71840"/>
                        <a14:foregroundMark x1="19394" y1="71840" x2="31798" y2="49240"/>
                        <a14:foregroundMark x1="31798" y1="49240" x2="11960" y2="52840"/>
                        <a14:foregroundMark x1="11960" y1="52840" x2="20162" y2="72920"/>
                        <a14:foregroundMark x1="20162" y1="72920" x2="36000" y2="88080"/>
                        <a14:foregroundMark x1="36000" y1="88080" x2="54384" y2="95960"/>
                        <a14:foregroundMark x1="54384" y1="95960" x2="74101" y2="92400"/>
                        <a14:foregroundMark x1="74101" y1="92400" x2="75960" y2="90760"/>
                        <a14:foregroundMark x1="43798" y1="53440" x2="63758" y2="54000"/>
                        <a14:foregroundMark x1="63758" y1="54000" x2="66707" y2="52880"/>
                        <a14:foregroundMark x1="66990" y1="44320" x2="58343" y2="51760"/>
                        <a14:foregroundMark x1="74263" y1="39880" x2="78182" y2="47920"/>
                        <a14:foregroundMark x1="50505" y1="25760" x2="48566" y2="37680"/>
                        <a14:foregroundMark x1="6949" y1="28560" x2="2020" y2="47960"/>
                        <a14:foregroundMark x1="2020" y1="47960" x2="4970" y2="38520"/>
                        <a14:foregroundMark x1="1051" y1="58400" x2="1333" y2="60640"/>
                        <a14:foregroundMark x1="25374" y1="90520" x2="54667" y2="98920"/>
                        <a14:foregroundMark x1="54667" y1="98920" x2="54990" y2="98240"/>
                        <a14:foregroundMark x1="96606" y1="41280" x2="96889" y2="59800"/>
                      </a14:backgroundRemoval>
                    </a14:imgEffect>
                  </a14:imgLayer>
                </a14:imgProps>
              </a:ext>
            </a:extLst>
          </a:blip>
          <a:srcRect/>
          <a:stretch/>
        </p:blipFill>
        <p:spPr>
          <a:xfrm>
            <a:off x="9059000" y="2108223"/>
            <a:ext cx="2460913" cy="2485579"/>
          </a:xfrm>
          <a:prstGeom prst="rect">
            <a:avLst/>
          </a:prstGeom>
          <a:noFill/>
          <a:ln>
            <a:noFill/>
          </a:ln>
        </p:spPr>
      </p:pic>
      <p:sp>
        <p:nvSpPr>
          <p:cNvPr id="59" name="Google Shape;59;p3"/>
          <p:cNvSpPr txBox="1"/>
          <p:nvPr/>
        </p:nvSpPr>
        <p:spPr>
          <a:xfrm>
            <a:off x="545959" y="1821590"/>
            <a:ext cx="6960060" cy="2677616"/>
          </a:xfrm>
          <a:prstGeom prst="rect">
            <a:avLst/>
          </a:prstGeom>
          <a:noFill/>
          <a:ln>
            <a:noFill/>
          </a:ln>
        </p:spPr>
        <p:txBody>
          <a:bodyPr spcFirstLastPara="1" wrap="square" lIns="91425" tIns="45700" rIns="91425" bIns="45700" anchor="t" anchorCtr="0">
            <a:spAutoFit/>
          </a:bodyPr>
          <a:lstStyle/>
          <a:p>
            <a:pPr lvl="0" algn="ctr"/>
            <a:r>
              <a:rPr lang="en-US" altLang="zh-CN" sz="2800" b="1" dirty="0" err="1">
                <a:solidFill>
                  <a:srgbClr val="FF0000"/>
                </a:solidFill>
                <a:latin typeface="Arial" panose="020B0604020202020204" pitchFamily="34" charset="0"/>
                <a:ea typeface="Microsoft Yahei"/>
                <a:cs typeface="Arial" panose="020B0604020202020204" pitchFamily="34" charset="0"/>
                <a:sym typeface="Microsoft Yahei"/>
              </a:rPr>
              <a:t>Bài</a:t>
            </a:r>
            <a:r>
              <a:rPr lang="en-US" altLang="zh-CN" sz="2800" b="1" dirty="0">
                <a:solidFill>
                  <a:srgbClr val="FF0000"/>
                </a:solidFill>
                <a:latin typeface="Arial" panose="020B0604020202020204" pitchFamily="34" charset="0"/>
                <a:ea typeface="Microsoft Yahei"/>
                <a:cs typeface="Arial" panose="020B0604020202020204" pitchFamily="34" charset="0"/>
                <a:sym typeface="Microsoft Yahei"/>
              </a:rPr>
              <a:t> 2.</a:t>
            </a:r>
            <a:r>
              <a:rPr lang="en-US" altLang="zh-CN" sz="2800" dirty="0">
                <a:solidFill>
                  <a:srgbClr val="FF0000"/>
                </a:solidFill>
                <a:latin typeface="Arial" panose="020B0604020202020204" pitchFamily="34" charset="0"/>
                <a:ea typeface="Microsoft Yahei"/>
                <a:cs typeface="Arial" panose="020B0604020202020204" pitchFamily="34" charset="0"/>
                <a:sym typeface="Microsoft Yahei"/>
              </a:rPr>
              <a:t> </a:t>
            </a:r>
            <a:r>
              <a:rPr lang="vi-VN" sz="2800" dirty="0"/>
              <a:t>Dựa vào ý khổ thơ 2 trong bài thơ “Hạt gạo làng ta” của Trần Đăng Khoa, viết một đoạn văn ngắn tả người mẹ cấy lúa giữa trưa tháng 6 nóng bức. Chỉ ra một động từ, một tính từ và một quan hệ từ em đã dùng trong đoạn văn ấy.</a:t>
            </a:r>
            <a:endParaRPr sz="2800" dirty="0">
              <a:solidFill>
                <a:schemeClr val="tx1"/>
              </a:solidFill>
              <a:latin typeface="Arial" panose="020B0604020202020204" pitchFamily="34" charset="0"/>
              <a:cs typeface="Arial" panose="020B0604020202020204" pitchFamily="34" charset="0"/>
            </a:endParaRPr>
          </a:p>
        </p:txBody>
      </p:sp>
      <p:pic>
        <p:nvPicPr>
          <p:cNvPr id="64" name="Google Shape;64;p3"/>
          <p:cNvPicPr preferRelativeResize="0"/>
          <p:nvPr/>
        </p:nvPicPr>
        <p:blipFill rotWithShape="1">
          <a:blip r:embed="rId6">
            <a:alphaModFix/>
            <a:extLst>
              <a:ext uri="{BEBA8EAE-BF5A-486C-A8C5-ECC9F3942E4B}">
                <a14:imgProps xmlns:a14="http://schemas.microsoft.com/office/drawing/2010/main">
                  <a14:imgLayer r:embed="rId7">
                    <a14:imgEffect>
                      <a14:backgroundRemoval t="11996" b="46906" l="76931" r="87351">
                        <a14:foregroundMark x1="80640" y1="26809" x2="81720" y2="28114"/>
                        <a14:foregroundMark x1="83040" y1="30724" x2="81720" y2="28944"/>
                        <a14:foregroundMark x1="83200" y1="30130" x2="83040" y2="30130"/>
                        <a14:foregroundMark x1="80720" y1="29181" x2="80720" y2="29181"/>
                        <a14:foregroundMark x1="80880" y1="28707" x2="80880" y2="28707"/>
                        <a14:foregroundMark x1="80600" y1="27402" x2="80880" y2="28707"/>
                        <a14:foregroundMark x1="80800" y1="27877" x2="81240" y2="29419"/>
                        <a14:foregroundMark x1="80960" y1="26928" x2="81640" y2="29419"/>
                        <a14:foregroundMark x1="82840" y1="30724" x2="83120" y2="32740"/>
                      </a14:backgroundRemoval>
                    </a14:imgEffect>
                  </a14:imgLayer>
                </a14:imgProps>
              </a:ext>
            </a:extLst>
          </a:blip>
          <a:srcRect l="75629" t="7633" r="11347" b="48730"/>
          <a:stretch/>
        </p:blipFill>
        <p:spPr>
          <a:xfrm>
            <a:off x="8247076" y="567560"/>
            <a:ext cx="1180703" cy="1213943"/>
          </a:xfrm>
          <a:prstGeom prst="rect">
            <a:avLst/>
          </a:prstGeom>
          <a:noFill/>
          <a:ln>
            <a:noFill/>
          </a:ln>
        </p:spPr>
      </p:pic>
      <p:pic>
        <p:nvPicPr>
          <p:cNvPr id="65" name="Google Shape;65;p3"/>
          <p:cNvPicPr preferRelativeResize="0"/>
          <p:nvPr/>
        </p:nvPicPr>
        <p:blipFill rotWithShape="1">
          <a:blip r:embed="rId8">
            <a:alphaModFix/>
            <a:extLst>
              <a:ext uri="{BEBA8EAE-BF5A-486C-A8C5-ECC9F3942E4B}">
                <a14:imgProps xmlns:a14="http://schemas.microsoft.com/office/drawing/2010/main">
                  <a14:imgLayer r:embed="rId9">
                    <a14:imgEffect>
                      <a14:backgroundRemoval t="1661" b="33808" l="21680" r="65240">
                        <a14:foregroundMark x1="56280" y1="3203" x2="59200" y2="3203"/>
                        <a14:foregroundMark x1="57920" y1="2372" x2="57320" y2="1661"/>
                        <a14:foregroundMark x1="27080" y1="21234" x2="26000" y2="21827"/>
                        <a14:foregroundMark x1="24600" y1="21708" x2="28320" y2="10320"/>
                        <a14:foregroundMark x1="27880" y1="14828" x2="30960" y2="22776"/>
                        <a14:foregroundMark x1="29440" y1="15658" x2="29440" y2="15658"/>
                        <a14:foregroundMark x1="29080" y1="17438" x2="32360" y2="19454"/>
                        <a14:foregroundMark x1="31240" y1="16607" x2="31480" y2="22064"/>
                        <a14:foregroundMark x1="23400" y1="24555" x2="24600" y2="32977"/>
                        <a14:foregroundMark x1="23400" y1="25148" x2="25960" y2="33808"/>
                        <a14:foregroundMark x1="26600" y1="32977" x2="31640" y2="17200"/>
                        <a14:foregroundMark x1="32520" y1="19929" x2="27800" y2="31791"/>
                        <a14:foregroundMark x1="30440" y1="28114" x2="28840" y2="30130"/>
                        <a14:foregroundMark x1="32200" y1="21827" x2="30960" y2="25860"/>
                        <a14:foregroundMark x1="32600" y1="18980" x2="32680" y2="21471"/>
                        <a14:foregroundMark x1="29520" y1="16726" x2="29520" y2="16726"/>
                        <a14:foregroundMark x1="29600" y1="16607" x2="29600" y2="16607"/>
                        <a14:foregroundMark x1="29320" y1="16726" x2="30360" y2="16370"/>
                        <a14:foregroundMark x1="23640" y1="23606" x2="22720" y2="26809"/>
                        <a14:foregroundMark x1="23920" y1="23013" x2="23120" y2="25148"/>
                        <a14:foregroundMark x1="22960" y1="26097" x2="21920" y2="32503"/>
                        <a14:foregroundMark x1="21840" y1="28351" x2="23640" y2="25148"/>
                        <a14:foregroundMark x1="23160" y1="24555" x2="21680" y2="28944"/>
                        <a14:foregroundMark x1="24280" y1="21708" x2="25640" y2="33215"/>
                      </a14:backgroundRemoval>
                    </a14:imgEffect>
                  </a14:imgLayer>
                </a14:imgProps>
              </a:ext>
            </a:extLst>
          </a:blip>
          <a:srcRect l="51525" r="33194" b="70455"/>
          <a:stretch/>
        </p:blipFill>
        <p:spPr>
          <a:xfrm>
            <a:off x="11204752" y="1308538"/>
            <a:ext cx="1297303" cy="799685"/>
          </a:xfrm>
          <a:prstGeom prst="rect">
            <a:avLst/>
          </a:prstGeom>
          <a:noFill/>
          <a:ln>
            <a:noFill/>
          </a:ln>
        </p:spPr>
      </p:pic>
      <p:pic>
        <p:nvPicPr>
          <p:cNvPr id="12" name="Google Shape;25;p1">
            <a:extLst>
              <a:ext uri="{FF2B5EF4-FFF2-40B4-BE49-F238E27FC236}">
                <a16:creationId xmlns:a16="http://schemas.microsoft.com/office/drawing/2014/main" id="{04B6A18F-FB12-584C-AFAA-4AF14A3E7866}"/>
              </a:ext>
            </a:extLst>
          </p:cNvPr>
          <p:cNvPicPr preferRelativeResize="0"/>
          <p:nvPr/>
        </p:nvPicPr>
        <p:blipFill rotWithShape="1">
          <a:blip r:embed="rId10">
            <a:alphaModFix/>
            <a:extLst>
              <a:ext uri="{BEBA8EAE-BF5A-486C-A8C5-ECC9F3942E4B}">
                <a14:imgProps xmlns:a14="http://schemas.microsoft.com/office/drawing/2010/main">
                  <a14:imgLayer r:embed="rId11">
                    <a14:imgEffect>
                      <a14:backgroundRemoval t="67378" b="98932" l="0" r="12800">
                        <a14:foregroundMark x1="5080" y1="73665" x2="6160" y2="83037"/>
                        <a14:foregroundMark x1="6160" y1="83037" x2="8760" y2="86714"/>
                        <a14:foregroundMark x1="8760" y1="86714" x2="8640" y2="77343"/>
                        <a14:foregroundMark x1="8640" y1="77343" x2="6280" y2="72716"/>
                        <a14:foregroundMark x1="6280" y1="72716" x2="6520" y2="78173"/>
                        <a14:foregroundMark x1="3800" y1="70344" x2="4320" y2="80071"/>
                        <a14:foregroundMark x1="4320" y1="80071" x2="8960" y2="85409"/>
                        <a14:foregroundMark x1="5000" y1="69276" x2="4600" y2="78292"/>
                        <a14:foregroundMark x1="4600" y1="78292" x2="5000" y2="79597"/>
                        <a14:foregroundMark x1="2960" y1="73665" x2="4280" y2="82562"/>
                        <a14:foregroundMark x1="4280" y1="82562" x2="7040" y2="86833"/>
                        <a14:foregroundMark x1="3040" y1="74852" x2="5320" y2="69514"/>
                        <a14:foregroundMark x1="5320" y1="69514" x2="5920" y2="70344"/>
                        <a14:foregroundMark x1="5440" y1="69870" x2="6600" y2="71174"/>
                        <a14:foregroundMark x1="5920" y1="69514" x2="6360" y2="70700"/>
                        <a14:foregroundMark x1="4400" y1="69514" x2="3240" y2="71530"/>
                        <a14:foregroundMark x1="8880" y1="73191" x2="9000" y2="76512"/>
                        <a14:foregroundMark x1="9080" y1="75089" x2="9240" y2="77106"/>
                        <a14:foregroundMark x1="9400" y1="79597" x2="9160" y2="77106"/>
                        <a14:foregroundMark x1="9760" y1="81495" x2="8640" y2="88731"/>
                        <a14:foregroundMark x1="10320" y1="83749" x2="9480" y2="88731"/>
                        <a14:foregroundMark x1="9840" y1="82325" x2="9160" y2="89561"/>
                        <a14:foregroundMark x1="9640" y1="89324" x2="9960" y2="79953"/>
                        <a14:foregroundMark x1="9960" y1="79953" x2="9840" y2="79834"/>
                        <a14:foregroundMark x1="9840" y1="81020" x2="10400" y2="88256"/>
                        <a14:foregroundMark x1="10760" y1="85765" x2="10000" y2="81020"/>
                        <a14:foregroundMark x1="7960" y1="89917" x2="7120" y2="88493"/>
                        <a14:foregroundMark x1="7120" y1="95730" x2="6800" y2="99051"/>
                        <a14:foregroundMark x1="0" y1="81257" x2="880" y2="80427"/>
                      </a14:backgroundRemoval>
                    </a14:imgEffect>
                  </a14:imgLayer>
                </a14:imgProps>
              </a:ext>
            </a:extLst>
          </a:blip>
          <a:srcRect t="63893" r="85748"/>
          <a:stretch/>
        </p:blipFill>
        <p:spPr>
          <a:xfrm>
            <a:off x="9758506" y="5195401"/>
            <a:ext cx="956454" cy="792151"/>
          </a:xfrm>
          <a:prstGeom prst="rect">
            <a:avLst/>
          </a:prstGeom>
          <a:noFill/>
          <a:ln>
            <a:noFill/>
          </a:ln>
        </p:spPr>
      </p:pic>
    </p:spTree>
    <p:extLst>
      <p:ext uri="{BB962C8B-B14F-4D97-AF65-F5344CB8AC3E}">
        <p14:creationId xmlns:p14="http://schemas.microsoft.com/office/powerpoint/2010/main" val="40387411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par>
                                <p:cTn id="17" presetID="10"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6" name="Picture 5">
            <a:extLst>
              <a:ext uri="{FF2B5EF4-FFF2-40B4-BE49-F238E27FC236}">
                <a16:creationId xmlns:a16="http://schemas.microsoft.com/office/drawing/2014/main" id="{017689D7-EF83-0548-97D4-35E73A82662D}"/>
              </a:ext>
            </a:extLst>
          </p:cNvPr>
          <p:cNvPicPr>
            <a:picLocks noChangeAspect="1"/>
          </p:cNvPicPr>
          <p:nvPr/>
        </p:nvPicPr>
        <p:blipFill>
          <a:blip r:embed="rId3"/>
          <a:stretch>
            <a:fillRect/>
          </a:stretch>
        </p:blipFill>
        <p:spPr>
          <a:xfrm>
            <a:off x="0" y="-296451"/>
            <a:ext cx="12192000" cy="6865635"/>
          </a:xfrm>
          <a:prstGeom prst="rect">
            <a:avLst/>
          </a:prstGeom>
        </p:spPr>
      </p:pic>
      <p:grpSp>
        <p:nvGrpSpPr>
          <p:cNvPr id="8" name="Group 7">
            <a:extLst>
              <a:ext uri="{FF2B5EF4-FFF2-40B4-BE49-F238E27FC236}">
                <a16:creationId xmlns:a16="http://schemas.microsoft.com/office/drawing/2014/main" id="{0664C3CD-FC5E-5D45-9592-0D0BFC452F42}"/>
              </a:ext>
            </a:extLst>
          </p:cNvPr>
          <p:cNvGrpSpPr/>
          <p:nvPr/>
        </p:nvGrpSpPr>
        <p:grpSpPr>
          <a:xfrm>
            <a:off x="483392" y="742525"/>
            <a:ext cx="4901225" cy="4787681"/>
            <a:chOff x="2233364" y="288816"/>
            <a:chExt cx="4901225" cy="4787681"/>
          </a:xfrm>
        </p:grpSpPr>
        <p:pic>
          <p:nvPicPr>
            <p:cNvPr id="24" name="Google Shape;226;p13">
              <a:extLst>
                <a:ext uri="{FF2B5EF4-FFF2-40B4-BE49-F238E27FC236}">
                  <a16:creationId xmlns:a16="http://schemas.microsoft.com/office/drawing/2014/main" id="{BFB096B9-52C6-234D-875A-C46CFB661ABB}"/>
                </a:ext>
              </a:extLst>
            </p:cNvPr>
            <p:cNvPicPr preferRelativeResize="0"/>
            <p:nvPr/>
          </p:nvPicPr>
          <p:blipFill rotWithShape="1">
            <a:blip r:embed="rId4">
              <a:alphaModFix/>
            </a:blip>
            <a:srcRect/>
            <a:stretch/>
          </p:blipFill>
          <p:spPr>
            <a:xfrm rot="5400000">
              <a:off x="2290136" y="232044"/>
              <a:ext cx="4787681" cy="4901225"/>
            </a:xfrm>
            <a:prstGeom prst="rect">
              <a:avLst/>
            </a:prstGeom>
            <a:noFill/>
            <a:ln>
              <a:noFill/>
            </a:ln>
            <a:effectLst>
              <a:outerShdw blurRad="50800" dist="38100" dir="5400000" algn="t" rotWithShape="0">
                <a:srgbClr val="000000">
                  <a:alpha val="40000"/>
                </a:srgbClr>
              </a:outerShdw>
            </a:effectLst>
          </p:spPr>
        </p:pic>
        <p:sp>
          <p:nvSpPr>
            <p:cNvPr id="7" name="TextBox 6">
              <a:extLst>
                <a:ext uri="{FF2B5EF4-FFF2-40B4-BE49-F238E27FC236}">
                  <a16:creationId xmlns:a16="http://schemas.microsoft.com/office/drawing/2014/main" id="{42B048C0-A14F-BA45-AC83-424CB9E67BCA}"/>
                </a:ext>
              </a:extLst>
            </p:cNvPr>
            <p:cNvSpPr txBox="1"/>
            <p:nvPr/>
          </p:nvSpPr>
          <p:spPr>
            <a:xfrm>
              <a:off x="2830603" y="697497"/>
              <a:ext cx="4162097" cy="3970318"/>
            </a:xfrm>
            <a:prstGeom prst="rect">
              <a:avLst/>
            </a:prstGeom>
            <a:noFill/>
          </p:spPr>
          <p:txBody>
            <a:bodyPr wrap="square" rtlCol="0">
              <a:spAutoFit/>
            </a:bodyPr>
            <a:lstStyle/>
            <a:p>
              <a:r>
                <a:rPr lang="vi-VN" sz="2800" dirty="0"/>
                <a:t>Hạt gạo làng ta</a:t>
              </a:r>
              <a:br>
                <a:rPr lang="vi-VN" sz="2800" dirty="0"/>
              </a:br>
              <a:r>
                <a:rPr lang="vi-VN" sz="2800" dirty="0"/>
                <a:t>Có bão tháng bảy</a:t>
              </a:r>
              <a:br>
                <a:rPr lang="vi-VN" sz="2800" dirty="0"/>
              </a:br>
              <a:r>
                <a:rPr lang="vi-VN" sz="2800" dirty="0"/>
                <a:t>Có mưa tháng ba</a:t>
              </a:r>
              <a:br>
                <a:rPr lang="vi-VN" sz="2800" dirty="0"/>
              </a:br>
              <a:r>
                <a:rPr lang="vi-VN" sz="2800" dirty="0"/>
                <a:t>Giọt mồ hôi sa</a:t>
              </a:r>
              <a:br>
                <a:rPr lang="vi-VN" sz="2800" dirty="0"/>
              </a:br>
              <a:r>
                <a:rPr lang="vi-VN" sz="2800" dirty="0"/>
                <a:t>Những trưa tháng sáu</a:t>
              </a:r>
              <a:br>
                <a:rPr lang="vi-VN" sz="2800" dirty="0"/>
              </a:br>
              <a:r>
                <a:rPr lang="vi-VN" sz="2800" dirty="0"/>
                <a:t>Nước như ai nấu</a:t>
              </a:r>
              <a:br>
                <a:rPr lang="vi-VN" sz="2800" dirty="0"/>
              </a:br>
              <a:r>
                <a:rPr lang="vi-VN" sz="2800" dirty="0"/>
                <a:t>Chết cả cá cờ</a:t>
              </a:r>
              <a:br>
                <a:rPr lang="vi-VN" sz="2800" dirty="0"/>
              </a:br>
              <a:r>
                <a:rPr lang="vi-VN" sz="2800" dirty="0"/>
                <a:t>Cua ngoi lên bờ</a:t>
              </a:r>
              <a:br>
                <a:rPr lang="vi-VN" sz="2800" dirty="0"/>
              </a:br>
              <a:r>
                <a:rPr lang="vi-VN" sz="2800" dirty="0"/>
                <a:t>Mẹ em xuống cấy…</a:t>
              </a:r>
              <a:endParaRPr lang="en-VN" sz="2800" dirty="0"/>
            </a:p>
          </p:txBody>
        </p:sp>
      </p:grpSp>
      <p:sp>
        <p:nvSpPr>
          <p:cNvPr id="27" name="TextBox 26">
            <a:extLst>
              <a:ext uri="{FF2B5EF4-FFF2-40B4-BE49-F238E27FC236}">
                <a16:creationId xmlns:a16="http://schemas.microsoft.com/office/drawing/2014/main" id="{E3C03C25-B0AF-714D-B36D-B602666FCE07}"/>
              </a:ext>
            </a:extLst>
          </p:cNvPr>
          <p:cNvSpPr txBox="1"/>
          <p:nvPr/>
        </p:nvSpPr>
        <p:spPr>
          <a:xfrm>
            <a:off x="5615845" y="1492793"/>
            <a:ext cx="5982404" cy="2677656"/>
          </a:xfrm>
          <a:prstGeom prst="rect">
            <a:avLst/>
          </a:prstGeom>
          <a:noFill/>
        </p:spPr>
        <p:txBody>
          <a:bodyPr wrap="square" rtlCol="0">
            <a:spAutoFit/>
          </a:bodyPr>
          <a:lstStyle/>
          <a:p>
            <a:r>
              <a:rPr lang="vi-VN" sz="2800" i="1" dirty="0">
                <a:solidFill>
                  <a:srgbClr val="FF0000"/>
                </a:solidFill>
              </a:rPr>
              <a:t>Gợi ý:</a:t>
            </a:r>
          </a:p>
          <a:p>
            <a:pPr marL="457200" indent="-457200">
              <a:buFontTx/>
              <a:buChar char="-"/>
            </a:pPr>
            <a:r>
              <a:rPr lang="vi-VN" sz="2800" i="1" dirty="0"/>
              <a:t>Bám sát theo ý thơ của tác giả.</a:t>
            </a:r>
          </a:p>
          <a:p>
            <a:pPr marL="457200" indent="-457200">
              <a:buFontTx/>
              <a:buChar char="-"/>
            </a:pPr>
            <a:r>
              <a:rPr lang="vi-VN" sz="2800" i="1" dirty="0"/>
              <a:t>Sử dụng thêm các quan hệ từ, từ ngữ gợi tả, gợi cảm.</a:t>
            </a:r>
          </a:p>
          <a:p>
            <a:pPr marL="457200" indent="-457200">
              <a:buFontTx/>
              <a:buChar char="-"/>
            </a:pPr>
            <a:r>
              <a:rPr lang="vi-VN" sz="2800" i="1" dirty="0"/>
              <a:t>Gạch chân dưới 1 động từ; 1 tính từ; 1 quan hệ từ có trong bài làm</a:t>
            </a:r>
          </a:p>
        </p:txBody>
      </p:sp>
      <p:pic>
        <p:nvPicPr>
          <p:cNvPr id="28" name="Google Shape;32;p1">
            <a:extLst>
              <a:ext uri="{FF2B5EF4-FFF2-40B4-BE49-F238E27FC236}">
                <a16:creationId xmlns:a16="http://schemas.microsoft.com/office/drawing/2014/main" id="{8FB1DE1C-9A23-9348-8EC7-4F19AC39770B}"/>
              </a:ext>
            </a:extLst>
          </p:cNvPr>
          <p:cNvPicPr preferRelativeResize="0"/>
          <p:nvPr/>
        </p:nvPicPr>
        <p:blipFill rotWithShape="1">
          <a:blip r:embed="rId5">
            <a:alphaModFix/>
          </a:blip>
          <a:srcRect/>
          <a:stretch/>
        </p:blipFill>
        <p:spPr>
          <a:xfrm flipH="1">
            <a:off x="10731244" y="387585"/>
            <a:ext cx="1219060" cy="9807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55"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p:cTn id="10" dur="1000" fill="hold"/>
                                        <p:tgtEl>
                                          <p:spTgt spid="28"/>
                                        </p:tgtEl>
                                        <p:attrNameLst>
                                          <p:attrName>ppt_w</p:attrName>
                                        </p:attrNameLst>
                                      </p:cBhvr>
                                      <p:tavLst>
                                        <p:tav tm="0">
                                          <p:val>
                                            <p:strVal val="#ppt_w*0.70"/>
                                          </p:val>
                                        </p:tav>
                                        <p:tav tm="100000">
                                          <p:val>
                                            <p:strVal val="#ppt_w"/>
                                          </p:val>
                                        </p:tav>
                                      </p:tavLst>
                                    </p:anim>
                                    <p:anim calcmode="lin" valueType="num">
                                      <p:cBhvr>
                                        <p:cTn id="11" dur="1000" fill="hold"/>
                                        <p:tgtEl>
                                          <p:spTgt spid="28"/>
                                        </p:tgtEl>
                                        <p:attrNameLst>
                                          <p:attrName>ppt_h</p:attrName>
                                        </p:attrNameLst>
                                      </p:cBhvr>
                                      <p:tavLst>
                                        <p:tav tm="0">
                                          <p:val>
                                            <p:strVal val="#ppt_h"/>
                                          </p:val>
                                        </p:tav>
                                        <p:tav tm="100000">
                                          <p:val>
                                            <p:strVal val="#ppt_h"/>
                                          </p:val>
                                        </p:tav>
                                      </p:tavLst>
                                    </p:anim>
                                    <p:animEffect transition="in" filter="fade">
                                      <p:cBhvr>
                                        <p:cTn id="12" dur="1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F265B8-DB5C-3244-862D-98CBC3A84C4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98" b="98490" l="2073" r="90026">
                        <a14:foregroundMark x1="36528" y1="13926" x2="22798" y2="23154"/>
                        <a14:foregroundMark x1="22798" y1="23154" x2="31218" y2="28859"/>
                        <a14:foregroundMark x1="30959" y1="24329" x2="38083" y2="12919"/>
                        <a14:foregroundMark x1="38083" y1="12919" x2="51036" y2="11577"/>
                        <a14:foregroundMark x1="51036" y1="11577" x2="61528" y2="16611"/>
                        <a14:foregroundMark x1="61528" y1="16611" x2="47798" y2="23826"/>
                        <a14:foregroundMark x1="47798" y1="23826" x2="37306" y2="23154"/>
                        <a14:foregroundMark x1="37306" y1="23154" x2="37306" y2="23322"/>
                        <a14:foregroundMark x1="59715" y1="23658" x2="70207" y2="22148"/>
                        <a14:foregroundMark x1="70207" y1="22148" x2="56218" y2="8893"/>
                        <a14:foregroundMark x1="56218" y1="8893" x2="44301" y2="9564"/>
                        <a14:foregroundMark x1="44301" y1="9564" x2="32383" y2="15436"/>
                        <a14:foregroundMark x1="32383" y1="15436" x2="45337" y2="26846"/>
                        <a14:foregroundMark x1="45337" y1="26846" x2="58679" y2="24832"/>
                        <a14:foregroundMark x1="58679" y1="24832" x2="48705" y2="17785"/>
                        <a14:foregroundMark x1="48705" y1="17785" x2="30959" y2="21812"/>
                        <a14:foregroundMark x1="30959" y1="21812" x2="42358" y2="28523"/>
                        <a14:foregroundMark x1="42358" y1="28523" x2="55959" y2="26678"/>
                        <a14:foregroundMark x1="55959" y1="26678" x2="20466" y2="24497"/>
                        <a14:foregroundMark x1="20466" y1="24497" x2="57642" y2="25503"/>
                        <a14:foregroundMark x1="57642" y1="25503" x2="36917" y2="17114"/>
                        <a14:foregroundMark x1="36917" y1="17114" x2="23057" y2="20638"/>
                        <a14:foregroundMark x1="23057" y1="20638" x2="24223" y2="23322"/>
                        <a14:foregroundMark x1="21373" y1="29195" x2="18912" y2="15940"/>
                        <a14:foregroundMark x1="18912" y1="15940" x2="29016" y2="10906"/>
                        <a14:foregroundMark x1="29016" y1="10906" x2="49223" y2="9060"/>
                        <a14:foregroundMark x1="49223" y1="9060" x2="69819" y2="12584"/>
                        <a14:foregroundMark x1="69819" y1="12584" x2="65803" y2="24497"/>
                        <a14:foregroundMark x1="65803" y1="24497" x2="62824" y2="26007"/>
                        <a14:foregroundMark x1="67876" y1="28020" x2="77591" y2="26342"/>
                        <a14:foregroundMark x1="77591" y1="26342" x2="76425" y2="13591"/>
                        <a14:foregroundMark x1="76425" y1="13591" x2="74870" y2="12248"/>
                        <a14:foregroundMark x1="78368" y1="28356" x2="79404" y2="19128"/>
                        <a14:foregroundMark x1="72798" y1="10403" x2="42098" y2="4698"/>
                        <a14:foregroundMark x1="42098" y1="4698" x2="37306" y2="6376"/>
                        <a14:foregroundMark x1="18394" y1="35403" x2="26943" y2="35738"/>
                        <a14:foregroundMark x1="17876" y1="34228" x2="28368" y2="34732"/>
                        <a14:foregroundMark x1="28368" y1="34732" x2="33808" y2="32550"/>
                        <a14:foregroundMark x1="17098" y1="33557" x2="27720" y2="35738"/>
                        <a14:foregroundMark x1="27720" y1="35738" x2="33808" y2="32215"/>
                        <a14:foregroundMark x1="7254" y1="36745" x2="6088" y2="39430"/>
                        <a14:foregroundMark x1="16580" y1="25000" x2="22150" y2="29866"/>
                        <a14:foregroundMark x1="18653" y1="37752" x2="41580" y2="30369"/>
                        <a14:foregroundMark x1="41580" y1="30369" x2="53886" y2="30201"/>
                        <a14:foregroundMark x1="53886" y1="30201" x2="63731" y2="32550"/>
                        <a14:foregroundMark x1="63731" y1="32550" x2="44560" y2="34228"/>
                        <a14:foregroundMark x1="36269" y1="34228" x2="19948" y2="35403"/>
                        <a14:foregroundMark x1="70337" y1="33557" x2="80440" y2="38255"/>
                        <a14:foregroundMark x1="80440" y1="38255" x2="90026" y2="35738"/>
                        <a14:foregroundMark x1="90026" y1="35738" x2="89508" y2="38758"/>
                        <a14:foregroundMark x1="2073" y1="38423" x2="2979" y2="40940"/>
                        <a14:foregroundMark x1="16839" y1="81208" x2="26166" y2="92114"/>
                        <a14:foregroundMark x1="26166" y1="92114" x2="43653" y2="92450"/>
                        <a14:foregroundMark x1="43653" y1="92450" x2="60233" y2="88758"/>
                        <a14:foregroundMark x1="74870" y1="87081" x2="59197" y2="94128"/>
                        <a14:foregroundMark x1="59197" y1="94128" x2="45207" y2="94463"/>
                        <a14:foregroundMark x1="45207" y1="94463" x2="54534" y2="88758"/>
                        <a14:foregroundMark x1="54534" y1="88758" x2="20725" y2="93792"/>
                        <a14:foregroundMark x1="20725" y1="93792" x2="14119" y2="82550"/>
                        <a14:foregroundMark x1="14119" y1="82550" x2="22539" y2="92282"/>
                        <a14:foregroundMark x1="22539" y1="92282" x2="32642" y2="92953"/>
                        <a14:foregroundMark x1="32642" y1="92953" x2="68394" y2="91443"/>
                        <a14:foregroundMark x1="68394" y1="91443" x2="77591" y2="87081"/>
                        <a14:foregroundMark x1="77591" y1="87081" x2="79922" y2="87081"/>
                        <a14:foregroundMark x1="34067" y1="32886" x2="22668" y2="33557"/>
                        <a14:foregroundMark x1="22668" y1="33557" x2="35881" y2="34228"/>
                        <a14:foregroundMark x1="35881" y1="34228" x2="17487" y2="33725"/>
                        <a14:foregroundMark x1="17487" y1="33725" x2="34197" y2="35403"/>
                        <a14:foregroundMark x1="34197" y1="35403" x2="36269" y2="33557"/>
                        <a14:foregroundMark x1="58290" y1="33221" x2="68912" y2="33557"/>
                        <a14:foregroundMark x1="68912" y1="33557" x2="65544" y2="34564"/>
                        <a14:foregroundMark x1="20207" y1="96812" x2="37047" y2="98490"/>
                      </a14:backgroundRemoval>
                    </a14:imgEffect>
                  </a14:imgLayer>
                </a14:imgProps>
              </a:ext>
            </a:extLst>
          </a:blip>
          <a:stretch>
            <a:fillRect/>
          </a:stretch>
        </p:blipFill>
        <p:spPr>
          <a:xfrm>
            <a:off x="136403" y="1272748"/>
            <a:ext cx="5077945" cy="4571998"/>
          </a:xfrm>
          <a:prstGeom prst="rect">
            <a:avLst/>
          </a:prstGeom>
        </p:spPr>
      </p:pic>
      <p:cxnSp>
        <p:nvCxnSpPr>
          <p:cNvPr id="5" name="Straight Arrow Connector 4">
            <a:extLst>
              <a:ext uri="{FF2B5EF4-FFF2-40B4-BE49-F238E27FC236}">
                <a16:creationId xmlns:a16="http://schemas.microsoft.com/office/drawing/2014/main" id="{1C931939-ACCE-F54D-AD2F-159EC0D83125}"/>
              </a:ext>
            </a:extLst>
          </p:cNvPr>
          <p:cNvCxnSpPr>
            <a:cxnSpLocks/>
          </p:cNvCxnSpPr>
          <p:nvPr/>
        </p:nvCxnSpPr>
        <p:spPr>
          <a:xfrm flipV="1">
            <a:off x="3913168" y="2127845"/>
            <a:ext cx="2863655" cy="1"/>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8CFB1A2-3121-874B-A077-9991176A020C}"/>
              </a:ext>
            </a:extLst>
          </p:cNvPr>
          <p:cNvSpPr/>
          <p:nvPr/>
        </p:nvSpPr>
        <p:spPr>
          <a:xfrm>
            <a:off x="6821775" y="1680287"/>
            <a:ext cx="4898136" cy="830997"/>
          </a:xfrm>
          <a:prstGeom prst="rect">
            <a:avLst/>
          </a:prstGeom>
          <a:solidFill>
            <a:schemeClr val="accent5">
              <a:lumMod val="20000"/>
              <a:lumOff val="80000"/>
            </a:schemeClr>
          </a:solidFill>
        </p:spPr>
        <p:txBody>
          <a:bodyPr wrap="square">
            <a:spAutoFit/>
          </a:bodyPr>
          <a:lstStyle/>
          <a:p>
            <a:r>
              <a:rPr lang="vi-VN" sz="2400" dirty="0">
                <a:solidFill>
                  <a:srgbClr val="333333"/>
                </a:solidFill>
                <a:latin typeface="+mn-lt"/>
              </a:rPr>
              <a:t>Giới thiệu về đối tượng cần tả </a:t>
            </a:r>
          </a:p>
          <a:p>
            <a:r>
              <a:rPr lang="vi-VN" sz="2400" i="1" dirty="0">
                <a:solidFill>
                  <a:srgbClr val="FF0000"/>
                </a:solidFill>
                <a:latin typeface="+mn-lt"/>
              </a:rPr>
              <a:t>(người mẹ đi cấy)</a:t>
            </a:r>
            <a:endParaRPr lang="en-VN" sz="2400" i="1" dirty="0">
              <a:solidFill>
                <a:srgbClr val="FF0000"/>
              </a:solidFill>
              <a:latin typeface="+mn-lt"/>
            </a:endParaRPr>
          </a:p>
        </p:txBody>
      </p:sp>
      <p:cxnSp>
        <p:nvCxnSpPr>
          <p:cNvPr id="7" name="Straight Arrow Connector 6">
            <a:extLst>
              <a:ext uri="{FF2B5EF4-FFF2-40B4-BE49-F238E27FC236}">
                <a16:creationId xmlns:a16="http://schemas.microsoft.com/office/drawing/2014/main" id="{CEEA1C58-B58E-5C4D-8502-9AE5CCC8A28E}"/>
              </a:ext>
            </a:extLst>
          </p:cNvPr>
          <p:cNvCxnSpPr>
            <a:cxnSpLocks/>
          </p:cNvCxnSpPr>
          <p:nvPr/>
        </p:nvCxnSpPr>
        <p:spPr>
          <a:xfrm>
            <a:off x="5190425" y="3836348"/>
            <a:ext cx="1586398"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FBF7291-35F4-764B-9EBD-0E998EEC1B95}"/>
              </a:ext>
            </a:extLst>
          </p:cNvPr>
          <p:cNvSpPr/>
          <p:nvPr/>
        </p:nvSpPr>
        <p:spPr>
          <a:xfrm>
            <a:off x="6799299" y="2770993"/>
            <a:ext cx="4898136" cy="1938992"/>
          </a:xfrm>
          <a:prstGeom prst="rect">
            <a:avLst/>
          </a:prstGeom>
          <a:solidFill>
            <a:schemeClr val="accent6">
              <a:lumMod val="40000"/>
              <a:lumOff val="60000"/>
            </a:schemeClr>
          </a:solidFill>
        </p:spPr>
        <p:txBody>
          <a:bodyPr wrap="square">
            <a:spAutoFit/>
          </a:bodyPr>
          <a:lstStyle/>
          <a:p>
            <a:pPr algn="just"/>
            <a:r>
              <a:rPr lang="en-US" sz="2400" dirty="0" err="1"/>
              <a:t>Triển</a:t>
            </a:r>
            <a:r>
              <a:rPr lang="en-US" sz="2400" dirty="0"/>
              <a:t> </a:t>
            </a:r>
            <a:r>
              <a:rPr lang="en-US" sz="2400" dirty="0" err="1"/>
              <a:t>khai</a:t>
            </a:r>
            <a:r>
              <a:rPr lang="en-US" sz="2400" dirty="0"/>
              <a:t> </a:t>
            </a:r>
            <a:r>
              <a:rPr lang="en-US" sz="2400" dirty="0" err="1"/>
              <a:t>nội</a:t>
            </a:r>
            <a:r>
              <a:rPr lang="en-US" sz="2400" dirty="0"/>
              <a:t> dung </a:t>
            </a:r>
            <a:r>
              <a:rPr lang="en-US" sz="2400" dirty="0" err="1"/>
              <a:t>đoạn</a:t>
            </a:r>
            <a:r>
              <a:rPr lang="en-US" sz="2400" dirty="0"/>
              <a:t> </a:t>
            </a:r>
            <a:r>
              <a:rPr lang="en-US" sz="2400" dirty="0" err="1"/>
              <a:t>văn</a:t>
            </a:r>
            <a:endParaRPr lang="en-US" sz="2400" dirty="0"/>
          </a:p>
          <a:p>
            <a:pPr algn="just"/>
            <a:r>
              <a:rPr lang="en-US" sz="2400" i="1" dirty="0">
                <a:solidFill>
                  <a:srgbClr val="FF0000"/>
                </a:solidFill>
              </a:rPr>
              <a:t>(</a:t>
            </a:r>
            <a:r>
              <a:rPr lang="en-US" sz="2400" i="1" dirty="0" err="1">
                <a:solidFill>
                  <a:srgbClr val="FF0000"/>
                </a:solidFill>
              </a:rPr>
              <a:t>dựa</a:t>
            </a:r>
            <a:r>
              <a:rPr lang="en-US" sz="2400" i="1" dirty="0">
                <a:solidFill>
                  <a:srgbClr val="FF0000"/>
                </a:solidFill>
              </a:rPr>
              <a:t> </a:t>
            </a:r>
            <a:r>
              <a:rPr lang="en-US" sz="2400" i="1" dirty="0" err="1">
                <a:solidFill>
                  <a:srgbClr val="FF0000"/>
                </a:solidFill>
              </a:rPr>
              <a:t>vào</a:t>
            </a:r>
            <a:r>
              <a:rPr lang="en-US" sz="2400" i="1" dirty="0">
                <a:solidFill>
                  <a:srgbClr val="FF0000"/>
                </a:solidFill>
              </a:rPr>
              <a:t> </a:t>
            </a:r>
            <a:r>
              <a:rPr lang="en-US" sz="2400" i="1" dirty="0" err="1">
                <a:solidFill>
                  <a:srgbClr val="FF0000"/>
                </a:solidFill>
              </a:rPr>
              <a:t>những</a:t>
            </a:r>
            <a:r>
              <a:rPr lang="en-US" sz="2400" i="1" dirty="0">
                <a:solidFill>
                  <a:srgbClr val="FF0000"/>
                </a:solidFill>
              </a:rPr>
              <a:t> </a:t>
            </a:r>
            <a:r>
              <a:rPr lang="en-US" sz="2400" i="1" dirty="0" err="1">
                <a:solidFill>
                  <a:srgbClr val="FF0000"/>
                </a:solidFill>
              </a:rPr>
              <a:t>ý</a:t>
            </a:r>
            <a:r>
              <a:rPr lang="en-US" sz="2400" i="1" dirty="0">
                <a:solidFill>
                  <a:srgbClr val="FF0000"/>
                </a:solidFill>
              </a:rPr>
              <a:t> </a:t>
            </a:r>
            <a:r>
              <a:rPr lang="en-US" sz="2400" i="1" dirty="0" err="1">
                <a:solidFill>
                  <a:srgbClr val="FF0000"/>
                </a:solidFill>
              </a:rPr>
              <a:t>chính</a:t>
            </a:r>
            <a:r>
              <a:rPr lang="en-US" sz="2400" i="1" dirty="0">
                <a:solidFill>
                  <a:srgbClr val="FF0000"/>
                </a:solidFill>
              </a:rPr>
              <a:t> </a:t>
            </a:r>
            <a:r>
              <a:rPr lang="en-US" sz="2400" i="1" dirty="0" err="1">
                <a:solidFill>
                  <a:srgbClr val="FF0000"/>
                </a:solidFill>
              </a:rPr>
              <a:t>đoạn</a:t>
            </a:r>
            <a:r>
              <a:rPr lang="en-US" sz="2400" i="1" dirty="0">
                <a:solidFill>
                  <a:srgbClr val="FF0000"/>
                </a:solidFill>
              </a:rPr>
              <a:t> </a:t>
            </a:r>
            <a:r>
              <a:rPr lang="en-US" sz="2400" i="1" dirty="0" err="1">
                <a:solidFill>
                  <a:srgbClr val="FF0000"/>
                </a:solidFill>
              </a:rPr>
              <a:t>thơ</a:t>
            </a:r>
            <a:r>
              <a:rPr lang="en-US" sz="2400" i="1" dirty="0">
                <a:solidFill>
                  <a:srgbClr val="FF0000"/>
                </a:solidFill>
              </a:rPr>
              <a:t> </a:t>
            </a:r>
            <a:r>
              <a:rPr lang="en-US" sz="2400" i="1" dirty="0" err="1">
                <a:solidFill>
                  <a:srgbClr val="FF0000"/>
                </a:solidFill>
              </a:rPr>
              <a:t>cho</a:t>
            </a:r>
            <a:r>
              <a:rPr lang="en-US" sz="2400" i="1" dirty="0">
                <a:solidFill>
                  <a:srgbClr val="FF0000"/>
                </a:solidFill>
              </a:rPr>
              <a:t> </a:t>
            </a:r>
            <a:r>
              <a:rPr lang="en-US" sz="2400" i="1" dirty="0" err="1">
                <a:solidFill>
                  <a:srgbClr val="FF0000"/>
                </a:solidFill>
              </a:rPr>
              <a:t>trước</a:t>
            </a:r>
            <a:r>
              <a:rPr lang="en-US" sz="2400" i="1" dirty="0">
                <a:solidFill>
                  <a:srgbClr val="FF0000"/>
                </a:solidFill>
              </a:rPr>
              <a:t> </a:t>
            </a:r>
            <a:r>
              <a:rPr lang="en-US" sz="2400" i="1" dirty="0" err="1">
                <a:solidFill>
                  <a:srgbClr val="FF0000"/>
                </a:solidFill>
              </a:rPr>
              <a:t>để</a:t>
            </a:r>
            <a:r>
              <a:rPr lang="en-US" sz="2400" i="1" dirty="0">
                <a:solidFill>
                  <a:srgbClr val="FF0000"/>
                </a:solidFill>
              </a:rPr>
              <a:t> </a:t>
            </a:r>
            <a:r>
              <a:rPr lang="en-US" sz="2400" i="1" dirty="0" err="1">
                <a:solidFill>
                  <a:srgbClr val="FF0000"/>
                </a:solidFill>
              </a:rPr>
              <a:t>triển</a:t>
            </a:r>
            <a:r>
              <a:rPr lang="en-US" sz="2400" i="1" dirty="0">
                <a:solidFill>
                  <a:srgbClr val="FF0000"/>
                </a:solidFill>
              </a:rPr>
              <a:t> </a:t>
            </a:r>
            <a:r>
              <a:rPr lang="en-US" sz="2400" i="1" dirty="0" err="1">
                <a:solidFill>
                  <a:srgbClr val="FF0000"/>
                </a:solidFill>
              </a:rPr>
              <a:t>khai</a:t>
            </a:r>
            <a:r>
              <a:rPr lang="en-US" sz="2400" i="1" dirty="0">
                <a:solidFill>
                  <a:srgbClr val="FF0000"/>
                </a:solidFill>
              </a:rPr>
              <a:t>, </a:t>
            </a:r>
            <a:r>
              <a:rPr lang="en-US" sz="2400" i="1" dirty="0" err="1">
                <a:solidFill>
                  <a:srgbClr val="FF0000"/>
                </a:solidFill>
              </a:rPr>
              <a:t>phát</a:t>
            </a:r>
            <a:r>
              <a:rPr lang="en-US" sz="2400" i="1" dirty="0">
                <a:solidFill>
                  <a:srgbClr val="FF0000"/>
                </a:solidFill>
              </a:rPr>
              <a:t> </a:t>
            </a:r>
            <a:r>
              <a:rPr lang="en-US" sz="2400" i="1" dirty="0" err="1">
                <a:solidFill>
                  <a:srgbClr val="FF0000"/>
                </a:solidFill>
              </a:rPr>
              <a:t>triển</a:t>
            </a:r>
            <a:r>
              <a:rPr lang="en-US" sz="2400" i="1" dirty="0">
                <a:solidFill>
                  <a:srgbClr val="FF0000"/>
                </a:solidFill>
              </a:rPr>
              <a:t> </a:t>
            </a:r>
            <a:r>
              <a:rPr lang="en-US" sz="2400" i="1" dirty="0" err="1">
                <a:solidFill>
                  <a:srgbClr val="FF0000"/>
                </a:solidFill>
              </a:rPr>
              <a:t>ý</a:t>
            </a:r>
            <a:r>
              <a:rPr lang="en-US" sz="2400" i="1" dirty="0">
                <a:solidFill>
                  <a:srgbClr val="FF0000"/>
                </a:solidFill>
              </a:rPr>
              <a:t>, </a:t>
            </a:r>
            <a:r>
              <a:rPr lang="en-US" sz="2400" i="1" dirty="0" err="1">
                <a:solidFill>
                  <a:srgbClr val="FF0000"/>
                </a:solidFill>
              </a:rPr>
              <a:t>cần</a:t>
            </a:r>
            <a:r>
              <a:rPr lang="en-US" sz="2400" i="1" dirty="0">
                <a:solidFill>
                  <a:srgbClr val="FF0000"/>
                </a:solidFill>
              </a:rPr>
              <a:t> </a:t>
            </a:r>
            <a:r>
              <a:rPr lang="en-US" sz="2400" i="1" dirty="0" err="1">
                <a:solidFill>
                  <a:srgbClr val="FF0000"/>
                </a:solidFill>
              </a:rPr>
              <a:t>đảm</a:t>
            </a:r>
            <a:r>
              <a:rPr lang="en-US" sz="2400" i="1" dirty="0">
                <a:solidFill>
                  <a:srgbClr val="FF0000"/>
                </a:solidFill>
              </a:rPr>
              <a:t> </a:t>
            </a:r>
            <a:r>
              <a:rPr lang="en-US" sz="2400" i="1" dirty="0" err="1">
                <a:solidFill>
                  <a:srgbClr val="FF0000"/>
                </a:solidFill>
              </a:rPr>
              <a:t>bảo</a:t>
            </a:r>
            <a:r>
              <a:rPr lang="en-US" sz="2400" i="1" dirty="0">
                <a:solidFill>
                  <a:srgbClr val="FF0000"/>
                </a:solidFill>
              </a:rPr>
              <a:t> </a:t>
            </a:r>
            <a:r>
              <a:rPr lang="en-US" sz="2400" i="1" dirty="0" err="1">
                <a:solidFill>
                  <a:srgbClr val="FF0000"/>
                </a:solidFill>
              </a:rPr>
              <a:t>tính</a:t>
            </a:r>
            <a:r>
              <a:rPr lang="en-US" sz="2400" i="1" dirty="0">
                <a:solidFill>
                  <a:srgbClr val="FF0000"/>
                </a:solidFill>
              </a:rPr>
              <a:t> </a:t>
            </a:r>
            <a:r>
              <a:rPr lang="en-US" sz="2400" i="1" dirty="0" err="1">
                <a:solidFill>
                  <a:srgbClr val="FF0000"/>
                </a:solidFill>
              </a:rPr>
              <a:t>liên</a:t>
            </a:r>
            <a:r>
              <a:rPr lang="en-US" sz="2400" i="1" dirty="0">
                <a:solidFill>
                  <a:srgbClr val="FF0000"/>
                </a:solidFill>
              </a:rPr>
              <a:t> </a:t>
            </a:r>
            <a:r>
              <a:rPr lang="en-US" sz="2400" i="1" dirty="0" err="1">
                <a:solidFill>
                  <a:srgbClr val="FF0000"/>
                </a:solidFill>
              </a:rPr>
              <a:t>kết</a:t>
            </a:r>
            <a:r>
              <a:rPr lang="en-US" sz="2400" i="1" dirty="0">
                <a:solidFill>
                  <a:srgbClr val="FF0000"/>
                </a:solidFill>
              </a:rPr>
              <a:t>, logic </a:t>
            </a:r>
            <a:r>
              <a:rPr lang="en-US" sz="2400" i="1" dirty="0" err="1">
                <a:solidFill>
                  <a:srgbClr val="FF0000"/>
                </a:solidFill>
              </a:rPr>
              <a:t>giữa</a:t>
            </a:r>
            <a:r>
              <a:rPr lang="en-US" sz="2400" i="1" dirty="0">
                <a:solidFill>
                  <a:srgbClr val="FF0000"/>
                </a:solidFill>
              </a:rPr>
              <a:t> </a:t>
            </a:r>
            <a:r>
              <a:rPr lang="en-US" sz="2400" i="1" dirty="0" err="1">
                <a:solidFill>
                  <a:srgbClr val="FF0000"/>
                </a:solidFill>
              </a:rPr>
              <a:t>các</a:t>
            </a:r>
            <a:r>
              <a:rPr lang="en-US" sz="2400" i="1" dirty="0">
                <a:solidFill>
                  <a:srgbClr val="FF0000"/>
                </a:solidFill>
              </a:rPr>
              <a:t> </a:t>
            </a:r>
            <a:r>
              <a:rPr lang="en-US" sz="2400" i="1" dirty="0" err="1">
                <a:solidFill>
                  <a:srgbClr val="FF0000"/>
                </a:solidFill>
              </a:rPr>
              <a:t>câu</a:t>
            </a:r>
            <a:r>
              <a:rPr lang="en-US" sz="2400" i="1" dirty="0">
                <a:solidFill>
                  <a:srgbClr val="FF0000"/>
                </a:solidFill>
              </a:rPr>
              <a:t>)</a:t>
            </a:r>
            <a:endParaRPr lang="en-VN" sz="3200" i="1" dirty="0">
              <a:solidFill>
                <a:srgbClr val="FF0000"/>
              </a:solidFill>
              <a:latin typeface="+mn-lt"/>
            </a:endParaRPr>
          </a:p>
        </p:txBody>
      </p:sp>
      <p:sp>
        <p:nvSpPr>
          <p:cNvPr id="9" name="Right Brace 8">
            <a:extLst>
              <a:ext uri="{FF2B5EF4-FFF2-40B4-BE49-F238E27FC236}">
                <a16:creationId xmlns:a16="http://schemas.microsoft.com/office/drawing/2014/main" id="{FE3772E7-DF5F-FA4A-99F7-6B0B53E53E9A}"/>
              </a:ext>
            </a:extLst>
          </p:cNvPr>
          <p:cNvSpPr/>
          <p:nvPr/>
        </p:nvSpPr>
        <p:spPr>
          <a:xfrm>
            <a:off x="4759589" y="2686181"/>
            <a:ext cx="408360" cy="2291107"/>
          </a:xfrm>
          <a:prstGeom prst="rightBrace">
            <a:avLst/>
          </a:prstGeom>
          <a:ln w="190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VN" dirty="0"/>
          </a:p>
        </p:txBody>
      </p:sp>
      <p:sp>
        <p:nvSpPr>
          <p:cNvPr id="10" name="Rectangle 9">
            <a:extLst>
              <a:ext uri="{FF2B5EF4-FFF2-40B4-BE49-F238E27FC236}">
                <a16:creationId xmlns:a16="http://schemas.microsoft.com/office/drawing/2014/main" id="{B53764B3-B9D5-9A4A-9D31-2AFF97D677AB}"/>
              </a:ext>
            </a:extLst>
          </p:cNvPr>
          <p:cNvSpPr/>
          <p:nvPr/>
        </p:nvSpPr>
        <p:spPr>
          <a:xfrm>
            <a:off x="5090871" y="1773352"/>
            <a:ext cx="1202332" cy="369332"/>
          </a:xfrm>
          <a:prstGeom prst="rect">
            <a:avLst/>
          </a:prstGeom>
        </p:spPr>
        <p:txBody>
          <a:bodyPr wrap="square">
            <a:spAutoFit/>
          </a:bodyPr>
          <a:lstStyle/>
          <a:p>
            <a:pPr algn="ctr"/>
            <a:r>
              <a:rPr lang="vi-VN" sz="1800" b="1" dirty="0">
                <a:solidFill>
                  <a:srgbClr val="333333"/>
                </a:solidFill>
                <a:latin typeface="+mn-lt"/>
              </a:rPr>
              <a:t>Mở đoạn</a:t>
            </a:r>
            <a:endParaRPr lang="en-VN" sz="1800" b="1" i="1" dirty="0">
              <a:solidFill>
                <a:srgbClr val="FF0000"/>
              </a:solidFill>
              <a:latin typeface="+mn-lt"/>
            </a:endParaRPr>
          </a:p>
        </p:txBody>
      </p:sp>
      <p:sp>
        <p:nvSpPr>
          <p:cNvPr id="12" name="Rectangle 11">
            <a:extLst>
              <a:ext uri="{FF2B5EF4-FFF2-40B4-BE49-F238E27FC236}">
                <a16:creationId xmlns:a16="http://schemas.microsoft.com/office/drawing/2014/main" id="{FC1F9163-B207-EF4F-9D4E-93ADA1D59F6D}"/>
              </a:ext>
            </a:extLst>
          </p:cNvPr>
          <p:cNvSpPr/>
          <p:nvPr/>
        </p:nvSpPr>
        <p:spPr>
          <a:xfrm>
            <a:off x="5090871" y="3493172"/>
            <a:ext cx="1425509" cy="369332"/>
          </a:xfrm>
          <a:prstGeom prst="rect">
            <a:avLst/>
          </a:prstGeom>
        </p:spPr>
        <p:txBody>
          <a:bodyPr wrap="square">
            <a:spAutoFit/>
          </a:bodyPr>
          <a:lstStyle/>
          <a:p>
            <a:pPr algn="ctr"/>
            <a:r>
              <a:rPr lang="vi-VN" sz="1800" b="1" dirty="0">
                <a:solidFill>
                  <a:srgbClr val="333333"/>
                </a:solidFill>
                <a:latin typeface="+mn-lt"/>
              </a:rPr>
              <a:t>Thân đoạn</a:t>
            </a:r>
            <a:endParaRPr lang="en-VN" sz="1800" b="1" i="1" dirty="0">
              <a:solidFill>
                <a:srgbClr val="FF0000"/>
              </a:solidFill>
              <a:latin typeface="+mn-lt"/>
            </a:endParaRPr>
          </a:p>
        </p:txBody>
      </p:sp>
      <p:cxnSp>
        <p:nvCxnSpPr>
          <p:cNvPr id="17" name="Straight Arrow Connector 16">
            <a:extLst>
              <a:ext uri="{FF2B5EF4-FFF2-40B4-BE49-F238E27FC236}">
                <a16:creationId xmlns:a16="http://schemas.microsoft.com/office/drawing/2014/main" id="{0844A7A3-E4D1-D946-BE7C-0449E78B5A72}"/>
              </a:ext>
            </a:extLst>
          </p:cNvPr>
          <p:cNvCxnSpPr>
            <a:cxnSpLocks/>
          </p:cNvCxnSpPr>
          <p:nvPr/>
        </p:nvCxnSpPr>
        <p:spPr>
          <a:xfrm flipV="1">
            <a:off x="3913168" y="5392539"/>
            <a:ext cx="2863655" cy="1"/>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A3C214B-6EED-3E48-BEED-BA0083512358}"/>
              </a:ext>
            </a:extLst>
          </p:cNvPr>
          <p:cNvSpPr/>
          <p:nvPr/>
        </p:nvSpPr>
        <p:spPr>
          <a:xfrm>
            <a:off x="6799299" y="4940217"/>
            <a:ext cx="4898136" cy="1200329"/>
          </a:xfrm>
          <a:prstGeom prst="rect">
            <a:avLst/>
          </a:prstGeom>
          <a:solidFill>
            <a:schemeClr val="accent4">
              <a:lumMod val="20000"/>
              <a:lumOff val="80000"/>
            </a:schemeClr>
          </a:solidFill>
          <a:ln>
            <a:solidFill>
              <a:schemeClr val="accent4">
                <a:lumMod val="40000"/>
                <a:lumOff val="60000"/>
              </a:schemeClr>
            </a:solidFill>
          </a:ln>
        </p:spPr>
        <p:txBody>
          <a:bodyPr wrap="square">
            <a:spAutoFit/>
          </a:bodyPr>
          <a:lstStyle/>
          <a:p>
            <a:r>
              <a:rPr lang="vi-VN" sz="2400" dirty="0">
                <a:solidFill>
                  <a:srgbClr val="333333"/>
                </a:solidFill>
                <a:latin typeface="+mn-lt"/>
              </a:rPr>
              <a:t>Kết thúc vấn đề</a:t>
            </a:r>
          </a:p>
          <a:p>
            <a:pPr algn="just"/>
            <a:r>
              <a:rPr lang="vi-VN" sz="2400" i="1" dirty="0">
                <a:solidFill>
                  <a:srgbClr val="FF0000"/>
                </a:solidFill>
                <a:latin typeface="+mn-lt"/>
              </a:rPr>
              <a:t>(nêu tình cảm, cảm xúc nói về sự vất vả của mẹ)</a:t>
            </a:r>
            <a:endParaRPr lang="en-VN" sz="2400" i="1" dirty="0">
              <a:solidFill>
                <a:srgbClr val="FF0000"/>
              </a:solidFill>
              <a:latin typeface="+mn-lt"/>
            </a:endParaRPr>
          </a:p>
        </p:txBody>
      </p:sp>
      <p:sp>
        <p:nvSpPr>
          <p:cNvPr id="19" name="Rectangle 18">
            <a:extLst>
              <a:ext uri="{FF2B5EF4-FFF2-40B4-BE49-F238E27FC236}">
                <a16:creationId xmlns:a16="http://schemas.microsoft.com/office/drawing/2014/main" id="{66CAC1DA-ED65-4E47-9590-2A8BF68A3A5E}"/>
              </a:ext>
            </a:extLst>
          </p:cNvPr>
          <p:cNvSpPr/>
          <p:nvPr/>
        </p:nvSpPr>
        <p:spPr>
          <a:xfrm>
            <a:off x="5090871" y="5038046"/>
            <a:ext cx="1202332" cy="369332"/>
          </a:xfrm>
          <a:prstGeom prst="rect">
            <a:avLst/>
          </a:prstGeom>
        </p:spPr>
        <p:txBody>
          <a:bodyPr wrap="square">
            <a:spAutoFit/>
          </a:bodyPr>
          <a:lstStyle/>
          <a:p>
            <a:pPr algn="ctr"/>
            <a:r>
              <a:rPr lang="vi-VN" sz="1800" b="1" dirty="0">
                <a:solidFill>
                  <a:srgbClr val="333333"/>
                </a:solidFill>
                <a:latin typeface="+mn-lt"/>
              </a:rPr>
              <a:t>Kết đoạn</a:t>
            </a:r>
            <a:endParaRPr lang="en-VN" sz="1800" b="1" i="1" dirty="0">
              <a:solidFill>
                <a:srgbClr val="FF0000"/>
              </a:solidFill>
              <a:latin typeface="+mn-lt"/>
            </a:endParaRPr>
          </a:p>
        </p:txBody>
      </p:sp>
    </p:spTree>
    <p:extLst>
      <p:ext uri="{BB962C8B-B14F-4D97-AF65-F5344CB8AC3E}">
        <p14:creationId xmlns:p14="http://schemas.microsoft.com/office/powerpoint/2010/main" val="3509509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par>
                                <p:cTn id="32" presetID="9"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dissolv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par>
                                <p:cTn id="43" presetID="9"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p:bldP spid="12" grpId="0"/>
      <p:bldP spid="18"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6" name="Picture 5">
            <a:extLst>
              <a:ext uri="{FF2B5EF4-FFF2-40B4-BE49-F238E27FC236}">
                <a16:creationId xmlns:a16="http://schemas.microsoft.com/office/drawing/2014/main" id="{017689D7-EF83-0548-97D4-35E73A82662D}"/>
              </a:ext>
            </a:extLst>
          </p:cNvPr>
          <p:cNvPicPr>
            <a:picLocks noChangeAspect="1"/>
          </p:cNvPicPr>
          <p:nvPr/>
        </p:nvPicPr>
        <p:blipFill>
          <a:blip r:embed="rId3"/>
          <a:stretch>
            <a:fillRect/>
          </a:stretch>
        </p:blipFill>
        <p:spPr>
          <a:xfrm>
            <a:off x="0" y="-296451"/>
            <a:ext cx="12192000" cy="6865635"/>
          </a:xfrm>
          <a:prstGeom prst="rect">
            <a:avLst/>
          </a:prstGeom>
          <a:noFill/>
        </p:spPr>
      </p:pic>
      <p:sp>
        <p:nvSpPr>
          <p:cNvPr id="2" name="Rectangle 1">
            <a:extLst>
              <a:ext uri="{FF2B5EF4-FFF2-40B4-BE49-F238E27FC236}">
                <a16:creationId xmlns:a16="http://schemas.microsoft.com/office/drawing/2014/main" id="{DA57A924-08EF-FE4B-AEA5-FD123FBA4DF0}"/>
              </a:ext>
            </a:extLst>
          </p:cNvPr>
          <p:cNvSpPr/>
          <p:nvPr/>
        </p:nvSpPr>
        <p:spPr>
          <a:xfrm>
            <a:off x="407276" y="797510"/>
            <a:ext cx="11377448" cy="3539430"/>
          </a:xfrm>
          <a:prstGeom prst="rect">
            <a:avLst/>
          </a:prstGeom>
          <a:solidFill>
            <a:srgbClr val="FDF4DA"/>
          </a:solidFill>
        </p:spPr>
        <p:txBody>
          <a:bodyPr wrap="square">
            <a:spAutoFit/>
          </a:bodyPr>
          <a:lstStyle/>
          <a:p>
            <a:pPr algn="just"/>
            <a:r>
              <a:rPr lang="vi-VN" sz="2800" dirty="0">
                <a:latin typeface="arial" panose="020B0604020202020204" pitchFamily="34" charset="0"/>
              </a:rPr>
              <a:t>    Trưa tháng 6, trời nắng như đổ lửa. Trong các thửa ruộng, nước ngày một nóng như có ai nấu lên. Lũ cá cờ tội nghiệp không chịu được sức nóng, chúng chết nổi lềnh bềnh trên mặt ruộng. Lũ cua cũng ngoi hết lên bờ. Thế mà giữa trời nắng chang chang, mẹ em vẫn lội xuống cấy lúa. Mẹ đội chiếc nón lá, gương mặt mẹ đỏ bừng. Tấm lưng gầy, cong cong phơi giữa nắng, mồ hôi mẹ ướt đẫm chiếc áo cánh nâu... Mỗi hạt gạo làm ra không biết chứa đựng biết bao nhiêu giọt mồ hôi và nỗi vất vả của mẹ.</a:t>
            </a:r>
          </a:p>
        </p:txBody>
      </p:sp>
      <p:sp>
        <p:nvSpPr>
          <p:cNvPr id="3" name="Rectangle 2">
            <a:extLst>
              <a:ext uri="{FF2B5EF4-FFF2-40B4-BE49-F238E27FC236}">
                <a16:creationId xmlns:a16="http://schemas.microsoft.com/office/drawing/2014/main" id="{4B865686-D2AA-4E45-975E-B98945747BD1}"/>
              </a:ext>
            </a:extLst>
          </p:cNvPr>
          <p:cNvSpPr/>
          <p:nvPr/>
        </p:nvSpPr>
        <p:spPr>
          <a:xfrm>
            <a:off x="407276" y="4336940"/>
            <a:ext cx="11377448" cy="1815882"/>
          </a:xfrm>
          <a:prstGeom prst="rect">
            <a:avLst/>
          </a:prstGeom>
          <a:solidFill>
            <a:srgbClr val="FDF4DA"/>
          </a:solidFill>
        </p:spPr>
        <p:txBody>
          <a:bodyPr wrap="square">
            <a:spAutoFit/>
          </a:bodyPr>
          <a:lstStyle/>
          <a:p>
            <a:pPr algn="just">
              <a:buFont typeface="Arial" panose="020B0604020202020204" pitchFamily="34" charset="0"/>
              <a:buChar char="•"/>
            </a:pPr>
            <a:r>
              <a:rPr lang="vi-VN" sz="2800" b="1" i="1" dirty="0">
                <a:latin typeface="arial" panose="020B0604020202020204" pitchFamily="34" charset="0"/>
              </a:rPr>
              <a:t> </a:t>
            </a:r>
            <a:r>
              <a:rPr lang="vi-VN" sz="2800" b="1" i="1" dirty="0">
                <a:solidFill>
                  <a:srgbClr val="FF0000"/>
                </a:solidFill>
                <a:latin typeface="arial" panose="020B0604020202020204" pitchFamily="34" charset="0"/>
              </a:rPr>
              <a:t>Động từ: </a:t>
            </a:r>
            <a:r>
              <a:rPr lang="vi-VN" sz="2800" i="1" dirty="0">
                <a:latin typeface="arial" panose="020B0604020202020204" pitchFamily="34" charset="0"/>
              </a:rPr>
              <a:t>đổ, nấu, chết, nổi, ngoi, lội, cấy, đội, làm, chứa.</a:t>
            </a:r>
          </a:p>
          <a:p>
            <a:pPr algn="just">
              <a:buFont typeface="Arial" panose="020B0604020202020204" pitchFamily="34" charset="0"/>
              <a:buChar char="•"/>
            </a:pPr>
            <a:r>
              <a:rPr lang="vi-VN" sz="2800" b="1" i="1" dirty="0">
                <a:solidFill>
                  <a:srgbClr val="FF0000"/>
                </a:solidFill>
                <a:latin typeface="arial" panose="020B0604020202020204" pitchFamily="34" charset="0"/>
              </a:rPr>
              <a:t> Tính từ: </a:t>
            </a:r>
            <a:r>
              <a:rPr lang="vi-VN" sz="2800" i="1" dirty="0">
                <a:latin typeface="arial" panose="020B0604020202020204" pitchFamily="34" charset="0"/>
              </a:rPr>
              <a:t>nóng, lềnh bềnh, nắng, chang chang, gầy, cong cong, ướt đẫm, đỏ bừng, vất vả.</a:t>
            </a:r>
          </a:p>
          <a:p>
            <a:pPr algn="just">
              <a:buFont typeface="Arial" panose="020B0604020202020204" pitchFamily="34" charset="0"/>
              <a:buChar char="•"/>
            </a:pPr>
            <a:r>
              <a:rPr lang="vi-VN" sz="2800" b="1" i="1" dirty="0">
                <a:solidFill>
                  <a:srgbClr val="FF0000"/>
                </a:solidFill>
                <a:latin typeface="arial" panose="020B0604020202020204" pitchFamily="34" charset="0"/>
              </a:rPr>
              <a:t> Quan hệ từ: </a:t>
            </a:r>
            <a:r>
              <a:rPr lang="vi-VN" sz="2800" i="1" dirty="0">
                <a:latin typeface="arial" panose="020B0604020202020204" pitchFamily="34" charset="0"/>
              </a:rPr>
              <a:t>ở, như, trên, còn, thế mà, giữa, dưới, mà, của.</a:t>
            </a:r>
          </a:p>
        </p:txBody>
      </p:sp>
    </p:spTree>
    <p:extLst>
      <p:ext uri="{BB962C8B-B14F-4D97-AF65-F5344CB8AC3E}">
        <p14:creationId xmlns:p14="http://schemas.microsoft.com/office/powerpoint/2010/main" val="18429045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3" name="Picture 2">
            <a:extLst>
              <a:ext uri="{FF2B5EF4-FFF2-40B4-BE49-F238E27FC236}">
                <a16:creationId xmlns:a16="http://schemas.microsoft.com/office/drawing/2014/main" id="{352AB463-673A-3044-A47A-D3BF3D86DE7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124" b="95133" l="25571" r="86758">
                        <a14:foregroundMark x1="64384" y1="26991" x2="50685" y2="25221"/>
                        <a14:foregroundMark x1="64384" y1="22566" x2="55936" y2="22566"/>
                        <a14:foregroundMark x1="73516" y1="36726" x2="75114" y2="34071"/>
                        <a14:foregroundMark x1="75114" y1="38496" x2="75114" y2="38496"/>
                        <a14:foregroundMark x1="78539" y1="37832" x2="74658" y2="38938"/>
                        <a14:foregroundMark x1="77397" y1="36726" x2="77397" y2="36726"/>
                        <a14:foregroundMark x1="38813" y1="45133" x2="35388" y2="47345"/>
                        <a14:foregroundMark x1="30822" y1="90044" x2="30365" y2="94469"/>
                        <a14:foregroundMark x1="86986" y1="71903" x2="86986" y2="71903"/>
                        <a14:foregroundMark x1="85388" y1="71903" x2="85388" y2="71903"/>
                        <a14:foregroundMark x1="57078" y1="92257" x2="57534" y2="95133"/>
                      </a14:backgroundRemoval>
                    </a14:imgEffect>
                  </a14:imgLayer>
                </a14:imgProps>
              </a:ext>
            </a:extLst>
          </a:blip>
          <a:srcRect l="18446" t="17867" r="5599" b="1937"/>
          <a:stretch/>
        </p:blipFill>
        <p:spPr>
          <a:xfrm>
            <a:off x="9433034" y="3591832"/>
            <a:ext cx="2758966" cy="3006037"/>
          </a:xfrm>
          <a:prstGeom prst="rect">
            <a:avLst/>
          </a:prstGeom>
        </p:spPr>
      </p:pic>
      <p:sp>
        <p:nvSpPr>
          <p:cNvPr id="15" name="TextBox 14">
            <a:extLst>
              <a:ext uri="{FF2B5EF4-FFF2-40B4-BE49-F238E27FC236}">
                <a16:creationId xmlns:a16="http://schemas.microsoft.com/office/drawing/2014/main" id="{F1698A9A-AB03-5240-90BA-9B9E5B192A8A}"/>
              </a:ext>
            </a:extLst>
          </p:cNvPr>
          <p:cNvSpPr txBox="1"/>
          <p:nvPr/>
        </p:nvSpPr>
        <p:spPr>
          <a:xfrm>
            <a:off x="1028079" y="2607104"/>
            <a:ext cx="5982404" cy="2677656"/>
          </a:xfrm>
          <a:prstGeom prst="rect">
            <a:avLst/>
          </a:prstGeom>
          <a:noFill/>
        </p:spPr>
        <p:txBody>
          <a:bodyPr wrap="square" rtlCol="0">
            <a:spAutoFit/>
          </a:bodyPr>
          <a:lstStyle/>
          <a:p>
            <a:r>
              <a:rPr lang="vi-VN" sz="2800" i="1" dirty="0">
                <a:solidFill>
                  <a:srgbClr val="FF0000"/>
                </a:solidFill>
              </a:rPr>
              <a:t>Gợi ý:</a:t>
            </a:r>
          </a:p>
          <a:p>
            <a:pPr marL="457200" indent="-457200">
              <a:buFontTx/>
              <a:buChar char="-"/>
            </a:pPr>
            <a:r>
              <a:rPr lang="vi-VN" sz="2800" i="1" dirty="0"/>
              <a:t>Bám sát theo ý thơ của tác giả.</a:t>
            </a:r>
          </a:p>
          <a:p>
            <a:pPr marL="457200" indent="-457200">
              <a:buFontTx/>
              <a:buChar char="-"/>
            </a:pPr>
            <a:r>
              <a:rPr lang="vi-VN" sz="2800" i="1" dirty="0"/>
              <a:t>Sử dụng thêm các quan hệ từ, từ ngữ gợi tả, gợi cảm.</a:t>
            </a:r>
          </a:p>
          <a:p>
            <a:pPr marL="457200" indent="-457200">
              <a:buFontTx/>
              <a:buChar char="-"/>
            </a:pPr>
            <a:r>
              <a:rPr lang="vi-VN" sz="2800" i="1" dirty="0"/>
              <a:t>Gạch chân dưới 1 động từ; 1 tính từ; 1 quan hệ từ có trong bài làm</a:t>
            </a:r>
          </a:p>
        </p:txBody>
      </p:sp>
      <p:sp>
        <p:nvSpPr>
          <p:cNvPr id="16" name="Google Shape;59;p3">
            <a:extLst>
              <a:ext uri="{FF2B5EF4-FFF2-40B4-BE49-F238E27FC236}">
                <a16:creationId xmlns:a16="http://schemas.microsoft.com/office/drawing/2014/main" id="{DD30FC22-6824-A442-A791-D97AE4FF3DCF}"/>
              </a:ext>
            </a:extLst>
          </p:cNvPr>
          <p:cNvSpPr txBox="1"/>
          <p:nvPr/>
        </p:nvSpPr>
        <p:spPr>
          <a:xfrm>
            <a:off x="409614" y="449991"/>
            <a:ext cx="11372772" cy="1815841"/>
          </a:xfrm>
          <a:prstGeom prst="rect">
            <a:avLst/>
          </a:prstGeom>
          <a:noFill/>
          <a:ln>
            <a:noFill/>
          </a:ln>
        </p:spPr>
        <p:txBody>
          <a:bodyPr spcFirstLastPara="1" wrap="square" lIns="91425" tIns="45700" rIns="91425" bIns="45700" anchor="t" anchorCtr="0">
            <a:spAutoFit/>
          </a:bodyPr>
          <a:lstStyle/>
          <a:p>
            <a:pPr lvl="0" algn="just"/>
            <a:r>
              <a:rPr lang="en-US" altLang="zh-CN" sz="2800" b="1" dirty="0" err="1">
                <a:solidFill>
                  <a:srgbClr val="FF0000"/>
                </a:solidFill>
                <a:latin typeface="Arial" panose="020B0604020202020204" pitchFamily="34" charset="0"/>
                <a:ea typeface="Microsoft Yahei"/>
                <a:cs typeface="Arial" panose="020B0604020202020204" pitchFamily="34" charset="0"/>
                <a:sym typeface="Microsoft Yahei"/>
              </a:rPr>
              <a:t>Bài</a:t>
            </a:r>
            <a:r>
              <a:rPr lang="en-US" altLang="zh-CN" sz="2800" b="1" dirty="0">
                <a:solidFill>
                  <a:srgbClr val="FF0000"/>
                </a:solidFill>
                <a:latin typeface="Arial" panose="020B0604020202020204" pitchFamily="34" charset="0"/>
                <a:ea typeface="Microsoft Yahei"/>
                <a:cs typeface="Arial" panose="020B0604020202020204" pitchFamily="34" charset="0"/>
                <a:sym typeface="Microsoft Yahei"/>
              </a:rPr>
              <a:t> 2.</a:t>
            </a:r>
            <a:r>
              <a:rPr lang="en-US" altLang="zh-CN" sz="2800" dirty="0">
                <a:solidFill>
                  <a:srgbClr val="FF0000"/>
                </a:solidFill>
                <a:latin typeface="Arial" panose="020B0604020202020204" pitchFamily="34" charset="0"/>
                <a:ea typeface="Microsoft Yahei"/>
                <a:cs typeface="Arial" panose="020B0604020202020204" pitchFamily="34" charset="0"/>
                <a:sym typeface="Microsoft Yahei"/>
              </a:rPr>
              <a:t> </a:t>
            </a:r>
            <a:r>
              <a:rPr lang="vi-VN" sz="2800" dirty="0"/>
              <a:t>Dựa vào ý khổ thơ 2 trong bài thơ “Hạt gạo làng ta” của Trần Đăng Khoa, viết một đoạn văn ngắn tả người mẹ cấy lúa giữa trưa tháng 6 nóng bức. Chỉ ra một động từ, một tính từ và một quan hệ từ em đã dùng trong đoạn văn ấy.</a:t>
            </a:r>
            <a:endParaRPr sz="2800" dirty="0">
              <a:solidFill>
                <a:schemeClr val="tx1"/>
              </a:solidFill>
              <a:latin typeface="Arial" panose="020B0604020202020204" pitchFamily="34" charset="0"/>
              <a:cs typeface="Arial" panose="020B0604020202020204" pitchFamily="34" charset="0"/>
            </a:endParaRPr>
          </a:p>
        </p:txBody>
      </p:sp>
      <p:sp>
        <p:nvSpPr>
          <p:cNvPr id="17" name="Google Shape;20;p1">
            <a:extLst>
              <a:ext uri="{FF2B5EF4-FFF2-40B4-BE49-F238E27FC236}">
                <a16:creationId xmlns:a16="http://schemas.microsoft.com/office/drawing/2014/main" id="{5DAA6BEA-1428-124E-AD01-DA6AF18369FA}"/>
              </a:ext>
            </a:extLst>
          </p:cNvPr>
          <p:cNvSpPr/>
          <p:nvPr/>
        </p:nvSpPr>
        <p:spPr>
          <a:xfrm rot="21026223">
            <a:off x="7005336" y="1882572"/>
            <a:ext cx="3732751" cy="1969455"/>
          </a:xfrm>
          <a:custGeom>
            <a:avLst/>
            <a:gdLst/>
            <a:ahLst/>
            <a:cxnLst/>
            <a:rect l="l" t="t" r="r" b="b"/>
            <a:pathLst>
              <a:path w="502" h="248" extrusionOk="0">
                <a:moveTo>
                  <a:pt x="451" y="110"/>
                </a:moveTo>
                <a:cubicBezTo>
                  <a:pt x="444" y="110"/>
                  <a:pt x="438" y="111"/>
                  <a:pt x="433" y="113"/>
                </a:cubicBezTo>
                <a:cubicBezTo>
                  <a:pt x="421" y="76"/>
                  <a:pt x="382" y="48"/>
                  <a:pt x="336" y="48"/>
                </a:cubicBezTo>
                <a:cubicBezTo>
                  <a:pt x="302" y="48"/>
                  <a:pt x="272" y="64"/>
                  <a:pt x="254" y="87"/>
                </a:cubicBezTo>
                <a:cubicBezTo>
                  <a:pt x="245" y="81"/>
                  <a:pt x="235" y="78"/>
                  <a:pt x="223" y="78"/>
                </a:cubicBezTo>
                <a:cubicBezTo>
                  <a:pt x="223" y="78"/>
                  <a:pt x="223" y="78"/>
                  <a:pt x="223" y="78"/>
                </a:cubicBezTo>
                <a:cubicBezTo>
                  <a:pt x="218" y="34"/>
                  <a:pt x="170" y="0"/>
                  <a:pt x="111" y="0"/>
                </a:cubicBezTo>
                <a:cubicBezTo>
                  <a:pt x="50" y="0"/>
                  <a:pt x="0" y="38"/>
                  <a:pt x="0" y="86"/>
                </a:cubicBezTo>
                <a:cubicBezTo>
                  <a:pt x="0" y="116"/>
                  <a:pt x="20" y="143"/>
                  <a:pt x="51" y="159"/>
                </a:cubicBezTo>
                <a:cubicBezTo>
                  <a:pt x="51" y="161"/>
                  <a:pt x="51" y="164"/>
                  <a:pt x="51" y="167"/>
                </a:cubicBezTo>
                <a:cubicBezTo>
                  <a:pt x="51" y="211"/>
                  <a:pt x="95" y="248"/>
                  <a:pt x="151" y="248"/>
                </a:cubicBezTo>
                <a:cubicBezTo>
                  <a:pt x="184" y="248"/>
                  <a:pt x="214" y="234"/>
                  <a:pt x="232" y="214"/>
                </a:cubicBezTo>
                <a:cubicBezTo>
                  <a:pt x="236" y="215"/>
                  <a:pt x="240" y="215"/>
                  <a:pt x="245" y="215"/>
                </a:cubicBezTo>
                <a:cubicBezTo>
                  <a:pt x="256" y="215"/>
                  <a:pt x="266" y="212"/>
                  <a:pt x="274" y="206"/>
                </a:cubicBezTo>
                <a:cubicBezTo>
                  <a:pt x="291" y="219"/>
                  <a:pt x="313" y="226"/>
                  <a:pt x="336" y="226"/>
                </a:cubicBezTo>
                <a:cubicBezTo>
                  <a:pt x="368" y="226"/>
                  <a:pt x="396" y="213"/>
                  <a:pt x="414" y="192"/>
                </a:cubicBezTo>
                <a:cubicBezTo>
                  <a:pt x="424" y="201"/>
                  <a:pt x="437" y="207"/>
                  <a:pt x="451" y="207"/>
                </a:cubicBezTo>
                <a:cubicBezTo>
                  <a:pt x="479" y="207"/>
                  <a:pt x="502" y="185"/>
                  <a:pt x="502" y="159"/>
                </a:cubicBezTo>
                <a:cubicBezTo>
                  <a:pt x="502" y="132"/>
                  <a:pt x="479" y="110"/>
                  <a:pt x="451" y="110"/>
                </a:cubicBezTo>
              </a:path>
            </a:pathLst>
          </a:custGeom>
          <a:solidFill>
            <a:srgbClr val="00B0F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 name="TextBox 3">
            <a:extLst>
              <a:ext uri="{FF2B5EF4-FFF2-40B4-BE49-F238E27FC236}">
                <a16:creationId xmlns:a16="http://schemas.microsoft.com/office/drawing/2014/main" id="{E170AEF7-934F-1045-B2AA-63516635F549}"/>
              </a:ext>
            </a:extLst>
          </p:cNvPr>
          <p:cNvSpPr txBox="1"/>
          <p:nvPr/>
        </p:nvSpPr>
        <p:spPr>
          <a:xfrm>
            <a:off x="7263628" y="2607104"/>
            <a:ext cx="3216166" cy="584775"/>
          </a:xfrm>
          <a:prstGeom prst="rect">
            <a:avLst/>
          </a:prstGeom>
          <a:noFill/>
        </p:spPr>
        <p:txBody>
          <a:bodyPr wrap="square" rtlCol="0">
            <a:spAutoFit/>
          </a:bodyPr>
          <a:lstStyle/>
          <a:p>
            <a:r>
              <a:rPr lang="en-VN" sz="3200" b="1" dirty="0">
                <a:solidFill>
                  <a:srgbClr val="FFFF00"/>
                </a:solidFill>
              </a:rPr>
              <a:t>Làm bài vào vở</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55"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17"/>
          <p:cNvPicPr preferRelativeResize="0"/>
          <p:nvPr/>
        </p:nvPicPr>
        <p:blipFill rotWithShape="1">
          <a:blip r:embed="rId3">
            <a:alphaModFix/>
          </a:blip>
          <a:srcRect/>
          <a:stretch/>
        </p:blipFill>
        <p:spPr>
          <a:xfrm>
            <a:off x="6578773" y="3429000"/>
            <a:ext cx="5613227" cy="3429000"/>
          </a:xfrm>
          <a:prstGeom prst="rect">
            <a:avLst/>
          </a:prstGeom>
          <a:noFill/>
          <a:ln>
            <a:noFill/>
          </a:ln>
        </p:spPr>
      </p:pic>
      <p:grpSp>
        <p:nvGrpSpPr>
          <p:cNvPr id="7" name="Google Shape;251;p14">
            <a:extLst>
              <a:ext uri="{FF2B5EF4-FFF2-40B4-BE49-F238E27FC236}">
                <a16:creationId xmlns:a16="http://schemas.microsoft.com/office/drawing/2014/main" id="{5338AFFD-41DC-F944-AF7E-1F29AFF5EE6A}"/>
              </a:ext>
            </a:extLst>
          </p:cNvPr>
          <p:cNvGrpSpPr/>
          <p:nvPr/>
        </p:nvGrpSpPr>
        <p:grpSpPr>
          <a:xfrm>
            <a:off x="-168198" y="733480"/>
            <a:ext cx="7309978" cy="5391039"/>
            <a:chOff x="1235075" y="1367448"/>
            <a:chExt cx="6411344" cy="4665058"/>
          </a:xfrm>
        </p:grpSpPr>
        <p:pic>
          <p:nvPicPr>
            <p:cNvPr id="8" name="Google Shape;252;p14">
              <a:extLst>
                <a:ext uri="{FF2B5EF4-FFF2-40B4-BE49-F238E27FC236}">
                  <a16:creationId xmlns:a16="http://schemas.microsoft.com/office/drawing/2014/main" id="{0948DD75-7583-9248-9700-9D76534108DD}"/>
                </a:ext>
              </a:extLst>
            </p:cNvPr>
            <p:cNvPicPr preferRelativeResize="0"/>
            <p:nvPr/>
          </p:nvPicPr>
          <p:blipFill rotWithShape="1">
            <a:blip r:embed="rId4">
              <a:alphaModFix/>
            </a:blip>
            <a:srcRect/>
            <a:stretch/>
          </p:blipFill>
          <p:spPr>
            <a:xfrm>
              <a:off x="1235075" y="1367448"/>
              <a:ext cx="6411344" cy="4123103"/>
            </a:xfrm>
            <a:prstGeom prst="rect">
              <a:avLst/>
            </a:prstGeom>
            <a:noFill/>
            <a:ln>
              <a:noFill/>
            </a:ln>
          </p:spPr>
        </p:pic>
        <p:pic>
          <p:nvPicPr>
            <p:cNvPr id="9" name="Google Shape;253;p14">
              <a:extLst>
                <a:ext uri="{FF2B5EF4-FFF2-40B4-BE49-F238E27FC236}">
                  <a16:creationId xmlns:a16="http://schemas.microsoft.com/office/drawing/2014/main" id="{A6D4A2D4-CD52-D748-805C-38C3FA0A70DB}"/>
                </a:ext>
              </a:extLst>
            </p:cNvPr>
            <p:cNvPicPr preferRelativeResize="0"/>
            <p:nvPr/>
          </p:nvPicPr>
          <p:blipFill rotWithShape="1">
            <a:blip r:embed="rId5">
              <a:alphaModFix/>
            </a:blip>
            <a:srcRect/>
            <a:stretch/>
          </p:blipFill>
          <p:spPr>
            <a:xfrm>
              <a:off x="1742056" y="4521244"/>
              <a:ext cx="2663600" cy="1511262"/>
            </a:xfrm>
            <a:prstGeom prst="rect">
              <a:avLst/>
            </a:prstGeom>
            <a:noFill/>
            <a:ln>
              <a:noFill/>
            </a:ln>
          </p:spPr>
        </p:pic>
      </p:grpSp>
      <p:sp>
        <p:nvSpPr>
          <p:cNvPr id="2" name="Rectangle 1">
            <a:extLst>
              <a:ext uri="{FF2B5EF4-FFF2-40B4-BE49-F238E27FC236}">
                <a16:creationId xmlns:a16="http://schemas.microsoft.com/office/drawing/2014/main" id="{18F925F4-4ACD-3249-8928-FBA00B3FA57B}"/>
              </a:ext>
            </a:extLst>
          </p:cNvPr>
          <p:cNvSpPr/>
          <p:nvPr/>
        </p:nvSpPr>
        <p:spPr>
          <a:xfrm>
            <a:off x="1339253" y="2598330"/>
            <a:ext cx="4572085" cy="1200329"/>
          </a:xfrm>
          <a:prstGeom prst="rect">
            <a:avLst/>
          </a:prstGeom>
        </p:spPr>
        <p:txBody>
          <a:bodyPr wrap="none">
            <a:spAutoFit/>
          </a:bodyPr>
          <a:lstStyle/>
          <a:p>
            <a:r>
              <a:rPr lang="en-VN" sz="7200" b="1" dirty="0">
                <a:solidFill>
                  <a:srgbClr val="FF0000"/>
                </a:solidFill>
                <a:latin typeface="Baloo Bhaijaan" panose="03080902040302020200" pitchFamily="66" charset="-78"/>
                <a:cs typeface="Baloo Bhaijaan" panose="03080902040302020200" pitchFamily="66" charset="-78"/>
              </a:rPr>
              <a:t>Thank you</a:t>
            </a:r>
            <a:endParaRPr lang="en-VN" sz="7200" dirty="0">
              <a:solidFill>
                <a:srgbClr val="FF0000"/>
              </a:solidFill>
            </a:endParaRPr>
          </a:p>
        </p:txBody>
      </p:sp>
      <p:pic>
        <p:nvPicPr>
          <p:cNvPr id="11" name="Google Shape;309;p18">
            <a:extLst>
              <a:ext uri="{FF2B5EF4-FFF2-40B4-BE49-F238E27FC236}">
                <a16:creationId xmlns:a16="http://schemas.microsoft.com/office/drawing/2014/main" id="{E0F63E72-5F2A-504D-B2FC-908AF04A6715}"/>
              </a:ext>
            </a:extLst>
          </p:cNvPr>
          <p:cNvPicPr preferRelativeResize="0"/>
          <p:nvPr/>
        </p:nvPicPr>
        <p:blipFill rotWithShape="1">
          <a:blip r:embed="rId6">
            <a:alphaModFix/>
          </a:blip>
          <a:srcRect/>
          <a:stretch/>
        </p:blipFill>
        <p:spPr>
          <a:xfrm flipH="1">
            <a:off x="10562896" y="524497"/>
            <a:ext cx="1434381" cy="11151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500"/>
                                        <p:tgtEl>
                                          <p:spTgt spid="29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1026" name="Picture 2">
            <a:extLst>
              <a:ext uri="{FF2B5EF4-FFF2-40B4-BE49-F238E27FC236}">
                <a16:creationId xmlns:a16="http://schemas.microsoft.com/office/drawing/2014/main" id="{08B8B1E3-844F-364A-8F81-6886B0ED1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4268"/>
            <a:ext cx="5617780" cy="55294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2476029-ADBD-0243-93B4-C5CFC00342F2}"/>
              </a:ext>
            </a:extLst>
          </p:cNvPr>
          <p:cNvSpPr/>
          <p:nvPr/>
        </p:nvSpPr>
        <p:spPr>
          <a:xfrm>
            <a:off x="5978820" y="3275112"/>
            <a:ext cx="234360" cy="307777"/>
          </a:xfrm>
          <a:prstGeom prst="rect">
            <a:avLst/>
          </a:prstGeom>
        </p:spPr>
        <p:txBody>
          <a:bodyPr wrap="none">
            <a:spAutoFit/>
          </a:bodyPr>
          <a:lstStyle/>
          <a:p>
            <a:r>
              <a:rPr lang="en-VN" dirty="0"/>
              <a:t> </a:t>
            </a:r>
          </a:p>
        </p:txBody>
      </p:sp>
      <p:sp>
        <p:nvSpPr>
          <p:cNvPr id="7" name="Rectangle 6">
            <a:extLst>
              <a:ext uri="{FF2B5EF4-FFF2-40B4-BE49-F238E27FC236}">
                <a16:creationId xmlns:a16="http://schemas.microsoft.com/office/drawing/2014/main" id="{510BEA12-1B15-DB40-99AF-BA29D70A8E4D}"/>
              </a:ext>
            </a:extLst>
          </p:cNvPr>
          <p:cNvSpPr/>
          <p:nvPr/>
        </p:nvSpPr>
        <p:spPr>
          <a:xfrm>
            <a:off x="5978820" y="3275112"/>
            <a:ext cx="234360" cy="307777"/>
          </a:xfrm>
          <a:prstGeom prst="rect">
            <a:avLst/>
          </a:prstGeom>
        </p:spPr>
        <p:txBody>
          <a:bodyPr wrap="none">
            <a:spAutoFit/>
          </a:bodyPr>
          <a:lstStyle/>
          <a:p>
            <a:r>
              <a:rPr lang="en-VN" dirty="0"/>
              <a:t> </a:t>
            </a:r>
          </a:p>
        </p:txBody>
      </p:sp>
      <p:sp>
        <p:nvSpPr>
          <p:cNvPr id="11" name="Rectangle 10">
            <a:extLst>
              <a:ext uri="{FF2B5EF4-FFF2-40B4-BE49-F238E27FC236}">
                <a16:creationId xmlns:a16="http://schemas.microsoft.com/office/drawing/2014/main" id="{725DA87C-23BF-0346-88C4-4BEEF7BE5DC1}"/>
              </a:ext>
            </a:extLst>
          </p:cNvPr>
          <p:cNvSpPr/>
          <p:nvPr/>
        </p:nvSpPr>
        <p:spPr>
          <a:xfrm>
            <a:off x="1370784" y="2982724"/>
            <a:ext cx="3111749" cy="1200329"/>
          </a:xfrm>
          <a:prstGeom prst="rect">
            <a:avLst/>
          </a:prstGeom>
        </p:spPr>
        <p:txBody>
          <a:bodyPr wrap="none">
            <a:spAutoFit/>
          </a:bodyPr>
          <a:lstStyle/>
          <a:p>
            <a:r>
              <a:rPr lang="en-VN" sz="7200" b="1" dirty="0">
                <a:solidFill>
                  <a:srgbClr val="FF0000"/>
                </a:solidFill>
                <a:latin typeface="Baloo Bhaijaan" panose="03080902040302020200" pitchFamily="66" charset="-78"/>
                <a:cs typeface="Baloo Bhaijaan" panose="03080902040302020200" pitchFamily="66" charset="-78"/>
              </a:rPr>
              <a:t>Dặn dò</a:t>
            </a:r>
          </a:p>
        </p:txBody>
      </p:sp>
      <p:sp>
        <p:nvSpPr>
          <p:cNvPr id="12" name="Google Shape;39;p2">
            <a:extLst>
              <a:ext uri="{FF2B5EF4-FFF2-40B4-BE49-F238E27FC236}">
                <a16:creationId xmlns:a16="http://schemas.microsoft.com/office/drawing/2014/main" id="{A36A3D2E-6BA4-A24A-A28D-A91B4446AC30}"/>
              </a:ext>
            </a:extLst>
          </p:cNvPr>
          <p:cNvSpPr txBox="1"/>
          <p:nvPr/>
        </p:nvSpPr>
        <p:spPr>
          <a:xfrm>
            <a:off x="5670203" y="1538078"/>
            <a:ext cx="4924225" cy="492402"/>
          </a:xfrm>
          <a:prstGeom prst="rect">
            <a:avLst/>
          </a:prstGeom>
          <a:noFill/>
          <a:ln>
            <a:noFill/>
          </a:ln>
        </p:spPr>
        <p:txBody>
          <a:bodyPr spcFirstLastPara="1" wrap="square" lIns="91425" tIns="45700" rIns="91425" bIns="45700" anchor="t" anchorCtr="0">
            <a:spAutoFit/>
          </a:bodyPr>
          <a:lstStyle/>
          <a:p>
            <a:pPr lvl="0" algn="just"/>
            <a:r>
              <a:rPr lang="en-US" sz="2600" dirty="0" err="1">
                <a:solidFill>
                  <a:srgbClr val="7030A0"/>
                </a:solidFill>
              </a:rPr>
              <a:t>Hoàn</a:t>
            </a:r>
            <a:r>
              <a:rPr lang="en-US" sz="2600" dirty="0">
                <a:solidFill>
                  <a:srgbClr val="7030A0"/>
                </a:solidFill>
              </a:rPr>
              <a:t> </a:t>
            </a:r>
            <a:r>
              <a:rPr lang="en-US" sz="2600" dirty="0" err="1">
                <a:solidFill>
                  <a:srgbClr val="7030A0"/>
                </a:solidFill>
              </a:rPr>
              <a:t>thành</a:t>
            </a:r>
            <a:r>
              <a:rPr lang="en-US" sz="2600" dirty="0">
                <a:solidFill>
                  <a:srgbClr val="7030A0"/>
                </a:solidFill>
              </a:rPr>
              <a:t> </a:t>
            </a:r>
            <a:r>
              <a:rPr lang="en-US" sz="2600" dirty="0" err="1">
                <a:solidFill>
                  <a:srgbClr val="7030A0"/>
                </a:solidFill>
              </a:rPr>
              <a:t>đoạn</a:t>
            </a:r>
            <a:r>
              <a:rPr lang="en-US" sz="2600" dirty="0">
                <a:solidFill>
                  <a:srgbClr val="7030A0"/>
                </a:solidFill>
              </a:rPr>
              <a:t> </a:t>
            </a:r>
            <a:r>
              <a:rPr lang="en-US" sz="2600" dirty="0" err="1">
                <a:solidFill>
                  <a:srgbClr val="7030A0"/>
                </a:solidFill>
              </a:rPr>
              <a:t>văn</a:t>
            </a:r>
            <a:r>
              <a:rPr lang="en-US" sz="2600" dirty="0">
                <a:solidFill>
                  <a:srgbClr val="7030A0"/>
                </a:solidFill>
              </a:rPr>
              <a:t> </a:t>
            </a:r>
            <a:r>
              <a:rPr lang="en-US" sz="2600" dirty="0" err="1">
                <a:solidFill>
                  <a:srgbClr val="7030A0"/>
                </a:solidFill>
              </a:rPr>
              <a:t>bài</a:t>
            </a:r>
            <a:r>
              <a:rPr lang="en-US" sz="2600" dirty="0">
                <a:solidFill>
                  <a:srgbClr val="7030A0"/>
                </a:solidFill>
              </a:rPr>
              <a:t> </a:t>
            </a:r>
            <a:r>
              <a:rPr lang="en-US" sz="2600" dirty="0" err="1">
                <a:solidFill>
                  <a:srgbClr val="7030A0"/>
                </a:solidFill>
              </a:rPr>
              <a:t>tập</a:t>
            </a:r>
            <a:r>
              <a:rPr lang="en-US" sz="2600" dirty="0">
                <a:solidFill>
                  <a:srgbClr val="7030A0"/>
                </a:solidFill>
              </a:rPr>
              <a:t> 2.</a:t>
            </a:r>
            <a:endParaRPr sz="2600" dirty="0">
              <a:solidFill>
                <a:srgbClr val="7030A0"/>
              </a:solidFill>
            </a:endParaRPr>
          </a:p>
        </p:txBody>
      </p:sp>
      <p:pic>
        <p:nvPicPr>
          <p:cNvPr id="13" name="Google Shape;44;p2">
            <a:extLst>
              <a:ext uri="{FF2B5EF4-FFF2-40B4-BE49-F238E27FC236}">
                <a16:creationId xmlns:a16="http://schemas.microsoft.com/office/drawing/2014/main" id="{B87C951D-9FBC-2042-882F-7141EED98E54}"/>
              </a:ext>
            </a:extLst>
          </p:cNvPr>
          <p:cNvPicPr preferRelativeResize="0"/>
          <p:nvPr/>
        </p:nvPicPr>
        <p:blipFill rotWithShape="1">
          <a:blip r:embed="rId4">
            <a:alphaModFix/>
          </a:blip>
          <a:srcRect/>
          <a:stretch/>
        </p:blipFill>
        <p:spPr>
          <a:xfrm>
            <a:off x="10445170" y="1291338"/>
            <a:ext cx="739142" cy="739142"/>
          </a:xfrm>
          <a:prstGeom prst="rect">
            <a:avLst/>
          </a:prstGeom>
          <a:noFill/>
          <a:ln>
            <a:noFill/>
          </a:ln>
        </p:spPr>
      </p:pic>
      <p:pic>
        <p:nvPicPr>
          <p:cNvPr id="14" name="Google Shape;45;p2">
            <a:extLst>
              <a:ext uri="{FF2B5EF4-FFF2-40B4-BE49-F238E27FC236}">
                <a16:creationId xmlns:a16="http://schemas.microsoft.com/office/drawing/2014/main" id="{631A8794-E82E-EC40-9B08-06081441F8D5}"/>
              </a:ext>
            </a:extLst>
          </p:cNvPr>
          <p:cNvPicPr preferRelativeResize="0"/>
          <p:nvPr/>
        </p:nvPicPr>
        <p:blipFill rotWithShape="1">
          <a:blip r:embed="rId5">
            <a:alphaModFix/>
          </a:blip>
          <a:srcRect/>
          <a:stretch/>
        </p:blipFill>
        <p:spPr>
          <a:xfrm flipH="1">
            <a:off x="5670203" y="2195407"/>
            <a:ext cx="4645016" cy="304926"/>
          </a:xfrm>
          <a:prstGeom prst="rect">
            <a:avLst/>
          </a:prstGeom>
          <a:noFill/>
          <a:ln>
            <a:noFill/>
          </a:ln>
        </p:spPr>
      </p:pic>
      <p:sp>
        <p:nvSpPr>
          <p:cNvPr id="15" name="Google Shape;39;p2">
            <a:extLst>
              <a:ext uri="{FF2B5EF4-FFF2-40B4-BE49-F238E27FC236}">
                <a16:creationId xmlns:a16="http://schemas.microsoft.com/office/drawing/2014/main" id="{F2365FE6-0864-1840-B185-F2FDA825FA63}"/>
              </a:ext>
            </a:extLst>
          </p:cNvPr>
          <p:cNvSpPr txBox="1"/>
          <p:nvPr/>
        </p:nvSpPr>
        <p:spPr>
          <a:xfrm>
            <a:off x="5670203" y="3574763"/>
            <a:ext cx="4924225" cy="492402"/>
          </a:xfrm>
          <a:prstGeom prst="rect">
            <a:avLst/>
          </a:prstGeom>
          <a:noFill/>
          <a:ln>
            <a:noFill/>
          </a:ln>
        </p:spPr>
        <p:txBody>
          <a:bodyPr spcFirstLastPara="1" wrap="square" lIns="91425" tIns="45700" rIns="91425" bIns="45700" anchor="t" anchorCtr="0">
            <a:spAutoFit/>
          </a:bodyPr>
          <a:lstStyle/>
          <a:p>
            <a:pPr lvl="0" algn="just"/>
            <a:r>
              <a:rPr lang="en-US" sz="2600" dirty="0" err="1">
                <a:solidFill>
                  <a:srgbClr val="7030A0"/>
                </a:solidFill>
              </a:rPr>
              <a:t>Chuẩn</a:t>
            </a:r>
            <a:r>
              <a:rPr lang="en-US" sz="2600" dirty="0">
                <a:solidFill>
                  <a:srgbClr val="7030A0"/>
                </a:solidFill>
              </a:rPr>
              <a:t> </a:t>
            </a:r>
            <a:r>
              <a:rPr lang="en-US" sz="2600" dirty="0" err="1">
                <a:solidFill>
                  <a:srgbClr val="7030A0"/>
                </a:solidFill>
              </a:rPr>
              <a:t>bị</a:t>
            </a:r>
            <a:r>
              <a:rPr lang="en-US" sz="2600" dirty="0">
                <a:solidFill>
                  <a:srgbClr val="7030A0"/>
                </a:solidFill>
              </a:rPr>
              <a:t> </a:t>
            </a:r>
            <a:r>
              <a:rPr lang="en-US" sz="2600" dirty="0" err="1">
                <a:solidFill>
                  <a:srgbClr val="7030A0"/>
                </a:solidFill>
              </a:rPr>
              <a:t>bài</a:t>
            </a:r>
            <a:r>
              <a:rPr lang="en-US" sz="2600" dirty="0">
                <a:solidFill>
                  <a:srgbClr val="7030A0"/>
                </a:solidFill>
              </a:rPr>
              <a:t> </a:t>
            </a:r>
            <a:r>
              <a:rPr lang="en-US" sz="2600" dirty="0" err="1">
                <a:solidFill>
                  <a:srgbClr val="7030A0"/>
                </a:solidFill>
              </a:rPr>
              <a:t>tiếp</a:t>
            </a:r>
            <a:r>
              <a:rPr lang="en-US" sz="2600" dirty="0">
                <a:solidFill>
                  <a:srgbClr val="7030A0"/>
                </a:solidFill>
              </a:rPr>
              <a:t> </a:t>
            </a:r>
            <a:r>
              <a:rPr lang="en-US" sz="2600" dirty="0" err="1">
                <a:solidFill>
                  <a:srgbClr val="7030A0"/>
                </a:solidFill>
              </a:rPr>
              <a:t>theo.</a:t>
            </a:r>
            <a:endParaRPr sz="2600" dirty="0">
              <a:solidFill>
                <a:srgbClr val="7030A0"/>
              </a:solidFill>
            </a:endParaRPr>
          </a:p>
        </p:txBody>
      </p:sp>
      <p:pic>
        <p:nvPicPr>
          <p:cNvPr id="16" name="Google Shape;44;p2">
            <a:extLst>
              <a:ext uri="{FF2B5EF4-FFF2-40B4-BE49-F238E27FC236}">
                <a16:creationId xmlns:a16="http://schemas.microsoft.com/office/drawing/2014/main" id="{D00E2E10-4A7B-D940-AD15-B992A9A15194}"/>
              </a:ext>
            </a:extLst>
          </p:cNvPr>
          <p:cNvPicPr preferRelativeResize="0"/>
          <p:nvPr/>
        </p:nvPicPr>
        <p:blipFill rotWithShape="1">
          <a:blip r:embed="rId4">
            <a:alphaModFix/>
          </a:blip>
          <a:srcRect/>
          <a:stretch/>
        </p:blipFill>
        <p:spPr>
          <a:xfrm>
            <a:off x="10445170" y="3328023"/>
            <a:ext cx="739142" cy="739142"/>
          </a:xfrm>
          <a:prstGeom prst="rect">
            <a:avLst/>
          </a:prstGeom>
          <a:noFill/>
          <a:ln>
            <a:noFill/>
          </a:ln>
        </p:spPr>
      </p:pic>
      <p:pic>
        <p:nvPicPr>
          <p:cNvPr id="17" name="Google Shape;45;p2">
            <a:extLst>
              <a:ext uri="{FF2B5EF4-FFF2-40B4-BE49-F238E27FC236}">
                <a16:creationId xmlns:a16="http://schemas.microsoft.com/office/drawing/2014/main" id="{BF2E02D3-4816-E24A-86A0-EC9017D47BB5}"/>
              </a:ext>
            </a:extLst>
          </p:cNvPr>
          <p:cNvPicPr preferRelativeResize="0"/>
          <p:nvPr/>
        </p:nvPicPr>
        <p:blipFill rotWithShape="1">
          <a:blip r:embed="rId5">
            <a:alphaModFix/>
          </a:blip>
          <a:srcRect/>
          <a:stretch/>
        </p:blipFill>
        <p:spPr>
          <a:xfrm flipH="1">
            <a:off x="5670203" y="4232092"/>
            <a:ext cx="4645016" cy="304926"/>
          </a:xfrm>
          <a:prstGeom prst="rect">
            <a:avLst/>
          </a:prstGeom>
          <a:noFill/>
          <a:ln>
            <a:noFill/>
          </a:ln>
        </p:spPr>
      </p:pic>
    </p:spTree>
    <p:extLst>
      <p:ext uri="{BB962C8B-B14F-4D97-AF65-F5344CB8AC3E}">
        <p14:creationId xmlns:p14="http://schemas.microsoft.com/office/powerpoint/2010/main" val="27456002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par>
                                <p:cTn id="17" presetID="9"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par>
                                <p:cTn id="20" presetID="9"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par>
                                <p:cTn id="23" presetID="9"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8" name="Google Shape;58;p3"/>
          <p:cNvPicPr preferRelativeResize="0"/>
          <p:nvPr/>
        </p:nvPicPr>
        <p:blipFill rotWithShape="1">
          <a:blip r:embed="rId3">
            <a:alphaModFix/>
            <a:extLst>
              <a:ext uri="{BEBA8EAE-BF5A-486C-A8C5-ECC9F3942E4B}">
                <a14:imgProps xmlns:a14="http://schemas.microsoft.com/office/drawing/2010/main">
                  <a14:imgLayer r:embed="rId4">
                    <a14:imgEffect>
                      <a14:backgroundRemoval t="1720" b="98920" l="1051" r="96889">
                        <a14:foregroundMark x1="70343" y1="13600" x2="48121" y2="7280"/>
                        <a14:foregroundMark x1="48121" y1="7280" x2="28687" y2="12440"/>
                        <a14:foregroundMark x1="28687" y1="12440" x2="13131" y2="26120"/>
                        <a14:foregroundMark x1="13131" y1="26120" x2="10303" y2="46320"/>
                        <a14:foregroundMark x1="10303" y1="46320" x2="11960" y2="51240"/>
                        <a14:foregroundMark x1="45495" y1="14160" x2="32242" y2="28560"/>
                        <a14:foregroundMark x1="32242" y1="28560" x2="30384" y2="34360"/>
                        <a14:foregroundMark x1="37374" y1="6960" x2="59556" y2="4160"/>
                        <a14:foregroundMark x1="59556" y1="4160" x2="62263" y2="6120"/>
                        <a14:foregroundMark x1="68970" y1="8640" x2="65899" y2="6120"/>
                        <a14:foregroundMark x1="41859" y1="1720" x2="56121" y2="1720"/>
                        <a14:foregroundMark x1="67273" y1="28800" x2="67273" y2="28800"/>
                        <a14:foregroundMark x1="85980" y1="26040" x2="95515" y2="46400"/>
                        <a14:foregroundMark x1="95515" y1="46400" x2="94949" y2="58120"/>
                        <a14:foregroundMark x1="87111" y1="61200" x2="80121" y2="84400"/>
                        <a14:foregroundMark x1="80121" y1="84400" x2="80121" y2="84400"/>
                        <a14:foregroundMark x1="20606" y1="44880" x2="19394" y2="71840"/>
                        <a14:foregroundMark x1="19394" y1="71840" x2="31798" y2="49240"/>
                        <a14:foregroundMark x1="31798" y1="49240" x2="11960" y2="52840"/>
                        <a14:foregroundMark x1="11960" y1="52840" x2="20162" y2="72920"/>
                        <a14:foregroundMark x1="20162" y1="72920" x2="36000" y2="88080"/>
                        <a14:foregroundMark x1="36000" y1="88080" x2="54384" y2="95960"/>
                        <a14:foregroundMark x1="54384" y1="95960" x2="74101" y2="92400"/>
                        <a14:foregroundMark x1="74101" y1="92400" x2="75960" y2="90760"/>
                        <a14:foregroundMark x1="43798" y1="53440" x2="63758" y2="54000"/>
                        <a14:foregroundMark x1="63758" y1="54000" x2="66707" y2="52880"/>
                        <a14:foregroundMark x1="66990" y1="44320" x2="58343" y2="51760"/>
                        <a14:foregroundMark x1="74263" y1="39880" x2="78182" y2="47920"/>
                        <a14:foregroundMark x1="50505" y1="25760" x2="48566" y2="37680"/>
                        <a14:foregroundMark x1="6949" y1="28560" x2="2020" y2="47960"/>
                        <a14:foregroundMark x1="2020" y1="47960" x2="4970" y2="38520"/>
                        <a14:foregroundMark x1="1051" y1="58400" x2="1333" y2="60640"/>
                        <a14:foregroundMark x1="25374" y1="90520" x2="54667" y2="98920"/>
                        <a14:foregroundMark x1="54667" y1="98920" x2="54990" y2="98240"/>
                        <a14:foregroundMark x1="96606" y1="41280" x2="96889" y2="59800"/>
                      </a14:backgroundRemoval>
                    </a14:imgEffect>
                  </a14:imgLayer>
                </a14:imgProps>
              </a:ext>
            </a:extLst>
          </a:blip>
          <a:srcRect/>
          <a:stretch/>
        </p:blipFill>
        <p:spPr>
          <a:xfrm>
            <a:off x="9316319" y="2344706"/>
            <a:ext cx="2460913" cy="2485579"/>
          </a:xfrm>
          <a:prstGeom prst="rect">
            <a:avLst/>
          </a:prstGeom>
          <a:noFill/>
          <a:ln>
            <a:noFill/>
          </a:ln>
        </p:spPr>
      </p:pic>
      <p:pic>
        <p:nvPicPr>
          <p:cNvPr id="64" name="Google Shape;64;p3"/>
          <p:cNvPicPr preferRelativeResize="0"/>
          <p:nvPr/>
        </p:nvPicPr>
        <p:blipFill rotWithShape="1">
          <a:blip r:embed="rId5">
            <a:alphaModFix/>
            <a:extLst>
              <a:ext uri="{BEBA8EAE-BF5A-486C-A8C5-ECC9F3942E4B}">
                <a14:imgProps xmlns:a14="http://schemas.microsoft.com/office/drawing/2010/main">
                  <a14:imgLayer r:embed="rId6">
                    <a14:imgEffect>
                      <a14:backgroundRemoval t="11996" b="46906" l="76931" r="87351">
                        <a14:foregroundMark x1="80640" y1="26809" x2="81720" y2="28114"/>
                        <a14:foregroundMark x1="83040" y1="30724" x2="81720" y2="28944"/>
                        <a14:foregroundMark x1="83200" y1="30130" x2="83040" y2="30130"/>
                        <a14:foregroundMark x1="80720" y1="29181" x2="80720" y2="29181"/>
                        <a14:foregroundMark x1="80880" y1="28707" x2="80880" y2="28707"/>
                        <a14:foregroundMark x1="80600" y1="27402" x2="80880" y2="28707"/>
                        <a14:foregroundMark x1="80800" y1="27877" x2="81240" y2="29419"/>
                        <a14:foregroundMark x1="80960" y1="26928" x2="81640" y2="29419"/>
                        <a14:foregroundMark x1="82840" y1="30724" x2="83120" y2="32740"/>
                      </a14:backgroundRemoval>
                    </a14:imgEffect>
                  </a14:imgLayer>
                </a14:imgProps>
              </a:ext>
            </a:extLst>
          </a:blip>
          <a:srcRect l="75629" t="7633" r="11347" b="48730"/>
          <a:stretch/>
        </p:blipFill>
        <p:spPr>
          <a:xfrm>
            <a:off x="9381837" y="567560"/>
            <a:ext cx="1180703" cy="1213943"/>
          </a:xfrm>
          <a:prstGeom prst="rect">
            <a:avLst/>
          </a:prstGeom>
          <a:noFill/>
          <a:ln>
            <a:noFill/>
          </a:ln>
        </p:spPr>
      </p:pic>
      <p:pic>
        <p:nvPicPr>
          <p:cNvPr id="65" name="Google Shape;65;p3"/>
          <p:cNvPicPr preferRelativeResize="0"/>
          <p:nvPr/>
        </p:nvPicPr>
        <p:blipFill rotWithShape="1">
          <a:blip r:embed="rId7">
            <a:alphaModFix/>
            <a:extLst>
              <a:ext uri="{BEBA8EAE-BF5A-486C-A8C5-ECC9F3942E4B}">
                <a14:imgProps xmlns:a14="http://schemas.microsoft.com/office/drawing/2010/main">
                  <a14:imgLayer r:embed="rId8">
                    <a14:imgEffect>
                      <a14:backgroundRemoval t="1661" b="33808" l="21680" r="65240">
                        <a14:foregroundMark x1="56280" y1="3203" x2="59200" y2="3203"/>
                        <a14:foregroundMark x1="57920" y1="2372" x2="57320" y2="1661"/>
                        <a14:foregroundMark x1="27080" y1="21234" x2="26000" y2="21827"/>
                        <a14:foregroundMark x1="24600" y1="21708" x2="28320" y2="10320"/>
                        <a14:foregroundMark x1="27880" y1="14828" x2="30960" y2="22776"/>
                        <a14:foregroundMark x1="29440" y1="15658" x2="29440" y2="15658"/>
                        <a14:foregroundMark x1="29080" y1="17438" x2="32360" y2="19454"/>
                        <a14:foregroundMark x1="31240" y1="16607" x2="31480" y2="22064"/>
                        <a14:foregroundMark x1="23400" y1="24555" x2="24600" y2="32977"/>
                        <a14:foregroundMark x1="23400" y1="25148" x2="25960" y2="33808"/>
                        <a14:foregroundMark x1="26600" y1="32977" x2="31640" y2="17200"/>
                        <a14:foregroundMark x1="32520" y1="19929" x2="27800" y2="31791"/>
                        <a14:foregroundMark x1="30440" y1="28114" x2="28840" y2="30130"/>
                        <a14:foregroundMark x1="32200" y1="21827" x2="30960" y2="25860"/>
                        <a14:foregroundMark x1="32600" y1="18980" x2="32680" y2="21471"/>
                        <a14:foregroundMark x1="29520" y1="16726" x2="29520" y2="16726"/>
                        <a14:foregroundMark x1="29600" y1="16607" x2="29600" y2="16607"/>
                        <a14:foregroundMark x1="29320" y1="16726" x2="30360" y2="16370"/>
                        <a14:foregroundMark x1="23640" y1="23606" x2="22720" y2="26809"/>
                        <a14:foregroundMark x1="23920" y1="23013" x2="23120" y2="25148"/>
                        <a14:foregroundMark x1="22960" y1="26097" x2="21920" y2="32503"/>
                        <a14:foregroundMark x1="21840" y1="28351" x2="23640" y2="25148"/>
                        <a14:foregroundMark x1="23160" y1="24555" x2="21680" y2="28944"/>
                        <a14:foregroundMark x1="24280" y1="21708" x2="25640" y2="33215"/>
                      </a14:backgroundRemoval>
                    </a14:imgEffect>
                  </a14:imgLayer>
                </a14:imgProps>
              </a:ext>
            </a:extLst>
          </a:blip>
          <a:srcRect l="51525" r="33194" b="70455"/>
          <a:stretch/>
        </p:blipFill>
        <p:spPr>
          <a:xfrm>
            <a:off x="11204752" y="1376898"/>
            <a:ext cx="1124283" cy="809210"/>
          </a:xfrm>
          <a:prstGeom prst="rect">
            <a:avLst/>
          </a:prstGeom>
          <a:noFill/>
          <a:ln>
            <a:noFill/>
          </a:ln>
        </p:spPr>
      </p:pic>
      <p:pic>
        <p:nvPicPr>
          <p:cNvPr id="12" name="Google Shape;25;p1">
            <a:extLst>
              <a:ext uri="{FF2B5EF4-FFF2-40B4-BE49-F238E27FC236}">
                <a16:creationId xmlns:a16="http://schemas.microsoft.com/office/drawing/2014/main" id="{04B6A18F-FB12-584C-AFAA-4AF14A3E7866}"/>
              </a:ext>
            </a:extLst>
          </p:cNvPr>
          <p:cNvPicPr preferRelativeResize="0"/>
          <p:nvPr/>
        </p:nvPicPr>
        <p:blipFill rotWithShape="1">
          <a:blip r:embed="rId9">
            <a:alphaModFix/>
            <a:extLst>
              <a:ext uri="{BEBA8EAE-BF5A-486C-A8C5-ECC9F3942E4B}">
                <a14:imgProps xmlns:a14="http://schemas.microsoft.com/office/drawing/2010/main">
                  <a14:imgLayer r:embed="rId10">
                    <a14:imgEffect>
                      <a14:backgroundRemoval t="67378" b="98932" l="0" r="12800">
                        <a14:foregroundMark x1="5080" y1="73665" x2="6160" y2="83037"/>
                        <a14:foregroundMark x1="6160" y1="83037" x2="8760" y2="86714"/>
                        <a14:foregroundMark x1="8760" y1="86714" x2="8640" y2="77343"/>
                        <a14:foregroundMark x1="8640" y1="77343" x2="6280" y2="72716"/>
                        <a14:foregroundMark x1="6280" y1="72716" x2="6520" y2="78173"/>
                        <a14:foregroundMark x1="3800" y1="70344" x2="4320" y2="80071"/>
                        <a14:foregroundMark x1="4320" y1="80071" x2="8960" y2="85409"/>
                        <a14:foregroundMark x1="5000" y1="69276" x2="4600" y2="78292"/>
                        <a14:foregroundMark x1="4600" y1="78292" x2="5000" y2="79597"/>
                        <a14:foregroundMark x1="2960" y1="73665" x2="4280" y2="82562"/>
                        <a14:foregroundMark x1="4280" y1="82562" x2="7040" y2="86833"/>
                        <a14:foregroundMark x1="3040" y1="74852" x2="5320" y2="69514"/>
                        <a14:foregroundMark x1="5320" y1="69514" x2="5920" y2="70344"/>
                        <a14:foregroundMark x1="5440" y1="69870" x2="6600" y2="71174"/>
                        <a14:foregroundMark x1="5920" y1="69514" x2="6360" y2="70700"/>
                        <a14:foregroundMark x1="4400" y1="69514" x2="3240" y2="71530"/>
                        <a14:foregroundMark x1="8880" y1="73191" x2="9000" y2="76512"/>
                        <a14:foregroundMark x1="9080" y1="75089" x2="9240" y2="77106"/>
                        <a14:foregroundMark x1="9400" y1="79597" x2="9160" y2="77106"/>
                        <a14:foregroundMark x1="9760" y1="81495" x2="8640" y2="88731"/>
                        <a14:foregroundMark x1="10320" y1="83749" x2="9480" y2="88731"/>
                        <a14:foregroundMark x1="9840" y1="82325" x2="9160" y2="89561"/>
                        <a14:foregroundMark x1="9640" y1="89324" x2="9960" y2="79953"/>
                        <a14:foregroundMark x1="9960" y1="79953" x2="9840" y2="79834"/>
                        <a14:foregroundMark x1="9840" y1="81020" x2="10400" y2="88256"/>
                        <a14:foregroundMark x1="10760" y1="85765" x2="10000" y2="81020"/>
                        <a14:foregroundMark x1="7960" y1="89917" x2="7120" y2="88493"/>
                        <a14:foregroundMark x1="7120" y1="95730" x2="6800" y2="99051"/>
                        <a14:foregroundMark x1="0" y1="81257" x2="880" y2="80427"/>
                      </a14:backgroundRemoval>
                    </a14:imgEffect>
                  </a14:imgLayer>
                </a14:imgProps>
              </a:ext>
            </a:extLst>
          </a:blip>
          <a:srcRect t="63893" r="85748"/>
          <a:stretch/>
        </p:blipFill>
        <p:spPr>
          <a:xfrm>
            <a:off x="11204752" y="5481102"/>
            <a:ext cx="956454" cy="792151"/>
          </a:xfrm>
          <a:prstGeom prst="rect">
            <a:avLst/>
          </a:prstGeom>
          <a:noFill/>
          <a:ln>
            <a:noFill/>
          </a:ln>
        </p:spPr>
      </p:pic>
      <p:pic>
        <p:nvPicPr>
          <p:cNvPr id="9" name="Picture 4" descr="Hình ảnh có liên quan">
            <a:extLst>
              <a:ext uri="{FF2B5EF4-FFF2-40B4-BE49-F238E27FC236}">
                <a16:creationId xmlns:a16="http://schemas.microsoft.com/office/drawing/2014/main" id="{FB0A0E96-1389-904A-B270-F7F4D85E2C9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3542" y1="8333" x2="4688" y2="94504"/>
                        <a14:foregroundMark x1="2813" y1="11170" x2="52083" y2="7092"/>
                        <a14:foregroundMark x1="49271" y1="7801" x2="96146" y2="9397"/>
                        <a14:foregroundMark x1="96146" y1="9043" x2="97083" y2="92199"/>
                        <a14:foregroundMark x1="3333" y1="95745" x2="97083" y2="92199"/>
                        <a14:foregroundMark x1="16250" y1="85638" x2="28021" y2="92553"/>
                        <a14:foregroundMark x1="24792" y1="84574" x2="27396" y2="90957"/>
                      </a14:backgroundRemoval>
                    </a14:imgEffect>
                  </a14:imgLayer>
                </a14:imgProps>
              </a:ext>
              <a:ext uri="{28A0092B-C50C-407E-A947-70E740481C1C}">
                <a14:useLocalDpi xmlns:a14="http://schemas.microsoft.com/office/drawing/2010/main" val="0"/>
              </a:ext>
            </a:extLst>
          </a:blip>
          <a:srcRect/>
          <a:stretch>
            <a:fillRect/>
          </a:stretch>
        </p:blipFill>
        <p:spPr bwMode="auto">
          <a:xfrm>
            <a:off x="30794" y="1127234"/>
            <a:ext cx="9220577" cy="54170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0B9ACE2-59AB-CE44-9D27-305B61177EC4}"/>
              </a:ext>
            </a:extLst>
          </p:cNvPr>
          <p:cNvSpPr/>
          <p:nvPr/>
        </p:nvSpPr>
        <p:spPr>
          <a:xfrm>
            <a:off x="2802277" y="264745"/>
            <a:ext cx="3677610" cy="923330"/>
          </a:xfrm>
          <a:prstGeom prst="rect">
            <a:avLst/>
          </a:prstGeom>
          <a:noFill/>
        </p:spPr>
        <p:txBody>
          <a:bodyPr wrap="none" lIns="91440" tIns="45720" rIns="91440" bIns="45720">
            <a:spAutoFit/>
          </a:bodyPr>
          <a:lstStyle/>
          <a:p>
            <a:pPr algn="ctr"/>
            <a:r>
              <a:rPr lang="en-US" sz="5400" b="1" cap="none" spc="0" dirty="0" err="1">
                <a:ln w="6600">
                  <a:solidFill>
                    <a:schemeClr val="accent2"/>
                  </a:solidFill>
                  <a:prstDash val="solid"/>
                </a:ln>
                <a:solidFill>
                  <a:schemeClr val="accent6">
                    <a:lumMod val="60000"/>
                    <a:lumOff val="40000"/>
                  </a:schemeClr>
                </a:solidFill>
                <a:effectLst>
                  <a:outerShdw dist="38100" dir="2700000" algn="tl" rotWithShape="0">
                    <a:schemeClr val="accent2"/>
                  </a:outerShdw>
                </a:effectLst>
              </a:rPr>
              <a:t>Khởi</a:t>
            </a:r>
            <a:r>
              <a:rPr lang="en-US" sz="5400" b="1" cap="none" spc="0" dirty="0">
                <a:ln w="6600">
                  <a:solidFill>
                    <a:schemeClr val="accent2"/>
                  </a:solidFill>
                  <a:prstDash val="solid"/>
                </a:ln>
                <a:solidFill>
                  <a:schemeClr val="accent6">
                    <a:lumMod val="60000"/>
                    <a:lumOff val="40000"/>
                  </a:schemeClr>
                </a:solidFill>
                <a:effectLst>
                  <a:outerShdw dist="38100" dir="2700000" algn="tl" rotWithShape="0">
                    <a:schemeClr val="accent2"/>
                  </a:outerShdw>
                </a:effectLst>
              </a:rPr>
              <a:t> </a:t>
            </a:r>
            <a:r>
              <a:rPr lang="en-US" sz="5400" b="1" cap="none" spc="0" dirty="0" err="1">
                <a:ln w="6600">
                  <a:solidFill>
                    <a:schemeClr val="accent2"/>
                  </a:solidFill>
                  <a:prstDash val="solid"/>
                </a:ln>
                <a:solidFill>
                  <a:schemeClr val="accent6">
                    <a:lumMod val="60000"/>
                    <a:lumOff val="40000"/>
                  </a:schemeClr>
                </a:solidFill>
                <a:effectLst>
                  <a:outerShdw dist="38100" dir="2700000" algn="tl" rotWithShape="0">
                    <a:schemeClr val="accent2"/>
                  </a:outerShdw>
                </a:effectLst>
              </a:rPr>
              <a:t>động</a:t>
            </a:r>
            <a:endParaRPr lang="en-US" sz="5400" b="1" cap="none" spc="0" dirty="0">
              <a:ln w="6600">
                <a:solidFill>
                  <a:schemeClr val="accent2"/>
                </a:solidFill>
                <a:prstDash val="solid"/>
              </a:ln>
              <a:solidFill>
                <a:schemeClr val="accent6">
                  <a:lumMod val="60000"/>
                  <a:lumOff val="40000"/>
                </a:schemeClr>
              </a:solidFill>
              <a:effectLst>
                <a:outerShdw dist="38100" dir="2700000" algn="tl" rotWithShape="0">
                  <a:schemeClr val="accent2"/>
                </a:outerShdw>
              </a:effectLst>
            </a:endParaRPr>
          </a:p>
        </p:txBody>
      </p:sp>
      <p:sp>
        <p:nvSpPr>
          <p:cNvPr id="5" name="TextBox 4">
            <a:extLst>
              <a:ext uri="{FF2B5EF4-FFF2-40B4-BE49-F238E27FC236}">
                <a16:creationId xmlns:a16="http://schemas.microsoft.com/office/drawing/2014/main" id="{A93B480D-ED79-6D4C-882E-23866EAF7CDE}"/>
              </a:ext>
            </a:extLst>
          </p:cNvPr>
          <p:cNvSpPr txBox="1"/>
          <p:nvPr/>
        </p:nvSpPr>
        <p:spPr>
          <a:xfrm>
            <a:off x="612992" y="1867652"/>
            <a:ext cx="8056179" cy="1077218"/>
          </a:xfrm>
          <a:prstGeom prst="rect">
            <a:avLst/>
          </a:prstGeom>
          <a:noFill/>
        </p:spPr>
        <p:txBody>
          <a:bodyPr wrap="square" rtlCol="0">
            <a:spAutoFit/>
          </a:bodyPr>
          <a:lstStyle/>
          <a:p>
            <a:r>
              <a:rPr lang="en-VN" sz="3200" dirty="0">
                <a:solidFill>
                  <a:srgbClr val="FFFF00"/>
                </a:solidFill>
              </a:rPr>
              <a:t>Tìm các </a:t>
            </a:r>
            <a:r>
              <a:rPr lang="en-VN" sz="3200" i="1" dirty="0">
                <a:solidFill>
                  <a:srgbClr val="FFFF00"/>
                </a:solidFill>
              </a:rPr>
              <a:t>danh từ chung, danh từ riêng</a:t>
            </a:r>
            <a:r>
              <a:rPr lang="en-VN" sz="3200" dirty="0">
                <a:solidFill>
                  <a:srgbClr val="FFFF00"/>
                </a:solidFill>
              </a:rPr>
              <a:t> trong đoạn văn sau:</a:t>
            </a:r>
          </a:p>
        </p:txBody>
      </p:sp>
      <p:sp>
        <p:nvSpPr>
          <p:cNvPr id="16" name="TextBox 15">
            <a:extLst>
              <a:ext uri="{FF2B5EF4-FFF2-40B4-BE49-F238E27FC236}">
                <a16:creationId xmlns:a16="http://schemas.microsoft.com/office/drawing/2014/main" id="{A00BA854-1E2C-624C-A9FB-4FA35509614A}"/>
              </a:ext>
            </a:extLst>
          </p:cNvPr>
          <p:cNvSpPr txBox="1"/>
          <p:nvPr/>
        </p:nvSpPr>
        <p:spPr>
          <a:xfrm>
            <a:off x="612992" y="2944870"/>
            <a:ext cx="8056179" cy="1569660"/>
          </a:xfrm>
          <a:prstGeom prst="rect">
            <a:avLst/>
          </a:prstGeom>
          <a:noFill/>
        </p:spPr>
        <p:txBody>
          <a:bodyPr wrap="square" rtlCol="0">
            <a:spAutoFit/>
          </a:bodyPr>
          <a:lstStyle/>
          <a:p>
            <a:r>
              <a:rPr lang="en-VN" sz="3200" dirty="0">
                <a:solidFill>
                  <a:schemeClr val="bg1"/>
                </a:solidFill>
              </a:rPr>
              <a:t>   Bé Mai dẫn Tâm ra vườn chim. Mai khoe:</a:t>
            </a:r>
          </a:p>
          <a:p>
            <a:r>
              <a:rPr lang="en-VN" sz="3200" dirty="0">
                <a:solidFill>
                  <a:schemeClr val="bg1"/>
                </a:solidFill>
              </a:rPr>
              <a:t>   - Tổ kia là chúng làm nhé. Còn tổ kia là cháu gài lên đấy.</a:t>
            </a:r>
          </a:p>
        </p:txBody>
      </p:sp>
      <p:sp>
        <p:nvSpPr>
          <p:cNvPr id="17" name="TextBox 16">
            <a:extLst>
              <a:ext uri="{FF2B5EF4-FFF2-40B4-BE49-F238E27FC236}">
                <a16:creationId xmlns:a16="http://schemas.microsoft.com/office/drawing/2014/main" id="{43ED8E85-8DBC-3147-81AB-8C471A061D4F}"/>
              </a:ext>
            </a:extLst>
          </p:cNvPr>
          <p:cNvSpPr txBox="1"/>
          <p:nvPr/>
        </p:nvSpPr>
        <p:spPr>
          <a:xfrm>
            <a:off x="678225" y="4489168"/>
            <a:ext cx="8056179" cy="1077218"/>
          </a:xfrm>
          <a:prstGeom prst="rect">
            <a:avLst/>
          </a:prstGeom>
          <a:noFill/>
        </p:spPr>
        <p:txBody>
          <a:bodyPr wrap="square" rtlCol="0">
            <a:spAutoFit/>
          </a:bodyPr>
          <a:lstStyle/>
          <a:p>
            <a:r>
              <a:rPr lang="en-VN" sz="3200" b="1" dirty="0">
                <a:solidFill>
                  <a:srgbClr val="FFFF00"/>
                </a:solidFill>
              </a:rPr>
              <a:t>- Danh từ chung: bé, vườn, chim, tổ</a:t>
            </a:r>
          </a:p>
          <a:p>
            <a:r>
              <a:rPr lang="en-VN" sz="3200" b="1" dirty="0">
                <a:solidFill>
                  <a:srgbClr val="FFFF00"/>
                </a:solidFill>
              </a:rPr>
              <a:t>- Danh từ riêng: Mai, Tâm</a:t>
            </a:r>
          </a:p>
        </p:txBody>
      </p:sp>
    </p:spTree>
    <p:extLst>
      <p:ext uri="{BB962C8B-B14F-4D97-AF65-F5344CB8AC3E}">
        <p14:creationId xmlns:p14="http://schemas.microsoft.com/office/powerpoint/2010/main" val="24076344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childTnLst>
                                </p:cTn>
                              </p:par>
                              <p:par>
                                <p:cTn id="12" presetID="10" presetClass="entr" presetSubtype="0" fill="hold" nodeType="with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fade">
                                      <p:cBhvr>
                                        <p:cTn id="14" dur="500"/>
                                        <p:tgtEl>
                                          <p:spTgt spid="65"/>
                                        </p:tgtEl>
                                      </p:cBhvr>
                                    </p:animEffec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500"/>
                            </p:stCondLst>
                            <p:childTnLst>
                              <p:par>
                                <p:cTn id="18" presetID="9" presetClass="entr" presetSubtype="0" fill="hold" grpId="1"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grpId="0" nodeType="clickEffect">
                                  <p:stCondLst>
                                    <p:cond delay="0"/>
                                  </p:stCondLst>
                                  <p:childTnLst>
                                    <p:animClr clrSpc="rgb" dir="cw">
                                      <p:cBhvr override="childStyle">
                                        <p:cTn id="24" dur="2000" fill="hold"/>
                                        <p:tgtEl>
                                          <p:spTgt spid="4"/>
                                        </p:tgtEl>
                                        <p:attrNameLst>
                                          <p:attrName>style.color</p:attrName>
                                        </p:attrNameLst>
                                      </p:cBhvr>
                                      <p:to>
                                        <a:srgbClr val="EE611F"/>
                                      </p:to>
                                    </p:animClr>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dissolv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dissolv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
        <p:cNvGrpSpPr/>
        <p:nvPr/>
      </p:nvGrpSpPr>
      <p:grpSpPr>
        <a:xfrm>
          <a:off x="0" y="0"/>
          <a:ext cx="0" cy="0"/>
          <a:chOff x="0" y="0"/>
          <a:chExt cx="0" cy="0"/>
        </a:xfrm>
      </p:grpSpPr>
      <p:sp>
        <p:nvSpPr>
          <p:cNvPr id="20" name="Google Shape;20;p1"/>
          <p:cNvSpPr/>
          <p:nvPr/>
        </p:nvSpPr>
        <p:spPr>
          <a:xfrm>
            <a:off x="1891448" y="2003340"/>
            <a:ext cx="2301613" cy="1183523"/>
          </a:xfrm>
          <a:custGeom>
            <a:avLst/>
            <a:gdLst/>
            <a:ahLst/>
            <a:cxnLst/>
            <a:rect l="l" t="t" r="r" b="b"/>
            <a:pathLst>
              <a:path w="502" h="248" extrusionOk="0">
                <a:moveTo>
                  <a:pt x="451" y="110"/>
                </a:moveTo>
                <a:cubicBezTo>
                  <a:pt x="444" y="110"/>
                  <a:pt x="438" y="111"/>
                  <a:pt x="433" y="113"/>
                </a:cubicBezTo>
                <a:cubicBezTo>
                  <a:pt x="421" y="76"/>
                  <a:pt x="382" y="48"/>
                  <a:pt x="336" y="48"/>
                </a:cubicBezTo>
                <a:cubicBezTo>
                  <a:pt x="302" y="48"/>
                  <a:pt x="272" y="64"/>
                  <a:pt x="254" y="87"/>
                </a:cubicBezTo>
                <a:cubicBezTo>
                  <a:pt x="245" y="81"/>
                  <a:pt x="235" y="78"/>
                  <a:pt x="223" y="78"/>
                </a:cubicBezTo>
                <a:cubicBezTo>
                  <a:pt x="223" y="78"/>
                  <a:pt x="223" y="78"/>
                  <a:pt x="223" y="78"/>
                </a:cubicBezTo>
                <a:cubicBezTo>
                  <a:pt x="218" y="34"/>
                  <a:pt x="170" y="0"/>
                  <a:pt x="111" y="0"/>
                </a:cubicBezTo>
                <a:cubicBezTo>
                  <a:pt x="50" y="0"/>
                  <a:pt x="0" y="38"/>
                  <a:pt x="0" y="86"/>
                </a:cubicBezTo>
                <a:cubicBezTo>
                  <a:pt x="0" y="116"/>
                  <a:pt x="20" y="143"/>
                  <a:pt x="51" y="159"/>
                </a:cubicBezTo>
                <a:cubicBezTo>
                  <a:pt x="51" y="161"/>
                  <a:pt x="51" y="164"/>
                  <a:pt x="51" y="167"/>
                </a:cubicBezTo>
                <a:cubicBezTo>
                  <a:pt x="51" y="211"/>
                  <a:pt x="95" y="248"/>
                  <a:pt x="151" y="248"/>
                </a:cubicBezTo>
                <a:cubicBezTo>
                  <a:pt x="184" y="248"/>
                  <a:pt x="214" y="234"/>
                  <a:pt x="232" y="214"/>
                </a:cubicBezTo>
                <a:cubicBezTo>
                  <a:pt x="236" y="215"/>
                  <a:pt x="240" y="215"/>
                  <a:pt x="245" y="215"/>
                </a:cubicBezTo>
                <a:cubicBezTo>
                  <a:pt x="256" y="215"/>
                  <a:pt x="266" y="212"/>
                  <a:pt x="274" y="206"/>
                </a:cubicBezTo>
                <a:cubicBezTo>
                  <a:pt x="291" y="219"/>
                  <a:pt x="313" y="226"/>
                  <a:pt x="336" y="226"/>
                </a:cubicBezTo>
                <a:cubicBezTo>
                  <a:pt x="368" y="226"/>
                  <a:pt x="396" y="213"/>
                  <a:pt x="414" y="192"/>
                </a:cubicBezTo>
                <a:cubicBezTo>
                  <a:pt x="424" y="201"/>
                  <a:pt x="437" y="207"/>
                  <a:pt x="451" y="207"/>
                </a:cubicBezTo>
                <a:cubicBezTo>
                  <a:pt x="479" y="207"/>
                  <a:pt x="502" y="185"/>
                  <a:pt x="502" y="159"/>
                </a:cubicBezTo>
                <a:cubicBezTo>
                  <a:pt x="502" y="132"/>
                  <a:pt x="479" y="110"/>
                  <a:pt x="451" y="11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21;p1"/>
          <p:cNvSpPr/>
          <p:nvPr/>
        </p:nvSpPr>
        <p:spPr>
          <a:xfrm>
            <a:off x="10617089" y="2556308"/>
            <a:ext cx="1276949" cy="630555"/>
          </a:xfrm>
          <a:custGeom>
            <a:avLst/>
            <a:gdLst/>
            <a:ahLst/>
            <a:cxnLst/>
            <a:rect l="l" t="t" r="r" b="b"/>
            <a:pathLst>
              <a:path w="502" h="248" extrusionOk="0">
                <a:moveTo>
                  <a:pt x="451" y="110"/>
                </a:moveTo>
                <a:cubicBezTo>
                  <a:pt x="444" y="110"/>
                  <a:pt x="438" y="111"/>
                  <a:pt x="433" y="113"/>
                </a:cubicBezTo>
                <a:cubicBezTo>
                  <a:pt x="421" y="76"/>
                  <a:pt x="382" y="48"/>
                  <a:pt x="336" y="48"/>
                </a:cubicBezTo>
                <a:cubicBezTo>
                  <a:pt x="302" y="48"/>
                  <a:pt x="272" y="64"/>
                  <a:pt x="254" y="87"/>
                </a:cubicBezTo>
                <a:cubicBezTo>
                  <a:pt x="245" y="81"/>
                  <a:pt x="235" y="78"/>
                  <a:pt x="223" y="78"/>
                </a:cubicBezTo>
                <a:cubicBezTo>
                  <a:pt x="223" y="78"/>
                  <a:pt x="223" y="78"/>
                  <a:pt x="223" y="78"/>
                </a:cubicBezTo>
                <a:cubicBezTo>
                  <a:pt x="218" y="34"/>
                  <a:pt x="170" y="0"/>
                  <a:pt x="111" y="0"/>
                </a:cubicBezTo>
                <a:cubicBezTo>
                  <a:pt x="50" y="0"/>
                  <a:pt x="0" y="38"/>
                  <a:pt x="0" y="86"/>
                </a:cubicBezTo>
                <a:cubicBezTo>
                  <a:pt x="0" y="116"/>
                  <a:pt x="20" y="143"/>
                  <a:pt x="51" y="159"/>
                </a:cubicBezTo>
                <a:cubicBezTo>
                  <a:pt x="51" y="161"/>
                  <a:pt x="51" y="164"/>
                  <a:pt x="51" y="167"/>
                </a:cubicBezTo>
                <a:cubicBezTo>
                  <a:pt x="51" y="211"/>
                  <a:pt x="95" y="248"/>
                  <a:pt x="151" y="248"/>
                </a:cubicBezTo>
                <a:cubicBezTo>
                  <a:pt x="184" y="248"/>
                  <a:pt x="214" y="234"/>
                  <a:pt x="232" y="214"/>
                </a:cubicBezTo>
                <a:cubicBezTo>
                  <a:pt x="236" y="215"/>
                  <a:pt x="240" y="215"/>
                  <a:pt x="245" y="215"/>
                </a:cubicBezTo>
                <a:cubicBezTo>
                  <a:pt x="256" y="215"/>
                  <a:pt x="266" y="212"/>
                  <a:pt x="274" y="206"/>
                </a:cubicBezTo>
                <a:cubicBezTo>
                  <a:pt x="291" y="219"/>
                  <a:pt x="313" y="226"/>
                  <a:pt x="336" y="226"/>
                </a:cubicBezTo>
                <a:cubicBezTo>
                  <a:pt x="368" y="226"/>
                  <a:pt x="396" y="213"/>
                  <a:pt x="414" y="192"/>
                </a:cubicBezTo>
                <a:cubicBezTo>
                  <a:pt x="424" y="201"/>
                  <a:pt x="437" y="207"/>
                  <a:pt x="451" y="207"/>
                </a:cubicBezTo>
                <a:cubicBezTo>
                  <a:pt x="479" y="207"/>
                  <a:pt x="502" y="185"/>
                  <a:pt x="502" y="159"/>
                </a:cubicBezTo>
                <a:cubicBezTo>
                  <a:pt x="502" y="132"/>
                  <a:pt x="479" y="110"/>
                  <a:pt x="451" y="11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22;p1"/>
          <p:cNvSpPr/>
          <p:nvPr/>
        </p:nvSpPr>
        <p:spPr>
          <a:xfrm>
            <a:off x="8105266" y="4034738"/>
            <a:ext cx="2158747" cy="1066632"/>
          </a:xfrm>
          <a:custGeom>
            <a:avLst/>
            <a:gdLst/>
            <a:ahLst/>
            <a:cxnLst/>
            <a:rect l="l" t="t" r="r" b="b"/>
            <a:pathLst>
              <a:path w="502" h="248" extrusionOk="0">
                <a:moveTo>
                  <a:pt x="451" y="110"/>
                </a:moveTo>
                <a:cubicBezTo>
                  <a:pt x="444" y="110"/>
                  <a:pt x="438" y="111"/>
                  <a:pt x="433" y="113"/>
                </a:cubicBezTo>
                <a:cubicBezTo>
                  <a:pt x="421" y="76"/>
                  <a:pt x="382" y="48"/>
                  <a:pt x="336" y="48"/>
                </a:cubicBezTo>
                <a:cubicBezTo>
                  <a:pt x="302" y="48"/>
                  <a:pt x="272" y="64"/>
                  <a:pt x="254" y="87"/>
                </a:cubicBezTo>
                <a:cubicBezTo>
                  <a:pt x="245" y="81"/>
                  <a:pt x="235" y="78"/>
                  <a:pt x="223" y="78"/>
                </a:cubicBezTo>
                <a:cubicBezTo>
                  <a:pt x="223" y="78"/>
                  <a:pt x="223" y="78"/>
                  <a:pt x="223" y="78"/>
                </a:cubicBezTo>
                <a:cubicBezTo>
                  <a:pt x="218" y="34"/>
                  <a:pt x="170" y="0"/>
                  <a:pt x="111" y="0"/>
                </a:cubicBezTo>
                <a:cubicBezTo>
                  <a:pt x="50" y="0"/>
                  <a:pt x="0" y="38"/>
                  <a:pt x="0" y="86"/>
                </a:cubicBezTo>
                <a:cubicBezTo>
                  <a:pt x="0" y="116"/>
                  <a:pt x="20" y="143"/>
                  <a:pt x="51" y="159"/>
                </a:cubicBezTo>
                <a:cubicBezTo>
                  <a:pt x="51" y="161"/>
                  <a:pt x="51" y="164"/>
                  <a:pt x="51" y="167"/>
                </a:cubicBezTo>
                <a:cubicBezTo>
                  <a:pt x="51" y="211"/>
                  <a:pt x="95" y="248"/>
                  <a:pt x="151" y="248"/>
                </a:cubicBezTo>
                <a:cubicBezTo>
                  <a:pt x="184" y="248"/>
                  <a:pt x="214" y="234"/>
                  <a:pt x="232" y="214"/>
                </a:cubicBezTo>
                <a:cubicBezTo>
                  <a:pt x="236" y="215"/>
                  <a:pt x="240" y="215"/>
                  <a:pt x="245" y="215"/>
                </a:cubicBezTo>
                <a:cubicBezTo>
                  <a:pt x="256" y="215"/>
                  <a:pt x="266" y="212"/>
                  <a:pt x="274" y="206"/>
                </a:cubicBezTo>
                <a:cubicBezTo>
                  <a:pt x="291" y="219"/>
                  <a:pt x="313" y="226"/>
                  <a:pt x="336" y="226"/>
                </a:cubicBezTo>
                <a:cubicBezTo>
                  <a:pt x="368" y="226"/>
                  <a:pt x="396" y="213"/>
                  <a:pt x="414" y="192"/>
                </a:cubicBezTo>
                <a:cubicBezTo>
                  <a:pt x="424" y="201"/>
                  <a:pt x="437" y="207"/>
                  <a:pt x="451" y="207"/>
                </a:cubicBezTo>
                <a:cubicBezTo>
                  <a:pt x="479" y="207"/>
                  <a:pt x="502" y="185"/>
                  <a:pt x="502" y="159"/>
                </a:cubicBezTo>
                <a:cubicBezTo>
                  <a:pt x="502" y="132"/>
                  <a:pt x="479" y="110"/>
                  <a:pt x="451" y="110"/>
                </a:cubicBezTo>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3" name="Google Shape;23;p1"/>
          <p:cNvPicPr preferRelativeResize="0"/>
          <p:nvPr/>
        </p:nvPicPr>
        <p:blipFill rotWithShape="1">
          <a:blip r:embed="rId3">
            <a:alphaModFix/>
          </a:blip>
          <a:srcRect/>
          <a:stretch/>
        </p:blipFill>
        <p:spPr>
          <a:xfrm flipH="1">
            <a:off x="407884" y="3764618"/>
            <a:ext cx="4189126" cy="3093382"/>
          </a:xfrm>
          <a:prstGeom prst="rect">
            <a:avLst/>
          </a:prstGeom>
          <a:noFill/>
          <a:ln>
            <a:noFill/>
          </a:ln>
        </p:spPr>
      </p:pic>
      <p:pic>
        <p:nvPicPr>
          <p:cNvPr id="28" name="Google Shape;28;p1"/>
          <p:cNvPicPr preferRelativeResize="0"/>
          <p:nvPr/>
        </p:nvPicPr>
        <p:blipFill rotWithShape="1">
          <a:blip r:embed="rId4">
            <a:alphaModFix/>
            <a:extLst>
              <a:ext uri="{BEBA8EAE-BF5A-486C-A8C5-ECC9F3942E4B}">
                <a14:imgProps xmlns:a14="http://schemas.microsoft.com/office/drawing/2010/main">
                  <a14:imgLayer r:embed="rId5">
                    <a14:imgEffect>
                      <a14:backgroundRemoval t="2610" b="38671" l="20760" r="35680">
                        <a14:foregroundMark x1="24360" y1="22183" x2="22600" y2="31198"/>
                        <a14:foregroundMark x1="22600" y1="31198" x2="26040" y2="31673"/>
                        <a14:foregroundMark x1="26040" y1="31673" x2="29480" y2="31554"/>
                        <a14:foregroundMark x1="29480" y1="31554" x2="31720" y2="23725"/>
                        <a14:foregroundMark x1="31720" y1="23725" x2="30160" y2="17794"/>
                        <a14:foregroundMark x1="28080" y1="34164" x2="25480" y2="31317"/>
                        <a14:foregroundMark x1="28280" y1="30486" x2="29200" y2="27995"/>
                        <a14:foregroundMark x1="28880" y1="30130" x2="29520" y2="27995"/>
                        <a14:foregroundMark x1="25480" y1="32859" x2="22080" y2="33452"/>
                        <a14:foregroundMark x1="22080" y1="33452" x2="23720" y2="26453"/>
                        <a14:foregroundMark x1="23720" y1="34757" x2="25480" y2="32028"/>
                        <a14:foregroundMark x1="23840" y1="37248" x2="23920" y2="34757"/>
                        <a14:foregroundMark x1="24040" y1="36892" x2="24640" y2="38671"/>
                        <a14:foregroundMark x1="21640" y1="29181" x2="24400" y2="22657"/>
                        <a14:foregroundMark x1="24400" y1="22657" x2="24760" y2="22776"/>
                        <a14:foregroundMark x1="29200" y1="16370" x2="32000" y2="21590"/>
                        <a14:foregroundMark x1="31680" y1="21234" x2="31680" y2="21827"/>
                        <a14:foregroundMark x1="31800" y1="22420" x2="31280" y2="15065"/>
                        <a14:foregroundMark x1="31160" y1="16370" x2="29520" y2="16607"/>
                        <a14:foregroundMark x1="30560" y1="14828" x2="29920" y2="15065"/>
                      </a14:backgroundRemoval>
                    </a14:imgEffect>
                  </a14:imgLayer>
                </a14:imgProps>
              </a:ext>
            </a:extLst>
          </a:blip>
          <a:srcRect l="18913" r="62396" b="72843"/>
          <a:stretch/>
        </p:blipFill>
        <p:spPr>
          <a:xfrm rot="10800000" flipH="1">
            <a:off x="2882407" y="-29833"/>
            <a:ext cx="2621308" cy="1283707"/>
          </a:xfrm>
          <a:prstGeom prst="rect">
            <a:avLst/>
          </a:prstGeom>
          <a:noFill/>
          <a:ln>
            <a:noFill/>
          </a:ln>
        </p:spPr>
      </p:pic>
      <p:pic>
        <p:nvPicPr>
          <p:cNvPr id="32" name="Google Shape;32;p1"/>
          <p:cNvPicPr preferRelativeResize="0"/>
          <p:nvPr/>
        </p:nvPicPr>
        <p:blipFill rotWithShape="1">
          <a:blip r:embed="rId6">
            <a:alphaModFix/>
          </a:blip>
          <a:srcRect/>
          <a:stretch/>
        </p:blipFill>
        <p:spPr>
          <a:xfrm>
            <a:off x="509436" y="954583"/>
            <a:ext cx="1198404" cy="980704"/>
          </a:xfrm>
          <a:prstGeom prst="rect">
            <a:avLst/>
          </a:prstGeom>
          <a:noFill/>
          <a:ln>
            <a:noFill/>
          </a:ln>
        </p:spPr>
      </p:pic>
      <p:pic>
        <p:nvPicPr>
          <p:cNvPr id="15" name="Google Shape;28;p1">
            <a:extLst>
              <a:ext uri="{FF2B5EF4-FFF2-40B4-BE49-F238E27FC236}">
                <a16:creationId xmlns:a16="http://schemas.microsoft.com/office/drawing/2014/main" id="{642B6705-3E02-A748-8AE5-537C12F12359}"/>
              </a:ext>
            </a:extLst>
          </p:cNvPr>
          <p:cNvPicPr preferRelativeResize="0"/>
          <p:nvPr/>
        </p:nvPicPr>
        <p:blipFill rotWithShape="1">
          <a:blip r:embed="rId4">
            <a:alphaModFix/>
            <a:extLst>
              <a:ext uri="{BEBA8EAE-BF5A-486C-A8C5-ECC9F3942E4B}">
                <a14:imgProps xmlns:a14="http://schemas.microsoft.com/office/drawing/2010/main">
                  <a14:imgLayer r:embed="rId7">
                    <a14:imgEffect>
                      <a14:backgroundRemoval t="2610" b="38671" l="20760" r="35680">
                        <a14:foregroundMark x1="24360" y1="22183" x2="22600" y2="31198"/>
                        <a14:foregroundMark x1="22600" y1="31198" x2="26040" y2="31673"/>
                        <a14:foregroundMark x1="26040" y1="31673" x2="29480" y2="31554"/>
                        <a14:foregroundMark x1="29480" y1="31554" x2="31720" y2="23725"/>
                        <a14:foregroundMark x1="31720" y1="23725" x2="30160" y2="17794"/>
                        <a14:foregroundMark x1="28080" y1="34164" x2="25480" y2="31317"/>
                        <a14:foregroundMark x1="28280" y1="30486" x2="29200" y2="27995"/>
                        <a14:foregroundMark x1="28880" y1="30130" x2="29520" y2="27995"/>
                        <a14:foregroundMark x1="25480" y1="32859" x2="22080" y2="33452"/>
                        <a14:foregroundMark x1="22080" y1="33452" x2="23720" y2="26453"/>
                        <a14:foregroundMark x1="23720" y1="34757" x2="25480" y2="32028"/>
                        <a14:foregroundMark x1="23840" y1="37248" x2="23920" y2="34757"/>
                        <a14:foregroundMark x1="24040" y1="36892" x2="24640" y2="38671"/>
                        <a14:foregroundMark x1="21640" y1="29181" x2="24400" y2="22657"/>
                        <a14:foregroundMark x1="24400" y1="22657" x2="24760" y2="22776"/>
                        <a14:foregroundMark x1="29200" y1="16370" x2="32000" y2="21590"/>
                        <a14:foregroundMark x1="31680" y1="21234" x2="31680" y2="21827"/>
                        <a14:foregroundMark x1="31800" y1="22420" x2="31280" y2="15065"/>
                        <a14:foregroundMark x1="31160" y1="16370" x2="29520" y2="16607"/>
                        <a14:foregroundMark x1="30560" y1="14828" x2="29920" y2="15065"/>
                      </a14:backgroundRemoval>
                    </a14:imgEffect>
                  </a14:imgLayer>
                </a14:imgProps>
              </a:ext>
            </a:extLst>
          </a:blip>
          <a:srcRect l="18913" r="62396" b="54908"/>
          <a:stretch/>
        </p:blipFill>
        <p:spPr>
          <a:xfrm rot="19212426" flipH="1">
            <a:off x="10473462" y="4134556"/>
            <a:ext cx="2621308" cy="2131470"/>
          </a:xfrm>
          <a:prstGeom prst="rect">
            <a:avLst/>
          </a:prstGeom>
          <a:noFill/>
          <a:ln>
            <a:noFill/>
          </a:ln>
        </p:spPr>
      </p:pic>
      <p:pic>
        <p:nvPicPr>
          <p:cNvPr id="16" name="Google Shape;28;p1">
            <a:extLst>
              <a:ext uri="{FF2B5EF4-FFF2-40B4-BE49-F238E27FC236}">
                <a16:creationId xmlns:a16="http://schemas.microsoft.com/office/drawing/2014/main" id="{F0EE805C-B43F-B247-9889-31DF0D025552}"/>
              </a:ext>
            </a:extLst>
          </p:cNvPr>
          <p:cNvPicPr preferRelativeResize="0"/>
          <p:nvPr/>
        </p:nvPicPr>
        <p:blipFill rotWithShape="1">
          <a:blip r:embed="rId4">
            <a:alphaModFix/>
            <a:extLst>
              <a:ext uri="{BEBA8EAE-BF5A-486C-A8C5-ECC9F3942E4B}">
                <a14:imgProps xmlns:a14="http://schemas.microsoft.com/office/drawing/2010/main">
                  <a14:imgLayer r:embed="rId8">
                    <a14:imgEffect>
                      <a14:backgroundRemoval t="2610" b="38671" l="20760" r="35680">
                        <a14:foregroundMark x1="24360" y1="22183" x2="22600" y2="31198"/>
                        <a14:foregroundMark x1="22600" y1="31198" x2="26040" y2="31673"/>
                        <a14:foregroundMark x1="26040" y1="31673" x2="29480" y2="31554"/>
                        <a14:foregroundMark x1="29480" y1="31554" x2="31720" y2="23725"/>
                        <a14:foregroundMark x1="31720" y1="23725" x2="30160" y2="17794"/>
                        <a14:foregroundMark x1="28080" y1="34164" x2="25480" y2="31317"/>
                        <a14:foregroundMark x1="28280" y1="30486" x2="29200" y2="27995"/>
                        <a14:foregroundMark x1="28880" y1="30130" x2="29520" y2="27995"/>
                        <a14:foregroundMark x1="25480" y1="32859" x2="22080" y2="33452"/>
                        <a14:foregroundMark x1="22080" y1="33452" x2="23720" y2="26453"/>
                        <a14:foregroundMark x1="23720" y1="34757" x2="25480" y2="32028"/>
                        <a14:foregroundMark x1="23840" y1="37248" x2="23920" y2="34757"/>
                        <a14:foregroundMark x1="24040" y1="36892" x2="24640" y2="38671"/>
                        <a14:foregroundMark x1="21640" y1="29181" x2="24400" y2="22657"/>
                        <a14:foregroundMark x1="24400" y1="22657" x2="24760" y2="22776"/>
                        <a14:foregroundMark x1="29200" y1="16370" x2="32000" y2="21590"/>
                        <a14:foregroundMark x1="31680" y1="21234" x2="31680" y2="21827"/>
                        <a14:foregroundMark x1="31800" y1="22420" x2="31280" y2="15065"/>
                        <a14:foregroundMark x1="31160" y1="16370" x2="29520" y2="16607"/>
                        <a14:foregroundMark x1="30560" y1="14828" x2="29920" y2="15065"/>
                      </a14:backgroundRemoval>
                    </a14:imgEffect>
                  </a14:imgLayer>
                </a14:imgProps>
              </a:ext>
            </a:extLst>
          </a:blip>
          <a:srcRect l="18913" r="62396" b="54908"/>
          <a:stretch/>
        </p:blipFill>
        <p:spPr>
          <a:xfrm rot="20957178" flipH="1">
            <a:off x="6517345" y="5801220"/>
            <a:ext cx="1657291" cy="1227694"/>
          </a:xfrm>
          <a:prstGeom prst="rect">
            <a:avLst/>
          </a:prstGeom>
          <a:noFill/>
          <a:ln>
            <a:noFill/>
          </a:ln>
        </p:spPr>
      </p:pic>
      <p:pic>
        <p:nvPicPr>
          <p:cNvPr id="17" name="Google Shape;25;p1">
            <a:extLst>
              <a:ext uri="{FF2B5EF4-FFF2-40B4-BE49-F238E27FC236}">
                <a16:creationId xmlns:a16="http://schemas.microsoft.com/office/drawing/2014/main" id="{0AE0B41E-0333-E848-B411-B5788BEE2D6F}"/>
              </a:ext>
            </a:extLst>
          </p:cNvPr>
          <p:cNvPicPr preferRelativeResize="0"/>
          <p:nvPr/>
        </p:nvPicPr>
        <p:blipFill rotWithShape="1">
          <a:blip r:embed="rId9">
            <a:alphaModFix/>
            <a:extLst>
              <a:ext uri="{BEBA8EAE-BF5A-486C-A8C5-ECC9F3942E4B}">
                <a14:imgProps xmlns:a14="http://schemas.microsoft.com/office/drawing/2010/main">
                  <a14:imgLayer r:embed="rId7">
                    <a14:imgEffect>
                      <a14:backgroundRemoval t="67378" b="98932" l="0" r="12800">
                        <a14:foregroundMark x1="5080" y1="73665" x2="6160" y2="83037"/>
                        <a14:foregroundMark x1="6160" y1="83037" x2="8760" y2="86714"/>
                        <a14:foregroundMark x1="8760" y1="86714" x2="8640" y2="77343"/>
                        <a14:foregroundMark x1="8640" y1="77343" x2="6280" y2="72716"/>
                        <a14:foregroundMark x1="6280" y1="72716" x2="6520" y2="78173"/>
                        <a14:foregroundMark x1="3800" y1="70344" x2="4320" y2="80071"/>
                        <a14:foregroundMark x1="4320" y1="80071" x2="8960" y2="85409"/>
                        <a14:foregroundMark x1="5000" y1="69276" x2="4600" y2="78292"/>
                        <a14:foregroundMark x1="4600" y1="78292" x2="5000" y2="79597"/>
                        <a14:foregroundMark x1="2960" y1="73665" x2="4280" y2="82562"/>
                        <a14:foregroundMark x1="4280" y1="82562" x2="7040" y2="86833"/>
                        <a14:foregroundMark x1="3040" y1="74852" x2="5320" y2="69514"/>
                        <a14:foregroundMark x1="5320" y1="69514" x2="5920" y2="70344"/>
                        <a14:foregroundMark x1="5440" y1="69870" x2="6600" y2="71174"/>
                        <a14:foregroundMark x1="5920" y1="69514" x2="6360" y2="70700"/>
                        <a14:foregroundMark x1="4400" y1="69514" x2="3240" y2="71530"/>
                        <a14:foregroundMark x1="8880" y1="73191" x2="9000" y2="76512"/>
                        <a14:foregroundMark x1="9080" y1="75089" x2="9240" y2="77106"/>
                        <a14:foregroundMark x1="9400" y1="79597" x2="9160" y2="77106"/>
                        <a14:foregroundMark x1="9760" y1="81495" x2="8640" y2="88731"/>
                        <a14:foregroundMark x1="10320" y1="83749" x2="9480" y2="88731"/>
                        <a14:foregroundMark x1="9840" y1="82325" x2="9160" y2="89561"/>
                        <a14:foregroundMark x1="9640" y1="89324" x2="9960" y2="79953"/>
                        <a14:foregroundMark x1="9960" y1="79953" x2="9840" y2="79834"/>
                        <a14:foregroundMark x1="9840" y1="81020" x2="10400" y2="88256"/>
                        <a14:foregroundMark x1="10760" y1="85765" x2="10000" y2="81020"/>
                        <a14:foregroundMark x1="7960" y1="89917" x2="7120" y2="88493"/>
                        <a14:foregroundMark x1="7120" y1="95730" x2="6800" y2="99051"/>
                        <a14:foregroundMark x1="0" y1="81257" x2="880" y2="80427"/>
                      </a14:backgroundRemoval>
                    </a14:imgEffect>
                  </a14:imgLayer>
                </a14:imgProps>
              </a:ext>
            </a:extLst>
          </a:blip>
          <a:srcRect t="63893" r="85748"/>
          <a:stretch/>
        </p:blipFill>
        <p:spPr>
          <a:xfrm>
            <a:off x="10538908" y="1360556"/>
            <a:ext cx="956454" cy="792151"/>
          </a:xfrm>
          <a:prstGeom prst="rect">
            <a:avLst/>
          </a:prstGeom>
          <a:noFill/>
          <a:ln>
            <a:noFill/>
          </a:ln>
        </p:spPr>
      </p:pic>
      <p:sp>
        <p:nvSpPr>
          <p:cNvPr id="3" name="TextBox 2">
            <a:extLst>
              <a:ext uri="{FF2B5EF4-FFF2-40B4-BE49-F238E27FC236}">
                <a16:creationId xmlns:a16="http://schemas.microsoft.com/office/drawing/2014/main" id="{BA2F5C3B-917D-8844-BF7B-AF31314FF4CB}"/>
              </a:ext>
            </a:extLst>
          </p:cNvPr>
          <p:cNvSpPr txBox="1"/>
          <p:nvPr/>
        </p:nvSpPr>
        <p:spPr>
          <a:xfrm>
            <a:off x="4659855" y="2152707"/>
            <a:ext cx="5412259" cy="1754326"/>
          </a:xfrm>
          <a:prstGeom prst="rect">
            <a:avLst/>
          </a:prstGeom>
          <a:noFill/>
        </p:spPr>
        <p:txBody>
          <a:bodyPr wrap="square" rtlCol="0">
            <a:spAutoFit/>
          </a:bodyPr>
          <a:lstStyle/>
          <a:p>
            <a:pPr algn="ctr"/>
            <a:r>
              <a:rPr lang="en-VN" sz="5400" b="1" dirty="0">
                <a:latin typeface="Baloo Bhaijaan" panose="03080902040302020200" pitchFamily="66" charset="-78"/>
                <a:cs typeface="Baloo Bhaijaan" panose="03080902040302020200" pitchFamily="66" charset="-78"/>
              </a:rPr>
              <a:t>Luyện từ và câu</a:t>
            </a:r>
          </a:p>
          <a:p>
            <a:pPr algn="ctr"/>
            <a:r>
              <a:rPr lang="en-VN" sz="5400" b="1" dirty="0">
                <a:solidFill>
                  <a:srgbClr val="FF0000"/>
                </a:solidFill>
                <a:latin typeface="Baloo Bhaijaan" panose="03080902040302020200" pitchFamily="66" charset="-78"/>
                <a:cs typeface="Baloo Bhaijaan" panose="03080902040302020200" pitchFamily="66" charset="-78"/>
              </a:rPr>
              <a:t>Ôn tập về từ loại</a:t>
            </a:r>
          </a:p>
        </p:txBody>
      </p:sp>
      <p:sp>
        <p:nvSpPr>
          <p:cNvPr id="4" name="TextBox 3">
            <a:extLst>
              <a:ext uri="{FF2B5EF4-FFF2-40B4-BE49-F238E27FC236}">
                <a16:creationId xmlns:a16="http://schemas.microsoft.com/office/drawing/2014/main" id="{CAFCDB7D-269F-AD45-A76E-D2AB66A5AE49}"/>
              </a:ext>
            </a:extLst>
          </p:cNvPr>
          <p:cNvSpPr txBox="1"/>
          <p:nvPr/>
        </p:nvSpPr>
        <p:spPr>
          <a:xfrm>
            <a:off x="8274307" y="4337222"/>
            <a:ext cx="2068298" cy="461665"/>
          </a:xfrm>
          <a:prstGeom prst="rect">
            <a:avLst/>
          </a:prstGeom>
          <a:noFill/>
        </p:spPr>
        <p:txBody>
          <a:bodyPr wrap="square" rtlCol="0">
            <a:spAutoFit/>
          </a:bodyPr>
          <a:lstStyle/>
          <a:p>
            <a:r>
              <a:rPr lang="en-VN" sz="2400" dirty="0"/>
              <a:t>SGK tr.142</a:t>
            </a: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par>
                                <p:cTn id="8" presetID="55"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 calcmode="lin" valueType="num">
                                      <p:cBhvr>
                                        <p:cTn id="10" dur="1000" fill="hold"/>
                                        <p:tgtEl>
                                          <p:spTgt spid="28"/>
                                        </p:tgtEl>
                                        <p:attrNameLst>
                                          <p:attrName>ppt_w</p:attrName>
                                        </p:attrNameLst>
                                      </p:cBhvr>
                                      <p:tavLst>
                                        <p:tav tm="0">
                                          <p:val>
                                            <p:strVal val="#ppt_w*0.70"/>
                                          </p:val>
                                        </p:tav>
                                        <p:tav tm="100000">
                                          <p:val>
                                            <p:strVal val="#ppt_w"/>
                                          </p:val>
                                        </p:tav>
                                      </p:tavLst>
                                    </p:anim>
                                    <p:anim calcmode="lin" valueType="num">
                                      <p:cBhvr>
                                        <p:cTn id="11" dur="1000" fill="hold"/>
                                        <p:tgtEl>
                                          <p:spTgt spid="28"/>
                                        </p:tgtEl>
                                        <p:attrNameLst>
                                          <p:attrName>ppt_h</p:attrName>
                                        </p:attrNameLst>
                                      </p:cBhvr>
                                      <p:tavLst>
                                        <p:tav tm="0">
                                          <p:val>
                                            <p:strVal val="#ppt_h"/>
                                          </p:val>
                                        </p:tav>
                                        <p:tav tm="100000">
                                          <p:val>
                                            <p:strVal val="#ppt_h"/>
                                          </p:val>
                                        </p:tav>
                                      </p:tavLst>
                                    </p:anim>
                                    <p:animEffect transition="in" filter="fade">
                                      <p:cBhvr>
                                        <p:cTn id="12" dur="1000"/>
                                        <p:tgtEl>
                                          <p:spTgt spid="28"/>
                                        </p:tgtEl>
                                      </p:cBhvr>
                                    </p:animEffect>
                                  </p:childTnLst>
                                </p:cTn>
                              </p:par>
                              <p:par>
                                <p:cTn id="13" presetID="55"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1000" fill="hold"/>
                                        <p:tgtEl>
                                          <p:spTgt spid="22"/>
                                        </p:tgtEl>
                                        <p:attrNameLst>
                                          <p:attrName>ppt_w</p:attrName>
                                        </p:attrNameLst>
                                      </p:cBhvr>
                                      <p:tavLst>
                                        <p:tav tm="0">
                                          <p:val>
                                            <p:strVal val="#ppt_w*0.70"/>
                                          </p:val>
                                        </p:tav>
                                        <p:tav tm="100000">
                                          <p:val>
                                            <p:strVal val="#ppt_w"/>
                                          </p:val>
                                        </p:tav>
                                      </p:tavLst>
                                    </p:anim>
                                    <p:anim calcmode="lin" valueType="num">
                                      <p:cBhvr>
                                        <p:cTn id="16" dur="1000" fill="hold"/>
                                        <p:tgtEl>
                                          <p:spTgt spid="22"/>
                                        </p:tgtEl>
                                        <p:attrNameLst>
                                          <p:attrName>ppt_h</p:attrName>
                                        </p:attrNameLst>
                                      </p:cBhvr>
                                      <p:tavLst>
                                        <p:tav tm="0">
                                          <p:val>
                                            <p:strVal val="#ppt_h"/>
                                          </p:val>
                                        </p:tav>
                                        <p:tav tm="100000">
                                          <p:val>
                                            <p:strVal val="#ppt_h"/>
                                          </p:val>
                                        </p:tav>
                                      </p:tavLst>
                                    </p:anim>
                                    <p:animEffect transition="in" filter="fade">
                                      <p:cBhvr>
                                        <p:cTn id="17" dur="1000"/>
                                        <p:tgtEl>
                                          <p:spTgt spid="22"/>
                                        </p:tgtEl>
                                      </p:cBhvr>
                                    </p:animEffect>
                                  </p:childTnLst>
                                </p:cTn>
                              </p:par>
                              <p:par>
                                <p:cTn id="18" presetID="55"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strVal val="#ppt_w*0.70"/>
                                          </p:val>
                                        </p:tav>
                                        <p:tav tm="100000">
                                          <p:val>
                                            <p:strVal val="#ppt_w"/>
                                          </p:val>
                                        </p:tav>
                                      </p:tavLst>
                                    </p:anim>
                                    <p:anim calcmode="lin" valueType="num">
                                      <p:cBhvr>
                                        <p:cTn id="21" dur="1000" fill="hold"/>
                                        <p:tgtEl>
                                          <p:spTgt spid="32"/>
                                        </p:tgtEl>
                                        <p:attrNameLst>
                                          <p:attrName>ppt_h</p:attrName>
                                        </p:attrNameLst>
                                      </p:cBhvr>
                                      <p:tavLst>
                                        <p:tav tm="0">
                                          <p:val>
                                            <p:strVal val="#ppt_h"/>
                                          </p:val>
                                        </p:tav>
                                        <p:tav tm="100000">
                                          <p:val>
                                            <p:strVal val="#ppt_h"/>
                                          </p:val>
                                        </p:tav>
                                      </p:tavLst>
                                    </p:anim>
                                    <p:animEffect transition="in" filter="fade">
                                      <p:cBhvr>
                                        <p:cTn id="22" dur="1000"/>
                                        <p:tgtEl>
                                          <p:spTgt spid="32"/>
                                        </p:tgtEl>
                                      </p:cBhvr>
                                    </p:animEffect>
                                  </p:childTnLst>
                                </p:cTn>
                              </p:par>
                              <p:par>
                                <p:cTn id="23" presetID="55"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p:cTn id="25" dur="1000" fill="hold"/>
                                        <p:tgtEl>
                                          <p:spTgt spid="21"/>
                                        </p:tgtEl>
                                        <p:attrNameLst>
                                          <p:attrName>ppt_w</p:attrName>
                                        </p:attrNameLst>
                                      </p:cBhvr>
                                      <p:tavLst>
                                        <p:tav tm="0">
                                          <p:val>
                                            <p:strVal val="#ppt_w*0.70"/>
                                          </p:val>
                                        </p:tav>
                                        <p:tav tm="100000">
                                          <p:val>
                                            <p:strVal val="#ppt_w"/>
                                          </p:val>
                                        </p:tav>
                                      </p:tavLst>
                                    </p:anim>
                                    <p:anim calcmode="lin" valueType="num">
                                      <p:cBhvr>
                                        <p:cTn id="26" dur="1000" fill="hold"/>
                                        <p:tgtEl>
                                          <p:spTgt spid="21"/>
                                        </p:tgtEl>
                                        <p:attrNameLst>
                                          <p:attrName>ppt_h</p:attrName>
                                        </p:attrNameLst>
                                      </p:cBhvr>
                                      <p:tavLst>
                                        <p:tav tm="0">
                                          <p:val>
                                            <p:strVal val="#ppt_h"/>
                                          </p:val>
                                        </p:tav>
                                        <p:tav tm="100000">
                                          <p:val>
                                            <p:strVal val="#ppt_h"/>
                                          </p:val>
                                        </p:tav>
                                      </p:tavLst>
                                    </p:anim>
                                    <p:animEffect transition="in" filter="fade">
                                      <p:cBhvr>
                                        <p:cTn id="27" dur="1000"/>
                                        <p:tgtEl>
                                          <p:spTgt spid="21"/>
                                        </p:tgtEl>
                                      </p:cBhvr>
                                    </p:animEffect>
                                  </p:childTnLst>
                                </p:cTn>
                              </p:par>
                              <p:par>
                                <p:cTn id="28" presetID="55"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1000" fill="hold"/>
                                        <p:tgtEl>
                                          <p:spTgt spid="20"/>
                                        </p:tgtEl>
                                        <p:attrNameLst>
                                          <p:attrName>ppt_w</p:attrName>
                                        </p:attrNameLst>
                                      </p:cBhvr>
                                      <p:tavLst>
                                        <p:tav tm="0">
                                          <p:val>
                                            <p:strVal val="#ppt_w*0.70"/>
                                          </p:val>
                                        </p:tav>
                                        <p:tav tm="100000">
                                          <p:val>
                                            <p:strVal val="#ppt_w"/>
                                          </p:val>
                                        </p:tav>
                                      </p:tavLst>
                                    </p:anim>
                                    <p:anim calcmode="lin" valueType="num">
                                      <p:cBhvr>
                                        <p:cTn id="31" dur="1000" fill="hold"/>
                                        <p:tgtEl>
                                          <p:spTgt spid="20"/>
                                        </p:tgtEl>
                                        <p:attrNameLst>
                                          <p:attrName>ppt_h</p:attrName>
                                        </p:attrNameLst>
                                      </p:cBhvr>
                                      <p:tavLst>
                                        <p:tav tm="0">
                                          <p:val>
                                            <p:strVal val="#ppt_h"/>
                                          </p:val>
                                        </p:tav>
                                        <p:tav tm="100000">
                                          <p:val>
                                            <p:strVal val="#ppt_h"/>
                                          </p:val>
                                        </p:tav>
                                      </p:tavLst>
                                    </p:anim>
                                    <p:animEffect transition="in" filter="fade">
                                      <p:cBhvr>
                                        <p:cTn id="32" dur="1000"/>
                                        <p:tgtEl>
                                          <p:spTgt spid="20"/>
                                        </p:tgtEl>
                                      </p:cBhvr>
                                    </p:animEffect>
                                  </p:childTnLst>
                                </p:cTn>
                              </p:par>
                              <p:par>
                                <p:cTn id="33" presetID="55"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1000" fill="hold"/>
                                        <p:tgtEl>
                                          <p:spTgt spid="15"/>
                                        </p:tgtEl>
                                        <p:attrNameLst>
                                          <p:attrName>ppt_w</p:attrName>
                                        </p:attrNameLst>
                                      </p:cBhvr>
                                      <p:tavLst>
                                        <p:tav tm="0">
                                          <p:val>
                                            <p:strVal val="#ppt_w*0.70"/>
                                          </p:val>
                                        </p:tav>
                                        <p:tav tm="100000">
                                          <p:val>
                                            <p:strVal val="#ppt_w"/>
                                          </p:val>
                                        </p:tav>
                                      </p:tavLst>
                                    </p:anim>
                                    <p:anim calcmode="lin" valueType="num">
                                      <p:cBhvr>
                                        <p:cTn id="36" dur="1000" fill="hold"/>
                                        <p:tgtEl>
                                          <p:spTgt spid="15"/>
                                        </p:tgtEl>
                                        <p:attrNameLst>
                                          <p:attrName>ppt_h</p:attrName>
                                        </p:attrNameLst>
                                      </p:cBhvr>
                                      <p:tavLst>
                                        <p:tav tm="0">
                                          <p:val>
                                            <p:strVal val="#ppt_h"/>
                                          </p:val>
                                        </p:tav>
                                        <p:tav tm="100000">
                                          <p:val>
                                            <p:strVal val="#ppt_h"/>
                                          </p:val>
                                        </p:tav>
                                      </p:tavLst>
                                    </p:anim>
                                    <p:animEffect transition="in" filter="fade">
                                      <p:cBhvr>
                                        <p:cTn id="37" dur="1000"/>
                                        <p:tgtEl>
                                          <p:spTgt spid="15"/>
                                        </p:tgtEl>
                                      </p:cBhvr>
                                    </p:animEffect>
                                  </p:childTnLst>
                                </p:cTn>
                              </p:par>
                              <p:par>
                                <p:cTn id="38" presetID="55"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0.70"/>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par>
                                <p:cTn id="43" presetID="55"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strVal val="#ppt_w*0.70"/>
                                          </p:val>
                                        </p:tav>
                                        <p:tav tm="100000">
                                          <p:val>
                                            <p:strVal val="#ppt_w"/>
                                          </p:val>
                                        </p:tav>
                                      </p:tavLst>
                                    </p:anim>
                                    <p:anim calcmode="lin" valueType="num">
                                      <p:cBhvr>
                                        <p:cTn id="46" dur="1000" fill="hold"/>
                                        <p:tgtEl>
                                          <p:spTgt spid="17"/>
                                        </p:tgtEl>
                                        <p:attrNameLst>
                                          <p:attrName>ppt_h</p:attrName>
                                        </p:attrNameLst>
                                      </p:cBhvr>
                                      <p:tavLst>
                                        <p:tav tm="0">
                                          <p:val>
                                            <p:strVal val="#ppt_h"/>
                                          </p:val>
                                        </p:tav>
                                        <p:tav tm="100000">
                                          <p:val>
                                            <p:strVal val="#ppt_h"/>
                                          </p:val>
                                        </p:tav>
                                      </p:tavLst>
                                    </p:anim>
                                    <p:animEffect transition="in" filter="fade">
                                      <p:cBhvr>
                                        <p:cTn id="47" dur="1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dissolve">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dissolv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pic>
        <p:nvPicPr>
          <p:cNvPr id="38" name="Google Shape;38;p2"/>
          <p:cNvPicPr preferRelativeResize="0"/>
          <p:nvPr/>
        </p:nvPicPr>
        <p:blipFill rotWithShape="1">
          <a:blip r:embed="rId3">
            <a:alphaModFix/>
          </a:blip>
          <a:srcRect/>
          <a:stretch/>
        </p:blipFill>
        <p:spPr>
          <a:xfrm>
            <a:off x="0" y="6494106"/>
            <a:ext cx="12192000" cy="363894"/>
          </a:xfrm>
          <a:prstGeom prst="rect">
            <a:avLst/>
          </a:prstGeom>
          <a:noFill/>
          <a:ln>
            <a:noFill/>
          </a:ln>
        </p:spPr>
      </p:pic>
      <p:sp>
        <p:nvSpPr>
          <p:cNvPr id="39" name="Google Shape;39;p2"/>
          <p:cNvSpPr txBox="1"/>
          <p:nvPr/>
        </p:nvSpPr>
        <p:spPr>
          <a:xfrm>
            <a:off x="581891" y="1181997"/>
            <a:ext cx="4574554" cy="1292621"/>
          </a:xfrm>
          <a:prstGeom prst="rect">
            <a:avLst/>
          </a:prstGeom>
          <a:noFill/>
          <a:ln>
            <a:noFill/>
          </a:ln>
        </p:spPr>
        <p:txBody>
          <a:bodyPr spcFirstLastPara="1" wrap="square" lIns="91425" tIns="45700" rIns="91425" bIns="45700" anchor="t" anchorCtr="0">
            <a:spAutoFit/>
          </a:bodyPr>
          <a:lstStyle/>
          <a:p>
            <a:pPr lvl="0" algn="just"/>
            <a:r>
              <a:rPr lang="en-US" sz="2600" dirty="0" err="1">
                <a:solidFill>
                  <a:srgbClr val="7030A0"/>
                </a:solidFill>
              </a:rPr>
              <a:t>Xếp</a:t>
            </a:r>
            <a:r>
              <a:rPr lang="en-US" sz="2600" dirty="0">
                <a:solidFill>
                  <a:srgbClr val="7030A0"/>
                </a:solidFill>
              </a:rPr>
              <a:t> </a:t>
            </a:r>
            <a:r>
              <a:rPr lang="en-US" sz="2600" dirty="0" err="1">
                <a:solidFill>
                  <a:srgbClr val="7030A0"/>
                </a:solidFill>
              </a:rPr>
              <a:t>đúng</a:t>
            </a:r>
            <a:r>
              <a:rPr lang="en-US" sz="2600" dirty="0">
                <a:solidFill>
                  <a:srgbClr val="7030A0"/>
                </a:solidFill>
              </a:rPr>
              <a:t> </a:t>
            </a:r>
            <a:r>
              <a:rPr lang="en-US" sz="2600" dirty="0" err="1">
                <a:solidFill>
                  <a:srgbClr val="7030A0"/>
                </a:solidFill>
              </a:rPr>
              <a:t>các</a:t>
            </a:r>
            <a:r>
              <a:rPr lang="en-US" sz="2600" dirty="0">
                <a:solidFill>
                  <a:srgbClr val="7030A0"/>
                </a:solidFill>
              </a:rPr>
              <a:t> </a:t>
            </a:r>
            <a:r>
              <a:rPr lang="en-US" sz="2600" dirty="0" err="1">
                <a:solidFill>
                  <a:srgbClr val="7030A0"/>
                </a:solidFill>
              </a:rPr>
              <a:t>từ</a:t>
            </a:r>
            <a:r>
              <a:rPr lang="en-US" sz="2600" dirty="0">
                <a:solidFill>
                  <a:srgbClr val="7030A0"/>
                </a:solidFill>
              </a:rPr>
              <a:t> in </a:t>
            </a:r>
            <a:r>
              <a:rPr lang="en-US" sz="2600" dirty="0" err="1">
                <a:solidFill>
                  <a:srgbClr val="7030A0"/>
                </a:solidFill>
              </a:rPr>
              <a:t>đậm</a:t>
            </a:r>
            <a:r>
              <a:rPr lang="en-US" sz="2600" dirty="0">
                <a:solidFill>
                  <a:srgbClr val="7030A0"/>
                </a:solidFill>
              </a:rPr>
              <a:t> </a:t>
            </a:r>
            <a:r>
              <a:rPr lang="en-US" sz="2600" dirty="0" err="1">
                <a:solidFill>
                  <a:srgbClr val="7030A0"/>
                </a:solidFill>
              </a:rPr>
              <a:t>trong</a:t>
            </a:r>
            <a:r>
              <a:rPr lang="en-US" sz="2600" dirty="0">
                <a:solidFill>
                  <a:srgbClr val="7030A0"/>
                </a:solidFill>
              </a:rPr>
              <a:t> </a:t>
            </a:r>
            <a:r>
              <a:rPr lang="en-US" sz="2600" dirty="0" err="1">
                <a:solidFill>
                  <a:srgbClr val="7030A0"/>
                </a:solidFill>
              </a:rPr>
              <a:t>đoạn</a:t>
            </a:r>
            <a:r>
              <a:rPr lang="en-US" sz="2600" dirty="0">
                <a:solidFill>
                  <a:srgbClr val="7030A0"/>
                </a:solidFill>
              </a:rPr>
              <a:t> </a:t>
            </a:r>
            <a:r>
              <a:rPr lang="en-US" sz="2600" dirty="0" err="1">
                <a:solidFill>
                  <a:srgbClr val="7030A0"/>
                </a:solidFill>
              </a:rPr>
              <a:t>văn</a:t>
            </a:r>
            <a:r>
              <a:rPr lang="en-US" sz="2600" dirty="0">
                <a:solidFill>
                  <a:srgbClr val="7030A0"/>
                </a:solidFill>
              </a:rPr>
              <a:t> </a:t>
            </a:r>
            <a:r>
              <a:rPr lang="en-US" sz="2600" dirty="0" err="1">
                <a:solidFill>
                  <a:srgbClr val="7030A0"/>
                </a:solidFill>
              </a:rPr>
              <a:t>vào</a:t>
            </a:r>
            <a:r>
              <a:rPr lang="en-US" sz="2600" dirty="0">
                <a:solidFill>
                  <a:srgbClr val="7030A0"/>
                </a:solidFill>
              </a:rPr>
              <a:t> </a:t>
            </a:r>
            <a:r>
              <a:rPr lang="en-US" sz="2600" dirty="0" err="1">
                <a:solidFill>
                  <a:srgbClr val="7030A0"/>
                </a:solidFill>
              </a:rPr>
              <a:t>bảng</a:t>
            </a:r>
            <a:r>
              <a:rPr lang="en-US" sz="2600" dirty="0">
                <a:solidFill>
                  <a:srgbClr val="7030A0"/>
                </a:solidFill>
              </a:rPr>
              <a:t> </a:t>
            </a:r>
            <a:r>
              <a:rPr lang="en-US" sz="2600" dirty="0" err="1">
                <a:solidFill>
                  <a:srgbClr val="7030A0"/>
                </a:solidFill>
              </a:rPr>
              <a:t>phân</a:t>
            </a:r>
            <a:r>
              <a:rPr lang="en-US" sz="2600" dirty="0">
                <a:solidFill>
                  <a:srgbClr val="7030A0"/>
                </a:solidFill>
              </a:rPr>
              <a:t> </a:t>
            </a:r>
            <a:r>
              <a:rPr lang="en-US" sz="2600" dirty="0" err="1">
                <a:solidFill>
                  <a:srgbClr val="7030A0"/>
                </a:solidFill>
              </a:rPr>
              <a:t>loại</a:t>
            </a:r>
            <a:r>
              <a:rPr lang="en-US" sz="2600" dirty="0">
                <a:solidFill>
                  <a:srgbClr val="7030A0"/>
                </a:solidFill>
              </a:rPr>
              <a:t> </a:t>
            </a:r>
            <a:r>
              <a:rPr lang="en-US" sz="2600" dirty="0" err="1">
                <a:solidFill>
                  <a:srgbClr val="7030A0"/>
                </a:solidFill>
              </a:rPr>
              <a:t>theo</a:t>
            </a:r>
            <a:r>
              <a:rPr lang="en-US" sz="2600" dirty="0">
                <a:solidFill>
                  <a:srgbClr val="7030A0"/>
                </a:solidFill>
              </a:rPr>
              <a:t> </a:t>
            </a:r>
            <a:r>
              <a:rPr lang="en-US" sz="2600" dirty="0" err="1">
                <a:solidFill>
                  <a:srgbClr val="7030A0"/>
                </a:solidFill>
              </a:rPr>
              <a:t>yêu</a:t>
            </a:r>
            <a:r>
              <a:rPr lang="en-US" sz="2600" dirty="0">
                <a:solidFill>
                  <a:srgbClr val="7030A0"/>
                </a:solidFill>
              </a:rPr>
              <a:t> </a:t>
            </a:r>
            <a:r>
              <a:rPr lang="en-US" sz="2600" dirty="0" err="1">
                <a:solidFill>
                  <a:srgbClr val="7030A0"/>
                </a:solidFill>
              </a:rPr>
              <a:t>cầu</a:t>
            </a:r>
            <a:r>
              <a:rPr lang="en-US" sz="2600" dirty="0">
                <a:solidFill>
                  <a:srgbClr val="7030A0"/>
                </a:solidFill>
              </a:rPr>
              <a:t> </a:t>
            </a:r>
            <a:r>
              <a:rPr lang="en-US" sz="2600" dirty="0" err="1">
                <a:solidFill>
                  <a:srgbClr val="7030A0"/>
                </a:solidFill>
              </a:rPr>
              <a:t>của</a:t>
            </a:r>
            <a:r>
              <a:rPr lang="en-US" sz="2600" dirty="0">
                <a:solidFill>
                  <a:srgbClr val="7030A0"/>
                </a:solidFill>
              </a:rPr>
              <a:t> BT1.</a:t>
            </a:r>
            <a:endParaRPr sz="2600" dirty="0">
              <a:solidFill>
                <a:srgbClr val="7030A0"/>
              </a:solidFill>
            </a:endParaRPr>
          </a:p>
        </p:txBody>
      </p:sp>
      <p:sp>
        <p:nvSpPr>
          <p:cNvPr id="40" name="Google Shape;40;p2"/>
          <p:cNvSpPr txBox="1"/>
          <p:nvPr/>
        </p:nvSpPr>
        <p:spPr>
          <a:xfrm>
            <a:off x="581891" y="3792378"/>
            <a:ext cx="4574554" cy="1292621"/>
          </a:xfrm>
          <a:prstGeom prst="rect">
            <a:avLst/>
          </a:prstGeom>
          <a:noFill/>
          <a:ln>
            <a:noFill/>
          </a:ln>
        </p:spPr>
        <p:txBody>
          <a:bodyPr spcFirstLastPara="1" wrap="square" lIns="91425" tIns="45700" rIns="91425" bIns="45700" anchor="t" anchorCtr="0">
            <a:spAutoFit/>
          </a:bodyPr>
          <a:lstStyle/>
          <a:p>
            <a:pPr lvl="0" algn="just"/>
            <a:r>
              <a:rPr lang="vi-VN" sz="2600" dirty="0">
                <a:solidFill>
                  <a:srgbClr val="0070C0"/>
                </a:solidFill>
              </a:rPr>
              <a:t>Dựa vào ý khổ thơ hai trong bài “</a:t>
            </a:r>
            <a:r>
              <a:rPr lang="vi-VN" sz="2600" i="1" dirty="0">
                <a:solidFill>
                  <a:srgbClr val="0070C0"/>
                </a:solidFill>
              </a:rPr>
              <a:t>Hạt gạo làng ta”,</a:t>
            </a:r>
            <a:r>
              <a:rPr lang="vi-VN" sz="2600" dirty="0">
                <a:solidFill>
                  <a:srgbClr val="0070C0"/>
                </a:solidFill>
              </a:rPr>
              <a:t> viết được đoạn văn theo yêu cầu.</a:t>
            </a:r>
            <a:endParaRPr sz="2600" dirty="0">
              <a:solidFill>
                <a:srgbClr val="0070C0"/>
              </a:solidFill>
            </a:endParaRPr>
          </a:p>
        </p:txBody>
      </p:sp>
      <p:pic>
        <p:nvPicPr>
          <p:cNvPr id="43" name="Google Shape;43;p2"/>
          <p:cNvPicPr preferRelativeResize="0"/>
          <p:nvPr/>
        </p:nvPicPr>
        <p:blipFill rotWithShape="1">
          <a:blip r:embed="rId4">
            <a:alphaModFix/>
          </a:blip>
          <a:srcRect/>
          <a:stretch/>
        </p:blipFill>
        <p:spPr>
          <a:xfrm>
            <a:off x="6296413" y="1181997"/>
            <a:ext cx="5313696" cy="4365804"/>
          </a:xfrm>
          <a:prstGeom prst="rect">
            <a:avLst/>
          </a:prstGeom>
          <a:noFill/>
          <a:ln>
            <a:noFill/>
          </a:ln>
        </p:spPr>
      </p:pic>
      <p:pic>
        <p:nvPicPr>
          <p:cNvPr id="44" name="Google Shape;44;p2"/>
          <p:cNvPicPr preferRelativeResize="0"/>
          <p:nvPr/>
        </p:nvPicPr>
        <p:blipFill rotWithShape="1">
          <a:blip r:embed="rId5">
            <a:alphaModFix/>
          </a:blip>
          <a:srcRect/>
          <a:stretch/>
        </p:blipFill>
        <p:spPr>
          <a:xfrm>
            <a:off x="5356858" y="1433227"/>
            <a:ext cx="739142" cy="739142"/>
          </a:xfrm>
          <a:prstGeom prst="rect">
            <a:avLst/>
          </a:prstGeom>
          <a:noFill/>
          <a:ln>
            <a:noFill/>
          </a:ln>
        </p:spPr>
      </p:pic>
      <p:pic>
        <p:nvPicPr>
          <p:cNvPr id="45" name="Google Shape;45;p2"/>
          <p:cNvPicPr preferRelativeResize="0"/>
          <p:nvPr/>
        </p:nvPicPr>
        <p:blipFill rotWithShape="1">
          <a:blip r:embed="rId6">
            <a:alphaModFix/>
          </a:blip>
          <a:srcRect/>
          <a:stretch/>
        </p:blipFill>
        <p:spPr>
          <a:xfrm flipH="1">
            <a:off x="581891" y="2530591"/>
            <a:ext cx="4645016" cy="304926"/>
          </a:xfrm>
          <a:prstGeom prst="rect">
            <a:avLst/>
          </a:prstGeom>
          <a:noFill/>
          <a:ln>
            <a:noFill/>
          </a:ln>
        </p:spPr>
      </p:pic>
      <p:pic>
        <p:nvPicPr>
          <p:cNvPr id="48" name="Google Shape;48;p2"/>
          <p:cNvPicPr preferRelativeResize="0"/>
          <p:nvPr/>
        </p:nvPicPr>
        <p:blipFill rotWithShape="1">
          <a:blip r:embed="rId5">
            <a:alphaModFix/>
          </a:blip>
          <a:srcRect/>
          <a:stretch/>
        </p:blipFill>
        <p:spPr>
          <a:xfrm>
            <a:off x="5392089" y="4114791"/>
            <a:ext cx="739142" cy="739142"/>
          </a:xfrm>
          <a:prstGeom prst="rect">
            <a:avLst/>
          </a:prstGeom>
          <a:noFill/>
          <a:ln>
            <a:noFill/>
          </a:ln>
        </p:spPr>
      </p:pic>
      <p:pic>
        <p:nvPicPr>
          <p:cNvPr id="51" name="Google Shape;51;p2"/>
          <p:cNvPicPr preferRelativeResize="0"/>
          <p:nvPr/>
        </p:nvPicPr>
        <p:blipFill rotWithShape="1">
          <a:blip r:embed="rId6">
            <a:alphaModFix/>
          </a:blip>
          <a:srcRect/>
          <a:stretch/>
        </p:blipFill>
        <p:spPr>
          <a:xfrm flipH="1">
            <a:off x="581891" y="5230135"/>
            <a:ext cx="4574554" cy="3049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par>
                                <p:cTn id="8" presetID="9"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dissolve">
                                      <p:cBhvr>
                                        <p:cTn id="10" dur="500"/>
                                        <p:tgtEl>
                                          <p:spTgt spid="39"/>
                                        </p:tgtEl>
                                      </p:cBhvr>
                                    </p:animEffect>
                                  </p:childTnLst>
                                </p:cTn>
                              </p:par>
                              <p:par>
                                <p:cTn id="11" presetID="9"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dissolve">
                                      <p:cBhvr>
                                        <p:cTn id="13" dur="500"/>
                                        <p:tgtEl>
                                          <p:spTgt spid="40"/>
                                        </p:tgtEl>
                                      </p:cBhvr>
                                    </p:animEffect>
                                  </p:childTnLst>
                                </p:cTn>
                              </p:par>
                              <p:par>
                                <p:cTn id="14" presetID="9"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dissolve">
                                      <p:cBhvr>
                                        <p:cTn id="16" dur="500"/>
                                        <p:tgtEl>
                                          <p:spTgt spid="43"/>
                                        </p:tgtEl>
                                      </p:cBhvr>
                                    </p:animEffect>
                                  </p:childTnLst>
                                </p:cTn>
                              </p:par>
                              <p:par>
                                <p:cTn id="17" presetID="9"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dissolve">
                                      <p:cBhvr>
                                        <p:cTn id="19" dur="500"/>
                                        <p:tgtEl>
                                          <p:spTgt spid="44"/>
                                        </p:tgtEl>
                                      </p:cBhvr>
                                    </p:animEffect>
                                  </p:childTnLst>
                                </p:cTn>
                              </p:par>
                              <p:par>
                                <p:cTn id="20" presetID="9"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dissolve">
                                      <p:cBhvr>
                                        <p:cTn id="22" dur="500"/>
                                        <p:tgtEl>
                                          <p:spTgt spid="45"/>
                                        </p:tgtEl>
                                      </p:cBhvr>
                                    </p:animEffect>
                                  </p:childTnLst>
                                </p:cTn>
                              </p:par>
                              <p:par>
                                <p:cTn id="23" presetID="9"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dissolve">
                                      <p:cBhvr>
                                        <p:cTn id="25" dur="500"/>
                                        <p:tgtEl>
                                          <p:spTgt spid="48"/>
                                        </p:tgtEl>
                                      </p:cBhvr>
                                    </p:animEffect>
                                  </p:childTnLst>
                                </p:cTn>
                              </p:par>
                              <p:par>
                                <p:cTn id="26" presetID="9" presetClass="entr" presetSubtype="0" fill="hold"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dissolve">
                                      <p:cBhvr>
                                        <p:cTn id="2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pic>
        <p:nvPicPr>
          <p:cNvPr id="57" name="Google Shape;57;p3"/>
          <p:cNvPicPr preferRelativeResize="0"/>
          <p:nvPr/>
        </p:nvPicPr>
        <p:blipFill rotWithShape="1">
          <a:blip r:embed="rId3">
            <a:alphaModFix/>
          </a:blip>
          <a:srcRect/>
          <a:stretch/>
        </p:blipFill>
        <p:spPr>
          <a:xfrm rot="-406237">
            <a:off x="322495" y="287245"/>
            <a:ext cx="8414010" cy="5968608"/>
          </a:xfrm>
          <a:prstGeom prst="rect">
            <a:avLst/>
          </a:prstGeom>
          <a:noFill/>
          <a:ln>
            <a:noFill/>
          </a:ln>
          <a:effectLst>
            <a:outerShdw blurRad="50800" dist="38100" dir="5400000" algn="t" rotWithShape="0">
              <a:srgbClr val="000000">
                <a:alpha val="40000"/>
              </a:srgbClr>
            </a:outerShdw>
          </a:effectLst>
        </p:spPr>
      </p:pic>
      <p:pic>
        <p:nvPicPr>
          <p:cNvPr id="58" name="Google Shape;58;p3"/>
          <p:cNvPicPr preferRelativeResize="0"/>
          <p:nvPr/>
        </p:nvPicPr>
        <p:blipFill rotWithShape="1">
          <a:blip r:embed="rId4">
            <a:alphaModFix/>
            <a:extLst>
              <a:ext uri="{BEBA8EAE-BF5A-486C-A8C5-ECC9F3942E4B}">
                <a14:imgProps xmlns:a14="http://schemas.microsoft.com/office/drawing/2010/main">
                  <a14:imgLayer r:embed="rId5">
                    <a14:imgEffect>
                      <a14:backgroundRemoval t="1720" b="98920" l="1051" r="96889">
                        <a14:foregroundMark x1="70343" y1="13600" x2="48121" y2="7280"/>
                        <a14:foregroundMark x1="48121" y1="7280" x2="28687" y2="12440"/>
                        <a14:foregroundMark x1="28687" y1="12440" x2="13131" y2="26120"/>
                        <a14:foregroundMark x1="13131" y1="26120" x2="10303" y2="46320"/>
                        <a14:foregroundMark x1="10303" y1="46320" x2="11960" y2="51240"/>
                        <a14:foregroundMark x1="45495" y1="14160" x2="32242" y2="28560"/>
                        <a14:foregroundMark x1="32242" y1="28560" x2="30384" y2="34360"/>
                        <a14:foregroundMark x1="37374" y1="6960" x2="59556" y2="4160"/>
                        <a14:foregroundMark x1="59556" y1="4160" x2="62263" y2="6120"/>
                        <a14:foregroundMark x1="68970" y1="8640" x2="65899" y2="6120"/>
                        <a14:foregroundMark x1="41859" y1="1720" x2="56121" y2="1720"/>
                        <a14:foregroundMark x1="67273" y1="28800" x2="67273" y2="28800"/>
                        <a14:foregroundMark x1="85980" y1="26040" x2="95515" y2="46400"/>
                        <a14:foregroundMark x1="95515" y1="46400" x2="94949" y2="58120"/>
                        <a14:foregroundMark x1="87111" y1="61200" x2="80121" y2="84400"/>
                        <a14:foregroundMark x1="80121" y1="84400" x2="80121" y2="84400"/>
                        <a14:foregroundMark x1="20606" y1="44880" x2="19394" y2="71840"/>
                        <a14:foregroundMark x1="19394" y1="71840" x2="31798" y2="49240"/>
                        <a14:foregroundMark x1="31798" y1="49240" x2="11960" y2="52840"/>
                        <a14:foregroundMark x1="11960" y1="52840" x2="20162" y2="72920"/>
                        <a14:foregroundMark x1="20162" y1="72920" x2="36000" y2="88080"/>
                        <a14:foregroundMark x1="36000" y1="88080" x2="54384" y2="95960"/>
                        <a14:foregroundMark x1="54384" y1="95960" x2="74101" y2="92400"/>
                        <a14:foregroundMark x1="74101" y1="92400" x2="75960" y2="90760"/>
                        <a14:foregroundMark x1="43798" y1="53440" x2="63758" y2="54000"/>
                        <a14:foregroundMark x1="63758" y1="54000" x2="66707" y2="52880"/>
                        <a14:foregroundMark x1="66990" y1="44320" x2="58343" y2="51760"/>
                        <a14:foregroundMark x1="74263" y1="39880" x2="78182" y2="47920"/>
                        <a14:foregroundMark x1="50505" y1="25760" x2="48566" y2="37680"/>
                        <a14:foregroundMark x1="6949" y1="28560" x2="2020" y2="47960"/>
                        <a14:foregroundMark x1="2020" y1="47960" x2="4970" y2="38520"/>
                        <a14:foregroundMark x1="1051" y1="58400" x2="1333" y2="60640"/>
                        <a14:foregroundMark x1="25374" y1="90520" x2="54667" y2="98920"/>
                        <a14:foregroundMark x1="54667" y1="98920" x2="54990" y2="98240"/>
                        <a14:foregroundMark x1="96606" y1="41280" x2="96889" y2="59800"/>
                      </a14:backgroundRemoval>
                    </a14:imgEffect>
                  </a14:imgLayer>
                </a14:imgProps>
              </a:ext>
            </a:extLst>
          </a:blip>
          <a:srcRect/>
          <a:stretch/>
        </p:blipFill>
        <p:spPr>
          <a:xfrm>
            <a:off x="9059000" y="2108223"/>
            <a:ext cx="2460913" cy="2485579"/>
          </a:xfrm>
          <a:prstGeom prst="rect">
            <a:avLst/>
          </a:prstGeom>
          <a:noFill/>
          <a:ln>
            <a:noFill/>
          </a:ln>
        </p:spPr>
      </p:pic>
      <p:sp>
        <p:nvSpPr>
          <p:cNvPr id="59" name="Google Shape;59;p3"/>
          <p:cNvSpPr txBox="1"/>
          <p:nvPr/>
        </p:nvSpPr>
        <p:spPr>
          <a:xfrm>
            <a:off x="1676963" y="1586382"/>
            <a:ext cx="5042922" cy="28007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altLang="zh-CN" sz="4400" b="1" dirty="0" err="1">
                <a:solidFill>
                  <a:srgbClr val="FF0000"/>
                </a:solidFill>
                <a:latin typeface="Arial" panose="020B0604020202020204" pitchFamily="34" charset="0"/>
                <a:ea typeface="Microsoft Yahei"/>
                <a:cs typeface="Arial" panose="020B0604020202020204" pitchFamily="34" charset="0"/>
                <a:sym typeface="Microsoft Yahei"/>
              </a:rPr>
              <a:t>Bài</a:t>
            </a:r>
            <a:r>
              <a:rPr lang="en-US" altLang="zh-CN" sz="4400" b="1" dirty="0">
                <a:solidFill>
                  <a:srgbClr val="FF0000"/>
                </a:solidFill>
                <a:latin typeface="Arial" panose="020B0604020202020204" pitchFamily="34" charset="0"/>
                <a:ea typeface="Microsoft Yahei"/>
                <a:cs typeface="Arial" panose="020B0604020202020204" pitchFamily="34" charset="0"/>
                <a:sym typeface="Microsoft Yahei"/>
              </a:rPr>
              <a:t> 1.</a:t>
            </a:r>
            <a:r>
              <a:rPr lang="en-US" altLang="zh-CN" sz="4400" dirty="0">
                <a:solidFill>
                  <a:srgbClr val="FF0000"/>
                </a:solidFill>
                <a:latin typeface="Arial" panose="020B0604020202020204" pitchFamily="34" charset="0"/>
                <a:ea typeface="Microsoft Yahei"/>
                <a:cs typeface="Arial" panose="020B0604020202020204" pitchFamily="34" charset="0"/>
                <a:sym typeface="Microsoft Yahei"/>
              </a:rPr>
              <a:t> </a:t>
            </a:r>
            <a:r>
              <a:rPr lang="en-US" altLang="zh-CN" sz="4400" dirty="0" err="1">
                <a:solidFill>
                  <a:schemeClr val="tx1"/>
                </a:solidFill>
                <a:latin typeface="Arial" panose="020B0604020202020204" pitchFamily="34" charset="0"/>
                <a:ea typeface="Microsoft Yahei"/>
                <a:cs typeface="Arial" panose="020B0604020202020204" pitchFamily="34" charset="0"/>
                <a:sym typeface="Microsoft Yahei"/>
              </a:rPr>
              <a:t>Xếp</a:t>
            </a:r>
            <a:r>
              <a:rPr lang="en-US" altLang="zh-CN" sz="44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4400" dirty="0" err="1">
                <a:solidFill>
                  <a:schemeClr val="tx1"/>
                </a:solidFill>
                <a:latin typeface="Arial" panose="020B0604020202020204" pitchFamily="34" charset="0"/>
                <a:ea typeface="Microsoft Yahei"/>
                <a:cs typeface="Arial" panose="020B0604020202020204" pitchFamily="34" charset="0"/>
                <a:sym typeface="Microsoft Yahei"/>
              </a:rPr>
              <a:t>các</a:t>
            </a:r>
            <a:r>
              <a:rPr lang="en-US" altLang="zh-CN" sz="44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4400" dirty="0" err="1">
                <a:solidFill>
                  <a:schemeClr val="tx1"/>
                </a:solidFill>
                <a:latin typeface="Arial" panose="020B0604020202020204" pitchFamily="34" charset="0"/>
                <a:ea typeface="Microsoft Yahei"/>
                <a:cs typeface="Arial" panose="020B0604020202020204" pitchFamily="34" charset="0"/>
                <a:sym typeface="Microsoft Yahei"/>
              </a:rPr>
              <a:t>từ</a:t>
            </a:r>
            <a:r>
              <a:rPr lang="en-US" altLang="zh-CN" sz="44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4400" b="1" i="1" dirty="0">
                <a:solidFill>
                  <a:schemeClr val="tx1"/>
                </a:solidFill>
                <a:latin typeface="Arial" panose="020B0604020202020204" pitchFamily="34" charset="0"/>
                <a:ea typeface="Microsoft Yahei"/>
                <a:cs typeface="Arial" panose="020B0604020202020204" pitchFamily="34" charset="0"/>
                <a:sym typeface="Microsoft Yahei"/>
              </a:rPr>
              <a:t>in </a:t>
            </a:r>
            <a:r>
              <a:rPr lang="en-US" altLang="zh-CN" sz="4400" b="1" i="1" dirty="0" err="1">
                <a:solidFill>
                  <a:schemeClr val="tx1"/>
                </a:solidFill>
                <a:latin typeface="Arial" panose="020B0604020202020204" pitchFamily="34" charset="0"/>
                <a:ea typeface="Microsoft Yahei"/>
                <a:cs typeface="Arial" panose="020B0604020202020204" pitchFamily="34" charset="0"/>
                <a:sym typeface="Microsoft Yahei"/>
              </a:rPr>
              <a:t>đậm</a:t>
            </a:r>
            <a:r>
              <a:rPr lang="en-US" altLang="zh-CN" sz="4400" b="1" i="1"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4400" dirty="0" err="1">
                <a:solidFill>
                  <a:schemeClr val="tx1"/>
                </a:solidFill>
                <a:latin typeface="Arial" panose="020B0604020202020204" pitchFamily="34" charset="0"/>
                <a:ea typeface="Microsoft Yahei"/>
                <a:cs typeface="Arial" panose="020B0604020202020204" pitchFamily="34" charset="0"/>
                <a:sym typeface="Microsoft Yahei"/>
              </a:rPr>
              <a:t>trong</a:t>
            </a:r>
            <a:r>
              <a:rPr lang="en-US" altLang="zh-CN" sz="44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4400" dirty="0" err="1">
                <a:solidFill>
                  <a:schemeClr val="tx1"/>
                </a:solidFill>
                <a:latin typeface="Arial" panose="020B0604020202020204" pitchFamily="34" charset="0"/>
                <a:ea typeface="Microsoft Yahei"/>
                <a:cs typeface="Arial" panose="020B0604020202020204" pitchFamily="34" charset="0"/>
                <a:sym typeface="Microsoft Yahei"/>
              </a:rPr>
              <a:t>đoạn</a:t>
            </a:r>
            <a:r>
              <a:rPr lang="en-US" altLang="zh-CN" sz="44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4400" dirty="0" err="1">
                <a:solidFill>
                  <a:schemeClr val="tx1"/>
                </a:solidFill>
                <a:latin typeface="Arial" panose="020B0604020202020204" pitchFamily="34" charset="0"/>
                <a:ea typeface="Microsoft Yahei"/>
                <a:cs typeface="Arial" panose="020B0604020202020204" pitchFamily="34" charset="0"/>
                <a:sym typeface="Microsoft Yahei"/>
              </a:rPr>
              <a:t>văn</a:t>
            </a:r>
            <a:r>
              <a:rPr lang="en-US" altLang="zh-CN" sz="44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4400" dirty="0" err="1">
                <a:solidFill>
                  <a:schemeClr val="tx1"/>
                </a:solidFill>
                <a:latin typeface="Arial" panose="020B0604020202020204" pitchFamily="34" charset="0"/>
                <a:ea typeface="Microsoft Yahei"/>
                <a:cs typeface="Arial" panose="020B0604020202020204" pitchFamily="34" charset="0"/>
                <a:sym typeface="Microsoft Yahei"/>
              </a:rPr>
              <a:t>sau</a:t>
            </a:r>
            <a:r>
              <a:rPr lang="en-US" altLang="zh-CN" sz="44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4400" dirty="0" err="1">
                <a:solidFill>
                  <a:schemeClr val="tx1"/>
                </a:solidFill>
                <a:latin typeface="Arial" panose="020B0604020202020204" pitchFamily="34" charset="0"/>
                <a:ea typeface="Microsoft Yahei"/>
                <a:cs typeface="Arial" panose="020B0604020202020204" pitchFamily="34" charset="0"/>
                <a:sym typeface="Microsoft Yahei"/>
              </a:rPr>
              <a:t>vào</a:t>
            </a:r>
            <a:r>
              <a:rPr lang="en-US" altLang="zh-CN" sz="44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4400" dirty="0" err="1">
                <a:solidFill>
                  <a:schemeClr val="tx1"/>
                </a:solidFill>
                <a:latin typeface="Arial" panose="020B0604020202020204" pitchFamily="34" charset="0"/>
                <a:ea typeface="Microsoft Yahei"/>
                <a:cs typeface="Arial" panose="020B0604020202020204" pitchFamily="34" charset="0"/>
                <a:sym typeface="Microsoft Yahei"/>
              </a:rPr>
              <a:t>bảng</a:t>
            </a:r>
            <a:r>
              <a:rPr lang="en-US" altLang="zh-CN" sz="44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4400" dirty="0" err="1">
                <a:solidFill>
                  <a:schemeClr val="tx1"/>
                </a:solidFill>
                <a:latin typeface="Arial" panose="020B0604020202020204" pitchFamily="34" charset="0"/>
                <a:ea typeface="Microsoft Yahei"/>
                <a:cs typeface="Arial" panose="020B0604020202020204" pitchFamily="34" charset="0"/>
                <a:sym typeface="Microsoft Yahei"/>
              </a:rPr>
              <a:t>phân</a:t>
            </a:r>
            <a:r>
              <a:rPr lang="en-US" altLang="zh-CN" sz="44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4400" dirty="0" err="1">
                <a:solidFill>
                  <a:schemeClr val="tx1"/>
                </a:solidFill>
                <a:latin typeface="Arial" panose="020B0604020202020204" pitchFamily="34" charset="0"/>
                <a:ea typeface="Microsoft Yahei"/>
                <a:cs typeface="Arial" panose="020B0604020202020204" pitchFamily="34" charset="0"/>
                <a:sym typeface="Microsoft Yahei"/>
              </a:rPr>
              <a:t>loại</a:t>
            </a:r>
            <a:r>
              <a:rPr lang="en-US" altLang="zh-CN" sz="4400" dirty="0">
                <a:solidFill>
                  <a:schemeClr val="tx1"/>
                </a:solidFill>
                <a:latin typeface="Arial" panose="020B0604020202020204" pitchFamily="34" charset="0"/>
                <a:ea typeface="Microsoft Yahei"/>
                <a:cs typeface="Arial" panose="020B0604020202020204" pitchFamily="34" charset="0"/>
                <a:sym typeface="Microsoft Yahei"/>
              </a:rPr>
              <a:t>: </a:t>
            </a:r>
            <a:endParaRPr dirty="0">
              <a:solidFill>
                <a:schemeClr val="tx1"/>
              </a:solidFill>
              <a:latin typeface="Arial" panose="020B0604020202020204" pitchFamily="34" charset="0"/>
              <a:cs typeface="Arial" panose="020B0604020202020204" pitchFamily="34" charset="0"/>
            </a:endParaRPr>
          </a:p>
        </p:txBody>
      </p:sp>
      <p:pic>
        <p:nvPicPr>
          <p:cNvPr id="64" name="Google Shape;64;p3"/>
          <p:cNvPicPr preferRelativeResize="0"/>
          <p:nvPr/>
        </p:nvPicPr>
        <p:blipFill rotWithShape="1">
          <a:blip r:embed="rId6">
            <a:alphaModFix/>
            <a:extLst>
              <a:ext uri="{BEBA8EAE-BF5A-486C-A8C5-ECC9F3942E4B}">
                <a14:imgProps xmlns:a14="http://schemas.microsoft.com/office/drawing/2010/main">
                  <a14:imgLayer r:embed="rId7">
                    <a14:imgEffect>
                      <a14:backgroundRemoval t="11996" b="46906" l="76931" r="87351">
                        <a14:foregroundMark x1="80640" y1="26809" x2="81720" y2="28114"/>
                        <a14:foregroundMark x1="83040" y1="30724" x2="81720" y2="28944"/>
                        <a14:foregroundMark x1="83200" y1="30130" x2="83040" y2="30130"/>
                        <a14:foregroundMark x1="80720" y1="29181" x2="80720" y2="29181"/>
                        <a14:foregroundMark x1="80880" y1="28707" x2="80880" y2="28707"/>
                        <a14:foregroundMark x1="80600" y1="27402" x2="80880" y2="28707"/>
                        <a14:foregroundMark x1="80800" y1="27877" x2="81240" y2="29419"/>
                        <a14:foregroundMark x1="80960" y1="26928" x2="81640" y2="29419"/>
                        <a14:foregroundMark x1="82840" y1="30724" x2="83120" y2="32740"/>
                      </a14:backgroundRemoval>
                    </a14:imgEffect>
                  </a14:imgLayer>
                </a14:imgProps>
              </a:ext>
            </a:extLst>
          </a:blip>
          <a:srcRect l="75629" t="7633" r="11347" b="48730"/>
          <a:stretch/>
        </p:blipFill>
        <p:spPr>
          <a:xfrm>
            <a:off x="8247076" y="567560"/>
            <a:ext cx="1180703" cy="1213943"/>
          </a:xfrm>
          <a:prstGeom prst="rect">
            <a:avLst/>
          </a:prstGeom>
          <a:noFill/>
          <a:ln>
            <a:noFill/>
          </a:ln>
        </p:spPr>
      </p:pic>
      <p:pic>
        <p:nvPicPr>
          <p:cNvPr id="65" name="Google Shape;65;p3"/>
          <p:cNvPicPr preferRelativeResize="0"/>
          <p:nvPr/>
        </p:nvPicPr>
        <p:blipFill rotWithShape="1">
          <a:blip r:embed="rId8">
            <a:alphaModFix/>
            <a:extLst>
              <a:ext uri="{BEBA8EAE-BF5A-486C-A8C5-ECC9F3942E4B}">
                <a14:imgProps xmlns:a14="http://schemas.microsoft.com/office/drawing/2010/main">
                  <a14:imgLayer r:embed="rId9">
                    <a14:imgEffect>
                      <a14:backgroundRemoval t="1661" b="33808" l="21680" r="65240">
                        <a14:foregroundMark x1="56280" y1="3203" x2="59200" y2="3203"/>
                        <a14:foregroundMark x1="57920" y1="2372" x2="57320" y2="1661"/>
                        <a14:foregroundMark x1="27080" y1="21234" x2="26000" y2="21827"/>
                        <a14:foregroundMark x1="24600" y1="21708" x2="28320" y2="10320"/>
                        <a14:foregroundMark x1="27880" y1="14828" x2="30960" y2="22776"/>
                        <a14:foregroundMark x1="29440" y1="15658" x2="29440" y2="15658"/>
                        <a14:foregroundMark x1="29080" y1="17438" x2="32360" y2="19454"/>
                        <a14:foregroundMark x1="31240" y1="16607" x2="31480" y2="22064"/>
                        <a14:foregroundMark x1="23400" y1="24555" x2="24600" y2="32977"/>
                        <a14:foregroundMark x1="23400" y1="25148" x2="25960" y2="33808"/>
                        <a14:foregroundMark x1="26600" y1="32977" x2="31640" y2="17200"/>
                        <a14:foregroundMark x1="32520" y1="19929" x2="27800" y2="31791"/>
                        <a14:foregroundMark x1="30440" y1="28114" x2="28840" y2="30130"/>
                        <a14:foregroundMark x1="32200" y1="21827" x2="30960" y2="25860"/>
                        <a14:foregroundMark x1="32600" y1="18980" x2="32680" y2="21471"/>
                        <a14:foregroundMark x1="29520" y1="16726" x2="29520" y2="16726"/>
                        <a14:foregroundMark x1="29600" y1="16607" x2="29600" y2="16607"/>
                        <a14:foregroundMark x1="29320" y1="16726" x2="30360" y2="16370"/>
                        <a14:foregroundMark x1="23640" y1="23606" x2="22720" y2="26809"/>
                        <a14:foregroundMark x1="23920" y1="23013" x2="23120" y2="25148"/>
                        <a14:foregroundMark x1="22960" y1="26097" x2="21920" y2="32503"/>
                        <a14:foregroundMark x1="21840" y1="28351" x2="23640" y2="25148"/>
                        <a14:foregroundMark x1="23160" y1="24555" x2="21680" y2="28944"/>
                        <a14:foregroundMark x1="24280" y1="21708" x2="25640" y2="33215"/>
                      </a14:backgroundRemoval>
                    </a14:imgEffect>
                  </a14:imgLayer>
                </a14:imgProps>
              </a:ext>
            </a:extLst>
          </a:blip>
          <a:srcRect l="51525" r="33194" b="70455"/>
          <a:stretch/>
        </p:blipFill>
        <p:spPr>
          <a:xfrm>
            <a:off x="11204752" y="1308538"/>
            <a:ext cx="1297303" cy="799685"/>
          </a:xfrm>
          <a:prstGeom prst="rect">
            <a:avLst/>
          </a:prstGeom>
          <a:noFill/>
          <a:ln>
            <a:noFill/>
          </a:ln>
        </p:spPr>
      </p:pic>
      <p:pic>
        <p:nvPicPr>
          <p:cNvPr id="12" name="Google Shape;25;p1">
            <a:extLst>
              <a:ext uri="{FF2B5EF4-FFF2-40B4-BE49-F238E27FC236}">
                <a16:creationId xmlns:a16="http://schemas.microsoft.com/office/drawing/2014/main" id="{04B6A18F-FB12-584C-AFAA-4AF14A3E7866}"/>
              </a:ext>
            </a:extLst>
          </p:cNvPr>
          <p:cNvPicPr preferRelativeResize="0"/>
          <p:nvPr/>
        </p:nvPicPr>
        <p:blipFill rotWithShape="1">
          <a:blip r:embed="rId10">
            <a:alphaModFix/>
            <a:extLst>
              <a:ext uri="{BEBA8EAE-BF5A-486C-A8C5-ECC9F3942E4B}">
                <a14:imgProps xmlns:a14="http://schemas.microsoft.com/office/drawing/2010/main">
                  <a14:imgLayer r:embed="rId11">
                    <a14:imgEffect>
                      <a14:backgroundRemoval t="67378" b="98932" l="0" r="12800">
                        <a14:foregroundMark x1="5080" y1="73665" x2="6160" y2="83037"/>
                        <a14:foregroundMark x1="6160" y1="83037" x2="8760" y2="86714"/>
                        <a14:foregroundMark x1="8760" y1="86714" x2="8640" y2="77343"/>
                        <a14:foregroundMark x1="8640" y1="77343" x2="6280" y2="72716"/>
                        <a14:foregroundMark x1="6280" y1="72716" x2="6520" y2="78173"/>
                        <a14:foregroundMark x1="3800" y1="70344" x2="4320" y2="80071"/>
                        <a14:foregroundMark x1="4320" y1="80071" x2="8960" y2="85409"/>
                        <a14:foregroundMark x1="5000" y1="69276" x2="4600" y2="78292"/>
                        <a14:foregroundMark x1="4600" y1="78292" x2="5000" y2="79597"/>
                        <a14:foregroundMark x1="2960" y1="73665" x2="4280" y2="82562"/>
                        <a14:foregroundMark x1="4280" y1="82562" x2="7040" y2="86833"/>
                        <a14:foregroundMark x1="3040" y1="74852" x2="5320" y2="69514"/>
                        <a14:foregroundMark x1="5320" y1="69514" x2="5920" y2="70344"/>
                        <a14:foregroundMark x1="5440" y1="69870" x2="6600" y2="71174"/>
                        <a14:foregroundMark x1="5920" y1="69514" x2="6360" y2="70700"/>
                        <a14:foregroundMark x1="4400" y1="69514" x2="3240" y2="71530"/>
                        <a14:foregroundMark x1="8880" y1="73191" x2="9000" y2="76512"/>
                        <a14:foregroundMark x1="9080" y1="75089" x2="9240" y2="77106"/>
                        <a14:foregroundMark x1="9400" y1="79597" x2="9160" y2="77106"/>
                        <a14:foregroundMark x1="9760" y1="81495" x2="8640" y2="88731"/>
                        <a14:foregroundMark x1="10320" y1="83749" x2="9480" y2="88731"/>
                        <a14:foregroundMark x1="9840" y1="82325" x2="9160" y2="89561"/>
                        <a14:foregroundMark x1="9640" y1="89324" x2="9960" y2="79953"/>
                        <a14:foregroundMark x1="9960" y1="79953" x2="9840" y2="79834"/>
                        <a14:foregroundMark x1="9840" y1="81020" x2="10400" y2="88256"/>
                        <a14:foregroundMark x1="10760" y1="85765" x2="10000" y2="81020"/>
                        <a14:foregroundMark x1="7960" y1="89917" x2="7120" y2="88493"/>
                        <a14:foregroundMark x1="7120" y1="95730" x2="6800" y2="99051"/>
                        <a14:foregroundMark x1="0" y1="81257" x2="880" y2="80427"/>
                      </a14:backgroundRemoval>
                    </a14:imgEffect>
                  </a14:imgLayer>
                </a14:imgProps>
              </a:ext>
            </a:extLst>
          </a:blip>
          <a:srcRect t="63893" r="85748"/>
          <a:stretch/>
        </p:blipFill>
        <p:spPr>
          <a:xfrm>
            <a:off x="9758506" y="5195401"/>
            <a:ext cx="956454" cy="7921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par>
                                <p:cTn id="11" presetID="10"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par>
                                <p:cTn id="17" presetID="10" presetClass="entr" presetSubtype="0" fill="hold"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4" name="Google Shape;74;p4"/>
          <p:cNvPicPr preferRelativeResize="0"/>
          <p:nvPr/>
        </p:nvPicPr>
        <p:blipFill rotWithShape="1">
          <a:blip r:embed="rId3">
            <a:alphaModFix/>
          </a:blip>
          <a:srcRect/>
          <a:stretch/>
        </p:blipFill>
        <p:spPr>
          <a:xfrm>
            <a:off x="10247585" y="4335516"/>
            <a:ext cx="1875627" cy="2139901"/>
          </a:xfrm>
          <a:prstGeom prst="rect">
            <a:avLst/>
          </a:prstGeom>
          <a:noFill/>
          <a:ln>
            <a:noFill/>
          </a:ln>
        </p:spPr>
      </p:pic>
      <p:sp>
        <p:nvSpPr>
          <p:cNvPr id="2" name="TextBox 1">
            <a:extLst>
              <a:ext uri="{FF2B5EF4-FFF2-40B4-BE49-F238E27FC236}">
                <a16:creationId xmlns:a16="http://schemas.microsoft.com/office/drawing/2014/main" id="{C51D8DDF-F8AD-3644-B447-4D92FC12CF0A}"/>
              </a:ext>
            </a:extLst>
          </p:cNvPr>
          <p:cNvSpPr txBox="1"/>
          <p:nvPr/>
        </p:nvSpPr>
        <p:spPr>
          <a:xfrm>
            <a:off x="360400" y="1241503"/>
            <a:ext cx="11471197" cy="3539430"/>
          </a:xfrm>
          <a:prstGeom prst="rect">
            <a:avLst/>
          </a:prstGeom>
          <a:noFill/>
        </p:spPr>
        <p:txBody>
          <a:bodyPr wrap="square" rtlCol="0">
            <a:spAutoFit/>
          </a:bodyPr>
          <a:lstStyle/>
          <a:p>
            <a:pPr algn="just"/>
            <a:r>
              <a:rPr lang="vi-VN" sz="3200" dirty="0"/>
              <a:t>     Không thấy Nguyên </a:t>
            </a:r>
            <a:r>
              <a:rPr lang="vi-VN" sz="3200" b="1" dirty="0"/>
              <a:t>trả lời</a:t>
            </a:r>
            <a:r>
              <a:rPr lang="vi-VN" sz="3200" dirty="0"/>
              <a:t>, tôi</a:t>
            </a:r>
            <a:r>
              <a:rPr lang="vi-VN" sz="3200" b="1" dirty="0"/>
              <a:t> nhìn</a:t>
            </a:r>
            <a:r>
              <a:rPr lang="vi-VN" sz="3200" dirty="0"/>
              <a:t> sang. Hai tay Nguyên</a:t>
            </a:r>
            <a:r>
              <a:rPr lang="vi-VN" sz="3200" b="1" dirty="0"/>
              <a:t> vịn</a:t>
            </a:r>
            <a:r>
              <a:rPr lang="vi-VN" sz="3200" dirty="0"/>
              <a:t> vào song cửa sổ, mắt </a:t>
            </a:r>
            <a:r>
              <a:rPr lang="vi-VN" sz="3200" b="1" dirty="0"/>
              <a:t>nhìn</a:t>
            </a:r>
            <a:r>
              <a:rPr lang="vi-VN" sz="3200" dirty="0"/>
              <a:t> </a:t>
            </a:r>
            <a:r>
              <a:rPr lang="vi-VN" sz="3200" b="1" dirty="0"/>
              <a:t>xa vời vợi</a:t>
            </a:r>
            <a:r>
              <a:rPr lang="vi-VN" sz="3200" dirty="0"/>
              <a:t>. </a:t>
            </a:r>
            <a:r>
              <a:rPr lang="vi-VN" sz="3200" b="1" dirty="0"/>
              <a:t>Qua</a:t>
            </a:r>
            <a:r>
              <a:rPr lang="vi-VN" sz="3200" dirty="0"/>
              <a:t> ánh đèn ngoài đường </a:t>
            </a:r>
            <a:r>
              <a:rPr lang="vi-VN" sz="3200" b="1" dirty="0"/>
              <a:t>hắt</a:t>
            </a:r>
            <a:r>
              <a:rPr lang="vi-VN" sz="3200" dirty="0"/>
              <a:t> vào, tôi </a:t>
            </a:r>
            <a:r>
              <a:rPr lang="vi-VN" sz="3200" b="1" dirty="0"/>
              <a:t>thấy</a:t>
            </a:r>
            <a:r>
              <a:rPr lang="vi-VN" sz="3200" dirty="0"/>
              <a:t> </a:t>
            </a:r>
            <a:r>
              <a:rPr lang="vi-VN" sz="3200" b="1" dirty="0"/>
              <a:t>ở</a:t>
            </a:r>
            <a:r>
              <a:rPr lang="vi-VN" sz="3200" dirty="0"/>
              <a:t> khóe mắt nó hai giọt lệ </a:t>
            </a:r>
            <a:r>
              <a:rPr lang="vi-VN" sz="3200" b="1" dirty="0"/>
              <a:t>lớn</a:t>
            </a:r>
            <a:r>
              <a:rPr lang="vi-VN" sz="3200" dirty="0"/>
              <a:t> sắp sửa </a:t>
            </a:r>
            <a:r>
              <a:rPr lang="vi-VN" sz="3200" b="1" dirty="0"/>
              <a:t>lăn</a:t>
            </a:r>
            <a:r>
              <a:rPr lang="vi-VN" sz="3200" dirty="0"/>
              <a:t> xuống má. Tự nhiên nước mắt tôi</a:t>
            </a:r>
            <a:r>
              <a:rPr lang="vi-VN" sz="3200" b="1" dirty="0"/>
              <a:t> trào</a:t>
            </a:r>
            <a:r>
              <a:rPr lang="vi-VN" sz="3200" dirty="0"/>
              <a:t> ra. Cũng giờ này năm ngoái, tôi còn </a:t>
            </a:r>
            <a:r>
              <a:rPr lang="vi-VN" sz="3200" b="1" dirty="0"/>
              <a:t>đón</a:t>
            </a:r>
            <a:r>
              <a:rPr lang="vi-VN" sz="3200" dirty="0"/>
              <a:t> giao thừa với ba </a:t>
            </a:r>
            <a:r>
              <a:rPr lang="vi-VN" sz="3200" b="1" dirty="0"/>
              <a:t>ở</a:t>
            </a:r>
            <a:r>
              <a:rPr lang="vi-VN" sz="3200" dirty="0"/>
              <a:t> bệnh viện. Năm nay ba </a:t>
            </a:r>
            <a:r>
              <a:rPr lang="vi-VN" sz="3200" b="1" dirty="0"/>
              <a:t>bỏ</a:t>
            </a:r>
            <a:r>
              <a:rPr lang="vi-VN" sz="3200" dirty="0"/>
              <a:t> con một mình, ba ơi!</a:t>
            </a:r>
          </a:p>
          <a:p>
            <a:pPr algn="ctr"/>
            <a:r>
              <a:rPr lang="vi-VN" sz="3200" i="1" dirty="0"/>
              <a:t>                                            Theo</a:t>
            </a:r>
            <a:r>
              <a:rPr lang="vi-VN" sz="3200" dirty="0"/>
              <a:t> </a:t>
            </a:r>
            <a:r>
              <a:rPr lang="vi-VN" sz="3200" b="1" dirty="0"/>
              <a:t>THÙY LINH</a:t>
            </a:r>
            <a:endParaRPr lang="vi-VN" sz="3200" dirty="0"/>
          </a:p>
        </p:txBody>
      </p:sp>
      <p:sp>
        <p:nvSpPr>
          <p:cNvPr id="3" name="Rectangle 2">
            <a:extLst>
              <a:ext uri="{FF2B5EF4-FFF2-40B4-BE49-F238E27FC236}">
                <a16:creationId xmlns:a16="http://schemas.microsoft.com/office/drawing/2014/main" id="{B4CFA3E2-662E-8245-88FC-E43D57C8A89A}"/>
              </a:ext>
            </a:extLst>
          </p:cNvPr>
          <p:cNvSpPr/>
          <p:nvPr/>
        </p:nvSpPr>
        <p:spPr>
          <a:xfrm>
            <a:off x="100693" y="500099"/>
            <a:ext cx="11990613" cy="584775"/>
          </a:xfrm>
          <a:prstGeom prst="rect">
            <a:avLst/>
          </a:prstGeom>
          <a:solidFill>
            <a:schemeClr val="accent6">
              <a:lumMod val="60000"/>
              <a:lumOff val="40000"/>
            </a:schemeClr>
          </a:solidFill>
        </p:spPr>
        <p:txBody>
          <a:bodyPr wrap="square">
            <a:spAutoFit/>
          </a:bodyPr>
          <a:lstStyle/>
          <a:p>
            <a:pPr lvl="0" algn="ctr"/>
            <a:r>
              <a:rPr lang="en-US" altLang="zh-CN" sz="3200" b="1" dirty="0" err="1">
                <a:solidFill>
                  <a:srgbClr val="FF0000"/>
                </a:solidFill>
                <a:latin typeface="Arial" panose="020B0604020202020204" pitchFamily="34" charset="0"/>
                <a:ea typeface="Microsoft Yahei"/>
                <a:cs typeface="Arial" panose="020B0604020202020204" pitchFamily="34" charset="0"/>
                <a:sym typeface="Microsoft Yahei"/>
              </a:rPr>
              <a:t>Bài</a:t>
            </a:r>
            <a:r>
              <a:rPr lang="en-US" altLang="zh-CN" sz="3200" b="1" dirty="0">
                <a:solidFill>
                  <a:srgbClr val="FF0000"/>
                </a:solidFill>
                <a:latin typeface="Arial" panose="020B0604020202020204" pitchFamily="34" charset="0"/>
                <a:ea typeface="Microsoft Yahei"/>
                <a:cs typeface="Arial" panose="020B0604020202020204" pitchFamily="34" charset="0"/>
                <a:sym typeface="Microsoft Yahei"/>
              </a:rPr>
              <a:t> 1.</a:t>
            </a:r>
            <a:r>
              <a:rPr lang="en-US" altLang="zh-CN" sz="3200" dirty="0">
                <a:solidFill>
                  <a:srgbClr val="FF0000"/>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Xếp</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các</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từ</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b="1" i="1" dirty="0">
                <a:solidFill>
                  <a:schemeClr val="tx1"/>
                </a:solidFill>
                <a:latin typeface="Arial" panose="020B0604020202020204" pitchFamily="34" charset="0"/>
                <a:ea typeface="Microsoft Yahei"/>
                <a:cs typeface="Arial" panose="020B0604020202020204" pitchFamily="34" charset="0"/>
                <a:sym typeface="Microsoft Yahei"/>
              </a:rPr>
              <a:t>in </a:t>
            </a:r>
            <a:r>
              <a:rPr lang="en-US" altLang="zh-CN" sz="3200" b="1" i="1" dirty="0" err="1">
                <a:solidFill>
                  <a:schemeClr val="tx1"/>
                </a:solidFill>
                <a:latin typeface="Arial" panose="020B0604020202020204" pitchFamily="34" charset="0"/>
                <a:ea typeface="Microsoft Yahei"/>
                <a:cs typeface="Arial" panose="020B0604020202020204" pitchFamily="34" charset="0"/>
                <a:sym typeface="Microsoft Yahei"/>
              </a:rPr>
              <a:t>đậm</a:t>
            </a:r>
            <a:r>
              <a:rPr lang="en-US" altLang="zh-CN" sz="3200" b="1" i="1"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trong</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đoạn</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văn</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sau</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vào</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bảng</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phân</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loại</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endParaRPr lang="en-US" sz="3200" dirty="0">
              <a:solidFill>
                <a:schemeClr val="tx1"/>
              </a:solidFill>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0E0344E7-2A0B-5F4B-A98F-9954018CFE83}"/>
              </a:ext>
            </a:extLst>
          </p:cNvPr>
          <p:cNvGraphicFramePr>
            <a:graphicFrameLocks noGrp="1"/>
          </p:cNvGraphicFramePr>
          <p:nvPr>
            <p:extLst>
              <p:ext uri="{D42A27DB-BD31-4B8C-83A1-F6EECF244321}">
                <p14:modId xmlns:p14="http://schemas.microsoft.com/office/powerpoint/2010/main" val="39190782"/>
              </p:ext>
            </p:extLst>
          </p:nvPr>
        </p:nvGraphicFramePr>
        <p:xfrm>
          <a:off x="1574800" y="4911103"/>
          <a:ext cx="8127999" cy="1158240"/>
        </p:xfrm>
        <a:graphic>
          <a:graphicData uri="http://schemas.openxmlformats.org/drawingml/2006/table">
            <a:tbl>
              <a:tblPr firstRow="1" bandRow="1">
                <a:tableStyleId>{7DF18680-E054-41AD-8BC1-D1AEF772440D}</a:tableStyleId>
              </a:tblPr>
              <a:tblGrid>
                <a:gridCol w="2709333">
                  <a:extLst>
                    <a:ext uri="{9D8B030D-6E8A-4147-A177-3AD203B41FA5}">
                      <a16:colId xmlns:a16="http://schemas.microsoft.com/office/drawing/2014/main" val="864174262"/>
                    </a:ext>
                  </a:extLst>
                </a:gridCol>
                <a:gridCol w="2709333">
                  <a:extLst>
                    <a:ext uri="{9D8B030D-6E8A-4147-A177-3AD203B41FA5}">
                      <a16:colId xmlns:a16="http://schemas.microsoft.com/office/drawing/2014/main" val="2910326590"/>
                    </a:ext>
                  </a:extLst>
                </a:gridCol>
                <a:gridCol w="2709333">
                  <a:extLst>
                    <a:ext uri="{9D8B030D-6E8A-4147-A177-3AD203B41FA5}">
                      <a16:colId xmlns:a16="http://schemas.microsoft.com/office/drawing/2014/main" val="341799878"/>
                    </a:ext>
                  </a:extLst>
                </a:gridCol>
              </a:tblGrid>
              <a:tr h="370840">
                <a:tc>
                  <a:txBody>
                    <a:bodyPr/>
                    <a:lstStyle/>
                    <a:p>
                      <a:pPr algn="ctr"/>
                      <a:r>
                        <a:rPr lang="en-VN" sz="3200" dirty="0"/>
                        <a:t>Động từ</a:t>
                      </a:r>
                      <a:endParaRPr lang="en-VN" sz="3200" dirty="0">
                        <a:solidFill>
                          <a:schemeClr val="tx1"/>
                        </a:solidFill>
                      </a:endParaRPr>
                    </a:p>
                  </a:txBody>
                  <a:tcPr/>
                </a:tc>
                <a:tc>
                  <a:txBody>
                    <a:bodyPr/>
                    <a:lstStyle/>
                    <a:p>
                      <a:pPr algn="ctr"/>
                      <a:r>
                        <a:rPr lang="en-VN" sz="3200" dirty="0"/>
                        <a:t>Tính từ</a:t>
                      </a:r>
                      <a:endParaRPr lang="en-VN" sz="3200" dirty="0">
                        <a:solidFill>
                          <a:schemeClr val="tx1"/>
                        </a:solidFill>
                      </a:endParaRPr>
                    </a:p>
                  </a:txBody>
                  <a:tcPr/>
                </a:tc>
                <a:tc>
                  <a:txBody>
                    <a:bodyPr/>
                    <a:lstStyle/>
                    <a:p>
                      <a:pPr algn="ctr"/>
                      <a:r>
                        <a:rPr lang="en-US" sz="3200"/>
                        <a:t>Quan hệ</a:t>
                      </a:r>
                      <a:r>
                        <a:rPr lang="en-VN" sz="3200"/>
                        <a:t> </a:t>
                      </a:r>
                      <a:r>
                        <a:rPr lang="en-VN" sz="3200" dirty="0"/>
                        <a:t>từ</a:t>
                      </a:r>
                      <a:endParaRPr lang="en-VN" sz="3200" dirty="0">
                        <a:solidFill>
                          <a:schemeClr val="tx1"/>
                        </a:solidFill>
                      </a:endParaRPr>
                    </a:p>
                  </a:txBody>
                  <a:tcPr/>
                </a:tc>
                <a:extLst>
                  <a:ext uri="{0D108BD9-81ED-4DB2-BD59-A6C34878D82A}">
                    <a16:rowId xmlns:a16="http://schemas.microsoft.com/office/drawing/2014/main" val="112350752"/>
                  </a:ext>
                </a:extLst>
              </a:tr>
              <a:tr h="370840">
                <a:tc>
                  <a:txBody>
                    <a:bodyPr/>
                    <a:lstStyle/>
                    <a:p>
                      <a:pPr algn="ctr"/>
                      <a:r>
                        <a:rPr lang="en-VN" sz="3200" dirty="0">
                          <a:solidFill>
                            <a:srgbClr val="FF0000"/>
                          </a:solidFill>
                        </a:rPr>
                        <a:t>M:</a:t>
                      </a:r>
                      <a:r>
                        <a:rPr lang="en-VN" sz="3200" dirty="0"/>
                        <a:t> trả lời</a:t>
                      </a:r>
                    </a:p>
                  </a:txBody>
                  <a:tcPr/>
                </a:tc>
                <a:tc>
                  <a:txBody>
                    <a:bodyPr/>
                    <a:lstStyle/>
                    <a:p>
                      <a:pPr algn="ctr"/>
                      <a:r>
                        <a:rPr lang="en-US" sz="3200" dirty="0" err="1"/>
                        <a:t>vời</a:t>
                      </a:r>
                      <a:r>
                        <a:rPr lang="en-US" sz="3200" dirty="0"/>
                        <a:t> </a:t>
                      </a:r>
                      <a:r>
                        <a:rPr lang="en-US" sz="3200" dirty="0" err="1"/>
                        <a:t>vợi</a:t>
                      </a:r>
                      <a:endParaRPr lang="en-VN" sz="3200" dirty="0"/>
                    </a:p>
                  </a:txBody>
                  <a:tcPr/>
                </a:tc>
                <a:tc>
                  <a:txBody>
                    <a:bodyPr/>
                    <a:lstStyle/>
                    <a:p>
                      <a:pPr algn="ctr"/>
                      <a:r>
                        <a:rPr lang="en-VN" sz="3200" dirty="0"/>
                        <a:t>qua</a:t>
                      </a:r>
                    </a:p>
                  </a:txBody>
                  <a:tcPr/>
                </a:tc>
                <a:extLst>
                  <a:ext uri="{0D108BD9-81ED-4DB2-BD59-A6C34878D82A}">
                    <a16:rowId xmlns:a16="http://schemas.microsoft.com/office/drawing/2014/main" val="321491783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p:tgtEl>
                                          <p:spTgt spid="2"/>
                                        </p:tgtEl>
                                        <p:attrNameLst>
                                          <p:attrName>ppt_y</p:attrName>
                                        </p:attrNameLst>
                                      </p:cBhvr>
                                      <p:tavLst>
                                        <p:tav tm="0">
                                          <p:val>
                                            <p:strVal val="#ppt_y+#ppt_h*1.125000"/>
                                          </p:val>
                                        </p:tav>
                                        <p:tav tm="100000">
                                          <p:val>
                                            <p:strVal val="#ppt_y"/>
                                          </p:val>
                                        </p:tav>
                                      </p:tavLst>
                                    </p:anim>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p:tgtEl>
                                          <p:spTgt spid="9"/>
                                        </p:tgtEl>
                                        <p:attrNameLst>
                                          <p:attrName>ppt_y</p:attrName>
                                        </p:attrNameLst>
                                      </p:cBhvr>
                                      <p:tavLst>
                                        <p:tav tm="0">
                                          <p:val>
                                            <p:strVal val="#ppt_y+#ppt_h*1.125000"/>
                                          </p:val>
                                        </p:tav>
                                        <p:tav tm="100000">
                                          <p:val>
                                            <p:strVal val="#ppt_y"/>
                                          </p:val>
                                        </p:tav>
                                      </p:tavLst>
                                    </p:anim>
                                    <p:animEffect transition="in" filter="wipe(up)">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25;p13">
            <a:extLst>
              <a:ext uri="{FF2B5EF4-FFF2-40B4-BE49-F238E27FC236}">
                <a16:creationId xmlns:a16="http://schemas.microsoft.com/office/drawing/2014/main" id="{1433EABE-0821-DC49-BA6A-7B89D1DB1085}"/>
              </a:ext>
            </a:extLst>
          </p:cNvPr>
          <p:cNvPicPr preferRelativeResize="0"/>
          <p:nvPr/>
        </p:nvPicPr>
        <p:blipFill rotWithShape="1">
          <a:blip r:embed="rId5">
            <a:alphaModFix/>
          </a:blip>
          <a:srcRect/>
          <a:stretch/>
        </p:blipFill>
        <p:spPr>
          <a:xfrm>
            <a:off x="4342435" y="663368"/>
            <a:ext cx="3712178" cy="3278011"/>
          </a:xfrm>
          <a:prstGeom prst="rect">
            <a:avLst/>
          </a:prstGeom>
          <a:noFill/>
          <a:ln>
            <a:noFill/>
          </a:ln>
          <a:effectLst>
            <a:outerShdw blurRad="50800" dist="38100" dir="5400000" algn="t" rotWithShape="0">
              <a:srgbClr val="000000">
                <a:alpha val="40000"/>
              </a:srgbClr>
            </a:outerShdw>
          </a:effectLst>
        </p:spPr>
      </p:pic>
      <p:pic>
        <p:nvPicPr>
          <p:cNvPr id="3" name="Google Shape;226;p13">
            <a:extLst>
              <a:ext uri="{FF2B5EF4-FFF2-40B4-BE49-F238E27FC236}">
                <a16:creationId xmlns:a16="http://schemas.microsoft.com/office/drawing/2014/main" id="{1369E5E0-5365-0E48-8555-1566DAA7F73D}"/>
              </a:ext>
            </a:extLst>
          </p:cNvPr>
          <p:cNvPicPr preferRelativeResize="0"/>
          <p:nvPr/>
        </p:nvPicPr>
        <p:blipFill rotWithShape="1">
          <a:blip r:embed="rId5">
            <a:alphaModFix/>
          </a:blip>
          <a:srcRect/>
          <a:stretch/>
        </p:blipFill>
        <p:spPr>
          <a:xfrm>
            <a:off x="290419" y="663368"/>
            <a:ext cx="3712178" cy="3246480"/>
          </a:xfrm>
          <a:prstGeom prst="rect">
            <a:avLst/>
          </a:prstGeom>
          <a:noFill/>
          <a:ln>
            <a:noFill/>
          </a:ln>
          <a:effectLst>
            <a:outerShdw blurRad="50800" dist="38100" dir="5400000" algn="t" rotWithShape="0">
              <a:srgbClr val="000000">
                <a:alpha val="40000"/>
              </a:srgbClr>
            </a:outerShdw>
          </a:effectLst>
        </p:spPr>
      </p:pic>
      <p:pic>
        <p:nvPicPr>
          <p:cNvPr id="4" name="Google Shape;225;p13">
            <a:extLst>
              <a:ext uri="{FF2B5EF4-FFF2-40B4-BE49-F238E27FC236}">
                <a16:creationId xmlns:a16="http://schemas.microsoft.com/office/drawing/2014/main" id="{44C05991-2A25-8646-A539-E1235C8C7ECB}"/>
              </a:ext>
            </a:extLst>
          </p:cNvPr>
          <p:cNvPicPr preferRelativeResize="0"/>
          <p:nvPr/>
        </p:nvPicPr>
        <p:blipFill rotWithShape="1">
          <a:blip r:embed="rId5">
            <a:alphaModFix/>
          </a:blip>
          <a:srcRect/>
          <a:stretch/>
        </p:blipFill>
        <p:spPr>
          <a:xfrm>
            <a:off x="8312802" y="663368"/>
            <a:ext cx="3712178" cy="3262245"/>
          </a:xfrm>
          <a:prstGeom prst="rect">
            <a:avLst/>
          </a:prstGeom>
          <a:noFill/>
          <a:ln>
            <a:noFill/>
          </a:ln>
          <a:effectLst>
            <a:outerShdw blurRad="50800" dist="38100" dir="5400000" algn="t" rotWithShape="0">
              <a:srgbClr val="000000">
                <a:alpha val="40000"/>
              </a:srgbClr>
            </a:outerShdw>
          </a:effectLst>
        </p:spPr>
      </p:pic>
      <p:sp>
        <p:nvSpPr>
          <p:cNvPr id="5" name="TextBox 4">
            <a:extLst>
              <a:ext uri="{FF2B5EF4-FFF2-40B4-BE49-F238E27FC236}">
                <a16:creationId xmlns:a16="http://schemas.microsoft.com/office/drawing/2014/main" id="{3204150D-53E3-144C-BA95-948103885815}"/>
              </a:ext>
            </a:extLst>
          </p:cNvPr>
          <p:cNvSpPr txBox="1"/>
          <p:nvPr/>
        </p:nvSpPr>
        <p:spPr>
          <a:xfrm>
            <a:off x="609370" y="2076705"/>
            <a:ext cx="3074276" cy="584775"/>
          </a:xfrm>
          <a:prstGeom prst="rect">
            <a:avLst/>
          </a:prstGeom>
          <a:solidFill>
            <a:srgbClr val="F6F6F6"/>
          </a:solidFill>
        </p:spPr>
        <p:txBody>
          <a:bodyPr wrap="square" rtlCol="0">
            <a:spAutoFit/>
          </a:bodyPr>
          <a:lstStyle/>
          <a:p>
            <a:pPr algn="ctr"/>
            <a:r>
              <a:rPr lang="en-VN" sz="3200" dirty="0">
                <a:solidFill>
                  <a:srgbClr val="FF0000"/>
                </a:solidFill>
              </a:rPr>
              <a:t>Động từ là gì?</a:t>
            </a:r>
          </a:p>
        </p:txBody>
      </p:sp>
      <p:sp>
        <p:nvSpPr>
          <p:cNvPr id="6" name="TextBox 5">
            <a:extLst>
              <a:ext uri="{FF2B5EF4-FFF2-40B4-BE49-F238E27FC236}">
                <a16:creationId xmlns:a16="http://schemas.microsoft.com/office/drawing/2014/main" id="{80AF7FF7-6FA6-2A4B-AE06-EA98C9A3ACFD}"/>
              </a:ext>
            </a:extLst>
          </p:cNvPr>
          <p:cNvSpPr txBox="1"/>
          <p:nvPr/>
        </p:nvSpPr>
        <p:spPr>
          <a:xfrm>
            <a:off x="4703147" y="1971136"/>
            <a:ext cx="3074276" cy="584775"/>
          </a:xfrm>
          <a:prstGeom prst="rect">
            <a:avLst/>
          </a:prstGeom>
          <a:solidFill>
            <a:srgbClr val="F6F6F6"/>
          </a:solidFill>
        </p:spPr>
        <p:txBody>
          <a:bodyPr wrap="square" rtlCol="0">
            <a:spAutoFit/>
          </a:bodyPr>
          <a:lstStyle/>
          <a:p>
            <a:pPr algn="ctr"/>
            <a:r>
              <a:rPr lang="en-VN" sz="3200" dirty="0">
                <a:solidFill>
                  <a:srgbClr val="FF0000"/>
                </a:solidFill>
              </a:rPr>
              <a:t>Tính từ là gì?</a:t>
            </a:r>
          </a:p>
        </p:txBody>
      </p:sp>
      <p:sp>
        <p:nvSpPr>
          <p:cNvPr id="7" name="TextBox 6">
            <a:extLst>
              <a:ext uri="{FF2B5EF4-FFF2-40B4-BE49-F238E27FC236}">
                <a16:creationId xmlns:a16="http://schemas.microsoft.com/office/drawing/2014/main" id="{41FBEF7E-B732-2247-8094-6E524741C634}"/>
              </a:ext>
            </a:extLst>
          </p:cNvPr>
          <p:cNvSpPr txBox="1"/>
          <p:nvPr/>
        </p:nvSpPr>
        <p:spPr>
          <a:xfrm>
            <a:off x="8470552" y="2009984"/>
            <a:ext cx="3383731" cy="584775"/>
          </a:xfrm>
          <a:prstGeom prst="rect">
            <a:avLst/>
          </a:prstGeom>
          <a:solidFill>
            <a:srgbClr val="F6F6F6"/>
          </a:solidFill>
        </p:spPr>
        <p:txBody>
          <a:bodyPr wrap="square" rtlCol="0">
            <a:spAutoFit/>
          </a:bodyPr>
          <a:lstStyle/>
          <a:p>
            <a:pPr algn="ctr"/>
            <a:r>
              <a:rPr lang="en-VN" sz="3200" dirty="0">
                <a:solidFill>
                  <a:srgbClr val="FF0000"/>
                </a:solidFill>
              </a:rPr>
              <a:t>Quan hệ từ là gì?</a:t>
            </a:r>
          </a:p>
        </p:txBody>
      </p:sp>
      <p:sp>
        <p:nvSpPr>
          <p:cNvPr id="8" name="TextBox 7">
            <a:extLst>
              <a:ext uri="{FF2B5EF4-FFF2-40B4-BE49-F238E27FC236}">
                <a16:creationId xmlns:a16="http://schemas.microsoft.com/office/drawing/2014/main" id="{921A1B11-FA48-D24E-9EB6-4E85DFC216B2}"/>
              </a:ext>
            </a:extLst>
          </p:cNvPr>
          <p:cNvSpPr txBox="1"/>
          <p:nvPr/>
        </p:nvSpPr>
        <p:spPr>
          <a:xfrm>
            <a:off x="537227" y="1393958"/>
            <a:ext cx="3218561" cy="2062103"/>
          </a:xfrm>
          <a:prstGeom prst="rect">
            <a:avLst/>
          </a:prstGeom>
          <a:solidFill>
            <a:srgbClr val="F6F6F6"/>
          </a:solidFill>
        </p:spPr>
        <p:txBody>
          <a:bodyPr wrap="square" rtlCol="0">
            <a:spAutoFit/>
          </a:bodyPr>
          <a:lstStyle/>
          <a:p>
            <a:pPr algn="ctr"/>
            <a:r>
              <a:rPr lang="en-VN" sz="3200" dirty="0"/>
              <a:t>Động từ là những từ chỉ hoạt động, trạng thái của sự vật.</a:t>
            </a:r>
          </a:p>
        </p:txBody>
      </p:sp>
      <p:sp>
        <p:nvSpPr>
          <p:cNvPr id="9" name="TextBox 8">
            <a:extLst>
              <a:ext uri="{FF2B5EF4-FFF2-40B4-BE49-F238E27FC236}">
                <a16:creationId xmlns:a16="http://schemas.microsoft.com/office/drawing/2014/main" id="{F07270CA-A795-0F48-B1D7-1B54C00B785C}"/>
              </a:ext>
            </a:extLst>
          </p:cNvPr>
          <p:cNvSpPr txBox="1"/>
          <p:nvPr/>
        </p:nvSpPr>
        <p:spPr>
          <a:xfrm>
            <a:off x="4550752" y="1147738"/>
            <a:ext cx="3271544" cy="2554545"/>
          </a:xfrm>
          <a:prstGeom prst="rect">
            <a:avLst/>
          </a:prstGeom>
          <a:solidFill>
            <a:srgbClr val="F6F6F6"/>
          </a:solidFill>
        </p:spPr>
        <p:txBody>
          <a:bodyPr wrap="square" rtlCol="0">
            <a:spAutoFit/>
          </a:bodyPr>
          <a:lstStyle/>
          <a:p>
            <a:pPr algn="ctr"/>
            <a:r>
              <a:rPr lang="en-VN" sz="3200" dirty="0"/>
              <a:t>Tính từ là những từ miêu tả đặc điểm hoặc tính chất của sự vật, hiện tượng.</a:t>
            </a:r>
          </a:p>
        </p:txBody>
      </p:sp>
      <p:sp>
        <p:nvSpPr>
          <p:cNvPr id="11" name="TextBox 10">
            <a:extLst>
              <a:ext uri="{FF2B5EF4-FFF2-40B4-BE49-F238E27FC236}">
                <a16:creationId xmlns:a16="http://schemas.microsoft.com/office/drawing/2014/main" id="{6777A493-B60D-7E43-B4ED-9FFD38720378}"/>
              </a:ext>
            </a:extLst>
          </p:cNvPr>
          <p:cNvSpPr txBox="1"/>
          <p:nvPr/>
        </p:nvSpPr>
        <p:spPr>
          <a:xfrm>
            <a:off x="8524778" y="1338042"/>
            <a:ext cx="3306809" cy="2062103"/>
          </a:xfrm>
          <a:prstGeom prst="rect">
            <a:avLst/>
          </a:prstGeom>
          <a:solidFill>
            <a:srgbClr val="F6F6F6"/>
          </a:solidFill>
        </p:spPr>
        <p:txBody>
          <a:bodyPr wrap="square" rtlCol="0">
            <a:spAutoFit/>
          </a:bodyPr>
          <a:lstStyle/>
          <a:p>
            <a:pPr algn="ctr"/>
            <a:r>
              <a:rPr lang="en-VN" sz="3200" dirty="0"/>
              <a:t>Quan hệ từ nối các từ ngữ hoặc các câu với nhau.</a:t>
            </a:r>
          </a:p>
        </p:txBody>
      </p:sp>
      <p:pic>
        <p:nvPicPr>
          <p:cNvPr id="12" name="Google Shape;25;p1">
            <a:extLst>
              <a:ext uri="{FF2B5EF4-FFF2-40B4-BE49-F238E27FC236}">
                <a16:creationId xmlns:a16="http://schemas.microsoft.com/office/drawing/2014/main" id="{30E7160C-BD13-0E47-9822-6D8C7BD4B944}"/>
              </a:ext>
            </a:extLst>
          </p:cNvPr>
          <p:cNvPicPr preferRelativeResize="0"/>
          <p:nvPr/>
        </p:nvPicPr>
        <p:blipFill rotWithShape="1">
          <a:blip r:embed="rId6">
            <a:alphaModFix/>
            <a:extLst>
              <a:ext uri="{BEBA8EAE-BF5A-486C-A8C5-ECC9F3942E4B}">
                <a14:imgProps xmlns:a14="http://schemas.microsoft.com/office/drawing/2010/main">
                  <a14:imgLayer r:embed="rId7">
                    <a14:imgEffect>
                      <a14:backgroundRemoval t="67378" b="98932" l="0" r="12800">
                        <a14:foregroundMark x1="5080" y1="73665" x2="6160" y2="83037"/>
                        <a14:foregroundMark x1="6160" y1="83037" x2="8760" y2="86714"/>
                        <a14:foregroundMark x1="8760" y1="86714" x2="8640" y2="77343"/>
                        <a14:foregroundMark x1="8640" y1="77343" x2="6280" y2="72716"/>
                        <a14:foregroundMark x1="6280" y1="72716" x2="6520" y2="78173"/>
                        <a14:foregroundMark x1="3800" y1="70344" x2="4320" y2="80071"/>
                        <a14:foregroundMark x1="4320" y1="80071" x2="8960" y2="85409"/>
                        <a14:foregroundMark x1="5000" y1="69276" x2="4600" y2="78292"/>
                        <a14:foregroundMark x1="4600" y1="78292" x2="5000" y2="79597"/>
                        <a14:foregroundMark x1="2960" y1="73665" x2="4280" y2="82562"/>
                        <a14:foregroundMark x1="4280" y1="82562" x2="7040" y2="86833"/>
                        <a14:foregroundMark x1="3040" y1="74852" x2="5320" y2="69514"/>
                        <a14:foregroundMark x1="5320" y1="69514" x2="5920" y2="70344"/>
                        <a14:foregroundMark x1="5440" y1="69870" x2="6600" y2="71174"/>
                        <a14:foregroundMark x1="5920" y1="69514" x2="6360" y2="70700"/>
                        <a14:foregroundMark x1="4400" y1="69514" x2="3240" y2="71530"/>
                        <a14:foregroundMark x1="8880" y1="73191" x2="9000" y2="76512"/>
                        <a14:foregroundMark x1="9080" y1="75089" x2="9240" y2="77106"/>
                        <a14:foregroundMark x1="9400" y1="79597" x2="9160" y2="77106"/>
                        <a14:foregroundMark x1="9760" y1="81495" x2="8640" y2="88731"/>
                        <a14:foregroundMark x1="10320" y1="83749" x2="9480" y2="88731"/>
                        <a14:foregroundMark x1="9840" y1="82325" x2="9160" y2="89561"/>
                        <a14:foregroundMark x1="9640" y1="89324" x2="9960" y2="79953"/>
                        <a14:foregroundMark x1="9960" y1="79953" x2="9840" y2="79834"/>
                        <a14:foregroundMark x1="9840" y1="81020" x2="10400" y2="88256"/>
                        <a14:foregroundMark x1="10760" y1="85765" x2="10000" y2="81020"/>
                        <a14:foregroundMark x1="7960" y1="89917" x2="7120" y2="88493"/>
                        <a14:foregroundMark x1="7120" y1="95730" x2="6800" y2="99051"/>
                        <a14:foregroundMark x1="0" y1="81257" x2="880" y2="80427"/>
                      </a14:backgroundRemoval>
                    </a14:imgEffect>
                  </a14:imgLayer>
                </a14:imgProps>
              </a:ext>
            </a:extLst>
          </a:blip>
          <a:srcRect t="63893" r="85748"/>
          <a:stretch/>
        </p:blipFill>
        <p:spPr>
          <a:xfrm>
            <a:off x="11423354" y="544525"/>
            <a:ext cx="956454" cy="792151"/>
          </a:xfrm>
          <a:prstGeom prst="rect">
            <a:avLst/>
          </a:prstGeom>
          <a:noFill/>
          <a:ln>
            <a:noFill/>
          </a:ln>
        </p:spPr>
      </p:pic>
      <p:pic>
        <p:nvPicPr>
          <p:cNvPr id="13" name="Google Shape;25;p1">
            <a:extLst>
              <a:ext uri="{FF2B5EF4-FFF2-40B4-BE49-F238E27FC236}">
                <a16:creationId xmlns:a16="http://schemas.microsoft.com/office/drawing/2014/main" id="{9468CEEB-9948-5A45-9385-18098F6E6058}"/>
              </a:ext>
            </a:extLst>
          </p:cNvPr>
          <p:cNvPicPr preferRelativeResize="0"/>
          <p:nvPr/>
        </p:nvPicPr>
        <p:blipFill rotWithShape="1">
          <a:blip r:embed="rId6">
            <a:alphaModFix/>
            <a:extLst>
              <a:ext uri="{BEBA8EAE-BF5A-486C-A8C5-ECC9F3942E4B}">
                <a14:imgProps xmlns:a14="http://schemas.microsoft.com/office/drawing/2010/main">
                  <a14:imgLayer r:embed="rId8">
                    <a14:imgEffect>
                      <a14:backgroundRemoval t="67378" b="98932" l="0" r="12800">
                        <a14:foregroundMark x1="5080" y1="73665" x2="6160" y2="83037"/>
                        <a14:foregroundMark x1="6160" y1="83037" x2="8760" y2="86714"/>
                        <a14:foregroundMark x1="8760" y1="86714" x2="8640" y2="77343"/>
                        <a14:foregroundMark x1="8640" y1="77343" x2="6280" y2="72716"/>
                        <a14:foregroundMark x1="6280" y1="72716" x2="6520" y2="78173"/>
                        <a14:foregroundMark x1="3800" y1="70344" x2="4320" y2="80071"/>
                        <a14:foregroundMark x1="4320" y1="80071" x2="8960" y2="85409"/>
                        <a14:foregroundMark x1="5000" y1="69276" x2="4600" y2="78292"/>
                        <a14:foregroundMark x1="4600" y1="78292" x2="5000" y2="79597"/>
                        <a14:foregroundMark x1="2960" y1="73665" x2="4280" y2="82562"/>
                        <a14:foregroundMark x1="4280" y1="82562" x2="7040" y2="86833"/>
                        <a14:foregroundMark x1="3040" y1="74852" x2="5320" y2="69514"/>
                        <a14:foregroundMark x1="5320" y1="69514" x2="5920" y2="70344"/>
                        <a14:foregroundMark x1="5440" y1="69870" x2="6600" y2="71174"/>
                        <a14:foregroundMark x1="5920" y1="69514" x2="6360" y2="70700"/>
                        <a14:foregroundMark x1="4400" y1="69514" x2="3240" y2="71530"/>
                        <a14:foregroundMark x1="8880" y1="73191" x2="9000" y2="76512"/>
                        <a14:foregroundMark x1="9080" y1="75089" x2="9240" y2="77106"/>
                        <a14:foregroundMark x1="9400" y1="79597" x2="9160" y2="77106"/>
                        <a14:foregroundMark x1="9760" y1="81495" x2="8640" y2="88731"/>
                        <a14:foregroundMark x1="10320" y1="83749" x2="9480" y2="88731"/>
                        <a14:foregroundMark x1="9840" y1="82325" x2="9160" y2="89561"/>
                        <a14:foregroundMark x1="9640" y1="89324" x2="9960" y2="79953"/>
                        <a14:foregroundMark x1="9960" y1="79953" x2="9840" y2="79834"/>
                        <a14:foregroundMark x1="9840" y1="81020" x2="10400" y2="88256"/>
                        <a14:foregroundMark x1="10760" y1="85765" x2="10000" y2="81020"/>
                        <a14:foregroundMark x1="7960" y1="89917" x2="7120" y2="88493"/>
                        <a14:foregroundMark x1="7120" y1="95730" x2="6800" y2="99051"/>
                        <a14:foregroundMark x1="0" y1="81257" x2="880" y2="80427"/>
                      </a14:backgroundRemoval>
                    </a14:imgEffect>
                  </a14:imgLayer>
                </a14:imgProps>
              </a:ext>
            </a:extLst>
          </a:blip>
          <a:srcRect t="63893" r="85748"/>
          <a:stretch/>
        </p:blipFill>
        <p:spPr>
          <a:xfrm>
            <a:off x="7479747" y="544524"/>
            <a:ext cx="956454" cy="792151"/>
          </a:xfrm>
          <a:prstGeom prst="rect">
            <a:avLst/>
          </a:prstGeom>
          <a:noFill/>
          <a:ln>
            <a:noFill/>
          </a:ln>
        </p:spPr>
      </p:pic>
      <p:pic>
        <p:nvPicPr>
          <p:cNvPr id="14" name="Google Shape;25;p1">
            <a:extLst>
              <a:ext uri="{FF2B5EF4-FFF2-40B4-BE49-F238E27FC236}">
                <a16:creationId xmlns:a16="http://schemas.microsoft.com/office/drawing/2014/main" id="{278D4844-BFCB-574B-B784-A11316AADC7E}"/>
              </a:ext>
            </a:extLst>
          </p:cNvPr>
          <p:cNvPicPr preferRelativeResize="0"/>
          <p:nvPr/>
        </p:nvPicPr>
        <p:blipFill rotWithShape="1">
          <a:blip r:embed="rId6">
            <a:alphaModFix/>
            <a:extLst>
              <a:ext uri="{BEBA8EAE-BF5A-486C-A8C5-ECC9F3942E4B}">
                <a14:imgProps xmlns:a14="http://schemas.microsoft.com/office/drawing/2010/main">
                  <a14:imgLayer r:embed="rId9">
                    <a14:imgEffect>
                      <a14:backgroundRemoval t="67378" b="98932" l="0" r="12800">
                        <a14:foregroundMark x1="5080" y1="73665" x2="6160" y2="83037"/>
                        <a14:foregroundMark x1="6160" y1="83037" x2="8760" y2="86714"/>
                        <a14:foregroundMark x1="8760" y1="86714" x2="8640" y2="77343"/>
                        <a14:foregroundMark x1="8640" y1="77343" x2="6280" y2="72716"/>
                        <a14:foregroundMark x1="6280" y1="72716" x2="6520" y2="78173"/>
                        <a14:foregroundMark x1="3800" y1="70344" x2="4320" y2="80071"/>
                        <a14:foregroundMark x1="4320" y1="80071" x2="8960" y2="85409"/>
                        <a14:foregroundMark x1="5000" y1="69276" x2="4600" y2="78292"/>
                        <a14:foregroundMark x1="4600" y1="78292" x2="5000" y2="79597"/>
                        <a14:foregroundMark x1="2960" y1="73665" x2="4280" y2="82562"/>
                        <a14:foregroundMark x1="4280" y1="82562" x2="7040" y2="86833"/>
                        <a14:foregroundMark x1="3040" y1="74852" x2="5320" y2="69514"/>
                        <a14:foregroundMark x1="5320" y1="69514" x2="5920" y2="70344"/>
                        <a14:foregroundMark x1="5440" y1="69870" x2="6600" y2="71174"/>
                        <a14:foregroundMark x1="5920" y1="69514" x2="6360" y2="70700"/>
                        <a14:foregroundMark x1="4400" y1="69514" x2="3240" y2="71530"/>
                        <a14:foregroundMark x1="8880" y1="73191" x2="9000" y2="76512"/>
                        <a14:foregroundMark x1="9080" y1="75089" x2="9240" y2="77106"/>
                        <a14:foregroundMark x1="9400" y1="79597" x2="9160" y2="77106"/>
                        <a14:foregroundMark x1="9760" y1="81495" x2="8640" y2="88731"/>
                        <a14:foregroundMark x1="10320" y1="83749" x2="9480" y2="88731"/>
                        <a14:foregroundMark x1="9840" y1="82325" x2="9160" y2="89561"/>
                        <a14:foregroundMark x1="9640" y1="89324" x2="9960" y2="79953"/>
                        <a14:foregroundMark x1="9960" y1="79953" x2="9840" y2="79834"/>
                        <a14:foregroundMark x1="9840" y1="81020" x2="10400" y2="88256"/>
                        <a14:foregroundMark x1="10760" y1="85765" x2="10000" y2="81020"/>
                        <a14:foregroundMark x1="7960" y1="89917" x2="7120" y2="88493"/>
                        <a14:foregroundMark x1="7120" y1="95730" x2="6800" y2="99051"/>
                        <a14:foregroundMark x1="0" y1="81257" x2="880" y2="80427"/>
                      </a14:backgroundRemoval>
                    </a14:imgEffect>
                  </a14:imgLayer>
                </a14:imgProps>
              </a:ext>
            </a:extLst>
          </a:blip>
          <a:srcRect t="63893" r="85748"/>
          <a:stretch/>
        </p:blipFill>
        <p:spPr>
          <a:xfrm>
            <a:off x="3368649" y="532701"/>
            <a:ext cx="956454" cy="792151"/>
          </a:xfrm>
          <a:prstGeom prst="rect">
            <a:avLst/>
          </a:prstGeom>
          <a:noFill/>
          <a:ln>
            <a:noFill/>
          </a:ln>
        </p:spPr>
      </p:pic>
      <p:sp>
        <p:nvSpPr>
          <p:cNvPr id="15" name="TextBox 14">
            <a:extLst>
              <a:ext uri="{FF2B5EF4-FFF2-40B4-BE49-F238E27FC236}">
                <a16:creationId xmlns:a16="http://schemas.microsoft.com/office/drawing/2014/main" id="{EDB57F10-DE0C-C744-918A-2B1BDB0B2827}"/>
              </a:ext>
            </a:extLst>
          </p:cNvPr>
          <p:cNvSpPr txBox="1"/>
          <p:nvPr/>
        </p:nvSpPr>
        <p:spPr>
          <a:xfrm>
            <a:off x="599593" y="1704102"/>
            <a:ext cx="3106489" cy="1200329"/>
          </a:xfrm>
          <a:prstGeom prst="rect">
            <a:avLst/>
          </a:prstGeom>
          <a:noFill/>
        </p:spPr>
        <p:txBody>
          <a:bodyPr wrap="square" rtlCol="0">
            <a:spAutoFit/>
          </a:bodyPr>
          <a:lstStyle/>
          <a:p>
            <a:pPr algn="ctr">
              <a:tabLst>
                <a:tab pos="2162175" algn="l"/>
                <a:tab pos="2695575" algn="l"/>
              </a:tabLst>
            </a:pPr>
            <a:r>
              <a:rPr lang="en-VN" sz="7200" b="1" dirty="0">
                <a:solidFill>
                  <a:schemeClr val="accent6">
                    <a:lumMod val="75000"/>
                  </a:schemeClr>
                </a:solidFill>
              </a:rPr>
              <a:t>A</a:t>
            </a:r>
          </a:p>
        </p:txBody>
      </p:sp>
      <p:sp>
        <p:nvSpPr>
          <p:cNvPr id="17" name="TextBox 16">
            <a:extLst>
              <a:ext uri="{FF2B5EF4-FFF2-40B4-BE49-F238E27FC236}">
                <a16:creationId xmlns:a16="http://schemas.microsoft.com/office/drawing/2014/main" id="{44277353-23EA-6349-B7BE-050424A29070}"/>
              </a:ext>
            </a:extLst>
          </p:cNvPr>
          <p:cNvSpPr txBox="1"/>
          <p:nvPr/>
        </p:nvSpPr>
        <p:spPr>
          <a:xfrm>
            <a:off x="4715807" y="1702205"/>
            <a:ext cx="3106489" cy="1200329"/>
          </a:xfrm>
          <a:prstGeom prst="rect">
            <a:avLst/>
          </a:prstGeom>
          <a:noFill/>
        </p:spPr>
        <p:txBody>
          <a:bodyPr wrap="square" rtlCol="0">
            <a:spAutoFit/>
          </a:bodyPr>
          <a:lstStyle/>
          <a:p>
            <a:pPr algn="ctr">
              <a:tabLst>
                <a:tab pos="2162175" algn="l"/>
              </a:tabLst>
            </a:pPr>
            <a:r>
              <a:rPr lang="en-VN" sz="7200" b="1" dirty="0">
                <a:solidFill>
                  <a:srgbClr val="00B050"/>
                </a:solidFill>
              </a:rPr>
              <a:t>B</a:t>
            </a:r>
          </a:p>
        </p:txBody>
      </p:sp>
      <p:sp>
        <p:nvSpPr>
          <p:cNvPr id="18" name="TextBox 17">
            <a:extLst>
              <a:ext uri="{FF2B5EF4-FFF2-40B4-BE49-F238E27FC236}">
                <a16:creationId xmlns:a16="http://schemas.microsoft.com/office/drawing/2014/main" id="{AFE477AA-0D36-804B-8125-A6A60E9C244C}"/>
              </a:ext>
            </a:extLst>
          </p:cNvPr>
          <p:cNvSpPr txBox="1"/>
          <p:nvPr/>
        </p:nvSpPr>
        <p:spPr>
          <a:xfrm>
            <a:off x="8615646" y="1702205"/>
            <a:ext cx="3106489" cy="1200329"/>
          </a:xfrm>
          <a:prstGeom prst="rect">
            <a:avLst/>
          </a:prstGeom>
          <a:noFill/>
        </p:spPr>
        <p:txBody>
          <a:bodyPr wrap="square" rtlCol="0">
            <a:spAutoFit/>
          </a:bodyPr>
          <a:lstStyle/>
          <a:p>
            <a:pPr algn="ctr">
              <a:tabLst>
                <a:tab pos="2162175" algn="l"/>
              </a:tabLst>
            </a:pPr>
            <a:r>
              <a:rPr lang="en-VN" sz="7200" b="1" dirty="0">
                <a:solidFill>
                  <a:srgbClr val="0070C0"/>
                </a:solidFill>
              </a:rPr>
              <a:t>C</a:t>
            </a:r>
          </a:p>
        </p:txBody>
      </p:sp>
      <p:sp>
        <p:nvSpPr>
          <p:cNvPr id="19" name="TextBox 18">
            <a:extLst>
              <a:ext uri="{FF2B5EF4-FFF2-40B4-BE49-F238E27FC236}">
                <a16:creationId xmlns:a16="http://schemas.microsoft.com/office/drawing/2014/main" id="{08678D4D-C220-F94C-8D4E-EA24D31DFD4D}"/>
              </a:ext>
            </a:extLst>
          </p:cNvPr>
          <p:cNvSpPr txBox="1"/>
          <p:nvPr/>
        </p:nvSpPr>
        <p:spPr>
          <a:xfrm>
            <a:off x="537226" y="4076552"/>
            <a:ext cx="3218561" cy="954107"/>
          </a:xfrm>
          <a:prstGeom prst="rect">
            <a:avLst/>
          </a:prstGeom>
          <a:noFill/>
        </p:spPr>
        <p:txBody>
          <a:bodyPr wrap="square" rtlCol="0">
            <a:spAutoFit/>
          </a:bodyPr>
          <a:lstStyle/>
          <a:p>
            <a:pPr algn="just"/>
            <a:r>
              <a:rPr lang="en-VN" sz="2800" b="1" i="1" dirty="0">
                <a:solidFill>
                  <a:srgbClr val="FF0000"/>
                </a:solidFill>
              </a:rPr>
              <a:t>Ví dụ: </a:t>
            </a:r>
            <a:r>
              <a:rPr lang="en-VN" sz="2800" i="1" dirty="0"/>
              <a:t>đi, đứng, nằm, ngồi, …</a:t>
            </a:r>
          </a:p>
        </p:txBody>
      </p:sp>
      <p:sp>
        <p:nvSpPr>
          <p:cNvPr id="20" name="TextBox 19">
            <a:extLst>
              <a:ext uri="{FF2B5EF4-FFF2-40B4-BE49-F238E27FC236}">
                <a16:creationId xmlns:a16="http://schemas.microsoft.com/office/drawing/2014/main" id="{718FCCD2-9E47-5640-81C7-6EF73B1D746D}"/>
              </a:ext>
            </a:extLst>
          </p:cNvPr>
          <p:cNvSpPr txBox="1"/>
          <p:nvPr/>
        </p:nvSpPr>
        <p:spPr>
          <a:xfrm>
            <a:off x="4631004" y="4081058"/>
            <a:ext cx="3218561" cy="954107"/>
          </a:xfrm>
          <a:prstGeom prst="rect">
            <a:avLst/>
          </a:prstGeom>
          <a:noFill/>
        </p:spPr>
        <p:txBody>
          <a:bodyPr wrap="square" rtlCol="0">
            <a:spAutoFit/>
          </a:bodyPr>
          <a:lstStyle/>
          <a:p>
            <a:pPr algn="just"/>
            <a:r>
              <a:rPr lang="en-VN" sz="2800" b="1" i="1" dirty="0">
                <a:solidFill>
                  <a:srgbClr val="FF0000"/>
                </a:solidFill>
              </a:rPr>
              <a:t>Ví dụ: </a:t>
            </a:r>
            <a:r>
              <a:rPr lang="en-VN" sz="2800" i="1" dirty="0"/>
              <a:t>xinh đẹp, xinh tươi, …</a:t>
            </a:r>
          </a:p>
        </p:txBody>
      </p:sp>
      <p:sp>
        <p:nvSpPr>
          <p:cNvPr id="21" name="TextBox 20">
            <a:extLst>
              <a:ext uri="{FF2B5EF4-FFF2-40B4-BE49-F238E27FC236}">
                <a16:creationId xmlns:a16="http://schemas.microsoft.com/office/drawing/2014/main" id="{4DC14F14-5785-8E4C-90E1-46D73FFC49A0}"/>
              </a:ext>
            </a:extLst>
          </p:cNvPr>
          <p:cNvSpPr txBox="1"/>
          <p:nvPr/>
        </p:nvSpPr>
        <p:spPr>
          <a:xfrm>
            <a:off x="8568901" y="4084830"/>
            <a:ext cx="3218561" cy="954107"/>
          </a:xfrm>
          <a:prstGeom prst="rect">
            <a:avLst/>
          </a:prstGeom>
          <a:noFill/>
        </p:spPr>
        <p:txBody>
          <a:bodyPr wrap="square" rtlCol="0">
            <a:spAutoFit/>
          </a:bodyPr>
          <a:lstStyle/>
          <a:p>
            <a:pPr algn="just"/>
            <a:r>
              <a:rPr lang="en-VN" sz="2800" b="1" i="1" dirty="0">
                <a:solidFill>
                  <a:srgbClr val="FF0000"/>
                </a:solidFill>
              </a:rPr>
              <a:t>Ví dụ: </a:t>
            </a:r>
            <a:r>
              <a:rPr lang="en-VN" sz="2800" i="1" dirty="0"/>
              <a:t>Mai </a:t>
            </a:r>
            <a:r>
              <a:rPr lang="en-VN" sz="2800" b="1" i="1" u="sng" dirty="0"/>
              <a:t>và</a:t>
            </a:r>
            <a:r>
              <a:rPr lang="en-VN" sz="2800" i="1" dirty="0"/>
              <a:t> Lan đang học bài.</a:t>
            </a:r>
          </a:p>
        </p:txBody>
      </p:sp>
      <p:pic>
        <p:nvPicPr>
          <p:cNvPr id="22" name="Bản sao của Tập đọc.mp4" descr="Bản sao của Tập đọc.mp4">
            <a:hlinkClick r:id="" action="ppaction://media"/>
            <a:extLst>
              <a:ext uri="{FF2B5EF4-FFF2-40B4-BE49-F238E27FC236}">
                <a16:creationId xmlns:a16="http://schemas.microsoft.com/office/drawing/2014/main" id="{7547A15E-2DAB-134C-A18F-7383CDEABF4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19847" y="5048738"/>
            <a:ext cx="2496317" cy="1404178"/>
          </a:xfrm>
          <a:prstGeom prst="rect">
            <a:avLst/>
          </a:prstGeom>
        </p:spPr>
      </p:pic>
      <p:pic>
        <p:nvPicPr>
          <p:cNvPr id="23" name="Picture 22">
            <a:extLst>
              <a:ext uri="{FF2B5EF4-FFF2-40B4-BE49-F238E27FC236}">
                <a16:creationId xmlns:a16="http://schemas.microsoft.com/office/drawing/2014/main" id="{5E32D562-5B59-294C-97F2-E5D0EB5196CA}"/>
              </a:ext>
            </a:extLst>
          </p:cNvPr>
          <p:cNvPicPr>
            <a:picLocks noChangeAspect="1"/>
          </p:cNvPicPr>
          <p:nvPr/>
        </p:nvPicPr>
        <p:blipFill>
          <a:blip r:embed="rId11"/>
          <a:stretch>
            <a:fillRect/>
          </a:stretch>
        </p:blipFill>
        <p:spPr>
          <a:xfrm>
            <a:off x="4971126" y="5030659"/>
            <a:ext cx="2158738" cy="1589616"/>
          </a:xfrm>
          <a:prstGeom prst="rect">
            <a:avLst/>
          </a:prstGeom>
        </p:spPr>
      </p:pic>
    </p:spTree>
    <p:extLst>
      <p:ext uri="{BB962C8B-B14F-4D97-AF65-F5344CB8AC3E}">
        <p14:creationId xmlns:p14="http://schemas.microsoft.com/office/powerpoint/2010/main" val="40411265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9" presetClass="entr" presetSubtype="0" repeatCount="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9"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dissolve">
                                      <p:cBhvr>
                                        <p:cTn id="25" dur="500"/>
                                        <p:tgtEl>
                                          <p:spTgt spid="22"/>
                                        </p:tgtEl>
                                      </p:cBhvr>
                                    </p:animEffect>
                                  </p:childTnLst>
                                </p:cTn>
                              </p:par>
                              <p:par>
                                <p:cTn id="26" presetID="1" presetClass="mediacall" presetSubtype="0" fill="hold" nodeType="withEffect">
                                  <p:stCondLst>
                                    <p:cond delay="0"/>
                                  </p:stCondLst>
                                  <p:childTnLst>
                                    <p:cmd type="call" cmd="playFrom(0.0)">
                                      <p:cBhvr>
                                        <p:cTn id="27" dur="6920" fill="hold"/>
                                        <p:tgtEl>
                                          <p:spTgt spid="22"/>
                                        </p:tgtEl>
                                      </p:cBhvr>
                                    </p:cmd>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hidden"/>
                                      </p:to>
                                    </p:set>
                                  </p:childTnLst>
                                </p:cTn>
                              </p:par>
                            </p:childTnLst>
                          </p:cTn>
                        </p:par>
                        <p:par>
                          <p:cTn id="33" fill="hold">
                            <p:stCondLst>
                              <p:cond delay="0"/>
                            </p:stCondLst>
                            <p:childTnLst>
                              <p:par>
                                <p:cTn id="34" presetID="9"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ssolv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dissolv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ssolve">
                                      <p:cBhvr>
                                        <p:cTn id="46" dur="500"/>
                                        <p:tgtEl>
                                          <p:spTgt spid="20"/>
                                        </p:tgtEl>
                                      </p:cBhvr>
                                    </p:animEffect>
                                  </p:childTnLst>
                                </p:cTn>
                              </p:par>
                            </p:childTnLst>
                          </p:cTn>
                        </p:par>
                        <p:par>
                          <p:cTn id="47" fill="hold">
                            <p:stCondLst>
                              <p:cond delay="500"/>
                            </p:stCondLst>
                            <p:childTnLst>
                              <p:par>
                                <p:cTn id="48" presetID="9"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dissolve">
                                      <p:cBhvr>
                                        <p:cTn id="50" dur="500"/>
                                        <p:tgtEl>
                                          <p:spTgt spid="23"/>
                                        </p:tgtEl>
                                      </p:cBhvr>
                                    </p:animEffect>
                                  </p:childTnLst>
                                </p:cTn>
                              </p:par>
                            </p:childTnLst>
                          </p:cTn>
                        </p:par>
                      </p:childTnLst>
                    </p:cTn>
                  </p:par>
                </p:childTnLst>
              </p:cTn>
              <p:nextCondLst>
                <p:cond evt="onClick" delay="0">
                  <p:tgtEl>
                    <p:spTgt spid="2"/>
                  </p:tgtEl>
                </p:cond>
              </p:nextCondLst>
            </p:seq>
            <p:seq concurrent="1" nextAc="seek">
              <p:cTn id="51" restart="whenNotActive" fill="hold" evtFilter="cancelBubble" nodeType="interactiveSeq">
                <p:stCondLst>
                  <p:cond evt="onClick" delay="0">
                    <p:tgtEl>
                      <p:spTgt spid="4"/>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hidden"/>
                                      </p:to>
                                    </p:set>
                                  </p:childTnLst>
                                </p:cTn>
                              </p:par>
                            </p:childTnLst>
                          </p:cTn>
                        </p:par>
                        <p:par>
                          <p:cTn id="56" fill="hold">
                            <p:stCondLst>
                              <p:cond delay="0"/>
                            </p:stCondLst>
                            <p:childTnLst>
                              <p:par>
                                <p:cTn id="57" presetID="9" presetClass="entr" presetSubtype="0" fill="hold" grpId="0"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dissolv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dissolv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dissolve">
                                      <p:cBhvr>
                                        <p:cTn id="69" dur="500"/>
                                        <p:tgtEl>
                                          <p:spTgt spid="21"/>
                                        </p:tgtEl>
                                      </p:cBhvr>
                                    </p:animEffect>
                                  </p:childTnLst>
                                </p:cTn>
                              </p:par>
                            </p:childTnLst>
                          </p:cTn>
                        </p:par>
                      </p:childTnLst>
                    </p:cTn>
                  </p:par>
                </p:childTnLst>
              </p:cTn>
              <p:nextCondLst>
                <p:cond evt="onClick" delay="0">
                  <p:tgtEl>
                    <p:spTgt spid="4"/>
                  </p:tgtEl>
                </p:cond>
              </p:nextCondLst>
            </p:seq>
            <p:seq concurrent="1" nextAc="seek">
              <p:cTn id="70" restart="whenNotActive" fill="hold" evtFilter="cancelBubble" nodeType="interactiveSeq">
                <p:stCondLst>
                  <p:cond evt="onClick" delay="0">
                    <p:tgtEl>
                      <p:spTgt spid="22"/>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22"/>
                                        </p:tgtEl>
                                      </p:cBhvr>
                                    </p:cmd>
                                  </p:childTnLst>
                                </p:cTn>
                              </p:par>
                            </p:childTnLst>
                          </p:cTn>
                        </p:par>
                      </p:childTnLst>
                    </p:cTn>
                  </p:par>
                </p:childTnLst>
              </p:cTn>
              <p:nextCondLst>
                <p:cond evt="onClick" delay="0">
                  <p:tgtEl>
                    <p:spTgt spid="22"/>
                  </p:tgtEl>
                </p:cond>
              </p:nextCondLst>
            </p:seq>
            <p:video>
              <p:cMediaNode vol="80000">
                <p:cTn id="75" fill="hold" display="0">
                  <p:stCondLst>
                    <p:cond delay="indefinite"/>
                  </p:stCondLst>
                </p:cTn>
                <p:tgtEl>
                  <p:spTgt spid="22"/>
                </p:tgtEl>
              </p:cMediaNode>
            </p:video>
          </p:childTnLst>
        </p:cTn>
      </p:par>
    </p:tnLst>
    <p:bldLst>
      <p:bldP spid="5" grpId="0" animBg="1"/>
      <p:bldP spid="6" grpId="0" animBg="1"/>
      <p:bldP spid="7" grpId="0" animBg="1"/>
      <p:bldP spid="8" grpId="0" animBg="1"/>
      <p:bldP spid="9" grpId="0" animBg="1"/>
      <p:bldP spid="11" grpId="0" animBg="1"/>
      <p:bldP spid="15" grpId="0"/>
      <p:bldP spid="17" grpId="0"/>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4" name="Google Shape;74;p4"/>
          <p:cNvPicPr preferRelativeResize="0"/>
          <p:nvPr/>
        </p:nvPicPr>
        <p:blipFill rotWithShape="1">
          <a:blip r:embed="rId3">
            <a:alphaModFix/>
          </a:blip>
          <a:srcRect/>
          <a:stretch/>
        </p:blipFill>
        <p:spPr>
          <a:xfrm>
            <a:off x="10247585" y="4335516"/>
            <a:ext cx="1875627" cy="2139901"/>
          </a:xfrm>
          <a:prstGeom prst="rect">
            <a:avLst/>
          </a:prstGeom>
          <a:noFill/>
          <a:ln>
            <a:noFill/>
          </a:ln>
        </p:spPr>
      </p:pic>
      <p:sp>
        <p:nvSpPr>
          <p:cNvPr id="2" name="TextBox 1">
            <a:extLst>
              <a:ext uri="{FF2B5EF4-FFF2-40B4-BE49-F238E27FC236}">
                <a16:creationId xmlns:a16="http://schemas.microsoft.com/office/drawing/2014/main" id="{C51D8DDF-F8AD-3644-B447-4D92FC12CF0A}"/>
              </a:ext>
            </a:extLst>
          </p:cNvPr>
          <p:cNvSpPr txBox="1"/>
          <p:nvPr/>
        </p:nvSpPr>
        <p:spPr>
          <a:xfrm>
            <a:off x="360400" y="1241503"/>
            <a:ext cx="11471197" cy="3539430"/>
          </a:xfrm>
          <a:prstGeom prst="rect">
            <a:avLst/>
          </a:prstGeom>
          <a:noFill/>
        </p:spPr>
        <p:txBody>
          <a:bodyPr wrap="square" rtlCol="0">
            <a:spAutoFit/>
          </a:bodyPr>
          <a:lstStyle/>
          <a:p>
            <a:pPr algn="just"/>
            <a:r>
              <a:rPr lang="vi-VN" sz="3200" dirty="0"/>
              <a:t>     Không thấy Nguyên </a:t>
            </a:r>
            <a:r>
              <a:rPr lang="vi-VN" sz="3200" b="1" dirty="0"/>
              <a:t>trả lời</a:t>
            </a:r>
            <a:r>
              <a:rPr lang="vi-VN" sz="3200" dirty="0"/>
              <a:t>, tôi</a:t>
            </a:r>
            <a:r>
              <a:rPr lang="vi-VN" sz="3200" b="1" dirty="0"/>
              <a:t> nhìn</a:t>
            </a:r>
            <a:r>
              <a:rPr lang="vi-VN" sz="3200" dirty="0"/>
              <a:t> sang. Hai tay Nguyên</a:t>
            </a:r>
            <a:r>
              <a:rPr lang="vi-VN" sz="3200" b="1" dirty="0"/>
              <a:t> vịn</a:t>
            </a:r>
            <a:r>
              <a:rPr lang="vi-VN" sz="3200" dirty="0"/>
              <a:t> vào song cửa sổ, mắt </a:t>
            </a:r>
            <a:r>
              <a:rPr lang="vi-VN" sz="3200" b="1" dirty="0"/>
              <a:t>nhìn</a:t>
            </a:r>
            <a:r>
              <a:rPr lang="vi-VN" sz="3200" dirty="0"/>
              <a:t> </a:t>
            </a:r>
            <a:r>
              <a:rPr lang="vi-VN" sz="3200" b="1" dirty="0"/>
              <a:t>xa vời vợi</a:t>
            </a:r>
            <a:r>
              <a:rPr lang="vi-VN" sz="3200" dirty="0"/>
              <a:t>. </a:t>
            </a:r>
            <a:r>
              <a:rPr lang="vi-VN" sz="3200" b="1" dirty="0"/>
              <a:t>Qua</a:t>
            </a:r>
            <a:r>
              <a:rPr lang="vi-VN" sz="3200" dirty="0"/>
              <a:t> ánh đèn ngoài đường </a:t>
            </a:r>
            <a:r>
              <a:rPr lang="vi-VN" sz="3200" b="1" dirty="0"/>
              <a:t>hắt</a:t>
            </a:r>
            <a:r>
              <a:rPr lang="vi-VN" sz="3200" dirty="0"/>
              <a:t> vào, tôi </a:t>
            </a:r>
            <a:r>
              <a:rPr lang="vi-VN" sz="3200" b="1" dirty="0"/>
              <a:t>thấy</a:t>
            </a:r>
            <a:r>
              <a:rPr lang="vi-VN" sz="3200" dirty="0"/>
              <a:t> </a:t>
            </a:r>
            <a:r>
              <a:rPr lang="vi-VN" sz="3200" b="1" dirty="0"/>
              <a:t>ở</a:t>
            </a:r>
            <a:r>
              <a:rPr lang="vi-VN" sz="3200" dirty="0"/>
              <a:t> khóe mắt nó hai giọt lệ </a:t>
            </a:r>
            <a:r>
              <a:rPr lang="vi-VN" sz="3200" b="1" dirty="0"/>
              <a:t>lớn</a:t>
            </a:r>
            <a:r>
              <a:rPr lang="vi-VN" sz="3200" dirty="0"/>
              <a:t> sắp sửa </a:t>
            </a:r>
            <a:r>
              <a:rPr lang="vi-VN" sz="3200" b="1" dirty="0"/>
              <a:t>lăn</a:t>
            </a:r>
            <a:r>
              <a:rPr lang="vi-VN" sz="3200" dirty="0"/>
              <a:t> xuống má. Tự nhiên nước mắt tôi</a:t>
            </a:r>
            <a:r>
              <a:rPr lang="vi-VN" sz="3200" b="1" dirty="0"/>
              <a:t> trào</a:t>
            </a:r>
            <a:r>
              <a:rPr lang="vi-VN" sz="3200" dirty="0"/>
              <a:t> ra. Cũng giờ này năm ngoái, tôi còn </a:t>
            </a:r>
            <a:r>
              <a:rPr lang="vi-VN" sz="3200" b="1" dirty="0"/>
              <a:t>đón</a:t>
            </a:r>
            <a:r>
              <a:rPr lang="vi-VN" sz="3200" dirty="0"/>
              <a:t> giao thừa với ba </a:t>
            </a:r>
            <a:r>
              <a:rPr lang="vi-VN" sz="3200" b="1" dirty="0"/>
              <a:t>ở</a:t>
            </a:r>
            <a:r>
              <a:rPr lang="vi-VN" sz="3200" dirty="0"/>
              <a:t> bệnh viện. Năm nay ba </a:t>
            </a:r>
            <a:r>
              <a:rPr lang="vi-VN" sz="3200" b="1" dirty="0"/>
              <a:t>bỏ</a:t>
            </a:r>
            <a:r>
              <a:rPr lang="vi-VN" sz="3200" dirty="0"/>
              <a:t> con một mình, ba ơi!</a:t>
            </a:r>
          </a:p>
          <a:p>
            <a:pPr algn="ctr"/>
            <a:r>
              <a:rPr lang="vi-VN" sz="3200" i="1" dirty="0"/>
              <a:t>                                            Theo</a:t>
            </a:r>
            <a:r>
              <a:rPr lang="vi-VN" sz="3200" dirty="0"/>
              <a:t> </a:t>
            </a:r>
            <a:r>
              <a:rPr lang="vi-VN" sz="3200" b="1" dirty="0"/>
              <a:t>THÙY LINH</a:t>
            </a:r>
            <a:endParaRPr lang="vi-VN" sz="3200" dirty="0"/>
          </a:p>
        </p:txBody>
      </p:sp>
      <p:sp>
        <p:nvSpPr>
          <p:cNvPr id="3" name="Rectangle 2">
            <a:extLst>
              <a:ext uri="{FF2B5EF4-FFF2-40B4-BE49-F238E27FC236}">
                <a16:creationId xmlns:a16="http://schemas.microsoft.com/office/drawing/2014/main" id="{B4CFA3E2-662E-8245-88FC-E43D57C8A89A}"/>
              </a:ext>
            </a:extLst>
          </p:cNvPr>
          <p:cNvSpPr/>
          <p:nvPr/>
        </p:nvSpPr>
        <p:spPr>
          <a:xfrm>
            <a:off x="100693" y="500099"/>
            <a:ext cx="11990613" cy="584775"/>
          </a:xfrm>
          <a:prstGeom prst="rect">
            <a:avLst/>
          </a:prstGeom>
          <a:solidFill>
            <a:schemeClr val="accent6">
              <a:lumMod val="60000"/>
              <a:lumOff val="40000"/>
            </a:schemeClr>
          </a:solidFill>
        </p:spPr>
        <p:txBody>
          <a:bodyPr wrap="square">
            <a:spAutoFit/>
          </a:bodyPr>
          <a:lstStyle/>
          <a:p>
            <a:pPr lvl="0" algn="ctr"/>
            <a:r>
              <a:rPr lang="en-US" altLang="zh-CN" sz="3200" b="1" dirty="0" err="1">
                <a:solidFill>
                  <a:srgbClr val="FF0000"/>
                </a:solidFill>
                <a:latin typeface="Arial" panose="020B0604020202020204" pitchFamily="34" charset="0"/>
                <a:ea typeface="Microsoft Yahei"/>
                <a:cs typeface="Arial" panose="020B0604020202020204" pitchFamily="34" charset="0"/>
                <a:sym typeface="Microsoft Yahei"/>
              </a:rPr>
              <a:t>Bài</a:t>
            </a:r>
            <a:r>
              <a:rPr lang="en-US" altLang="zh-CN" sz="3200" b="1" dirty="0">
                <a:solidFill>
                  <a:srgbClr val="FF0000"/>
                </a:solidFill>
                <a:latin typeface="Arial" panose="020B0604020202020204" pitchFamily="34" charset="0"/>
                <a:ea typeface="Microsoft Yahei"/>
                <a:cs typeface="Arial" panose="020B0604020202020204" pitchFamily="34" charset="0"/>
                <a:sym typeface="Microsoft Yahei"/>
              </a:rPr>
              <a:t> 1.</a:t>
            </a:r>
            <a:r>
              <a:rPr lang="en-US" altLang="zh-CN" sz="3200" dirty="0">
                <a:solidFill>
                  <a:srgbClr val="FF0000"/>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Xếp</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các</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từ</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b="1" i="1" dirty="0">
                <a:solidFill>
                  <a:schemeClr val="tx1"/>
                </a:solidFill>
                <a:latin typeface="Arial" panose="020B0604020202020204" pitchFamily="34" charset="0"/>
                <a:ea typeface="Microsoft Yahei"/>
                <a:cs typeface="Arial" panose="020B0604020202020204" pitchFamily="34" charset="0"/>
                <a:sym typeface="Microsoft Yahei"/>
              </a:rPr>
              <a:t>in </a:t>
            </a:r>
            <a:r>
              <a:rPr lang="en-US" altLang="zh-CN" sz="3200" b="1" i="1" dirty="0" err="1">
                <a:solidFill>
                  <a:schemeClr val="tx1"/>
                </a:solidFill>
                <a:latin typeface="Arial" panose="020B0604020202020204" pitchFamily="34" charset="0"/>
                <a:ea typeface="Microsoft Yahei"/>
                <a:cs typeface="Arial" panose="020B0604020202020204" pitchFamily="34" charset="0"/>
                <a:sym typeface="Microsoft Yahei"/>
              </a:rPr>
              <a:t>đậm</a:t>
            </a:r>
            <a:r>
              <a:rPr lang="en-US" altLang="zh-CN" sz="3200" b="1" i="1"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trong</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đoạn</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văn</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sau</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vào</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bảng</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phân</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r>
              <a:rPr lang="en-US" altLang="zh-CN" sz="3200" dirty="0" err="1">
                <a:solidFill>
                  <a:schemeClr val="tx1"/>
                </a:solidFill>
                <a:latin typeface="Arial" panose="020B0604020202020204" pitchFamily="34" charset="0"/>
                <a:ea typeface="Microsoft Yahei"/>
                <a:cs typeface="Arial" panose="020B0604020202020204" pitchFamily="34" charset="0"/>
                <a:sym typeface="Microsoft Yahei"/>
              </a:rPr>
              <a:t>loại</a:t>
            </a:r>
            <a:r>
              <a:rPr lang="en-US" altLang="zh-CN" sz="3200" dirty="0">
                <a:solidFill>
                  <a:schemeClr val="tx1"/>
                </a:solidFill>
                <a:latin typeface="Arial" panose="020B0604020202020204" pitchFamily="34" charset="0"/>
                <a:ea typeface="Microsoft Yahei"/>
                <a:cs typeface="Arial" panose="020B0604020202020204" pitchFamily="34" charset="0"/>
                <a:sym typeface="Microsoft Yahei"/>
              </a:rPr>
              <a:t>: </a:t>
            </a:r>
            <a:endParaRPr lang="en-US" sz="3200" dirty="0">
              <a:solidFill>
                <a:schemeClr val="tx1"/>
              </a:solidFill>
              <a:latin typeface="Arial" panose="020B0604020202020204" pitchFamily="34" charset="0"/>
              <a:cs typeface="Arial" panose="020B0604020202020204" pitchFamily="34" charset="0"/>
            </a:endParaRPr>
          </a:p>
        </p:txBody>
      </p:sp>
      <p:graphicFrame>
        <p:nvGraphicFramePr>
          <p:cNvPr id="9" name="Table 8">
            <a:extLst>
              <a:ext uri="{FF2B5EF4-FFF2-40B4-BE49-F238E27FC236}">
                <a16:creationId xmlns:a16="http://schemas.microsoft.com/office/drawing/2014/main" id="{0E0344E7-2A0B-5F4B-A98F-9954018CFE83}"/>
              </a:ext>
            </a:extLst>
          </p:cNvPr>
          <p:cNvGraphicFramePr>
            <a:graphicFrameLocks noGrp="1"/>
          </p:cNvGraphicFramePr>
          <p:nvPr>
            <p:extLst>
              <p:ext uri="{D42A27DB-BD31-4B8C-83A1-F6EECF244321}">
                <p14:modId xmlns:p14="http://schemas.microsoft.com/office/powerpoint/2010/main" val="1112480291"/>
              </p:ext>
            </p:extLst>
          </p:nvPr>
        </p:nvGraphicFramePr>
        <p:xfrm>
          <a:off x="1574800" y="4911103"/>
          <a:ext cx="8127999" cy="1158240"/>
        </p:xfrm>
        <a:graphic>
          <a:graphicData uri="http://schemas.openxmlformats.org/drawingml/2006/table">
            <a:tbl>
              <a:tblPr firstRow="1" bandRow="1">
                <a:tableStyleId>{7DF18680-E054-41AD-8BC1-D1AEF772440D}</a:tableStyleId>
              </a:tblPr>
              <a:tblGrid>
                <a:gridCol w="2709333">
                  <a:extLst>
                    <a:ext uri="{9D8B030D-6E8A-4147-A177-3AD203B41FA5}">
                      <a16:colId xmlns:a16="http://schemas.microsoft.com/office/drawing/2014/main" val="864174262"/>
                    </a:ext>
                  </a:extLst>
                </a:gridCol>
                <a:gridCol w="2709333">
                  <a:extLst>
                    <a:ext uri="{9D8B030D-6E8A-4147-A177-3AD203B41FA5}">
                      <a16:colId xmlns:a16="http://schemas.microsoft.com/office/drawing/2014/main" val="2910326590"/>
                    </a:ext>
                  </a:extLst>
                </a:gridCol>
                <a:gridCol w="2709333">
                  <a:extLst>
                    <a:ext uri="{9D8B030D-6E8A-4147-A177-3AD203B41FA5}">
                      <a16:colId xmlns:a16="http://schemas.microsoft.com/office/drawing/2014/main" val="341799878"/>
                    </a:ext>
                  </a:extLst>
                </a:gridCol>
              </a:tblGrid>
              <a:tr h="370840">
                <a:tc>
                  <a:txBody>
                    <a:bodyPr/>
                    <a:lstStyle/>
                    <a:p>
                      <a:pPr algn="ctr"/>
                      <a:r>
                        <a:rPr lang="en-VN" sz="3200" dirty="0"/>
                        <a:t>Động từ</a:t>
                      </a:r>
                      <a:endParaRPr lang="en-VN" sz="3200" dirty="0">
                        <a:solidFill>
                          <a:schemeClr val="tx1"/>
                        </a:solidFill>
                      </a:endParaRPr>
                    </a:p>
                  </a:txBody>
                  <a:tcPr/>
                </a:tc>
                <a:tc>
                  <a:txBody>
                    <a:bodyPr/>
                    <a:lstStyle/>
                    <a:p>
                      <a:pPr algn="ctr"/>
                      <a:r>
                        <a:rPr lang="en-VN" sz="3200" dirty="0"/>
                        <a:t>Tính từ</a:t>
                      </a:r>
                      <a:endParaRPr lang="en-VN" sz="3200" dirty="0">
                        <a:solidFill>
                          <a:schemeClr val="tx1"/>
                        </a:solidFill>
                      </a:endParaRPr>
                    </a:p>
                  </a:txBody>
                  <a:tcPr/>
                </a:tc>
                <a:tc>
                  <a:txBody>
                    <a:bodyPr/>
                    <a:lstStyle/>
                    <a:p>
                      <a:pPr algn="ctr"/>
                      <a:r>
                        <a:rPr lang="en-US" sz="3200"/>
                        <a:t>Quan hệ</a:t>
                      </a:r>
                      <a:r>
                        <a:rPr lang="en-VN" sz="3200"/>
                        <a:t> </a:t>
                      </a:r>
                      <a:r>
                        <a:rPr lang="en-VN" sz="3200" dirty="0"/>
                        <a:t>từ</a:t>
                      </a:r>
                      <a:endParaRPr lang="en-VN" sz="3200" dirty="0">
                        <a:solidFill>
                          <a:schemeClr val="tx1"/>
                        </a:solidFill>
                      </a:endParaRPr>
                    </a:p>
                  </a:txBody>
                  <a:tcPr/>
                </a:tc>
                <a:extLst>
                  <a:ext uri="{0D108BD9-81ED-4DB2-BD59-A6C34878D82A}">
                    <a16:rowId xmlns:a16="http://schemas.microsoft.com/office/drawing/2014/main" val="112350752"/>
                  </a:ext>
                </a:extLst>
              </a:tr>
              <a:tr h="370840">
                <a:tc>
                  <a:txBody>
                    <a:bodyPr/>
                    <a:lstStyle/>
                    <a:p>
                      <a:pPr algn="ctr"/>
                      <a:r>
                        <a:rPr lang="en-VN" sz="3200" dirty="0">
                          <a:solidFill>
                            <a:srgbClr val="FF0000"/>
                          </a:solidFill>
                        </a:rPr>
                        <a:t>M:</a:t>
                      </a:r>
                      <a:r>
                        <a:rPr lang="en-VN" sz="3200" dirty="0"/>
                        <a:t> trả lời</a:t>
                      </a:r>
                    </a:p>
                  </a:txBody>
                  <a:tcPr/>
                </a:tc>
                <a:tc>
                  <a:txBody>
                    <a:bodyPr/>
                    <a:lstStyle/>
                    <a:p>
                      <a:pPr algn="ctr"/>
                      <a:r>
                        <a:rPr lang="en-US" sz="3200" dirty="0" err="1"/>
                        <a:t>vời</a:t>
                      </a:r>
                      <a:r>
                        <a:rPr lang="en-US" sz="3200" dirty="0"/>
                        <a:t> </a:t>
                      </a:r>
                      <a:r>
                        <a:rPr lang="en-US" sz="3200" dirty="0" err="1"/>
                        <a:t>vợi</a:t>
                      </a:r>
                      <a:endParaRPr lang="en-VN" sz="3200" dirty="0"/>
                    </a:p>
                  </a:txBody>
                  <a:tcPr/>
                </a:tc>
                <a:tc>
                  <a:txBody>
                    <a:bodyPr/>
                    <a:lstStyle/>
                    <a:p>
                      <a:pPr algn="ctr"/>
                      <a:r>
                        <a:rPr lang="en-VN" sz="3200" dirty="0"/>
                        <a:t>qua</a:t>
                      </a:r>
                    </a:p>
                  </a:txBody>
                  <a:tcPr/>
                </a:tc>
                <a:extLst>
                  <a:ext uri="{0D108BD9-81ED-4DB2-BD59-A6C34878D82A}">
                    <a16:rowId xmlns:a16="http://schemas.microsoft.com/office/drawing/2014/main" val="3214917832"/>
                  </a:ext>
                </a:extLst>
              </a:tr>
            </a:tbl>
          </a:graphicData>
        </a:graphic>
      </p:graphicFrame>
    </p:spTree>
    <p:extLst>
      <p:ext uri="{BB962C8B-B14F-4D97-AF65-F5344CB8AC3E}">
        <p14:creationId xmlns:p14="http://schemas.microsoft.com/office/powerpoint/2010/main" val="16004838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118" name="Google Shape;118;p5"/>
          <p:cNvPicPr preferRelativeResize="0"/>
          <p:nvPr/>
        </p:nvPicPr>
        <p:blipFill rotWithShape="1">
          <a:blip r:embed="rId3">
            <a:alphaModFix/>
          </a:blip>
          <a:srcRect/>
          <a:stretch/>
        </p:blipFill>
        <p:spPr>
          <a:xfrm>
            <a:off x="7778108" y="3029703"/>
            <a:ext cx="4189126" cy="3093382"/>
          </a:xfrm>
          <a:prstGeom prst="rect">
            <a:avLst/>
          </a:prstGeom>
          <a:noFill/>
          <a:ln>
            <a:noFill/>
          </a:ln>
        </p:spPr>
      </p:pic>
      <p:pic>
        <p:nvPicPr>
          <p:cNvPr id="41" name="Google Shape;64;p3">
            <a:extLst>
              <a:ext uri="{FF2B5EF4-FFF2-40B4-BE49-F238E27FC236}">
                <a16:creationId xmlns:a16="http://schemas.microsoft.com/office/drawing/2014/main" id="{C43AD74F-E02D-8649-BACC-9A7BFB017493}"/>
              </a:ext>
            </a:extLst>
          </p:cNvPr>
          <p:cNvPicPr preferRelativeResize="0"/>
          <p:nvPr/>
        </p:nvPicPr>
        <p:blipFill rotWithShape="1">
          <a:blip r:embed="rId4">
            <a:alphaModFix/>
            <a:extLst>
              <a:ext uri="{BEBA8EAE-BF5A-486C-A8C5-ECC9F3942E4B}">
                <a14:imgProps xmlns:a14="http://schemas.microsoft.com/office/drawing/2010/main">
                  <a14:imgLayer r:embed="rId5">
                    <a14:imgEffect>
                      <a14:backgroundRemoval t="11996" b="46906" l="76931" r="87351">
                        <a14:foregroundMark x1="80640" y1="26809" x2="81720" y2="28114"/>
                        <a14:foregroundMark x1="83040" y1="30724" x2="81720" y2="28944"/>
                        <a14:foregroundMark x1="83200" y1="30130" x2="83040" y2="30130"/>
                        <a14:foregroundMark x1="80720" y1="29181" x2="80720" y2="29181"/>
                        <a14:foregroundMark x1="80880" y1="28707" x2="80880" y2="28707"/>
                        <a14:foregroundMark x1="80600" y1="27402" x2="80880" y2="28707"/>
                        <a14:foregroundMark x1="80800" y1="27877" x2="81240" y2="29419"/>
                        <a14:foregroundMark x1="80960" y1="26928" x2="81640" y2="29419"/>
                        <a14:foregroundMark x1="82840" y1="30724" x2="83120" y2="32740"/>
                      </a14:backgroundRemoval>
                    </a14:imgEffect>
                  </a14:imgLayer>
                </a14:imgProps>
              </a:ext>
            </a:extLst>
          </a:blip>
          <a:srcRect l="75629" t="7633" r="11347" b="48730"/>
          <a:stretch/>
        </p:blipFill>
        <p:spPr>
          <a:xfrm>
            <a:off x="10659200" y="1491204"/>
            <a:ext cx="1308034" cy="1371066"/>
          </a:xfrm>
          <a:prstGeom prst="rect">
            <a:avLst/>
          </a:prstGeom>
          <a:noFill/>
          <a:ln>
            <a:noFill/>
          </a:ln>
        </p:spPr>
      </p:pic>
      <p:pic>
        <p:nvPicPr>
          <p:cNvPr id="42" name="Google Shape;64;p3">
            <a:extLst>
              <a:ext uri="{FF2B5EF4-FFF2-40B4-BE49-F238E27FC236}">
                <a16:creationId xmlns:a16="http://schemas.microsoft.com/office/drawing/2014/main" id="{0F2AE1C0-8306-644B-9EFC-B927B018131F}"/>
              </a:ext>
            </a:extLst>
          </p:cNvPr>
          <p:cNvPicPr preferRelativeResize="0"/>
          <p:nvPr/>
        </p:nvPicPr>
        <p:blipFill rotWithShape="1">
          <a:blip r:embed="rId4">
            <a:alphaModFix/>
            <a:extLst>
              <a:ext uri="{BEBA8EAE-BF5A-486C-A8C5-ECC9F3942E4B}">
                <a14:imgProps xmlns:a14="http://schemas.microsoft.com/office/drawing/2010/main">
                  <a14:imgLayer r:embed="rId6">
                    <a14:imgEffect>
                      <a14:backgroundRemoval t="11996" b="46906" l="76931" r="87351">
                        <a14:foregroundMark x1="80640" y1="26809" x2="81720" y2="28114"/>
                        <a14:foregroundMark x1="83040" y1="30724" x2="81720" y2="28944"/>
                        <a14:foregroundMark x1="83200" y1="30130" x2="83040" y2="30130"/>
                        <a14:foregroundMark x1="80720" y1="29181" x2="80720" y2="29181"/>
                        <a14:foregroundMark x1="80880" y1="28707" x2="80880" y2="28707"/>
                        <a14:foregroundMark x1="80600" y1="27402" x2="80880" y2="28707"/>
                        <a14:foregroundMark x1="80800" y1="27877" x2="81240" y2="29419"/>
                        <a14:foregroundMark x1="80960" y1="26928" x2="81640" y2="29419"/>
                        <a14:foregroundMark x1="82840" y1="30724" x2="83120" y2="32740"/>
                      </a14:backgroundRemoval>
                    </a14:imgEffect>
                  </a14:imgLayer>
                </a14:imgProps>
              </a:ext>
            </a:extLst>
          </a:blip>
          <a:srcRect l="75629" t="7633" r="11347" b="48730"/>
          <a:stretch/>
        </p:blipFill>
        <p:spPr>
          <a:xfrm>
            <a:off x="10030913" y="275366"/>
            <a:ext cx="894589" cy="891282"/>
          </a:xfrm>
          <a:prstGeom prst="rect">
            <a:avLst/>
          </a:prstGeom>
          <a:noFill/>
          <a:ln>
            <a:noFill/>
          </a:ln>
        </p:spPr>
      </p:pic>
      <p:graphicFrame>
        <p:nvGraphicFramePr>
          <p:cNvPr id="44" name="Table 43">
            <a:extLst>
              <a:ext uri="{FF2B5EF4-FFF2-40B4-BE49-F238E27FC236}">
                <a16:creationId xmlns:a16="http://schemas.microsoft.com/office/drawing/2014/main" id="{D7077CB9-7638-6849-B9AD-86D6A70E52D3}"/>
              </a:ext>
            </a:extLst>
          </p:cNvPr>
          <p:cNvGraphicFramePr>
            <a:graphicFrameLocks noGrp="1"/>
          </p:cNvGraphicFramePr>
          <p:nvPr>
            <p:extLst>
              <p:ext uri="{D42A27DB-BD31-4B8C-83A1-F6EECF244321}">
                <p14:modId xmlns:p14="http://schemas.microsoft.com/office/powerpoint/2010/main" val="3978357015"/>
              </p:ext>
            </p:extLst>
          </p:nvPr>
        </p:nvGraphicFramePr>
        <p:xfrm>
          <a:off x="352097" y="1166648"/>
          <a:ext cx="8499366" cy="2751268"/>
        </p:xfrm>
        <a:graphic>
          <a:graphicData uri="http://schemas.openxmlformats.org/drawingml/2006/table">
            <a:tbl>
              <a:tblPr firstRow="1" bandRow="1">
                <a:tableStyleId>{7DF18680-E054-41AD-8BC1-D1AEF772440D}</a:tableStyleId>
              </a:tblPr>
              <a:tblGrid>
                <a:gridCol w="2833122">
                  <a:extLst>
                    <a:ext uri="{9D8B030D-6E8A-4147-A177-3AD203B41FA5}">
                      <a16:colId xmlns:a16="http://schemas.microsoft.com/office/drawing/2014/main" val="864174262"/>
                    </a:ext>
                  </a:extLst>
                </a:gridCol>
                <a:gridCol w="2833122">
                  <a:extLst>
                    <a:ext uri="{9D8B030D-6E8A-4147-A177-3AD203B41FA5}">
                      <a16:colId xmlns:a16="http://schemas.microsoft.com/office/drawing/2014/main" val="2910326590"/>
                    </a:ext>
                  </a:extLst>
                </a:gridCol>
                <a:gridCol w="2833122">
                  <a:extLst>
                    <a:ext uri="{9D8B030D-6E8A-4147-A177-3AD203B41FA5}">
                      <a16:colId xmlns:a16="http://schemas.microsoft.com/office/drawing/2014/main" val="341799878"/>
                    </a:ext>
                  </a:extLst>
                </a:gridCol>
              </a:tblGrid>
              <a:tr h="709108">
                <a:tc>
                  <a:txBody>
                    <a:bodyPr/>
                    <a:lstStyle/>
                    <a:p>
                      <a:pPr algn="ctr"/>
                      <a:r>
                        <a:rPr lang="en-VN" sz="3200" dirty="0"/>
                        <a:t>Động từ</a:t>
                      </a:r>
                      <a:endParaRPr lang="en-VN" sz="3200" dirty="0">
                        <a:solidFill>
                          <a:schemeClr val="tx1"/>
                        </a:solidFill>
                      </a:endParaRPr>
                    </a:p>
                  </a:txBody>
                  <a:tcPr/>
                </a:tc>
                <a:tc>
                  <a:txBody>
                    <a:bodyPr/>
                    <a:lstStyle/>
                    <a:p>
                      <a:pPr algn="ctr"/>
                      <a:r>
                        <a:rPr lang="en-VN" sz="3200" dirty="0"/>
                        <a:t>Tính từ</a:t>
                      </a:r>
                      <a:endParaRPr lang="en-VN" sz="3200" dirty="0">
                        <a:solidFill>
                          <a:schemeClr val="tx1"/>
                        </a:solidFill>
                      </a:endParaRPr>
                    </a:p>
                  </a:txBody>
                  <a:tcPr/>
                </a:tc>
                <a:tc>
                  <a:txBody>
                    <a:bodyPr/>
                    <a:lstStyle/>
                    <a:p>
                      <a:pPr algn="ctr"/>
                      <a:r>
                        <a:rPr lang="en-US" sz="3200"/>
                        <a:t>Quan hệ</a:t>
                      </a:r>
                      <a:r>
                        <a:rPr lang="en-VN" sz="3200"/>
                        <a:t> </a:t>
                      </a:r>
                      <a:r>
                        <a:rPr lang="en-VN" sz="3200" dirty="0"/>
                        <a:t>từ</a:t>
                      </a:r>
                      <a:endParaRPr lang="en-VN" sz="3200" dirty="0">
                        <a:solidFill>
                          <a:schemeClr val="tx1"/>
                        </a:solidFill>
                      </a:endParaRPr>
                    </a:p>
                  </a:txBody>
                  <a:tcPr/>
                </a:tc>
                <a:extLst>
                  <a:ext uri="{0D108BD9-81ED-4DB2-BD59-A6C34878D82A}">
                    <a16:rowId xmlns:a16="http://schemas.microsoft.com/office/drawing/2014/main" val="112350752"/>
                  </a:ext>
                </a:extLst>
              </a:tr>
              <a:tr h="709108">
                <a:tc>
                  <a:txBody>
                    <a:bodyPr/>
                    <a:lstStyle/>
                    <a:p>
                      <a:pPr algn="ctr"/>
                      <a:r>
                        <a:rPr lang="en-VN" sz="3200" dirty="0">
                          <a:solidFill>
                            <a:srgbClr val="FF0000"/>
                          </a:solidFill>
                        </a:rPr>
                        <a:t>M:</a:t>
                      </a:r>
                      <a:r>
                        <a:rPr lang="en-VN" sz="3200" dirty="0"/>
                        <a:t> trả lời</a:t>
                      </a:r>
                    </a:p>
                    <a:p>
                      <a:pPr algn="ctr"/>
                      <a:r>
                        <a:rPr lang="en-US" sz="3200" b="0" i="0" u="none" strike="noStrike" cap="none" dirty="0" err="1">
                          <a:solidFill>
                            <a:schemeClr val="dk1"/>
                          </a:solidFill>
                          <a:effectLst/>
                          <a:latin typeface="+mn-lt"/>
                          <a:ea typeface="+mn-ea"/>
                          <a:cs typeface="+mn-cs"/>
                          <a:sym typeface="Arial"/>
                        </a:rPr>
                        <a:t>thấy</a:t>
                      </a:r>
                      <a:r>
                        <a:rPr lang="en-US" sz="3200" b="0" i="0" u="none" strike="noStrike" cap="none" dirty="0">
                          <a:solidFill>
                            <a:schemeClr val="dk1"/>
                          </a:solidFill>
                          <a:effectLst/>
                          <a:latin typeface="+mn-lt"/>
                          <a:ea typeface="+mn-ea"/>
                          <a:cs typeface="+mn-cs"/>
                          <a:sym typeface="Arial"/>
                        </a:rPr>
                        <a:t>, </a:t>
                      </a:r>
                      <a:r>
                        <a:rPr lang="en-US" sz="3200" b="0" i="0" u="none" strike="noStrike" cap="none" dirty="0" err="1">
                          <a:solidFill>
                            <a:schemeClr val="dk1"/>
                          </a:solidFill>
                          <a:effectLst/>
                          <a:latin typeface="+mn-lt"/>
                          <a:ea typeface="+mn-ea"/>
                          <a:cs typeface="+mn-cs"/>
                          <a:sym typeface="Arial"/>
                        </a:rPr>
                        <a:t>nhìn</a:t>
                      </a:r>
                      <a:r>
                        <a:rPr lang="en-US" sz="3200" b="0" i="0" u="none" strike="noStrike" cap="none" dirty="0">
                          <a:solidFill>
                            <a:schemeClr val="dk1"/>
                          </a:solidFill>
                          <a:effectLst/>
                          <a:latin typeface="+mn-lt"/>
                          <a:ea typeface="+mn-ea"/>
                          <a:cs typeface="+mn-cs"/>
                          <a:sym typeface="Arial"/>
                        </a:rPr>
                        <a:t>, </a:t>
                      </a:r>
                      <a:r>
                        <a:rPr lang="en-US" sz="3200" b="0" i="0" u="none" strike="noStrike" cap="none" dirty="0" err="1">
                          <a:solidFill>
                            <a:schemeClr val="dk1"/>
                          </a:solidFill>
                          <a:effectLst/>
                          <a:latin typeface="+mn-lt"/>
                          <a:ea typeface="+mn-ea"/>
                          <a:cs typeface="+mn-cs"/>
                          <a:sym typeface="Arial"/>
                        </a:rPr>
                        <a:t>vịn</a:t>
                      </a:r>
                      <a:r>
                        <a:rPr lang="en-US" sz="3200" b="0" i="0" u="none" strike="noStrike" cap="none" dirty="0">
                          <a:solidFill>
                            <a:schemeClr val="dk1"/>
                          </a:solidFill>
                          <a:effectLst/>
                          <a:latin typeface="+mn-lt"/>
                          <a:ea typeface="+mn-ea"/>
                          <a:cs typeface="+mn-cs"/>
                          <a:sym typeface="Arial"/>
                        </a:rPr>
                        <a:t>, </a:t>
                      </a:r>
                      <a:r>
                        <a:rPr lang="en-US" sz="3200" b="0" i="0" u="none" strike="noStrike" cap="none" dirty="0" err="1">
                          <a:solidFill>
                            <a:schemeClr val="dk1"/>
                          </a:solidFill>
                          <a:effectLst/>
                          <a:latin typeface="+mn-lt"/>
                          <a:ea typeface="+mn-ea"/>
                          <a:cs typeface="+mn-cs"/>
                          <a:sym typeface="Arial"/>
                        </a:rPr>
                        <a:t>hắt</a:t>
                      </a:r>
                      <a:r>
                        <a:rPr lang="en-US" sz="3200" b="0" i="0" u="none" strike="noStrike" cap="none" dirty="0">
                          <a:solidFill>
                            <a:schemeClr val="dk1"/>
                          </a:solidFill>
                          <a:effectLst/>
                          <a:latin typeface="+mn-lt"/>
                          <a:ea typeface="+mn-ea"/>
                          <a:cs typeface="+mn-cs"/>
                          <a:sym typeface="Arial"/>
                        </a:rPr>
                        <a:t>, </a:t>
                      </a:r>
                      <a:r>
                        <a:rPr lang="en-US" sz="3200" b="0" i="0" u="none" strike="noStrike" cap="none" dirty="0" err="1">
                          <a:solidFill>
                            <a:schemeClr val="dk1"/>
                          </a:solidFill>
                          <a:effectLst/>
                          <a:latin typeface="+mn-lt"/>
                          <a:ea typeface="+mn-ea"/>
                          <a:cs typeface="+mn-cs"/>
                          <a:sym typeface="Arial"/>
                        </a:rPr>
                        <a:t>lăn</a:t>
                      </a:r>
                      <a:r>
                        <a:rPr lang="en-US" sz="3200" b="0" i="0" u="none" strike="noStrike" cap="none" dirty="0">
                          <a:solidFill>
                            <a:schemeClr val="dk1"/>
                          </a:solidFill>
                          <a:effectLst/>
                          <a:latin typeface="+mn-lt"/>
                          <a:ea typeface="+mn-ea"/>
                          <a:cs typeface="+mn-cs"/>
                          <a:sym typeface="Arial"/>
                        </a:rPr>
                        <a:t>, </a:t>
                      </a:r>
                      <a:r>
                        <a:rPr lang="en-US" sz="3200" b="0" i="0" u="none" strike="noStrike" cap="none" dirty="0" err="1">
                          <a:solidFill>
                            <a:schemeClr val="dk1"/>
                          </a:solidFill>
                          <a:effectLst/>
                          <a:latin typeface="+mn-lt"/>
                          <a:ea typeface="+mn-ea"/>
                          <a:cs typeface="+mn-cs"/>
                          <a:sym typeface="Arial"/>
                        </a:rPr>
                        <a:t>trào</a:t>
                      </a:r>
                      <a:r>
                        <a:rPr lang="en-US" sz="3200" b="0" i="0" u="none" strike="noStrike" cap="none" dirty="0">
                          <a:solidFill>
                            <a:schemeClr val="dk1"/>
                          </a:solidFill>
                          <a:effectLst/>
                          <a:latin typeface="+mn-lt"/>
                          <a:ea typeface="+mn-ea"/>
                          <a:cs typeface="+mn-cs"/>
                          <a:sym typeface="Arial"/>
                        </a:rPr>
                        <a:t>, </a:t>
                      </a:r>
                      <a:r>
                        <a:rPr lang="en-US" sz="3200" b="0" i="0" u="none" strike="noStrike" cap="none" dirty="0" err="1">
                          <a:solidFill>
                            <a:schemeClr val="dk1"/>
                          </a:solidFill>
                          <a:effectLst/>
                          <a:latin typeface="+mn-lt"/>
                          <a:ea typeface="+mn-ea"/>
                          <a:cs typeface="+mn-cs"/>
                          <a:sym typeface="Arial"/>
                        </a:rPr>
                        <a:t>đón</a:t>
                      </a:r>
                      <a:r>
                        <a:rPr lang="en-US" sz="3200" b="0" i="0" u="none" strike="noStrike" cap="none" dirty="0">
                          <a:solidFill>
                            <a:schemeClr val="dk1"/>
                          </a:solidFill>
                          <a:effectLst/>
                          <a:latin typeface="+mn-lt"/>
                          <a:ea typeface="+mn-ea"/>
                          <a:cs typeface="+mn-cs"/>
                          <a:sym typeface="Arial"/>
                        </a:rPr>
                        <a:t>, </a:t>
                      </a:r>
                      <a:r>
                        <a:rPr lang="en-US" sz="3200" b="0" i="0" u="none" strike="noStrike" cap="none" dirty="0" err="1">
                          <a:solidFill>
                            <a:schemeClr val="dk1"/>
                          </a:solidFill>
                          <a:effectLst/>
                          <a:latin typeface="+mn-lt"/>
                          <a:ea typeface="+mn-ea"/>
                          <a:cs typeface="+mn-cs"/>
                          <a:sym typeface="Arial"/>
                        </a:rPr>
                        <a:t>bỏ</a:t>
                      </a:r>
                      <a:endParaRPr lang="en-VN" sz="3200" dirty="0"/>
                    </a:p>
                  </a:txBody>
                  <a:tcPr/>
                </a:tc>
                <a:tc>
                  <a:txBody>
                    <a:bodyPr/>
                    <a:lstStyle/>
                    <a:p>
                      <a:pPr algn="ctr"/>
                      <a:r>
                        <a:rPr lang="en-US" sz="3200" dirty="0" err="1"/>
                        <a:t>vời</a:t>
                      </a:r>
                      <a:r>
                        <a:rPr lang="en-US" sz="3200" dirty="0"/>
                        <a:t> </a:t>
                      </a:r>
                      <a:r>
                        <a:rPr lang="en-US" sz="3200" dirty="0" err="1"/>
                        <a:t>vợi</a:t>
                      </a:r>
                      <a:r>
                        <a:rPr lang="en-US" sz="3200" dirty="0"/>
                        <a:t>,</a:t>
                      </a:r>
                    </a:p>
                    <a:p>
                      <a:pPr algn="ctr"/>
                      <a:r>
                        <a:rPr lang="en-US" sz="3200" b="0" i="0" u="none" strike="noStrike" cap="none" dirty="0" err="1">
                          <a:solidFill>
                            <a:schemeClr val="dk1"/>
                          </a:solidFill>
                          <a:effectLst/>
                          <a:latin typeface="+mn-lt"/>
                          <a:ea typeface="+mn-ea"/>
                          <a:cs typeface="+mn-cs"/>
                          <a:sym typeface="Arial"/>
                        </a:rPr>
                        <a:t>xa</a:t>
                      </a:r>
                      <a:r>
                        <a:rPr lang="en-US" sz="3200" b="0" i="0" u="none" strike="noStrike" cap="none" dirty="0">
                          <a:solidFill>
                            <a:schemeClr val="dk1"/>
                          </a:solidFill>
                          <a:effectLst/>
                          <a:latin typeface="+mn-lt"/>
                          <a:ea typeface="+mn-ea"/>
                          <a:cs typeface="+mn-cs"/>
                          <a:sym typeface="Arial"/>
                        </a:rPr>
                        <a:t>, </a:t>
                      </a:r>
                      <a:r>
                        <a:rPr lang="en-US" sz="3200" b="0" i="0" u="none" strike="noStrike" cap="none" dirty="0" err="1">
                          <a:solidFill>
                            <a:schemeClr val="dk1"/>
                          </a:solidFill>
                          <a:effectLst/>
                          <a:latin typeface="+mn-lt"/>
                          <a:ea typeface="+mn-ea"/>
                          <a:cs typeface="+mn-cs"/>
                          <a:sym typeface="Arial"/>
                        </a:rPr>
                        <a:t>lớn</a:t>
                      </a:r>
                      <a:endParaRPr lang="en-VN" sz="3200" dirty="0"/>
                    </a:p>
                  </a:txBody>
                  <a:tcPr/>
                </a:tc>
                <a:tc>
                  <a:txBody>
                    <a:bodyPr/>
                    <a:lstStyle/>
                    <a:p>
                      <a:pPr algn="ctr"/>
                      <a:r>
                        <a:rPr lang="en-US" sz="3200" b="0" i="0" u="none" strike="noStrike" cap="none" dirty="0">
                          <a:solidFill>
                            <a:schemeClr val="dk1"/>
                          </a:solidFill>
                          <a:effectLst/>
                          <a:latin typeface="+mn-lt"/>
                          <a:ea typeface="+mn-ea"/>
                          <a:cs typeface="+mn-cs"/>
                          <a:sym typeface="Arial"/>
                        </a:rPr>
                        <a:t>qua, </a:t>
                      </a:r>
                    </a:p>
                    <a:p>
                      <a:pPr algn="ctr"/>
                      <a:r>
                        <a:rPr lang="en-US" sz="3200" b="0" i="0" u="none" strike="noStrike" cap="none" dirty="0" err="1">
                          <a:solidFill>
                            <a:schemeClr val="dk1"/>
                          </a:solidFill>
                          <a:effectLst/>
                          <a:latin typeface="+mn-lt"/>
                          <a:ea typeface="+mn-ea"/>
                          <a:cs typeface="+mn-cs"/>
                          <a:sym typeface="Arial"/>
                        </a:rPr>
                        <a:t>ở</a:t>
                      </a:r>
                      <a:r>
                        <a:rPr lang="en-US" sz="3200" b="0" i="0" u="none" strike="noStrike" cap="none" dirty="0">
                          <a:solidFill>
                            <a:schemeClr val="dk1"/>
                          </a:solidFill>
                          <a:effectLst/>
                          <a:latin typeface="+mn-lt"/>
                          <a:ea typeface="+mn-ea"/>
                          <a:cs typeface="+mn-cs"/>
                          <a:sym typeface="Arial"/>
                        </a:rPr>
                        <a:t>, </a:t>
                      </a:r>
                      <a:r>
                        <a:rPr lang="en-US" sz="3200" b="0" i="0" u="none" strike="noStrike" cap="none" dirty="0" err="1">
                          <a:solidFill>
                            <a:schemeClr val="dk1"/>
                          </a:solidFill>
                          <a:effectLst/>
                          <a:latin typeface="+mn-lt"/>
                          <a:ea typeface="+mn-ea"/>
                          <a:cs typeface="+mn-cs"/>
                          <a:sym typeface="Arial"/>
                        </a:rPr>
                        <a:t>với</a:t>
                      </a:r>
                      <a:endParaRPr lang="en-VN" sz="3200" dirty="0"/>
                    </a:p>
                  </a:txBody>
                  <a:tcPr/>
                </a:tc>
                <a:extLst>
                  <a:ext uri="{0D108BD9-81ED-4DB2-BD59-A6C34878D82A}">
                    <a16:rowId xmlns:a16="http://schemas.microsoft.com/office/drawing/2014/main" val="321491783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500"/>
                                        <p:tgtEl>
                                          <p:spTgt spid="44"/>
                                        </p:tgtEl>
                                        <p:attrNameLst>
                                          <p:attrName>ppt_y</p:attrName>
                                        </p:attrNameLst>
                                      </p:cBhvr>
                                      <p:tavLst>
                                        <p:tav tm="0">
                                          <p:val>
                                            <p:strVal val="#ppt_y+#ppt_h*1.125000"/>
                                          </p:val>
                                        </p:tav>
                                        <p:tav tm="100000">
                                          <p:val>
                                            <p:strVal val="#ppt_y"/>
                                          </p:val>
                                        </p:tav>
                                      </p:tavLst>
                                    </p:anim>
                                    <p:animEffect transition="in" filter="wipe(up)">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自定义 2">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22</TotalTime>
  <Words>1179</Words>
  <Application>Microsoft Office PowerPoint</Application>
  <PresentationFormat>Widescreen</PresentationFormat>
  <Paragraphs>107</Paragraphs>
  <Slides>16</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Microsoft Yahei</vt:lpstr>
      <vt:lpstr>Baloo Bhaijaan</vt:lpstr>
      <vt:lpstr>arial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Mai Nguyen</cp:lastModifiedBy>
  <cp:revision>7</cp:revision>
  <dcterms:created xsi:type="dcterms:W3CDTF">2017-08-18T03:02:00Z</dcterms:created>
  <dcterms:modified xsi:type="dcterms:W3CDTF">2021-12-03T06:47:49Z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