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323" r:id="rId2"/>
    <p:sldId id="273" r:id="rId3"/>
    <p:sldId id="322" r:id="rId4"/>
    <p:sldId id="310" r:id="rId5"/>
    <p:sldId id="297" r:id="rId6"/>
    <p:sldId id="319" r:id="rId7"/>
    <p:sldId id="299" r:id="rId8"/>
    <p:sldId id="325" r:id="rId9"/>
    <p:sldId id="300" r:id="rId10"/>
    <p:sldId id="32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101D5"/>
    <a:srgbClr val="FF0000"/>
    <a:srgbClr val="FFFF00"/>
    <a:srgbClr val="BE068E"/>
    <a:srgbClr val="006600"/>
    <a:srgbClr val="008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850F5-785A-45B6-B9C9-70DF176B9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7934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D5ABB-0B12-45AE-B3BE-4C7217A2F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775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11B41-D8AE-4916-B70C-134596831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689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71AF9-6E56-4EC6-8328-6EFBAD2AB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1860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5A21F-3D6E-4C57-81BD-C4C952BFE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9111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FB06-E511-40AB-9880-C3C871E6F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9173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385F-5C2D-40D8-A01B-06DCDF770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90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1644B-97D7-4F96-8925-C7F6DA06F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98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362D-0459-424D-A6B3-0E98A0BF5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373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17D1E-AB42-40EF-8534-805E018AD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983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6B3EE-D81D-49BF-B8BF-F83BBFB68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590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E7A5-3689-42EA-AFDF-1D2A5D5A6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537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9CC4E-4CF3-400C-B434-D17718458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241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45A42-8ED7-40D2-8C32-0166A0D9B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436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74DB04-C380-4118-9E11-BA7B0DF32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1447800"/>
            <a:ext cx="7812088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Toán</a:t>
            </a:r>
            <a:endParaRPr lang="en-US" sz="36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Ôn tập về các phép tính với số tự nhiên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                                           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tr </a:t>
            </a:r>
            <a:r>
              <a:rPr lang="vi-V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162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, 163</a:t>
            </a:r>
            <a:r>
              <a:rPr lang="vi-VN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vi-V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)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960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0000000我图PPT\00001PNG素材\儿童卡通\卡通人物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-228600" y="-304800"/>
            <a:ext cx="20764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2488"/>
            <a:ext cx="121920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95400" y="13922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CỦNG CỐ-DẶN DÒ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3155950" y="2068513"/>
            <a:ext cx="7772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bài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bị: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VỀ CÁC PHÉP TÍNH VỚI SỐ TỰ NHIÊN </a:t>
            </a:r>
            <a:r>
              <a:rPr lang="en-US" altLang="en-US" b="1" i="1" dirty="0">
                <a:solidFill>
                  <a:srgbClr val="0101D5"/>
                </a:solidFill>
                <a:latin typeface="Times New Roman" pitchFamily="18" charset="0"/>
                <a:cs typeface="Times New Roman" pitchFamily="18" charset="0"/>
              </a:rPr>
              <a:t>(TT-T2-Tr 163)</a:t>
            </a:r>
            <a:endParaRPr lang="en-US" altLang="en-US" i="1" dirty="0">
              <a:solidFill>
                <a:srgbClr val="0101D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4191000" y="304800"/>
            <a:ext cx="3810000" cy="9239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0" y="1438275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2, 5 ?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33400" y="2743200"/>
            <a:ext cx="1150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0, 2, 4, 6, 8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hế</a:t>
            </a:r>
            <a:r>
              <a:rPr lang="vi-VN" altLang="en-US" sz="40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endParaRPr lang="vi-VN" alt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3200" b="1" dirty="0">
              <a:latin typeface="VNI-Helv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52600" y="609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Nêu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dấu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hiệu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3 ? </a:t>
            </a:r>
            <a:endParaRPr lang="vi-VN" altLang="en-US" sz="4000" b="1" dirty="0" smtClean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 smtClean="0">
                <a:latin typeface="Times New Roman" pitchFamily="18" charset="0"/>
              </a:rPr>
              <a:t>Dấu</a:t>
            </a:r>
            <a:r>
              <a:rPr lang="vi-VN" altLang="en-US" sz="4000" b="1" dirty="0" smtClean="0"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</a:rPr>
              <a:t>hiệu</a:t>
            </a:r>
            <a:r>
              <a:rPr lang="en-US" altLang="en-US" sz="4000" b="1" dirty="0" smtClean="0">
                <a:latin typeface="Times New Roman" pitchFamily="18" charset="0"/>
              </a:rPr>
              <a:t> </a:t>
            </a:r>
            <a:r>
              <a:rPr lang="en-US" altLang="en-US" sz="4000" b="1" dirty="0">
                <a:latin typeface="Times New Roman" pitchFamily="18" charset="0"/>
              </a:rPr>
              <a:t>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9 ?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660033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3400" y="2792186"/>
            <a:ext cx="1127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tổng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3 </a:t>
            </a:r>
            <a:r>
              <a:rPr lang="en-US" altLang="en-US" sz="4000" b="1" dirty="0" err="1">
                <a:latin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3.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33400" y="4201886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tổng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các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chữ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số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9 </a:t>
            </a:r>
            <a:r>
              <a:rPr lang="en-US" altLang="en-US" sz="4000" b="1" dirty="0" err="1">
                <a:latin typeface="Times New Roman" pitchFamily="18" charset="0"/>
              </a:rPr>
              <a:t>thì</a:t>
            </a:r>
            <a:r>
              <a:rPr lang="en-US" altLang="en-US" sz="4000" b="1" dirty="0">
                <a:latin typeface="Times New Roman" pitchFamily="18" charset="0"/>
              </a:rPr>
              <a:t> chia </a:t>
            </a:r>
            <a:r>
              <a:rPr lang="en-US" altLang="en-US" sz="4000" b="1" dirty="0" err="1">
                <a:latin typeface="Times New Roman" pitchFamily="18" charset="0"/>
              </a:rPr>
              <a:t>hết</a:t>
            </a:r>
            <a:r>
              <a:rPr lang="en-US" altLang="en-US" sz="4000" b="1" dirty="0">
                <a:latin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</a:rPr>
              <a:t> 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3400" y="609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95552" y="1371600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a)  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55291"/>
              </p:ext>
            </p:extLst>
          </p:nvPr>
        </p:nvGraphicFramePr>
        <p:xfrm>
          <a:off x="1549400" y="2010305"/>
          <a:ext cx="8969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3" imgW="457200" imgH="711200" progId="Equation.DSMT4">
                  <p:embed/>
                </p:oleObj>
              </mc:Choice>
              <mc:Fallback>
                <p:oleObj name="Equation" r:id="rId3" imgW="457200" imgH="71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010305"/>
                        <a:ext cx="89693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95952"/>
              </p:ext>
            </p:extLst>
          </p:nvPr>
        </p:nvGraphicFramePr>
        <p:xfrm>
          <a:off x="4724400" y="1957917"/>
          <a:ext cx="1096963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5" imgW="558800" imgH="660400" progId="Equation.DSMT4">
                  <p:embed/>
                </p:oleObj>
              </mc:Choice>
              <mc:Fallback>
                <p:oleObj name="Equation" r:id="rId5" imgW="558800" imgH="660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57917"/>
                        <a:ext cx="1096963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2192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-271463" y="3723218"/>
            <a:ext cx="1582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          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1524000" y="2954338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0217"/>
              </p:ext>
            </p:extLst>
          </p:nvPr>
        </p:nvGraphicFramePr>
        <p:xfrm>
          <a:off x="1616075" y="4308475"/>
          <a:ext cx="8905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7" imgW="457200" imgH="660400" progId="Equation.DSMT4">
                  <p:embed/>
                </p:oleObj>
              </mc:Choice>
              <mc:Fallback>
                <p:oleObj name="Equation" r:id="rId7" imgW="457200" imgH="660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308475"/>
                        <a:ext cx="8905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1524000" y="368776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03826"/>
              </p:ext>
            </p:extLst>
          </p:nvPr>
        </p:nvGraphicFramePr>
        <p:xfrm>
          <a:off x="4800600" y="4343400"/>
          <a:ext cx="110807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9" imgW="545863" imgH="710891" progId="Equation.DSMT4">
                  <p:embed/>
                </p:oleObj>
              </mc:Choice>
              <mc:Fallback>
                <p:oleObj name="Equation" r:id="rId9" imgW="545863" imgH="7108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343400"/>
                        <a:ext cx="1108075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21"/>
          <p:cNvSpPr>
            <a:spLocks noChangeArrowheads="1"/>
          </p:cNvSpPr>
          <p:nvPr/>
        </p:nvSpPr>
        <p:spPr bwMode="auto">
          <a:xfrm>
            <a:off x="1524000" y="3625850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90" name="Object 2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35058805"/>
              </p:ext>
            </p:extLst>
          </p:nvPr>
        </p:nvGraphicFramePr>
        <p:xfrm>
          <a:off x="1676400" y="3070225"/>
          <a:ext cx="7620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11" imgW="380835" imgH="203112" progId="Equation.DSMT4">
                  <p:embed/>
                </p:oleObj>
              </mc:Choice>
              <mc:Fallback>
                <p:oleObj name="Equation" r:id="rId11" imgW="380835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70225"/>
                        <a:ext cx="7620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2" name="Object 2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81053831"/>
              </p:ext>
            </p:extLst>
          </p:nvPr>
        </p:nvGraphicFramePr>
        <p:xfrm>
          <a:off x="1638299" y="5337969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299" y="5337969"/>
                        <a:ext cx="9144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3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7421452"/>
              </p:ext>
            </p:extLst>
          </p:nvPr>
        </p:nvGraphicFramePr>
        <p:xfrm>
          <a:off x="4953000" y="5257800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15" imgW="494870" imgH="203024" progId="Equation.DSMT4">
                  <p:embed/>
                </p:oleObj>
              </mc:Choice>
              <mc:Fallback>
                <p:oleObj name="Equation" r:id="rId15" imgW="494870" imgH="20302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914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0793"/>
              </p:ext>
            </p:extLst>
          </p:nvPr>
        </p:nvGraphicFramePr>
        <p:xfrm>
          <a:off x="4648200" y="2952750"/>
          <a:ext cx="1143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17" imgW="558558" imgH="203112" progId="Equation.DSMT4">
                  <p:embed/>
                </p:oleObj>
              </mc:Choice>
              <mc:Fallback>
                <p:oleObj name="Equation" r:id="rId17" imgW="558558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952750"/>
                        <a:ext cx="11430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Box 2"/>
          <p:cNvSpPr txBox="1">
            <a:spLocks noChangeArrowheads="1"/>
          </p:cNvSpPr>
          <p:nvPr/>
        </p:nvSpPr>
        <p:spPr bwMode="auto">
          <a:xfrm>
            <a:off x="1081881" y="1379008"/>
            <a:ext cx="294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6195 + 2785</a:t>
            </a:r>
          </a:p>
        </p:txBody>
      </p:sp>
      <p:sp>
        <p:nvSpPr>
          <p:cNvPr id="5153" name="TextBox 42"/>
          <p:cNvSpPr txBox="1">
            <a:spLocks noChangeArrowheads="1"/>
          </p:cNvSpPr>
          <p:nvPr/>
        </p:nvSpPr>
        <p:spPr bwMode="auto">
          <a:xfrm>
            <a:off x="1147763" y="3723218"/>
            <a:ext cx="243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5342 -  4185</a:t>
            </a:r>
          </a:p>
        </p:txBody>
      </p:sp>
      <p:sp>
        <p:nvSpPr>
          <p:cNvPr id="5154" name="TextBox 44"/>
          <p:cNvSpPr txBox="1">
            <a:spLocks noChangeArrowheads="1"/>
          </p:cNvSpPr>
          <p:nvPr/>
        </p:nvSpPr>
        <p:spPr bwMode="auto">
          <a:xfrm>
            <a:off x="4267200" y="1369483"/>
            <a:ext cx="2941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47836 + 5409</a:t>
            </a:r>
          </a:p>
        </p:txBody>
      </p:sp>
      <p:sp>
        <p:nvSpPr>
          <p:cNvPr id="5155" name="TextBox 45"/>
          <p:cNvSpPr txBox="1">
            <a:spLocks noChangeArrowheads="1"/>
          </p:cNvSpPr>
          <p:nvPr/>
        </p:nvSpPr>
        <p:spPr bwMode="auto">
          <a:xfrm>
            <a:off x="4271962" y="3721630"/>
            <a:ext cx="243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29041 -  5987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84" grpId="0"/>
      <p:bldP spid="5152" grpId="0"/>
      <p:bldP spid="5153" grpId="0"/>
      <p:bldP spid="5154" grpId="0"/>
      <p:bldP spid="5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532467" y="1100667"/>
            <a:ext cx="281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  <a:p>
            <a:pPr eaLnBrk="1" hangingPunct="1"/>
            <a:endParaRPr lang="en-US" altLang="en-US" sz="3200" dirty="0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60575"/>
              </p:ext>
            </p:extLst>
          </p:nvPr>
        </p:nvGraphicFramePr>
        <p:xfrm>
          <a:off x="1919817" y="2147888"/>
          <a:ext cx="24320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3" imgW="876300" imgH="660400" progId="Equation.DSMT4">
                  <p:embed/>
                </p:oleObj>
              </mc:Choice>
              <mc:Fallback>
                <p:oleObj name="Equation" r:id="rId3" imgW="876300" imgH="660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817" y="2147888"/>
                        <a:ext cx="24320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1"/>
          <p:cNvSpPr>
            <a:spLocks noChangeArrowheads="1"/>
          </p:cNvSpPr>
          <p:nvPr/>
        </p:nvSpPr>
        <p:spPr bwMode="auto">
          <a:xfrm>
            <a:off x="1524000" y="35734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1524000" y="29162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042695"/>
              </p:ext>
            </p:extLst>
          </p:nvPr>
        </p:nvGraphicFramePr>
        <p:xfrm>
          <a:off x="6938963" y="2133600"/>
          <a:ext cx="2444750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5" imgW="888614" imgH="622030" progId="Equation.DSMT4">
                  <p:embed/>
                </p:oleObj>
              </mc:Choice>
              <mc:Fallback>
                <p:oleObj name="Equation" r:id="rId5" imgW="888614" imgH="62203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963" y="2133600"/>
                        <a:ext cx="2444750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1174750" y="22098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6096000" y="2209800"/>
            <a:ext cx="84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</a:t>
            </a:r>
          </a:p>
        </p:txBody>
      </p:sp>
      <p:graphicFrame>
        <p:nvGraphicFramePr>
          <p:cNvPr id="107537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1744436"/>
              </p:ext>
            </p:extLst>
          </p:nvPr>
        </p:nvGraphicFramePr>
        <p:xfrm>
          <a:off x="2705100" y="2680230"/>
          <a:ext cx="2628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7" imgW="952087" imgH="203112" progId="Equation.DSMT4">
                  <p:embed/>
                </p:oleObj>
              </mc:Choice>
              <mc:Fallback>
                <p:oleObj name="Equation" r:id="rId7" imgW="952087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80230"/>
                        <a:ext cx="2628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9" name="Object 1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58798809"/>
              </p:ext>
            </p:extLst>
          </p:nvPr>
        </p:nvGraphicFramePr>
        <p:xfrm>
          <a:off x="2590800" y="3378200"/>
          <a:ext cx="1752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9" imgW="634725" imgH="203112" progId="Equation.DSMT4">
                  <p:embed/>
                </p:oleObj>
              </mc:Choice>
              <mc:Fallback>
                <p:oleObj name="Equation" r:id="rId9" imgW="634725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378200"/>
                        <a:ext cx="17526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2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88253755"/>
              </p:ext>
            </p:extLst>
          </p:nvPr>
        </p:nvGraphicFramePr>
        <p:xfrm>
          <a:off x="7924800" y="2744788"/>
          <a:ext cx="2565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11" imgW="926698" imgH="203112" progId="Equation.DSMT4">
                  <p:embed/>
                </p:oleObj>
              </mc:Choice>
              <mc:Fallback>
                <p:oleObj name="Equation" r:id="rId11" imgW="926698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744788"/>
                        <a:ext cx="2565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5" name="Object 2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07608361"/>
              </p:ext>
            </p:extLst>
          </p:nvPr>
        </p:nvGraphicFramePr>
        <p:xfrm>
          <a:off x="6988175" y="3318405"/>
          <a:ext cx="24606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13" imgW="888614" imgH="203112" progId="Equation.DSMT4">
                  <p:embed/>
                </p:oleObj>
              </mc:Choice>
              <mc:Fallback>
                <p:oleObj name="Equation" r:id="rId13" imgW="888614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3318405"/>
                        <a:ext cx="24606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35" grpId="0"/>
      <p:bldP spid="1075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905000" y="457200"/>
            <a:ext cx="9144000" cy="7080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alt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9"/>
          <p:cNvSpPr>
            <a:spLocks noGrp="1" noChangeArrowheads="1"/>
          </p:cNvSpPr>
          <p:nvPr/>
        </p:nvSpPr>
        <p:spPr bwMode="auto">
          <a:xfrm>
            <a:off x="3333220" y="1600200"/>
            <a:ext cx="3924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b = b + …</a:t>
            </a: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6243637" y="1558131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2476500" y="2590800"/>
            <a:ext cx="670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(a + b) + c =  … + (b + c)</a:t>
            </a:r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5702300" y="25146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1" name="Text Box 18"/>
          <p:cNvSpPr txBox="1">
            <a:spLocks noChangeArrowheads="1"/>
          </p:cNvSpPr>
          <p:nvPr/>
        </p:nvSpPr>
        <p:spPr bwMode="auto">
          <a:xfrm>
            <a:off x="2741613" y="3581400"/>
            <a:ext cx="5486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+ 0 = …. + a = ….</a:t>
            </a:r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6967537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3466570" y="4460345"/>
            <a:ext cx="365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a  - …= a</a:t>
            </a:r>
          </a:p>
        </p:txBody>
      </p:sp>
      <p:sp>
        <p:nvSpPr>
          <p:cNvPr id="8204" name="Rectangle 16"/>
          <p:cNvSpPr>
            <a:spLocks noChangeArrowheads="1"/>
          </p:cNvSpPr>
          <p:nvPr/>
        </p:nvSpPr>
        <p:spPr bwMode="auto">
          <a:xfrm>
            <a:off x="4455053" y="4419600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3352800" y="5334000"/>
            <a:ext cx="350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…. – a = 0</a:t>
            </a:r>
          </a:p>
        </p:txBody>
      </p:sp>
      <p:sp>
        <p:nvSpPr>
          <p:cNvPr id="8206" name="Rectangle 18"/>
          <p:cNvSpPr>
            <a:spLocks noChangeArrowheads="1"/>
          </p:cNvSpPr>
          <p:nvPr/>
        </p:nvSpPr>
        <p:spPr bwMode="auto">
          <a:xfrm>
            <a:off x="3581400" y="5249862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4786312" y="3505200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457200" y="4572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vi-VN" altLang="en-US" sz="40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23825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2329543" y="838200"/>
            <a:ext cx="3013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168 + 2080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+ 32</a:t>
            </a:r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5338330" y="884823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(168 + 32) +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2080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5385955" y="1511915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200 + 2 080</a:t>
            </a: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5395843" y="2051111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2 280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616465" y="2685068"/>
            <a:ext cx="2597150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87 + 94 + 13 + 6</a:t>
            </a: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096405" y="3837412"/>
            <a:ext cx="1017588" cy="54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200</a:t>
            </a: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5062539" y="3290832"/>
            <a:ext cx="1935162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100 + 100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104342" y="2717786"/>
            <a:ext cx="3268663" cy="5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(87 + 13) + (94 +6)</a:t>
            </a: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5867400" y="4616196"/>
            <a:ext cx="379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(121+469) + (85+115)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560411" y="4606205"/>
            <a:ext cx="3383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121 + 85 + 115 + 4 69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867400" y="5148236"/>
            <a:ext cx="193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590 + 200</a:t>
            </a: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5944094" y="5735411"/>
            <a:ext cx="1017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09595" grpId="0"/>
      <p:bldP spid="109596" grpId="0"/>
      <p:bldP spid="109597" grpId="0"/>
      <p:bldP spid="12" grpId="0"/>
      <p:bldP spid="13" grpId="0"/>
      <p:bldP spid="14" grpId="0"/>
      <p:bldP spid="15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ChangeArrowheads="1"/>
          </p:cNvSpPr>
          <p:nvPr/>
        </p:nvSpPr>
        <p:spPr bwMode="auto">
          <a:xfrm>
            <a:off x="123825" y="1524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Rectangle 26"/>
          <p:cNvSpPr>
            <a:spLocks noChangeArrowheads="1"/>
          </p:cNvSpPr>
          <p:nvPr/>
        </p:nvSpPr>
        <p:spPr bwMode="auto">
          <a:xfrm>
            <a:off x="2329543" y="838200"/>
            <a:ext cx="30812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1 268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501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5338330" y="884823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501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1 268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6" name="Rectangle 28"/>
          <p:cNvSpPr>
            <a:spLocks noChangeArrowheads="1"/>
          </p:cNvSpPr>
          <p:nvPr/>
        </p:nvSpPr>
        <p:spPr bwMode="auto">
          <a:xfrm>
            <a:off x="5385955" y="1511915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00 +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1 268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5395843" y="2051111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1 868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056588" y="2693839"/>
            <a:ext cx="2980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168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2080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096405" y="3848264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28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5062539" y="3302512"/>
            <a:ext cx="2204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2 08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5104342" y="2729466"/>
            <a:ext cx="318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168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2 080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5867400" y="4616523"/>
            <a:ext cx="3095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268 + 732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745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689224" y="4648335"/>
            <a:ext cx="3498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vi-VN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Mẫu: 745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268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732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867400" y="5148563"/>
            <a:ext cx="2114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745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49"/>
          <p:cNvSpPr>
            <a:spLocks noChangeArrowheads="1"/>
          </p:cNvSpPr>
          <p:nvPr/>
        </p:nvSpPr>
        <p:spPr bwMode="auto">
          <a:xfrm>
            <a:off x="5944094" y="5734945"/>
            <a:ext cx="1287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1 745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5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109595" grpId="0"/>
      <p:bldP spid="109596" grpId="0"/>
      <p:bldP spid="109597" grpId="0"/>
      <p:bldP spid="12" grpId="0"/>
      <p:bldP spid="13" grpId="0"/>
      <p:bldP spid="14" grpId="0"/>
      <p:bldP spid="15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5" name="Line 9"/>
          <p:cNvSpPr>
            <a:spLocks noChangeShapeType="1"/>
          </p:cNvSpPr>
          <p:nvPr/>
        </p:nvSpPr>
        <p:spPr bwMode="auto">
          <a:xfrm flipV="1">
            <a:off x="4684713" y="1524000"/>
            <a:ext cx="2670175" cy="7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AutoShape 8"/>
          <p:cNvSpPr>
            <a:spLocks/>
          </p:cNvSpPr>
          <p:nvPr/>
        </p:nvSpPr>
        <p:spPr bwMode="auto">
          <a:xfrm rot="5273768">
            <a:off x="6969919" y="1296194"/>
            <a:ext cx="79375" cy="760413"/>
          </a:xfrm>
          <a:prstGeom prst="rightBrace">
            <a:avLst>
              <a:gd name="adj1" fmla="val 79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6" name="AutoShape 10"/>
          <p:cNvSpPr>
            <a:spLocks/>
          </p:cNvSpPr>
          <p:nvPr/>
        </p:nvSpPr>
        <p:spPr bwMode="auto">
          <a:xfrm rot="5400000">
            <a:off x="5956301" y="112712"/>
            <a:ext cx="152400" cy="2670175"/>
          </a:xfrm>
          <a:prstGeom prst="leftBrace">
            <a:avLst>
              <a:gd name="adj1" fmla="val 14600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V="1">
            <a:off x="4684713" y="2360613"/>
            <a:ext cx="1905000" cy="9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5562600" y="658813"/>
            <a:ext cx="1192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1 475q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3983038" y="2617788"/>
            <a:ext cx="184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b="1">
                <a:latin typeface="Times New Roman" pitchFamily="18" charset="0"/>
                <a:cs typeface="Times New Roman" pitchFamily="18" charset="0"/>
              </a:rPr>
            </a:b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1620838" y="1228725"/>
            <a:ext cx="283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Thành Công:</a:t>
            </a:r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8139113" y="1233488"/>
            <a:ext cx="833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?q  </a:t>
            </a: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6524625" y="1685925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184q</a:t>
            </a:r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1811338" y="2052638"/>
            <a:ext cx="2532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TH Thắng Lợi:</a:t>
            </a:r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684713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4684713" y="22336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7367588" y="1447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6604000" y="22177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AutoShape 23"/>
          <p:cNvSpPr>
            <a:spLocks/>
          </p:cNvSpPr>
          <p:nvPr/>
        </p:nvSpPr>
        <p:spPr bwMode="auto">
          <a:xfrm>
            <a:off x="7696200" y="1508125"/>
            <a:ext cx="228600" cy="912813"/>
          </a:xfrm>
          <a:prstGeom prst="rightBrace">
            <a:avLst>
              <a:gd name="adj1" fmla="val 33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6629400" y="14716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25"/>
          <p:cNvSpPr>
            <a:spLocks noChangeArrowheads="1"/>
          </p:cNvSpPr>
          <p:nvPr/>
        </p:nvSpPr>
        <p:spPr bwMode="auto">
          <a:xfrm>
            <a:off x="1011238" y="381000"/>
            <a:ext cx="55038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 tắt: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0" y="2809875"/>
            <a:ext cx="1252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2413000" y="3333750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121884" name="Rectangle 28"/>
          <p:cNvSpPr>
            <a:spLocks noChangeArrowheads="1"/>
          </p:cNvSpPr>
          <p:nvPr/>
        </p:nvSpPr>
        <p:spPr bwMode="auto">
          <a:xfrm>
            <a:off x="6434138" y="3109913"/>
            <a:ext cx="125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2</a:t>
            </a:r>
          </a:p>
        </p:txBody>
      </p:sp>
      <p:sp>
        <p:nvSpPr>
          <p:cNvPr id="10262" name="Line 30"/>
          <p:cNvSpPr>
            <a:spLocks noChangeShapeType="1"/>
          </p:cNvSpPr>
          <p:nvPr/>
        </p:nvSpPr>
        <p:spPr bwMode="auto">
          <a:xfrm>
            <a:off x="6400800" y="3733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Rectangle 31"/>
          <p:cNvSpPr>
            <a:spLocks noChangeArrowheads="1"/>
          </p:cNvSpPr>
          <p:nvPr/>
        </p:nvSpPr>
        <p:spPr bwMode="auto">
          <a:xfrm>
            <a:off x="0" y="3970338"/>
            <a:ext cx="6324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Trường Tiểu học Thắng Lợi quyên góp được số quyển vở là:</a:t>
            </a:r>
          </a:p>
        </p:txBody>
      </p:sp>
      <p:sp>
        <p:nvSpPr>
          <p:cNvPr id="121888" name="Rectangle 32"/>
          <p:cNvSpPr>
            <a:spLocks noChangeArrowheads="1"/>
          </p:cNvSpPr>
          <p:nvPr/>
        </p:nvSpPr>
        <p:spPr bwMode="auto">
          <a:xfrm>
            <a:off x="752475" y="4814888"/>
            <a:ext cx="511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     1 475 – 184 = 1 291 (quyển)</a:t>
            </a:r>
          </a:p>
        </p:txBody>
      </p:sp>
      <p:sp>
        <p:nvSpPr>
          <p:cNvPr id="121889" name="Rectangle 33"/>
          <p:cNvSpPr>
            <a:spLocks noChangeArrowheads="1"/>
          </p:cNvSpPr>
          <p:nvPr/>
        </p:nvSpPr>
        <p:spPr bwMode="auto">
          <a:xfrm>
            <a:off x="152400" y="5299075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3278188" y="6186488"/>
            <a:ext cx="283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1371600" y="5724525"/>
            <a:ext cx="400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+ 1 291 = 2 766 (quyển)</a:t>
            </a:r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6630988" y="3857625"/>
            <a:ext cx="5410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hai trường quên góp được số quyển vở là:</a:t>
            </a:r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6400800" y="48148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1 475 + (1 475 – 184) = 2 766 (quyển)</a:t>
            </a:r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9220200" y="5329238"/>
            <a:ext cx="283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2 766 quyển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40763" y="347821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64" grpId="0" animBg="1"/>
      <p:bldP spid="121866" grpId="0" animBg="1"/>
      <p:bldP spid="121863" grpId="0" animBg="1"/>
      <p:bldP spid="121868" grpId="0"/>
      <p:bldP spid="121870" grpId="0"/>
      <p:bldP spid="121871" grpId="0"/>
      <p:bldP spid="121872" grpId="0"/>
      <p:bldP spid="121874" grpId="0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3" grpId="0"/>
      <p:bldP spid="121887" grpId="0"/>
      <p:bldP spid="121888" grpId="0"/>
      <p:bldP spid="121889" grpId="0"/>
      <p:bldP spid="121891" grpId="0"/>
      <p:bldP spid="121893" grpId="0"/>
      <p:bldP spid="121894" grpId="0"/>
      <p:bldP spid="121895" grpId="0"/>
      <p:bldP spid="12189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524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VNI-Helve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Admin</cp:lastModifiedBy>
  <cp:revision>386</cp:revision>
  <dcterms:created xsi:type="dcterms:W3CDTF">2002-02-12T10:05:52Z</dcterms:created>
  <dcterms:modified xsi:type="dcterms:W3CDTF">2023-04-18T03:24:38Z</dcterms:modified>
</cp:coreProperties>
</file>