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644" r:id="rId2"/>
    <p:sldId id="347" r:id="rId3"/>
    <p:sldId id="338" r:id="rId4"/>
    <p:sldId id="532" r:id="rId5"/>
    <p:sldId id="499" r:id="rId6"/>
    <p:sldId id="500" r:id="rId7"/>
    <p:sldId id="501" r:id="rId8"/>
    <p:sldId id="502" r:id="rId9"/>
    <p:sldId id="503" r:id="rId10"/>
    <p:sldId id="536" r:id="rId11"/>
    <p:sldId id="504" r:id="rId12"/>
    <p:sldId id="505" r:id="rId13"/>
    <p:sldId id="392" r:id="rId14"/>
    <p:sldId id="571" r:id="rId15"/>
    <p:sldId id="563" r:id="rId16"/>
    <p:sldId id="572" r:id="rId17"/>
    <p:sldId id="540" r:id="rId18"/>
    <p:sldId id="270" r:id="rId19"/>
    <p:sldId id="580" r:id="rId20"/>
    <p:sldId id="569" r:id="rId21"/>
    <p:sldId id="583" r:id="rId22"/>
    <p:sldId id="581" r:id="rId23"/>
    <p:sldId id="582" r:id="rId24"/>
    <p:sldId id="524" r:id="rId25"/>
    <p:sldId id="545" r:id="rId26"/>
    <p:sldId id="526" r:id="rId27"/>
    <p:sldId id="342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6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D38"/>
    <a:srgbClr val="FFFFFF"/>
    <a:srgbClr val="FFFFF2"/>
    <a:srgbClr val="ECB2C1"/>
    <a:srgbClr val="3F6FB7"/>
    <a:srgbClr val="FFFFCC"/>
    <a:srgbClr val="134E30"/>
    <a:srgbClr val="640000"/>
    <a:srgbClr val="800000"/>
    <a:srgbClr val="B28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4" autoAdjust="0"/>
    <p:restoredTop sz="84441" autoAdjust="0"/>
  </p:normalViewPr>
  <p:slideViewPr>
    <p:cSldViewPr showGuides="1">
      <p:cViewPr varScale="1">
        <p:scale>
          <a:sx n="112" d="100"/>
          <a:sy n="112" d="100"/>
        </p:scale>
        <p:origin x="504" y="184"/>
      </p:cViewPr>
      <p:guideLst>
        <p:guide orient="horz" pos="2115"/>
        <p:guide pos="69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3342"/>
    </p:cViewPr>
  </p:sorterViewPr>
  <p:notesViewPr>
    <p:cSldViewPr>
      <p:cViewPr varScale="1">
        <p:scale>
          <a:sx n="78" d="100"/>
          <a:sy n="78" d="100"/>
        </p:scale>
        <p:origin x="33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01A41-A85B-4BA3-A58B-5DF29B5ACF29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88F8D-94BC-43CD-A0DF-0660451385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t>13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23FA7-13BA-40A9-B3A3-A41A9EE1D4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5" Type="http://schemas.openxmlformats.org/officeDocument/2006/relationships/image" Target="../media/image12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59.GIF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GIF"/><Relationship Id="rId7" Type="http://schemas.openxmlformats.org/officeDocument/2006/relationships/image" Target="../media/image93.jpe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slide Äáº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5"/>
            <a:ext cx="9144000" cy="514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16258966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1257301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021422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26507" y="1507332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021422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5046265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021422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3365" y="3170767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16258966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4164808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16258966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9227" y="971551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16258966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5029201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16258966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0" y="4743451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1STAR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20200" y="1657350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1STAR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1471613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1STAR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829050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 descr="1STAR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0400" y="3714750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7" descr="pinksparkle6df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8349" y="1029893"/>
            <a:ext cx="6858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 descr="th_b9hsm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0411" y="1714502"/>
            <a:ext cx="200025" cy="1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4" descr="th_b9hsm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11" y="5372102"/>
            <a:ext cx="200025" cy="1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lumen-pflanzen042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0" y="4229100"/>
            <a:ext cx="1885950" cy="186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lumen-pflanzen042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16058" y="4858817"/>
            <a:ext cx="2103742" cy="114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hitecornerFlower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78" y="3886200"/>
            <a:ext cx="1776397" cy="207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lue_rose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98110" y="3257555"/>
            <a:ext cx="1419225" cy="270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umen-pflanzen111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 rot="10800000">
            <a:off x="4946935" y="3886202"/>
            <a:ext cx="2714625" cy="209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lumen-pflanzen042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53200" y="4867427"/>
            <a:ext cx="1829666" cy="115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lumen-pflanzen042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72400" y="4610440"/>
            <a:ext cx="2022764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823" y="852059"/>
            <a:ext cx="682625" cy="186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8" y="872842"/>
            <a:ext cx="682625" cy="186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2" name="Picture 11" descr="WhitecornerFlower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37" y="3886206"/>
            <a:ext cx="1524000" cy="212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npan-Man-s-March-Various-Artists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662118" y="5522119"/>
            <a:ext cx="406400" cy="365760"/>
          </a:xfrm>
          <a:prstGeom prst="rect">
            <a:avLst/>
          </a:prstGeom>
        </p:spPr>
      </p:pic>
      <p:sp>
        <p:nvSpPr>
          <p:cNvPr id="19460" name="WordArt 64"/>
          <p:cNvSpPr>
            <a:spLocks noTextEdit="1"/>
          </p:cNvSpPr>
          <p:nvPr/>
        </p:nvSpPr>
        <p:spPr>
          <a:xfrm>
            <a:off x="3065145" y="1811655"/>
            <a:ext cx="6788150" cy="19392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vi-VN" altLang="en-US" sz="3600" b="1" kern="10" noProof="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Thứ tư ngày 26 tháng 4 năm 2023</a:t>
            </a:r>
          </a:p>
          <a:p>
            <a:pPr algn="ctr"/>
            <a:r>
              <a:rPr lang="vi-VN" altLang="en-US" sz="36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595959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Khoa học</a:t>
            </a:r>
          </a:p>
          <a:p>
            <a:pPr algn="ctr"/>
            <a:r>
              <a:rPr lang="vi-VN" altLang="en-US" sz="36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595959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63: </a:t>
            </a:r>
            <a:r>
              <a:rPr lang="en-US" sz="3600" b="1">
                <a:ln w="12700" cap="flat" cmpd="sng">
                  <a:solidFill>
                    <a:schemeClr val="tx2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ea typeface="Arial" panose="020B0604020202020204" pitchFamily="34" charset="0"/>
                <a:sym typeface="+mn-ea"/>
              </a:rPr>
              <a:t>Động vật </a:t>
            </a:r>
            <a:r>
              <a:rPr lang="vi-VN" altLang="en-US" sz="3600" b="1">
                <a:ln w="12700" cap="flat" cmpd="sng">
                  <a:solidFill>
                    <a:schemeClr val="tx2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ea typeface="Arial" panose="020B0604020202020204" pitchFamily="34" charset="0"/>
                <a:sym typeface="+mn-ea"/>
              </a:rPr>
              <a:t>ăn </a:t>
            </a:r>
            <a:r>
              <a:rPr lang="en-US" sz="3600" b="1">
                <a:ln w="12700" cap="flat" cmpd="sng">
                  <a:solidFill>
                    <a:schemeClr val="tx2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ea typeface="Arial" panose="020B0604020202020204" pitchFamily="34" charset="0"/>
                <a:sym typeface="+mn-ea"/>
              </a:rPr>
              <a:t>gì để sống?</a:t>
            </a:r>
            <a:endParaRPr lang="en-US" sz="3600" b="1">
              <a:ln w="12700" cap="flat" cmpd="sng">
                <a:solidFill>
                  <a:schemeClr val="tx2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vi-VN" altLang="en-US" sz="3600" b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595959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hững loài rắn cực độc và cách chữa trị khi bị cắn - Giáo dục Việt 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" y="1142999"/>
            <a:ext cx="6196149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ộ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2999"/>
            <a:ext cx="5943599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rắn nuốt trọn quả trứng vào bụng mà không hề bị vỡ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343400"/>
            <a:ext cx="5943600" cy="2514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20" y="496668"/>
            <a:ext cx="1088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11031278" y="119390"/>
            <a:ext cx="1143002" cy="71881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5231" y="-411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0" y="4581526"/>
            <a:ext cx="5808133" cy="227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sz="3200" b="1">
              <a:solidFill>
                <a:srgbClr val="0000FF"/>
              </a:solidFill>
            </a:endParaRP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0" y="-33634"/>
            <a:ext cx="2438400" cy="66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endParaRPr lang="en-US" sz="36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1144" name="Picture 8" descr="Quái vật megalodon ăn thịt anh em trong bụng m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2239"/>
            <a:ext cx="5638800" cy="312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6" name="Picture 10" descr="Người đàn ông Australia tử nạn vì bị cá mập cắn - Thế giớ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95800"/>
            <a:ext cx="56388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/>
          <p:cNvSpPr/>
          <p:nvPr/>
        </p:nvSpPr>
        <p:spPr>
          <a:xfrm>
            <a:off x="10808043" y="533400"/>
            <a:ext cx="1371600" cy="7531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-1647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/>
      <p:bldP spid="9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8" name="Text Box 12"/>
          <p:cNvSpPr txBox="1">
            <a:spLocks noChangeArrowheads="1"/>
          </p:cNvSpPr>
          <p:nvPr/>
        </p:nvSpPr>
        <p:spPr bwMode="auto">
          <a:xfrm>
            <a:off x="-28832" y="-33128"/>
            <a:ext cx="235059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114" name="Picture 2" descr="Tăng cường kiểm soát việc buôn bán, tiêu thụ động vật hoang dã nguy cấp và  phóng sinh các loài ngoại lai xâm h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64008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16" name="Picture 4" descr="Mua thịt nai khô ở đâu Đà Nẵng, Hà Nội, HCM, ngon - chất lượ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914399"/>
            <a:ext cx="5791200" cy="594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10486015" y="71701"/>
            <a:ext cx="1676401" cy="6902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20764"/>
            <a:ext cx="9292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8" grpId="0"/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-275689"/>
            <a:ext cx="126492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103" y="3740816"/>
            <a:ext cx="3740151" cy="3206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114800" y="762000"/>
            <a:ext cx="454660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6520" y="2029361"/>
            <a:ext cx="795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Mỗi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loài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vật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nhu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cầu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về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thức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ăn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như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thế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nào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?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3324761"/>
            <a:ext cx="9829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i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1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FF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ahi (hahi911998) - Hồ sơ | Pintere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994480"/>
            <a:ext cx="579120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2157217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018302" y="3363481"/>
            <a:ext cx="121920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000717" y="3882593"/>
            <a:ext cx="82296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000717" y="5410200"/>
            <a:ext cx="122936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993573" y="4397799"/>
            <a:ext cx="7598227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00717" y="4904805"/>
            <a:ext cx="7057683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ải +999 Hình Nền Powerpoint Màu Xanh Dươ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" y="152400"/>
            <a:ext cx="1035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251619"/>
            <a:ext cx="14020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026" y="2286000"/>
            <a:ext cx="6187976" cy="1896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21" y="4038600"/>
            <a:ext cx="192462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78317" y="5029200"/>
            <a:ext cx="102612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en-US" sz="28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tạp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gồm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,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áo Rừng Sư Tử Khỉ Lá động Vật Nền, Nền động Vật, Lá Cây, Trong Rừng Hình 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400" y="886361"/>
            <a:ext cx="81791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4800" y="22860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52800" y="3698339"/>
            <a:ext cx="63627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highlight>
                  <a:srgbClr val="FFFF00"/>
                </a:highlight>
                <a:sym typeface="Wingdings" panose="05000000000000000000" pitchFamily="2" charset="2"/>
              </a:rPr>
              <a:t></a:t>
            </a:r>
            <a:r>
              <a:rPr lang="en-US" sz="4000" dirty="0"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TỔNG HỢP CÁCH LÀM MỒI CÂU CÁ TRẮM CỰC KỲ HIỆU QUẢ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6134" y="914400"/>
            <a:ext cx="6345865" cy="3276599"/>
          </a:xfrm>
          <a:prstGeom prst="rect">
            <a:avLst/>
          </a:prstGeom>
          <a:noFill/>
        </p:spPr>
      </p:pic>
      <p:pic>
        <p:nvPicPr>
          <p:cNvPr id="80902" name="Picture 6" descr="Hé lộ nguyên nhân chính gây dịch tả lợn châu Ph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1"/>
            <a:ext cx="5846134" cy="3276598"/>
          </a:xfrm>
          <a:prstGeom prst="rect">
            <a:avLst/>
          </a:prstGeom>
          <a:noFill/>
        </p:spPr>
      </p:pic>
      <p:pic>
        <p:nvPicPr>
          <p:cNvPr id="80904" name="Picture 8" descr="Top 100 hình ảnh con mèo con cute dễ thương nhấ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0998"/>
            <a:ext cx="5846133" cy="2667003"/>
          </a:xfrm>
          <a:prstGeom prst="rect">
            <a:avLst/>
          </a:prstGeom>
          <a:noFill/>
        </p:spPr>
      </p:pic>
      <p:sp>
        <p:nvSpPr>
          <p:cNvPr id="2" name="AutoShape 2" descr="100+ hình ảnh con chó đang ăn - hinhanhsieudep.ne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AutoShape 6" descr="100+ hình ảnh con chó đang ăn - hinhanhsieudep.net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6" name="Picture 2" descr="100+ hình ảnh con chó đang ăn - hinhanhsieudep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33" y="4190997"/>
            <a:ext cx="6345867" cy="26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20650" y="0"/>
            <a:ext cx="12204699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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96" name="Group 88"/>
          <p:cNvGraphicFramePr>
            <a:graphicFrameLocks noGrp="1"/>
          </p:cNvGraphicFramePr>
          <p:nvPr>
            <p:ph/>
          </p:nvPr>
        </p:nvGraphicFramePr>
        <p:xfrm>
          <a:off x="1524000" y="690562"/>
          <a:ext cx="9144000" cy="3576638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80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 ăn hạt.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478" name="Text Box 35"/>
          <p:cNvSpPr txBox="1">
            <a:spLocks noChangeArrowheads="1"/>
          </p:cNvSpPr>
          <p:nvPr/>
        </p:nvSpPr>
        <p:spPr bwMode="auto">
          <a:xfrm>
            <a:off x="152400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38200" y="4743990"/>
            <a:ext cx="12192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row: Right 42"/>
          <p:cNvSpPr/>
          <p:nvPr/>
        </p:nvSpPr>
        <p:spPr>
          <a:xfrm>
            <a:off x="698761" y="4853200"/>
            <a:ext cx="5334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96" name="Group 88"/>
          <p:cNvGraphicFramePr>
            <a:graphicFrameLocks noGrp="1"/>
          </p:cNvGraphicFramePr>
          <p:nvPr>
            <p:ph/>
          </p:nvPr>
        </p:nvGraphicFramePr>
        <p:xfrm>
          <a:off x="1524000" y="690562"/>
          <a:ext cx="9144000" cy="6205538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80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 ăn hạt.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5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478" name="Text Box 35"/>
          <p:cNvSpPr txBox="1">
            <a:spLocks noChangeArrowheads="1"/>
          </p:cNvSpPr>
          <p:nvPr/>
        </p:nvSpPr>
        <p:spPr bwMode="auto">
          <a:xfrm>
            <a:off x="152400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44"/>
          <p:cNvGrpSpPr/>
          <p:nvPr/>
        </p:nvGrpSpPr>
        <p:grpSpPr bwMode="auto">
          <a:xfrm>
            <a:off x="1524000" y="1989138"/>
            <a:ext cx="1619250" cy="927100"/>
            <a:chOff x="0" y="1752"/>
            <a:chExt cx="930" cy="584"/>
          </a:xfrm>
        </p:grpSpPr>
        <p:pic>
          <p:nvPicPr>
            <p:cNvPr id="19515" name="Picture 38" descr="#0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752"/>
              <a:ext cx="930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6" name="Oval 39"/>
            <p:cNvSpPr>
              <a:spLocks noChangeArrowheads="1"/>
            </p:cNvSpPr>
            <p:nvPr/>
          </p:nvSpPr>
          <p:spPr bwMode="auto">
            <a:xfrm>
              <a:off x="476" y="2160"/>
              <a:ext cx="195" cy="1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>
                  <a:solidFill>
                    <a:schemeClr val="tx2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" name="Group 40"/>
          <p:cNvGrpSpPr/>
          <p:nvPr/>
        </p:nvGrpSpPr>
        <p:grpSpPr bwMode="auto">
          <a:xfrm>
            <a:off x="1548452" y="3202730"/>
            <a:ext cx="1692275" cy="1223962"/>
            <a:chOff x="2928" y="480"/>
            <a:chExt cx="2640" cy="2592"/>
          </a:xfrm>
        </p:grpSpPr>
        <p:pic>
          <p:nvPicPr>
            <p:cNvPr id="19513" name="Picture 41" descr="DSC008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480"/>
              <a:ext cx="2640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4" name="Oval 42"/>
            <p:cNvSpPr>
              <a:spLocks noChangeArrowheads="1"/>
            </p:cNvSpPr>
            <p:nvPr/>
          </p:nvSpPr>
          <p:spPr bwMode="auto">
            <a:xfrm>
              <a:off x="2976" y="2496"/>
              <a:ext cx="528" cy="5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/>
                <a:t>8</a:t>
              </a:r>
            </a:p>
          </p:txBody>
        </p:sp>
      </p:grpSp>
      <p:pic>
        <p:nvPicPr>
          <p:cNvPr id="145451" name="Picture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4777204"/>
            <a:ext cx="1763713" cy="126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9"/>
          <p:cNvGrpSpPr/>
          <p:nvPr/>
        </p:nvGrpSpPr>
        <p:grpSpPr bwMode="auto">
          <a:xfrm>
            <a:off x="3575050" y="1989138"/>
            <a:ext cx="1522413" cy="1079500"/>
            <a:chOff x="1056" y="192"/>
            <a:chExt cx="1392" cy="1056"/>
          </a:xfrm>
        </p:grpSpPr>
        <p:pic>
          <p:nvPicPr>
            <p:cNvPr id="19511" name="Picture 50" descr="hinh (7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92"/>
              <a:ext cx="139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2" name="Oval 51"/>
            <p:cNvSpPr>
              <a:spLocks noChangeArrowheads="1"/>
            </p:cNvSpPr>
            <p:nvPr/>
          </p:nvSpPr>
          <p:spPr bwMode="auto">
            <a:xfrm>
              <a:off x="1584" y="960"/>
              <a:ext cx="2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/>
                <a:t>1</a:t>
              </a:r>
            </a:p>
          </p:txBody>
        </p:sp>
      </p:grpSp>
      <p:grpSp>
        <p:nvGrpSpPr>
          <p:cNvPr id="5" name="Group 52"/>
          <p:cNvGrpSpPr/>
          <p:nvPr/>
        </p:nvGrpSpPr>
        <p:grpSpPr bwMode="auto">
          <a:xfrm>
            <a:off x="3575050" y="3141663"/>
            <a:ext cx="1543050" cy="1079500"/>
            <a:chOff x="3264" y="240"/>
            <a:chExt cx="1488" cy="1056"/>
          </a:xfrm>
        </p:grpSpPr>
        <p:pic>
          <p:nvPicPr>
            <p:cNvPr id="19509" name="Picture 53" descr="hinh (8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10" name="Oval 54"/>
            <p:cNvSpPr>
              <a:spLocks noChangeArrowheads="1"/>
            </p:cNvSpPr>
            <p:nvPr/>
          </p:nvSpPr>
          <p:spPr bwMode="auto">
            <a:xfrm>
              <a:off x="3840" y="1056"/>
              <a:ext cx="2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dirty="0"/>
                <a:t>2</a:t>
              </a:r>
            </a:p>
          </p:txBody>
        </p:sp>
      </p:grpSp>
      <p:grpSp>
        <p:nvGrpSpPr>
          <p:cNvPr id="6" name="Group 55"/>
          <p:cNvGrpSpPr/>
          <p:nvPr/>
        </p:nvGrpSpPr>
        <p:grpSpPr bwMode="auto">
          <a:xfrm>
            <a:off x="3432175" y="4508500"/>
            <a:ext cx="1366838" cy="936625"/>
            <a:chOff x="3360" y="1584"/>
            <a:chExt cx="1440" cy="1056"/>
          </a:xfrm>
        </p:grpSpPr>
        <p:pic>
          <p:nvPicPr>
            <p:cNvPr id="19507" name="Picture 56" descr="hinh (1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584"/>
              <a:ext cx="144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8" name="Oval 57"/>
            <p:cNvSpPr>
              <a:spLocks noChangeArrowheads="1"/>
            </p:cNvSpPr>
            <p:nvPr/>
          </p:nvSpPr>
          <p:spPr bwMode="auto">
            <a:xfrm>
              <a:off x="3360" y="1584"/>
              <a:ext cx="2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/>
                <a:t>9</a:t>
              </a:r>
            </a:p>
          </p:txBody>
        </p:sp>
      </p:grpSp>
      <p:grpSp>
        <p:nvGrpSpPr>
          <p:cNvPr id="7" name="Group 60"/>
          <p:cNvGrpSpPr/>
          <p:nvPr/>
        </p:nvGrpSpPr>
        <p:grpSpPr bwMode="auto">
          <a:xfrm>
            <a:off x="3432175" y="5445125"/>
            <a:ext cx="1511300" cy="1412875"/>
            <a:chOff x="1202" y="3430"/>
            <a:chExt cx="952" cy="890"/>
          </a:xfrm>
        </p:grpSpPr>
        <p:pic>
          <p:nvPicPr>
            <p:cNvPr id="19505" name="Picture 58" descr="totam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430"/>
              <a:ext cx="907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6" name="Picture 59" descr="tải xuống (6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884"/>
              <a:ext cx="952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63"/>
          <p:cNvGrpSpPr/>
          <p:nvPr/>
        </p:nvGrpSpPr>
        <p:grpSpPr bwMode="auto">
          <a:xfrm>
            <a:off x="5303838" y="1989138"/>
            <a:ext cx="1584325" cy="1295400"/>
            <a:chOff x="1440" y="2928"/>
            <a:chExt cx="1475" cy="1056"/>
          </a:xfrm>
        </p:grpSpPr>
        <p:pic>
          <p:nvPicPr>
            <p:cNvPr id="19503" name="Picture 64" descr="hinh (4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928"/>
              <a:ext cx="1475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4" name="Oval 65"/>
            <p:cNvSpPr>
              <a:spLocks noChangeArrowheads="1"/>
            </p:cNvSpPr>
            <p:nvPr/>
          </p:nvSpPr>
          <p:spPr bwMode="auto">
            <a:xfrm>
              <a:off x="1440" y="3744"/>
              <a:ext cx="2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/>
                <a:t>6</a:t>
              </a:r>
              <a:endParaRPr lang="en-US" altLang="en-US" sz="3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45474" name="Picture 66" descr="ca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429000"/>
            <a:ext cx="16573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9"/>
          <p:cNvGrpSpPr/>
          <p:nvPr/>
        </p:nvGrpSpPr>
        <p:grpSpPr bwMode="auto">
          <a:xfrm>
            <a:off x="7032625" y="1989138"/>
            <a:ext cx="1655763" cy="1223962"/>
            <a:chOff x="1440" y="1584"/>
            <a:chExt cx="1440" cy="1056"/>
          </a:xfrm>
        </p:grpSpPr>
        <p:pic>
          <p:nvPicPr>
            <p:cNvPr id="19501" name="Picture 70" descr="hinh (0)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584"/>
              <a:ext cx="144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2" name="Oval 71"/>
            <p:cNvSpPr>
              <a:spLocks noChangeArrowheads="1"/>
            </p:cNvSpPr>
            <p:nvPr/>
          </p:nvSpPr>
          <p:spPr bwMode="auto">
            <a:xfrm>
              <a:off x="1488" y="2352"/>
              <a:ext cx="2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/>
                <a:t>5</a:t>
              </a:r>
              <a:endParaRPr lang="en-US" altLang="en-US" sz="3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9499" name="Picture 7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74" y="3429002"/>
            <a:ext cx="1655664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77"/>
          <p:cNvGrpSpPr/>
          <p:nvPr/>
        </p:nvGrpSpPr>
        <p:grpSpPr bwMode="auto">
          <a:xfrm>
            <a:off x="9048750" y="1989138"/>
            <a:ext cx="1223963" cy="1295400"/>
            <a:chOff x="0" y="1584"/>
            <a:chExt cx="1440" cy="1061"/>
          </a:xfrm>
        </p:grpSpPr>
        <p:pic>
          <p:nvPicPr>
            <p:cNvPr id="19497" name="Picture 78" descr="hinh (10)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4"/>
              <a:ext cx="1440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8" name="Oval 79"/>
            <p:cNvSpPr>
              <a:spLocks noChangeArrowheads="1"/>
            </p:cNvSpPr>
            <p:nvPr/>
          </p:nvSpPr>
          <p:spPr bwMode="auto">
            <a:xfrm>
              <a:off x="1056" y="2352"/>
              <a:ext cx="2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800"/>
                <a:t>4</a:t>
              </a:r>
              <a:endParaRPr lang="en-US" altLang="en-US" sz="28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80"/>
          <p:cNvGrpSpPr/>
          <p:nvPr/>
        </p:nvGrpSpPr>
        <p:grpSpPr bwMode="auto">
          <a:xfrm>
            <a:off x="8975725" y="3284538"/>
            <a:ext cx="1296988" cy="936625"/>
            <a:chOff x="4272" y="2928"/>
            <a:chExt cx="1488" cy="1056"/>
          </a:xfrm>
        </p:grpSpPr>
        <p:pic>
          <p:nvPicPr>
            <p:cNvPr id="19495" name="Picture 81" descr="hinh (5)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928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6" name="Oval 82"/>
            <p:cNvSpPr>
              <a:spLocks noChangeArrowheads="1"/>
            </p:cNvSpPr>
            <p:nvPr/>
          </p:nvSpPr>
          <p:spPr bwMode="auto">
            <a:xfrm>
              <a:off x="4272" y="3696"/>
              <a:ext cx="2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800"/>
                <a:t>7</a:t>
              </a:r>
            </a:p>
          </p:txBody>
        </p:sp>
      </p:grpSp>
      <p:pic>
        <p:nvPicPr>
          <p:cNvPr id="145491" name="Picture 83" descr="tramdenmylopharyngodonpiceuscopyfw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13" y="4437063"/>
            <a:ext cx="1512887" cy="6492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92" name="Picture 84" descr="vtc_253204_pig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12" y="5157788"/>
            <a:ext cx="1512888" cy="7207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93" name="Picture 85" descr="vi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962650"/>
            <a:ext cx="1514475" cy="908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5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5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5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5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04963" y="995040"/>
            <a:ext cx="899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1905000"/>
            <a:ext cx="110442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Quan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 – 127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324584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ải +999 Hình Nền Powerpoint Màu Xanh Dương Đẹp Nhất 20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3091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99593" y="152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" name="图片 76803" descr="PPT素材-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33400"/>
            <a:ext cx="12725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 rot="20318613">
            <a:off x="1232933" y="1458034"/>
            <a:ext cx="2701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1" y="2209800"/>
            <a:ext cx="883920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dành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kiếm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loài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0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altLang="vi-VN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>
                <a:solidFill>
                  <a:srgbClr val="2C4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3133410" y="152400"/>
            <a:ext cx="4876800" cy="6858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9525">
                  <a:solidFill>
                    <a:srgbClr val="3366FF"/>
                  </a:solidFill>
                  <a:round/>
                </a:ln>
                <a:solidFill>
                  <a:schemeClr val="bg1"/>
                </a:solidFill>
                <a:effectLst>
                  <a:outerShdw sy="-50000" kx="-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Trò chơi: Đố bạn con gì ?</a:t>
            </a:r>
            <a:endParaRPr lang="en-US" sz="3600" b="1" kern="10" dirty="0">
              <a:ln w="9525">
                <a:solidFill>
                  <a:srgbClr val="3366FF"/>
                </a:solidFill>
                <a:round/>
              </a:ln>
              <a:gradFill rotWithShape="1">
                <a:gsLst>
                  <a:gs pos="0">
                    <a:srgbClr val="000099"/>
                  </a:gs>
                  <a:gs pos="100000">
                    <a:srgbClr val="FF66FF"/>
                  </a:gs>
                </a:gsLst>
                <a:lin ang="5400000" scaled="1"/>
              </a:gradFill>
              <a:effectLst>
                <a:outerShdw sy="-50000" kx="-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1381014"/>
            <a:ext cx="2489578" cy="1400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93" y="1115650"/>
            <a:ext cx="2230272" cy="1665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72" y="1031059"/>
            <a:ext cx="3111720" cy="1750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1031059"/>
            <a:ext cx="2554270" cy="1704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" y="2929544"/>
            <a:ext cx="3032188" cy="2012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92" y="2922437"/>
            <a:ext cx="2758474" cy="2068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87" y="2929544"/>
            <a:ext cx="3111720" cy="2074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061" y="3216943"/>
            <a:ext cx="2945939" cy="1783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1" y="5080399"/>
            <a:ext cx="2758474" cy="1625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50" y="5054140"/>
            <a:ext cx="3111720" cy="1750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029200"/>
            <a:ext cx="3200400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1371600"/>
          <a:ext cx="121158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1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626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Mỗi nhóm cử đại diện 1 bạn tham gia. GV dán vào lưng HS 1 con vật mà không cho HS đó biết, sau đó yêu cầu HS quay lưng lại cho các bạn xem con vật của mình.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HS chơi có nhiệm vụ đoán xem con vật mình đang mang là con gì.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HS chơi được hỏi các bạn dưới lớp 5 câu về đặc điểm của con vật.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HS dưới lớp chỉ trả lời đúng / sai.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Tìm được con vật sẽ nhận một tràng pháo tay.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86200" y="381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1645921" y="2867382"/>
            <a:ext cx="8839200" cy="3200400"/>
          </a:xfrm>
          <a:prstGeom prst="flowChartProcess">
            <a:avLst/>
          </a:prstGeom>
          <a:noFill/>
          <a:ln w="38100" cmpd="dbl">
            <a:solidFill>
              <a:srgbClr val="3366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699" name="WordArt 3"/>
          <p:cNvSpPr>
            <a:spLocks noChangeArrowheads="1" noChangeShapeType="1" noTextEdit="1"/>
          </p:cNvSpPr>
          <p:nvPr/>
        </p:nvSpPr>
        <p:spPr bwMode="auto">
          <a:xfrm>
            <a:off x="2641600" y="790218"/>
            <a:ext cx="6400800" cy="12954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9525">
                  <a:solidFill>
                    <a:srgbClr val="3366FF"/>
                  </a:solidFill>
                  <a:round/>
                </a:ln>
                <a:solidFill>
                  <a:schemeClr val="bg1"/>
                </a:solidFill>
                <a:effectLst>
                  <a:outerShdw sy="-50000" kx="-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Trò chơi: Đố bạn con gì ?</a:t>
            </a:r>
            <a:endParaRPr lang="en-US" sz="3600" b="1" kern="10" dirty="0">
              <a:ln w="9525">
                <a:solidFill>
                  <a:srgbClr val="3366FF"/>
                </a:solidFill>
                <a:round/>
              </a:ln>
              <a:gradFill rotWithShape="1">
                <a:gsLst>
                  <a:gs pos="0">
                    <a:srgbClr val="000099"/>
                  </a:gs>
                  <a:gs pos="100000">
                    <a:srgbClr val="FF66FF"/>
                  </a:gs>
                </a:gsLst>
                <a:lin ang="5400000" scaled="1"/>
              </a:gradFill>
              <a:effectLst>
                <a:outerShdw sy="-50000" kx="-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2235200" y="3124200"/>
            <a:ext cx="3251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 vật ăn </a:t>
            </a:r>
            <a:r>
              <a:rPr lang="en-US" sz="3600" kern="10" dirty="0" err="1">
                <a:ln w="9525">
                  <a:noFill/>
                  <a:rou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thực</a:t>
            </a:r>
            <a:r>
              <a:rPr lang="en-US" sz="3600" kern="10" dirty="0">
                <a:ln w="9525">
                  <a:noFill/>
                  <a:rou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9525">
                  <a:noFill/>
                  <a:rou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vật</a:t>
            </a:r>
            <a:endParaRPr lang="en-US" sz="3600" kern="10" dirty="0">
              <a:ln w="9525">
                <a:noFill/>
                <a:rou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6502400" y="3124200"/>
            <a:ext cx="3251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 vật </a:t>
            </a:r>
            <a:r>
              <a:rPr lang="en-US" sz="3600" kern="10" dirty="0" err="1">
                <a:ln w="9525">
                  <a:noFill/>
                  <a:rou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ăn</a:t>
            </a:r>
            <a:r>
              <a:rPr lang="en-US" sz="3600" kern="10" dirty="0">
                <a:ln w="9525">
                  <a:noFill/>
                  <a:rou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9525">
                  <a:noFill/>
                  <a:rou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thịt</a:t>
            </a:r>
            <a:endParaRPr lang="en-US" sz="3600" kern="10" dirty="0">
              <a:ln w="9525">
                <a:noFill/>
                <a:rou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4582" name="WordArt 6"/>
          <p:cNvSpPr>
            <a:spLocks noChangeArrowheads="1" noChangeShapeType="1" noTextEdit="1"/>
          </p:cNvSpPr>
          <p:nvPr/>
        </p:nvSpPr>
        <p:spPr bwMode="auto">
          <a:xfrm>
            <a:off x="4216400" y="4659631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 vật ăn t</a:t>
            </a:r>
            <a:r>
              <a:rPr lang="en-US" sz="3600" kern="10" dirty="0" err="1">
                <a:ln w="9525">
                  <a:noFill/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ạp</a:t>
            </a:r>
            <a:endParaRPr lang="en-US" sz="3600" kern="10" dirty="0">
              <a:ln w="9525">
                <a:noFill/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7704" name="AutoShape 8" descr="Picture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677247" y="2916913"/>
            <a:ext cx="4411133" cy="1614726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  <a:ln w="38100" cmpd="dbl">
            <a:solidFill>
              <a:srgbClr val="FF00FF"/>
            </a:solidFill>
            <a:miter lim="800000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7706" name="AutoShape 10" descr="Picture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59200" y="4557894"/>
            <a:ext cx="4775199" cy="1503815"/>
          </a:xfrm>
          <a:prstGeom prst="flowChartProcess">
            <a:avLst/>
          </a:prstGeom>
          <a:solidFill>
            <a:srgbClr val="00B0F0"/>
          </a:solidFill>
          <a:ln w="38100" cmpd="dbl">
            <a:solidFill>
              <a:srgbClr val="FF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7" name="AutoShape 11" descr="Picture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103621" y="2900305"/>
            <a:ext cx="4381499" cy="161472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38100" cmpd="dbl">
            <a:solidFill>
              <a:srgbClr val="FF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8" name="AutoShape 1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09550" y="1171218"/>
            <a:ext cx="1282700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FF0000"/>
              </a:solidFill>
              <a:highlight>
                <a:srgbClr val="000080"/>
              </a:highlight>
            </a:endParaRPr>
          </a:p>
        </p:txBody>
      </p:sp>
      <p:sp>
        <p:nvSpPr>
          <p:cNvPr id="157709" name="WordArt 13"/>
          <p:cNvSpPr>
            <a:spLocks noChangeArrowheads="1" noChangeShapeType="1" noTextEdit="1"/>
          </p:cNvSpPr>
          <p:nvPr/>
        </p:nvSpPr>
        <p:spPr bwMode="auto">
          <a:xfrm>
            <a:off x="3759200" y="3167064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</a:p>
        </p:txBody>
      </p:sp>
      <p:sp>
        <p:nvSpPr>
          <p:cNvPr id="157710" name="WordArt 14"/>
          <p:cNvSpPr>
            <a:spLocks noChangeArrowheads="1" noChangeShapeType="1" noTextEdit="1"/>
          </p:cNvSpPr>
          <p:nvPr/>
        </p:nvSpPr>
        <p:spPr bwMode="auto">
          <a:xfrm>
            <a:off x="7924800" y="3200401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157711" name="WordArt 15"/>
          <p:cNvSpPr>
            <a:spLocks noChangeArrowheads="1" noChangeShapeType="1" noTextEdit="1"/>
          </p:cNvSpPr>
          <p:nvPr/>
        </p:nvSpPr>
        <p:spPr bwMode="auto">
          <a:xfrm>
            <a:off x="6042660" y="4820245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-16774"/>
            <a:ext cx="650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Luyện tập, thực hành:</a:t>
            </a:r>
            <a:endParaRPr lang="en-US" sz="3600" dirty="0">
              <a:effectLst/>
              <a:highlight>
                <a:srgbClr val="FFFF00"/>
              </a:highlight>
              <a:latin typeface=".VnAristot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7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7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7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6"/>
                  </p:tgtEl>
                </p:cond>
              </p:nextCondLst>
            </p:seq>
          </p:childTnLst>
        </p:cTn>
      </p:par>
    </p:tnLst>
    <p:bldLst>
      <p:bldP spid="157699" grpId="0" animBg="1"/>
      <p:bldP spid="157704" grpId="0" animBg="1"/>
      <p:bldP spid="157706" grpId="0" animBg="1"/>
      <p:bldP spid="157707" grpId="0" animBg="1"/>
      <p:bldP spid="157709" grpId="0" animBg="1"/>
      <p:bldP spid="157710" grpId="0" animBg="1"/>
      <p:bldP spid="1577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56266"/>
            <a:ext cx="12192000" cy="6858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   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quý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hiếm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0" y="1178985"/>
            <a:ext cx="12192000" cy="5562600"/>
            <a:chOff x="866" y="897"/>
            <a:chExt cx="10822" cy="5952"/>
          </a:xfrm>
        </p:grpSpPr>
        <p:sp>
          <p:nvSpPr>
            <p:cNvPr id="30733" name="AutoShape 4"/>
            <p:cNvSpPr>
              <a:spLocks noChangeAspect="1" noChangeArrowheads="1"/>
            </p:cNvSpPr>
            <p:nvPr/>
          </p:nvSpPr>
          <p:spPr bwMode="auto">
            <a:xfrm>
              <a:off x="866" y="897"/>
              <a:ext cx="10822" cy="59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/>
            <p:nvPr/>
          </p:nvGrpSpPr>
          <p:grpSpPr bwMode="auto">
            <a:xfrm>
              <a:off x="4005" y="898"/>
              <a:ext cx="2924" cy="2612"/>
              <a:chOff x="4687" y="8621"/>
              <a:chExt cx="2924" cy="2612"/>
            </a:xfrm>
          </p:grpSpPr>
          <p:pic>
            <p:nvPicPr>
              <p:cNvPr id="30744" name="Picture 6" descr="cao do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687" y="8621"/>
                <a:ext cx="2924" cy="2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45" name="Rectangle 7"/>
              <p:cNvSpPr>
                <a:spLocks noChangeArrowheads="1"/>
              </p:cNvSpPr>
              <p:nvPr/>
            </p:nvSpPr>
            <p:spPr bwMode="auto">
              <a:xfrm>
                <a:off x="4703" y="10719"/>
                <a:ext cx="622" cy="421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 sz="20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Cáo</a:t>
                </a:r>
                <a:endParaRPr lang="en-US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8"/>
            <p:cNvGrpSpPr/>
            <p:nvPr/>
          </p:nvGrpSpPr>
          <p:grpSpPr bwMode="auto">
            <a:xfrm>
              <a:off x="6949" y="898"/>
              <a:ext cx="2488" cy="2597"/>
              <a:chOff x="6624" y="8621"/>
              <a:chExt cx="2488" cy="2597"/>
            </a:xfrm>
          </p:grpSpPr>
          <p:pic>
            <p:nvPicPr>
              <p:cNvPr id="30742" name="Picture 9" descr="gau ngua"/>
              <p:cNvPicPr>
                <a:picLocks noChangeAspect="1" noChangeArrowheads="1" noCrop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624" y="8621"/>
                <a:ext cx="2488" cy="2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43" name="Rectangle 10"/>
              <p:cNvSpPr>
                <a:spLocks noChangeArrowheads="1"/>
              </p:cNvSpPr>
              <p:nvPr/>
            </p:nvSpPr>
            <p:spPr bwMode="auto">
              <a:xfrm>
                <a:off x="6635" y="10737"/>
                <a:ext cx="1143" cy="403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 sz="20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Gấu</a:t>
                </a:r>
                <a:r>
                  <a:rPr lang="en-US" sz="2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ngựa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5" name="Group 11"/>
            <p:cNvGrpSpPr/>
            <p:nvPr/>
          </p:nvGrpSpPr>
          <p:grpSpPr bwMode="auto">
            <a:xfrm>
              <a:off x="9457" y="898"/>
              <a:ext cx="2211" cy="2612"/>
              <a:chOff x="4971" y="8981"/>
              <a:chExt cx="2211" cy="2612"/>
            </a:xfrm>
          </p:grpSpPr>
          <p:pic>
            <p:nvPicPr>
              <p:cNvPr id="30740" name="Picture 12" descr="k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71" y="8981"/>
                <a:ext cx="2211" cy="2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41" name="Rectangle 13"/>
              <p:cNvSpPr>
                <a:spLocks noChangeArrowheads="1"/>
              </p:cNvSpPr>
              <p:nvPr/>
            </p:nvSpPr>
            <p:spPr bwMode="auto">
              <a:xfrm>
                <a:off x="4996" y="11097"/>
                <a:ext cx="1405" cy="424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 sz="20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</a:t>
                </a:r>
                <a:r>
                  <a:rPr lang="en-US" sz="2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endParaRPr lang="en-US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14"/>
            <p:cNvGrpSpPr/>
            <p:nvPr/>
          </p:nvGrpSpPr>
          <p:grpSpPr bwMode="auto">
            <a:xfrm>
              <a:off x="878" y="898"/>
              <a:ext cx="3137" cy="2853"/>
              <a:chOff x="4609" y="8127"/>
              <a:chExt cx="3137" cy="2853"/>
            </a:xfrm>
          </p:grpSpPr>
          <p:pic>
            <p:nvPicPr>
              <p:cNvPr id="30738" name="Picture 15" descr="a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613" y="8127"/>
                <a:ext cx="3133" cy="2853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</p:pic>
          <p:sp>
            <p:nvSpPr>
              <p:cNvPr id="30739" name="Rectangle 16"/>
              <p:cNvSpPr>
                <a:spLocks noChangeArrowheads="1"/>
              </p:cNvSpPr>
              <p:nvPr/>
            </p:nvSpPr>
            <p:spPr bwMode="auto">
              <a:xfrm>
                <a:off x="4609" y="10246"/>
                <a:ext cx="789" cy="421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 sz="20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Sói</a:t>
                </a:r>
                <a:r>
                  <a:rPr lang="en-US" sz="2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endParaRPr lang="en-US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" name="Group 17"/>
          <p:cNvGrpSpPr/>
          <p:nvPr/>
        </p:nvGrpSpPr>
        <p:grpSpPr bwMode="auto">
          <a:xfrm>
            <a:off x="0" y="3723762"/>
            <a:ext cx="3547258" cy="3134237"/>
            <a:chOff x="1551" y="8331"/>
            <a:chExt cx="2065" cy="2996"/>
          </a:xfrm>
        </p:grpSpPr>
        <p:pic>
          <p:nvPicPr>
            <p:cNvPr id="30731" name="Picture 18" descr="gau cho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51" y="8331"/>
              <a:ext cx="2065" cy="2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2" name="Rectangle 19"/>
            <p:cNvSpPr>
              <a:spLocks noChangeArrowheads="1"/>
            </p:cNvSpPr>
            <p:nvPr/>
          </p:nvSpPr>
          <p:spPr bwMode="auto">
            <a:xfrm>
              <a:off x="1583" y="10841"/>
              <a:ext cx="678" cy="48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</a:t>
              </a:r>
              <a:endParaRPr 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0"/>
          <p:cNvGrpSpPr/>
          <p:nvPr/>
        </p:nvGrpSpPr>
        <p:grpSpPr bwMode="auto">
          <a:xfrm>
            <a:off x="3449440" y="3733639"/>
            <a:ext cx="4258949" cy="3089922"/>
            <a:chOff x="3318" y="8261"/>
            <a:chExt cx="4154" cy="2725"/>
          </a:xfrm>
        </p:grpSpPr>
        <p:pic>
          <p:nvPicPr>
            <p:cNvPr id="30729" name="Picture 21" descr="h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18" y="8261"/>
              <a:ext cx="4058" cy="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0" name="Rectangle 22"/>
            <p:cNvSpPr>
              <a:spLocks noChangeArrowheads="1"/>
            </p:cNvSpPr>
            <p:nvPr/>
          </p:nvSpPr>
          <p:spPr bwMode="auto">
            <a:xfrm>
              <a:off x="5726" y="10555"/>
              <a:ext cx="1746" cy="41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endParaRPr 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3"/>
          <p:cNvGrpSpPr/>
          <p:nvPr/>
        </p:nvGrpSpPr>
        <p:grpSpPr bwMode="auto">
          <a:xfrm>
            <a:off x="7610109" y="3723641"/>
            <a:ext cx="4581895" cy="3188223"/>
            <a:chOff x="6510" y="8081"/>
            <a:chExt cx="3705" cy="2749"/>
          </a:xfrm>
        </p:grpSpPr>
        <p:pic>
          <p:nvPicPr>
            <p:cNvPr id="30727" name="Picture 24" descr="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10" y="8081"/>
              <a:ext cx="3697" cy="2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8" name="Rectangle 25"/>
            <p:cNvSpPr>
              <a:spLocks noChangeArrowheads="1"/>
            </p:cNvSpPr>
            <p:nvPr/>
          </p:nvSpPr>
          <p:spPr bwMode="auto">
            <a:xfrm>
              <a:off x="9717" y="10425"/>
              <a:ext cx="498" cy="405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endParaRPr 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552" y="0"/>
            <a:ext cx="732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4. Vận dụng, trải nghiệm:</a:t>
            </a:r>
            <a:endParaRPr lang="en-US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11" name="Arrow: Right 10"/>
          <p:cNvSpPr/>
          <p:nvPr/>
        </p:nvSpPr>
        <p:spPr>
          <a:xfrm>
            <a:off x="370604" y="817919"/>
            <a:ext cx="5334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1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1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1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 build="p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ảnh em bé cho gà ăn - hinhanhsieudep.n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028"/>
            <a:ext cx="57912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9 tuổi xinh trai xây nhà cho những chú chó l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57" y="678028"/>
            <a:ext cx="62484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4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4. Vận dụng, trải nghiệm:</a:t>
            </a:r>
            <a:endParaRPr lang="en-US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4105" y="6172200"/>
            <a:ext cx="10003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</a:rPr>
              <a:t>        Chăm sóc và bảo vệ các loài vật nuôi </a:t>
            </a:r>
            <a:endParaRPr lang="en-US" sz="3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1219200" y="6334899"/>
            <a:ext cx="5334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239" y="5596115"/>
            <a:ext cx="121920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hổ,cá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8370" name="Picture 2" descr="Hổ Amur Con Động Vật Ăn Thịt - Ảnh miễn phí trên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4485"/>
            <a:ext cx="6479117" cy="444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Kỹ thuật nuôi cá sấu lấy thịt và da. Chi phí đầu tư trang trại nuô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239" y="921577"/>
            <a:ext cx="5715000" cy="444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" y="13153"/>
            <a:ext cx="585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4. Vận dụng, trải nghiệm:</a:t>
            </a:r>
            <a:endParaRPr lang="en-US" sz="3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228600" y="5801115"/>
            <a:ext cx="5334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62200" y="189329"/>
            <a:ext cx="9144000" cy="561618"/>
          </a:xfrm>
          <a:prstGeom prst="rect">
            <a:avLst/>
          </a:prstGeom>
          <a:noFill/>
        </p:spPr>
        <p:txBody>
          <a:bodyPr wrap="squar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495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750947"/>
            <a:ext cx="1226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- Tìm hiểu về thức ăn và quá trình tiêu hoá thức ăn của trâu, bò có gì đặc biệt?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2164" y="6508544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j-lt"/>
              </a:rPr>
              <a:t>(Trâu, bò thường nhai lại thức ăn vào những lúc nghỉ ngơi)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6_28_1340817755_62_120626kpxxx01_0c0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289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0f766ec1-2d15-4c79-9774-6557f71ed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0"/>
            <a:ext cx="32146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Hinhnendl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26988"/>
            <a:ext cx="31432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1-12-93ffb-13939864886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86025"/>
            <a:ext cx="307181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 descr="chim-go-kien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500313"/>
            <a:ext cx="31432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shark-3747-1382504398-5015-13825124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714875"/>
            <a:ext cx="321468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" descr="H%C3%ACnh+%E1%BA%A3nh+con+s%C3%B3c+(3)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500313"/>
            <a:ext cx="307181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9810750" y="1785938"/>
            <a:ext cx="857250" cy="7858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67500" y="1714500"/>
            <a:ext cx="857250" cy="7858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95688" y="1785938"/>
            <a:ext cx="857250" cy="7858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38938" y="3929063"/>
            <a:ext cx="857250" cy="7858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95688" y="3929063"/>
            <a:ext cx="857250" cy="7858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38938" y="6143625"/>
            <a:ext cx="857250" cy="7858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8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882188" y="3929063"/>
            <a:ext cx="857250" cy="7858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6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513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14875"/>
            <a:ext cx="29638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/>
          <p:cNvSpPr/>
          <p:nvPr/>
        </p:nvSpPr>
        <p:spPr>
          <a:xfrm>
            <a:off x="3595688" y="6072188"/>
            <a:ext cx="857250" cy="7858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7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5138" name="Picture 9" descr="https://i.ytimg.com/vi/g_h2cVixsmA/hqdefaul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714875"/>
            <a:ext cx="3143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>
          <a:xfrm>
            <a:off x="9810750" y="6072188"/>
            <a:ext cx="857250" cy="7858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9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-12700" y="372961"/>
            <a:ext cx="877013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-12700" y="-85328"/>
            <a:ext cx="5592282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ông dụng hạ nhiệt từ chiếc cổ dài của hươu cao cổ - VnExpr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34" y="967896"/>
            <a:ext cx="6331733" cy="2918304"/>
          </a:xfrm>
          <a:prstGeom prst="rect">
            <a:avLst/>
          </a:prstGeom>
          <a:noFill/>
        </p:spPr>
      </p:pic>
      <p:pic>
        <p:nvPicPr>
          <p:cNvPr id="17" name="Picture 10" descr="Phát hiện một con hươu cao cổ lông trắng quý hiếm ở Kenya | Môi trường |  Vietnam+ (VietnamPlu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03" y="3886200"/>
            <a:ext cx="6331733" cy="2927198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>
          <a:xfrm>
            <a:off x="10668000" y="44602"/>
            <a:ext cx="1523999" cy="8264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201399" y="134665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050" name="Picture 2" descr="Thế giới động vật: Phì cười trước tư thế mỗi lần ăn cỏ của hươu cao cổ |  Tin tức mới nhất 24h - Đọc Báo Lao Động online - Laodong.v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599" y="961123"/>
            <a:ext cx="5867401" cy="58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8" grpId="0"/>
      <p:bldP spid="1710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92" name="Text Box 24"/>
          <p:cNvSpPr txBox="1">
            <a:spLocks noChangeArrowheads="1"/>
          </p:cNvSpPr>
          <p:nvPr/>
        </p:nvSpPr>
        <p:spPr bwMode="auto">
          <a:xfrm>
            <a:off x="0" y="-83738"/>
            <a:ext cx="374438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5193" name="Text Box 25"/>
          <p:cNvSpPr txBox="1">
            <a:spLocks noChangeArrowheads="1"/>
          </p:cNvSpPr>
          <p:nvPr/>
        </p:nvSpPr>
        <p:spPr bwMode="auto">
          <a:xfrm>
            <a:off x="-100770" y="448542"/>
            <a:ext cx="1122597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96266" name="Picture 10" descr="câu chuyện về đàn bò ven biển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6428"/>
            <a:ext cx="5867400" cy="3187635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11125200" y="0"/>
            <a:ext cx="1025324" cy="7717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26" name="Picture 2" descr="con bò ăn cỏ -liên khúc nhạc con bò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5867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bò có biểu hiện nôn nóng, người đàn ông đến gần rồi nể phục con vậ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156428"/>
            <a:ext cx="6308524" cy="57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92" grpId="0"/>
      <p:bldP spid="135193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65" name="Text Box 25"/>
          <p:cNvSpPr txBox="1">
            <a:spLocks noChangeArrowheads="1"/>
          </p:cNvSpPr>
          <p:nvPr/>
        </p:nvSpPr>
        <p:spPr bwMode="auto">
          <a:xfrm>
            <a:off x="88857" y="-152400"/>
            <a:ext cx="374438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8266" name="Text Box 26"/>
          <p:cNvSpPr txBox="1">
            <a:spLocks noChangeArrowheads="1"/>
          </p:cNvSpPr>
          <p:nvPr/>
        </p:nvSpPr>
        <p:spPr bwMode="auto">
          <a:xfrm>
            <a:off x="63457" y="435775"/>
            <a:ext cx="12018389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5234" name="Picture 2" descr="Ấn Độ săn hổ giết 8 người - VnExpr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2164"/>
            <a:ext cx="6705600" cy="2306836"/>
          </a:xfrm>
          <a:prstGeom prst="rect">
            <a:avLst/>
          </a:prstGeom>
          <a:noFill/>
        </p:spPr>
      </p:pic>
      <p:pic>
        <p:nvPicPr>
          <p:cNvPr id="95238" name="Picture 6" descr="1001 thắc mắc: Hổ &amp;#39;yêu đương&amp;#39; thế nào, vì sao hổ dữ không ăn thịt con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6705600" cy="3429001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11201400" y="1"/>
            <a:ext cx="990600" cy="8715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hoảnh khắc cực hiếm: Hổ dữ đoạt mạng lợn rừng trong chớp mắ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122164"/>
            <a:ext cx="5486400" cy="57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65" grpId="0"/>
      <p:bldP spid="13826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5" name="Text Box 11"/>
          <p:cNvSpPr txBox="1">
            <a:spLocks noChangeArrowheads="1"/>
          </p:cNvSpPr>
          <p:nvPr/>
        </p:nvSpPr>
        <p:spPr bwMode="auto">
          <a:xfrm>
            <a:off x="76200" y="1"/>
            <a:ext cx="12192000" cy="1309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210" name="Picture 2" descr="Top 10 bài văn mẫu Thuyết minh về con gà lớp 9 chọn lọc - Bình chọn h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4114800" cy="5486400"/>
          </a:xfrm>
          <a:prstGeom prst="rect">
            <a:avLst/>
          </a:prstGeom>
          <a:noFill/>
        </p:spPr>
      </p:pic>
      <p:pic>
        <p:nvPicPr>
          <p:cNvPr id="94214" name="Picture 6" descr="Cận tết, làng nuôi gà Móng lại nhộn nhịp - Đời sống - Việt Giải Trí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799" y="1371600"/>
            <a:ext cx="8077200" cy="2466975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0744201" y="685800"/>
            <a:ext cx="1447799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on gà trống ☆ Con gà gáy le te ♫ Nhạc thiếu nhi sôi động animated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799" y="3849399"/>
            <a:ext cx="8077199" cy="30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-25400" y="1330"/>
            <a:ext cx="121920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186" name="Picture 2" descr="Vì sao chim gõ kiến gõ mãi mà không… nhức đầu? - Tuổi Trẻ 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45847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10388600" y="133331"/>
            <a:ext cx="1828800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im Gõ kiến - Thông tin, đặc điểm về loài chim kỳ lạ nà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700" y="838200"/>
            <a:ext cx="76073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70" name="Text Box 14"/>
          <p:cNvSpPr txBox="1">
            <a:spLocks noChangeArrowheads="1"/>
          </p:cNvSpPr>
          <p:nvPr/>
        </p:nvSpPr>
        <p:spPr bwMode="auto">
          <a:xfrm>
            <a:off x="2" y="0"/>
            <a:ext cx="15240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62" name="Picture 2" descr="50+ hình nền con sóc đáng yêu và tinh nghịch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54102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10642600" y="22086"/>
            <a:ext cx="1524000" cy="70788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11 GIF CHỒN ý tưởng | động vật, sóc, động vật ngộ nghĩn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1" y="990599"/>
            <a:ext cx="6781798" cy="5867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286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0" grpId="0"/>
      <p:bldP spid="6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手绘教师说课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921</Words>
  <Application>Microsoft Macintosh PowerPoint</Application>
  <PresentationFormat>Widescreen</PresentationFormat>
  <Paragraphs>119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Times New Roman</vt:lpstr>
      <vt:lpstr>Arial-Rounded</vt:lpstr>
      <vt:lpstr>Calibri</vt:lpstr>
      <vt:lpstr>Arial</vt:lpstr>
      <vt:lpstr>SimSun</vt:lpstr>
      <vt:lpstr>.VnAristote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http://www.deepbbs.org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黑板PPT背景图片</dc:title>
  <dc:creator>第一PPT</dc:creator>
  <cp:keywords>www.1ppt.com</cp:keywords>
  <cp:lastModifiedBy>Microsoft Office User</cp:lastModifiedBy>
  <cp:revision>646</cp:revision>
  <dcterms:created xsi:type="dcterms:W3CDTF">2015-09-13T11:28:00Z</dcterms:created>
  <dcterms:modified xsi:type="dcterms:W3CDTF">2023-05-04T16:26:31Z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BD835CC87A4B40CCA7C7D6A9508F87B4</vt:lpwstr>
  </property>
  <property fmtid="{D5CDD505-2E9C-101B-9397-08002B2CF9AE}" pid="3" name="KSOProductBuildVer">
    <vt:lpwstr>1033-11.2.0.11516</vt:lpwstr>
  </property>
</Properties>
</file>