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sldIdLst>
    <p:sldId id="398" r:id="rId2"/>
    <p:sldId id="440" r:id="rId3"/>
    <p:sldId id="347" r:id="rId4"/>
    <p:sldId id="339" r:id="rId5"/>
    <p:sldId id="359" r:id="rId6"/>
    <p:sldId id="291" r:id="rId7"/>
    <p:sldId id="355" r:id="rId8"/>
    <p:sldId id="288" r:id="rId9"/>
    <p:sldId id="299" r:id="rId10"/>
    <p:sldId id="289" r:id="rId11"/>
    <p:sldId id="290" r:id="rId12"/>
    <p:sldId id="266" r:id="rId13"/>
    <p:sldId id="342" r:id="rId14"/>
    <p:sldId id="361" r:id="rId15"/>
    <p:sldId id="343" r:id="rId16"/>
    <p:sldId id="341" r:id="rId17"/>
    <p:sldId id="294" r:id="rId18"/>
    <p:sldId id="358" r:id="rId19"/>
    <p:sldId id="295" r:id="rId20"/>
    <p:sldId id="296" r:id="rId21"/>
    <p:sldId id="267" r:id="rId22"/>
    <p:sldId id="268" r:id="rId23"/>
    <p:sldId id="305" r:id="rId24"/>
    <p:sldId id="307" r:id="rId25"/>
    <p:sldId id="270" r:id="rId26"/>
    <p:sldId id="265" r:id="rId27"/>
    <p:sldId id="303" r:id="rId28"/>
    <p:sldId id="264" r:id="rId29"/>
    <p:sldId id="260" r:id="rId30"/>
    <p:sldId id="308" r:id="rId31"/>
    <p:sldId id="314" r:id="rId32"/>
    <p:sldId id="315" r:id="rId33"/>
    <p:sldId id="310" r:id="rId34"/>
    <p:sldId id="316" r:id="rId35"/>
    <p:sldId id="311" r:id="rId36"/>
    <p:sldId id="313" r:id="rId37"/>
    <p:sldId id="348" r:id="rId38"/>
    <p:sldId id="353" r:id="rId39"/>
    <p:sldId id="351" r:id="rId40"/>
    <p:sldId id="349" r:id="rId41"/>
    <p:sldId id="328" r:id="rId42"/>
    <p:sldId id="357" r:id="rId43"/>
    <p:sldId id="439" r:id="rId4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6">
          <p15:clr>
            <a:srgbClr val="A4A3A4"/>
          </p15:clr>
        </p15:guide>
        <p15:guide id="2" pos="284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CC"/>
    <a:srgbClr val="00FFFF"/>
    <a:srgbClr val="FF0000"/>
    <a:srgbClr val="008000"/>
    <a:srgbClr val="FFCC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9" autoAdjust="0"/>
    <p:restoredTop sz="93054" autoAdjust="0"/>
  </p:normalViewPr>
  <p:slideViewPr>
    <p:cSldViewPr>
      <p:cViewPr varScale="1">
        <p:scale>
          <a:sx n="44" d="100"/>
          <a:sy n="44" d="100"/>
        </p:scale>
        <p:origin x="1062" y="60"/>
      </p:cViewPr>
      <p:guideLst>
        <p:guide orient="horz" pos="2166"/>
        <p:guide pos="284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vl1pPr>
          </a:lstStyle>
          <a:p>
            <a:pPr>
              <a:defRPr/>
            </a:pPr>
            <a:fld id="{A7A7A6EF-9321-4051-8FCA-973AB34EF383}"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09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0CD230-1B50-4895-BF87-2D9E0DDE341E}" type="slidenum">
              <a:rPr lang="en-US" altLang="en-US" smtClean="0"/>
              <a:t>37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BFD97A0-B60E-43A0-8DFA-693674334393}"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38353CA-6FDC-437D-B608-1CADFF589B99}"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3E00F38-3054-4017-BAB4-A3B157F28F58}" type="slidenum">
              <a:rPr lang="en-US" altLang="en-US"/>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B676360-F7AD-47EE-A044-FB301CD89E10}"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81A9970-6F88-4C62-A9D2-D017EE89C461}"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CB39300-E94A-402A-9E87-0BFEDE0EAF3A}"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AB2FA20-5AC2-4158-9933-1F41C6F932D7}"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E2FF2FB1-2819-4BDD-B731-377BDE0EA902}"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BDD23958-720B-4605-B387-A99A2C11EE92}"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9ACF799B-3137-49EB-95BB-CAC8B95157EB}"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7B55DE4-5CD2-430A-A93F-B252C3649358}"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51C6669-EAA0-4E4A-B1DC-619B440E5E26}"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vl1pPr>
          </a:lstStyle>
          <a:p>
            <a:pPr>
              <a:defRPr/>
            </a:pPr>
            <a:fld id="{AB676360-F7AD-47EE-A044-FB301CD89E10}"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4"/>
          <p:cNvPicPr>
            <a:picLocks noChangeAspect="1"/>
          </p:cNvPicPr>
          <p:nvPr/>
        </p:nvPicPr>
        <p:blipFill>
          <a:blip r:embed="rId2"/>
          <a:stretch>
            <a:fillRect/>
          </a:stretch>
        </p:blipFill>
        <p:spPr>
          <a:xfrm>
            <a:off x="0" y="57150"/>
            <a:ext cx="9144000" cy="6762750"/>
          </a:xfrm>
          <a:prstGeom prst="rect">
            <a:avLst/>
          </a:prstGeom>
          <a:solidFill>
            <a:srgbClr val="FFFFCC"/>
          </a:solidFill>
          <a:ln w="76200" cap="flat" cmpd="sng">
            <a:solidFill>
              <a:srgbClr val="66FF33"/>
            </a:solidFill>
            <a:prstDash val="solid"/>
            <a:miter/>
            <a:headEnd type="none" w="med" len="med"/>
            <a:tailEnd type="none" w="med" len="med"/>
          </a:ln>
        </p:spPr>
      </p:pic>
      <p:sp>
        <p:nvSpPr>
          <p:cNvPr id="11" name="AutoShape 19"/>
          <p:cNvSpPr>
            <a:spLocks noChangeArrowheads="1"/>
          </p:cNvSpPr>
          <p:nvPr/>
        </p:nvSpPr>
        <p:spPr bwMode="auto">
          <a:xfrm flipV="1">
            <a:off x="204788" y="411163"/>
            <a:ext cx="504825" cy="360363"/>
          </a:xfrm>
          <a:prstGeom prst="star5">
            <a:avLst/>
          </a:prstGeom>
          <a:solidFill>
            <a:srgbClr val="333399"/>
          </a:solidFill>
          <a:ln w="57240">
            <a:solidFill>
              <a:srgbClr val="66FF33"/>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3268980" y="1295400"/>
            <a:ext cx="1800225" cy="645160"/>
          </a:xfrm>
          <a:prstGeom prst="rect">
            <a:avLst/>
          </a:prstGeom>
          <a:noFill/>
          <a:ln w="9525">
            <a:noFill/>
          </a:ln>
        </p:spPr>
        <p:txBody>
          <a:bodyPr wrap="square" anchor="t" anchorCtr="0">
            <a:spAutoFit/>
          </a:bodyPr>
          <a:lstStyle/>
          <a:p>
            <a:r>
              <a:rPr lang="vi-VN" altLang="en-US" sz="3600" b="1" u="sng" dirty="0">
                <a:solidFill>
                  <a:srgbClr val="0070C0"/>
                </a:solidFill>
                <a:latin typeface="Times New Roman" panose="02020603050405020304" pitchFamily="18" charset="0"/>
                <a:ea typeface="Times New Roman" panose="02020603050405020304" pitchFamily="18" charset="0"/>
              </a:rPr>
              <a:t>Lịch sử</a:t>
            </a:r>
          </a:p>
        </p:txBody>
      </p:sp>
      <p:sp>
        <p:nvSpPr>
          <p:cNvPr id="13" name="TextBox 12"/>
          <p:cNvSpPr txBox="1"/>
          <p:nvPr/>
        </p:nvSpPr>
        <p:spPr>
          <a:xfrm>
            <a:off x="120650" y="2219325"/>
            <a:ext cx="9263063" cy="645160"/>
          </a:xfrm>
          <a:prstGeom prst="rect">
            <a:avLst/>
          </a:prstGeom>
          <a:noFill/>
          <a:ln w="9525">
            <a:noFill/>
          </a:ln>
        </p:spPr>
        <p:txBody>
          <a:bodyPr anchor="t" anchorCtr="0">
            <a:spAutoFit/>
          </a:bodyPr>
          <a:lstStyle/>
          <a:p>
            <a:pPr algn="ctr"/>
            <a:r>
              <a:rPr lang="vi-VN" altLang="en-US" sz="3600" b="1" dirty="0">
                <a:solidFill>
                  <a:srgbClr val="FF0000"/>
                </a:solidFill>
                <a:latin typeface="Times New Roman" panose="02020603050405020304" pitchFamily="18" charset="0"/>
              </a:rPr>
              <a:t> Bài 28: Kinh thành Huế</a:t>
            </a:r>
          </a:p>
        </p:txBody>
      </p:sp>
      <p:sp>
        <p:nvSpPr>
          <p:cNvPr id="14" name="AutoShape 19"/>
          <p:cNvSpPr>
            <a:spLocks noChangeArrowheads="1"/>
          </p:cNvSpPr>
          <p:nvPr/>
        </p:nvSpPr>
        <p:spPr bwMode="auto">
          <a:xfrm flipV="1">
            <a:off x="8434388" y="263525"/>
            <a:ext cx="504825" cy="360363"/>
          </a:xfrm>
          <a:prstGeom prst="star5">
            <a:avLst/>
          </a:prstGeom>
          <a:solidFill>
            <a:srgbClr val="333399"/>
          </a:solidFill>
          <a:ln w="57240">
            <a:solidFill>
              <a:srgbClr val="66FF33"/>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slow">
    <p:circle/>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35" presetClass="emph" presetSubtype="0" repeatCount="indefinite" fill="hold" nodeType="withEffect">
                                  <p:stCondLst>
                                    <p:cond delay="0"/>
                                  </p:stCondLst>
                                  <p:childTnLst>
                                    <p:anim calcmode="discrete" valueType="str">
                                      <p:cBhvr>
                                        <p:cTn id="9"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strVal val="0,000000"/>
                                          </p:val>
                                        </p:tav>
                                        <p:tav tm="100000">
                                          <p:val>
                                            <p:strVal val="#ppt_w"/>
                                          </p:val>
                                        </p:tav>
                                      </p:tavLst>
                                    </p:anim>
                                    <p:anim calcmode="lin" valueType="num">
                                      <p:cBhvr>
                                        <p:cTn id="15" dur="500" fill="hold"/>
                                        <p:tgtEl>
                                          <p:spTgt spid="13"/>
                                        </p:tgtEl>
                                        <p:attrNameLst>
                                          <p:attrName>ppt_h</p:attrName>
                                        </p:attrNameLst>
                                      </p:cBhvr>
                                      <p:tavLst>
                                        <p:tav tm="0">
                                          <p:val>
                                            <p:strVal val="0,000000"/>
                                          </p:val>
                                        </p:tav>
                                        <p:tav tm="100000">
                                          <p:val>
                                            <p:strVal val="#ppt_h"/>
                                          </p:val>
                                        </p:tav>
                                      </p:tavLst>
                                    </p:anim>
                                  </p:childTnLst>
                                </p:cTn>
                              </p:par>
                              <p:par>
                                <p:cTn id="16" presetID="35" presetClass="emph" presetSubtype="0" repeatCount="indefinite" fill="hold" nodeType="withEffect">
                                  <p:stCondLst>
                                    <p:cond delay="0"/>
                                  </p:stCondLst>
                                  <p:childTnLst>
                                    <p:anim calcmode="discrete" valueType="str">
                                      <p:cBhvr>
                                        <p:cTn id="17" dur="10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158750" y="1828800"/>
            <a:ext cx="884713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4000" b="1">
                <a:solidFill>
                  <a:srgbClr val="FF0000"/>
                </a:solidFill>
                <a:latin typeface="Times New Roman" panose="02020603050405020304" pitchFamily="18" charset="0"/>
              </a:rPr>
              <a:t>	</a:t>
            </a:r>
            <a:r>
              <a:rPr lang="en-US" altLang="en-US" b="1">
                <a:solidFill>
                  <a:srgbClr val="6600CC"/>
                </a:solidFill>
                <a:latin typeface="Times New Roman" panose="02020603050405020304" pitchFamily="18" charset="0"/>
                <a:cs typeface="Times New Roman" panose="02020603050405020304" pitchFamily="18" charset="0"/>
              </a:rPr>
              <a:t>Kinh thành Huế do Nguyễn Ánh khởi xướng xây dựng. Khi xây dựng nhà Nguyễn đã huy động hàng chục vạn dân và lính phục vụ việc xây dựng. Đã sử dụng các vật liệu như đá, gỗ, vôi, gạch, ngói từ mọi miền đất nước đưa về. Sau vài chục năm xây dựng và tu bổ nhiều lần, một tòa thành rộng lớn dài hơn 2 km đã mọc lên bên bờ sông Hương. Đây là tòa thành đồ sộ đẹp nhất nước ta thời đó.   </a:t>
            </a:r>
          </a:p>
        </p:txBody>
      </p:sp>
      <p:sp>
        <p:nvSpPr>
          <p:cNvPr id="12291" name="Text Box 5"/>
          <p:cNvSpPr txBox="1">
            <a:spLocks noChangeArrowheads="1"/>
          </p:cNvSpPr>
          <p:nvPr/>
        </p:nvSpPr>
        <p:spPr bwMode="auto">
          <a:xfrm>
            <a:off x="0" y="877888"/>
            <a:ext cx="91440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FF0000"/>
                </a:solidFill>
                <a:latin typeface="Times New Roman" panose="02020603050405020304" pitchFamily="18" charset="0"/>
              </a:rPr>
              <a:t>Kinh thành Huế</a:t>
            </a:r>
          </a:p>
        </p:txBody>
      </p:sp>
      <p:sp>
        <p:nvSpPr>
          <p:cNvPr id="12292" name="Text Box 18"/>
          <p:cNvSpPr txBox="1">
            <a:spLocks noChangeArrowheads="1"/>
          </p:cNvSpPr>
          <p:nvPr/>
        </p:nvSpPr>
        <p:spPr bwMode="auto">
          <a:xfrm>
            <a:off x="0" y="0"/>
            <a:ext cx="91630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u="sng">
                <a:solidFill>
                  <a:srgbClr val="0000FF"/>
                </a:solidFill>
                <a:latin typeface="Times New Roman" panose="02020603050405020304" pitchFamily="18" charset="0"/>
                <a:cs typeface="Times New Roman" panose="02020603050405020304" pitchFamily="18" charset="0"/>
              </a:rPr>
              <a:t>Lịch sử</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10160" y="1565275"/>
            <a:ext cx="833374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8000"/>
                </a:solidFill>
                <a:latin typeface="Times New Roman" panose="02020603050405020304" pitchFamily="18" charset="0"/>
                <a:sym typeface="Wingdings" panose="05000000000000000000" pitchFamily="2" charset="2"/>
              </a:rPr>
              <a:t>Hoạt động 2: Vẻ đẹp của kinh thành Huế</a:t>
            </a:r>
          </a:p>
        </p:txBody>
      </p:sp>
      <p:sp>
        <p:nvSpPr>
          <p:cNvPr id="10243" name="Rectangle 2"/>
          <p:cNvSpPr>
            <a:spLocks noChangeArrowheads="1"/>
          </p:cNvSpPr>
          <p:nvPr/>
        </p:nvSpPr>
        <p:spPr bwMode="auto">
          <a:xfrm>
            <a:off x="314325" y="28194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latin typeface="Times New Roman" panose="02020603050405020304" pitchFamily="18" charset="0"/>
                <a:sym typeface="Wingdings" panose="05000000000000000000" pitchFamily="2" charset="2"/>
              </a:rPr>
              <a:t>Đọc: “Thành có 10 cửa …công trình kiến trúc.”</a:t>
            </a:r>
          </a:p>
        </p:txBody>
      </p:sp>
      <p:sp>
        <p:nvSpPr>
          <p:cNvPr id="13316" name="Text Box 5"/>
          <p:cNvSpPr txBox="1">
            <a:spLocks noChangeArrowheads="1"/>
          </p:cNvSpPr>
          <p:nvPr/>
        </p:nvSpPr>
        <p:spPr bwMode="auto">
          <a:xfrm>
            <a:off x="0" y="877888"/>
            <a:ext cx="91440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CC3300"/>
                </a:solidFill>
                <a:latin typeface="Times New Roman" panose="02020603050405020304" pitchFamily="18" charset="0"/>
              </a:rPr>
              <a:t>Kinh thành Huế</a:t>
            </a:r>
          </a:p>
        </p:txBody>
      </p:sp>
      <p:sp>
        <p:nvSpPr>
          <p:cNvPr id="13317" name="Text Box 18"/>
          <p:cNvSpPr txBox="1">
            <a:spLocks noChangeArrowheads="1"/>
          </p:cNvSpPr>
          <p:nvPr/>
        </p:nvSpPr>
        <p:spPr bwMode="auto">
          <a:xfrm>
            <a:off x="0" y="0"/>
            <a:ext cx="91630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u="sng">
                <a:solidFill>
                  <a:srgbClr val="0000FF"/>
                </a:solidFill>
                <a:latin typeface="Times New Roman" panose="02020603050405020304" pitchFamily="18" charset="0"/>
                <a:cs typeface="Times New Roman" panose="02020603050405020304" pitchFamily="18" charset="0"/>
              </a:rPr>
              <a:t>Lịch sử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ircle(in)">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circle(in)">
                                      <p:cBhvr>
                                        <p:cTn id="12"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ChangeArrowheads="1"/>
          </p:cNvSpPr>
          <p:nvPr/>
        </p:nvSpPr>
        <p:spPr bwMode="auto">
          <a:xfrm>
            <a:off x="-39688" y="2138363"/>
            <a:ext cx="8901113"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latin typeface="Times New Roman" panose="02020603050405020304" pitchFamily="18" charset="0"/>
              </a:rPr>
              <a:t>	Em hãy mô tả kiến trúc độc đáo của quần thể kinh thành Huế?</a:t>
            </a:r>
            <a:r>
              <a:rPr lang="en-US" altLang="en-US" sz="3400" b="1">
                <a:latin typeface="Times New Roman" panose="02020603050405020304" pitchFamily="18" charset="0"/>
              </a:rPr>
              <a:t> </a:t>
            </a:r>
          </a:p>
        </p:txBody>
      </p:sp>
      <p:sp>
        <p:nvSpPr>
          <p:cNvPr id="13316" name="Rectangle 3"/>
          <p:cNvSpPr>
            <a:spLocks noChangeArrowheads="1"/>
          </p:cNvSpPr>
          <p:nvPr/>
        </p:nvSpPr>
        <p:spPr bwMode="auto">
          <a:xfrm>
            <a:off x="228600" y="3048000"/>
            <a:ext cx="860583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000" b="1">
                <a:solidFill>
                  <a:srgbClr val="FF0000"/>
                </a:solidFill>
                <a:latin typeface="Times New Roman" panose="02020603050405020304" pitchFamily="18" charset="0"/>
              </a:rPr>
              <a:t>Gợi ý trả lời</a:t>
            </a:r>
          </a:p>
          <a:p>
            <a:pPr algn="just" eaLnBrk="1" hangingPunct="1">
              <a:spcBef>
                <a:spcPct val="0"/>
              </a:spcBef>
              <a:buFontTx/>
              <a:buNone/>
            </a:pPr>
            <a:r>
              <a:rPr lang="en-US" altLang="en-US" sz="3000" b="1">
                <a:solidFill>
                  <a:srgbClr val="0000FF"/>
                </a:solidFill>
                <a:latin typeface="Times New Roman" panose="02020603050405020304" pitchFamily="18" charset="0"/>
              </a:rPr>
              <a:t>     Thành có mấy cửa chính ra vào? Cửa Nam tòa thành có gì? </a:t>
            </a:r>
          </a:p>
        </p:txBody>
      </p:sp>
      <p:sp>
        <p:nvSpPr>
          <p:cNvPr id="14340" name="Rectangle 1"/>
          <p:cNvSpPr>
            <a:spLocks noChangeArrowheads="1"/>
          </p:cNvSpPr>
          <p:nvPr/>
        </p:nvSpPr>
        <p:spPr bwMode="auto">
          <a:xfrm>
            <a:off x="-22225" y="1565275"/>
            <a:ext cx="7353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8000"/>
                </a:solidFill>
                <a:latin typeface="Times New Roman" panose="02020603050405020304" pitchFamily="18" charset="0"/>
                <a:sym typeface="Wingdings" panose="05000000000000000000" pitchFamily="2" charset="2"/>
              </a:rPr>
              <a:t>Hoạt động 2: Vẻ đẹp của kinh thành Huế</a:t>
            </a:r>
          </a:p>
        </p:txBody>
      </p:sp>
      <p:sp>
        <p:nvSpPr>
          <p:cNvPr id="14341" name="Text Box 5"/>
          <p:cNvSpPr txBox="1">
            <a:spLocks noChangeArrowheads="1"/>
          </p:cNvSpPr>
          <p:nvPr/>
        </p:nvSpPr>
        <p:spPr bwMode="auto">
          <a:xfrm>
            <a:off x="0" y="914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CC3300"/>
                </a:solidFill>
                <a:latin typeface="Times New Roman" panose="02020603050405020304" pitchFamily="18" charset="0"/>
              </a:rPr>
              <a:t>Kinh thành Huế</a:t>
            </a:r>
          </a:p>
        </p:txBody>
      </p:sp>
      <p:sp>
        <p:nvSpPr>
          <p:cNvPr id="14342" name="Text Box 18"/>
          <p:cNvSpPr txBox="1">
            <a:spLocks noChangeArrowheads="1"/>
          </p:cNvSpPr>
          <p:nvPr/>
        </p:nvSpPr>
        <p:spPr bwMode="auto">
          <a:xfrm>
            <a:off x="0" y="0"/>
            <a:ext cx="91630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u="sng">
                <a:solidFill>
                  <a:srgbClr val="0000FF"/>
                </a:solidFill>
                <a:latin typeface="Times New Roman" panose="02020603050405020304" pitchFamily="18" charset="0"/>
                <a:cs typeface="Times New Roman" panose="02020603050405020304" pitchFamily="18" charset="0"/>
              </a:rPr>
              <a:t>Lịch sử</a:t>
            </a:r>
          </a:p>
        </p:txBody>
      </p:sp>
      <p:sp>
        <p:nvSpPr>
          <p:cNvPr id="11272" name="Rectangle 8"/>
          <p:cNvSpPr>
            <a:spLocks noChangeArrowheads="1"/>
          </p:cNvSpPr>
          <p:nvPr/>
        </p:nvSpPr>
        <p:spPr bwMode="auto">
          <a:xfrm>
            <a:off x="0" y="5410200"/>
            <a:ext cx="91440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solidFill>
                  <a:srgbClr val="0000FF"/>
                </a:solidFill>
                <a:latin typeface="Times New Roman" panose="02020603050405020304" pitchFamily="18" charset="0"/>
              </a:rPr>
              <a:t>	Điện Thái Hòa là nơi tổ chức những gì? Ngoài xây dựng kinh thành nhà Nguyễn còn cho xây dựng thêm gì?...</a:t>
            </a:r>
            <a:r>
              <a:rPr lang="en-US" altLang="en-US" sz="3000">
                <a:latin typeface="Times New Roman" panose="02020603050405020304" pitchFamily="18" charset="0"/>
              </a:rPr>
              <a:t>      </a:t>
            </a:r>
          </a:p>
        </p:txBody>
      </p:sp>
      <p:sp>
        <p:nvSpPr>
          <p:cNvPr id="14344" name="Rectangle 9"/>
          <p:cNvSpPr>
            <a:spLocks noChangeArrowheads="1"/>
          </p:cNvSpPr>
          <p:nvPr/>
        </p:nvSpPr>
        <p:spPr bwMode="auto">
          <a:xfrm>
            <a:off x="0" y="44196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solidFill>
                  <a:srgbClr val="0000FF"/>
                </a:solidFill>
                <a:latin typeface="Times New Roman" panose="02020603050405020304" pitchFamily="18" charset="0"/>
              </a:rPr>
              <a:t>	Nằm giữa kinh thành là gì?</a:t>
            </a:r>
            <a:r>
              <a:rPr lang="en-US" altLang="en-US" sz="3000">
                <a:latin typeface="Times New Roman" panose="02020603050405020304" pitchFamily="18" charset="0"/>
              </a:rPr>
              <a:t> </a:t>
            </a:r>
            <a:r>
              <a:rPr lang="en-US" altLang="en-US" sz="3000" b="1">
                <a:solidFill>
                  <a:srgbClr val="0000FF"/>
                </a:solidFill>
                <a:latin typeface="Times New Roman" panose="02020603050405020304" pitchFamily="18" charset="0"/>
              </a:rPr>
              <a:t>Cửa chính vào Hoàng thành gọi là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circle(in)">
                                      <p:cBhvr>
                                        <p:cTn id="7" dur="20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circle(in)">
                                      <p:cBhvr>
                                        <p:cTn id="12" dur="2000"/>
                                        <p:tgtEl>
                                          <p:spTgt spid="1331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1272"/>
                                        </p:tgtEl>
                                        <p:attrNameLst>
                                          <p:attrName>style.visibility</p:attrName>
                                        </p:attrNameLst>
                                      </p:cBhvr>
                                      <p:to>
                                        <p:strVal val="visible"/>
                                      </p:to>
                                    </p:set>
                                    <p:animEffect transition="in" filter="box(in)">
                                      <p:cBhvr>
                                        <p:cTn id="15"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P spid="112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22098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solidFill>
                  <a:srgbClr val="0000FF"/>
                </a:solidFill>
                <a:latin typeface="Times New Roman" panose="02020603050405020304" pitchFamily="18" charset="0"/>
              </a:rPr>
              <a:t>	Thành có mấy cửa chính ra vào? Cửa Nam tòa thành có gì? </a:t>
            </a:r>
            <a:endParaRPr lang="en-US" altLang="en-US"/>
          </a:p>
        </p:txBody>
      </p:sp>
      <p:sp>
        <p:nvSpPr>
          <p:cNvPr id="4" name="Rectangle 3"/>
          <p:cNvSpPr>
            <a:spLocks noChangeArrowheads="1"/>
          </p:cNvSpPr>
          <p:nvPr/>
        </p:nvSpPr>
        <p:spPr bwMode="auto">
          <a:xfrm>
            <a:off x="0" y="3779838"/>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latin typeface="Times New Roman" panose="02020603050405020304" pitchFamily="18" charset="0"/>
              </a:rPr>
              <a:t>	Thành có 10 cửa chính ra vào. Cửa Nam tòa thành có cột cờ cao 37m. </a:t>
            </a:r>
          </a:p>
        </p:txBody>
      </p:sp>
      <p:sp>
        <p:nvSpPr>
          <p:cNvPr id="15364" name="Rectangle 1"/>
          <p:cNvSpPr>
            <a:spLocks noChangeArrowheads="1"/>
          </p:cNvSpPr>
          <p:nvPr/>
        </p:nvSpPr>
        <p:spPr bwMode="auto">
          <a:xfrm>
            <a:off x="7938" y="1565275"/>
            <a:ext cx="72913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8000"/>
                </a:solidFill>
                <a:latin typeface="Times New Roman" panose="02020603050405020304" pitchFamily="18" charset="0"/>
                <a:sym typeface="Wingdings" panose="05000000000000000000" pitchFamily="2" charset="2"/>
              </a:rPr>
              <a:t>Hoạt động 2: Vẻ đẹp của kinh thành Huế</a:t>
            </a:r>
          </a:p>
        </p:txBody>
      </p:sp>
      <p:sp>
        <p:nvSpPr>
          <p:cNvPr id="15365" name="Text Box 5"/>
          <p:cNvSpPr txBox="1">
            <a:spLocks noChangeArrowheads="1"/>
          </p:cNvSpPr>
          <p:nvPr/>
        </p:nvSpPr>
        <p:spPr bwMode="auto">
          <a:xfrm>
            <a:off x="0" y="877888"/>
            <a:ext cx="91440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CC3300"/>
                </a:solidFill>
                <a:latin typeface="Times New Roman" panose="02020603050405020304" pitchFamily="18" charset="0"/>
              </a:rPr>
              <a:t>Kinh thành Huế</a:t>
            </a:r>
          </a:p>
        </p:txBody>
      </p:sp>
      <p:sp>
        <p:nvSpPr>
          <p:cNvPr id="15366" name="Text Box 18"/>
          <p:cNvSpPr txBox="1">
            <a:spLocks noChangeArrowheads="1"/>
          </p:cNvSpPr>
          <p:nvPr/>
        </p:nvSpPr>
        <p:spPr bwMode="auto">
          <a:xfrm>
            <a:off x="0" y="0"/>
            <a:ext cx="91630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u="sng">
                <a:solidFill>
                  <a:srgbClr val="0000FF"/>
                </a:solidFill>
                <a:latin typeface="Times New Roman" panose="02020603050405020304" pitchFamily="18" charset="0"/>
                <a:cs typeface="Times New Roman" panose="02020603050405020304" pitchFamily="18" charset="0"/>
              </a:rPr>
              <a:t>Lịch sử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0" y="25908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solidFill>
                  <a:srgbClr val="0000FF"/>
                </a:solidFill>
                <a:latin typeface="Times New Roman" panose="02020603050405020304" pitchFamily="18" charset="0"/>
              </a:rPr>
              <a:t>	Nằm giữa kinh thành là gì? Cửa chính vào Hoàng thành gọi là gì?</a:t>
            </a:r>
            <a:endParaRPr lang="en-US" altLang="en-US"/>
          </a:p>
        </p:txBody>
      </p:sp>
      <p:sp>
        <p:nvSpPr>
          <p:cNvPr id="4" name="Rectangle 3"/>
          <p:cNvSpPr>
            <a:spLocks noChangeArrowheads="1"/>
          </p:cNvSpPr>
          <p:nvPr/>
        </p:nvSpPr>
        <p:spPr bwMode="auto">
          <a:xfrm>
            <a:off x="0" y="41910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latin typeface="Times New Roman" panose="02020603050405020304" pitchFamily="18" charset="0"/>
              </a:rPr>
              <a:t>	Nằm giữa kinh thành là Hoàng Thành. Cửa chính vào Hoàng thành gọi là Ngọ Môn. </a:t>
            </a:r>
          </a:p>
        </p:txBody>
      </p:sp>
      <p:sp>
        <p:nvSpPr>
          <p:cNvPr id="16388" name="Rectangle 1"/>
          <p:cNvSpPr>
            <a:spLocks noChangeArrowheads="1"/>
          </p:cNvSpPr>
          <p:nvPr/>
        </p:nvSpPr>
        <p:spPr bwMode="auto">
          <a:xfrm>
            <a:off x="7938" y="1565275"/>
            <a:ext cx="72913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8000"/>
                </a:solidFill>
                <a:latin typeface="Times New Roman" panose="02020603050405020304" pitchFamily="18" charset="0"/>
                <a:sym typeface="Wingdings" panose="05000000000000000000" pitchFamily="2" charset="2"/>
              </a:rPr>
              <a:t>Hoạt động 2: Vẻ đẹp của kinh thành Huế</a:t>
            </a:r>
          </a:p>
        </p:txBody>
      </p:sp>
      <p:sp>
        <p:nvSpPr>
          <p:cNvPr id="16389" name="Text Box 5"/>
          <p:cNvSpPr txBox="1">
            <a:spLocks noChangeArrowheads="1"/>
          </p:cNvSpPr>
          <p:nvPr/>
        </p:nvSpPr>
        <p:spPr bwMode="auto">
          <a:xfrm>
            <a:off x="0" y="877888"/>
            <a:ext cx="91440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CC3300"/>
                </a:solidFill>
                <a:latin typeface="Times New Roman" panose="02020603050405020304" pitchFamily="18" charset="0"/>
              </a:rPr>
              <a:t>Kinh thành Huế</a:t>
            </a:r>
          </a:p>
        </p:txBody>
      </p:sp>
      <p:sp>
        <p:nvSpPr>
          <p:cNvPr id="16390" name="Text Box 18"/>
          <p:cNvSpPr txBox="1">
            <a:spLocks noChangeArrowheads="1"/>
          </p:cNvSpPr>
          <p:nvPr/>
        </p:nvSpPr>
        <p:spPr bwMode="auto">
          <a:xfrm>
            <a:off x="0" y="-42203"/>
            <a:ext cx="91630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u="sng">
                <a:solidFill>
                  <a:srgbClr val="0000FF"/>
                </a:solidFill>
                <a:latin typeface="Times New Roman" panose="02020603050405020304" pitchFamily="18" charset="0"/>
                <a:cs typeface="Times New Roman" panose="02020603050405020304" pitchFamily="18" charset="0"/>
              </a:rPr>
              <a:t>Lịch sử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Effect transition="in" filter="box(in)">
                                      <p:cBhvr>
                                        <p:cTn id="7" dur="500"/>
                                        <p:tgtEl>
                                          <p:spTgt spid="593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2468563"/>
            <a:ext cx="89916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solidFill>
                  <a:srgbClr val="0000FF"/>
                </a:solidFill>
                <a:latin typeface="Times New Roman" panose="02020603050405020304" pitchFamily="18" charset="0"/>
              </a:rPr>
              <a:t>	Điện Thái Hòa là nơi tổ chức những gì? Ngoài xây dựng kinh thành nhà Nguyễn còn cho xây dựng thêm gì?...</a:t>
            </a:r>
            <a:r>
              <a:rPr lang="en-US" altLang="en-US" b="1">
                <a:latin typeface="Times New Roman" panose="02020603050405020304" pitchFamily="18" charset="0"/>
              </a:rPr>
              <a:t> </a:t>
            </a:r>
            <a:endParaRPr lang="en-US" altLang="en-US"/>
          </a:p>
        </p:txBody>
      </p:sp>
      <p:sp>
        <p:nvSpPr>
          <p:cNvPr id="4" name="Rectangle 3"/>
          <p:cNvSpPr>
            <a:spLocks noChangeArrowheads="1"/>
          </p:cNvSpPr>
          <p:nvPr/>
        </p:nvSpPr>
        <p:spPr bwMode="auto">
          <a:xfrm>
            <a:off x="0" y="4297363"/>
            <a:ext cx="9144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latin typeface="Times New Roman" panose="02020603050405020304" pitchFamily="18" charset="0"/>
              </a:rPr>
              <a:t>	Điện Thái Hòa là nơi tổ chức các cuộc lễ lớn. Ngoài xây dựng kinh thành nhà Nguyễn còn cho xây dựng các lăng tẩm…      </a:t>
            </a:r>
          </a:p>
        </p:txBody>
      </p:sp>
      <p:sp>
        <p:nvSpPr>
          <p:cNvPr id="17412" name="Rectangle 1"/>
          <p:cNvSpPr>
            <a:spLocks noChangeArrowheads="1"/>
          </p:cNvSpPr>
          <p:nvPr/>
        </p:nvSpPr>
        <p:spPr bwMode="auto">
          <a:xfrm>
            <a:off x="10160" y="1565275"/>
            <a:ext cx="83121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8000"/>
                </a:solidFill>
                <a:latin typeface="Times New Roman" panose="02020603050405020304" pitchFamily="18" charset="0"/>
                <a:sym typeface="Wingdings" panose="05000000000000000000" pitchFamily="2" charset="2"/>
              </a:rPr>
              <a:t>Hoạt động 2: Vẻ đẹp của kinh thành Huế</a:t>
            </a:r>
          </a:p>
        </p:txBody>
      </p:sp>
      <p:sp>
        <p:nvSpPr>
          <p:cNvPr id="17413" name="Text Box 5"/>
          <p:cNvSpPr txBox="1">
            <a:spLocks noChangeArrowheads="1"/>
          </p:cNvSpPr>
          <p:nvPr/>
        </p:nvSpPr>
        <p:spPr bwMode="auto">
          <a:xfrm>
            <a:off x="0" y="877888"/>
            <a:ext cx="91440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CC3300"/>
                </a:solidFill>
                <a:latin typeface="Times New Roman" panose="02020603050405020304" pitchFamily="18" charset="0"/>
              </a:rPr>
              <a:t>Kinh thành Huế</a:t>
            </a:r>
          </a:p>
        </p:txBody>
      </p:sp>
      <p:sp>
        <p:nvSpPr>
          <p:cNvPr id="17414" name="Text Box 18"/>
          <p:cNvSpPr txBox="1">
            <a:spLocks noChangeArrowheads="1"/>
          </p:cNvSpPr>
          <p:nvPr/>
        </p:nvSpPr>
        <p:spPr bwMode="auto">
          <a:xfrm>
            <a:off x="0" y="0"/>
            <a:ext cx="91630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u="sng">
                <a:solidFill>
                  <a:srgbClr val="0000FF"/>
                </a:solidFill>
                <a:latin typeface="Times New Roman" panose="02020603050405020304" pitchFamily="18" charset="0"/>
                <a:cs typeface="Times New Roman" panose="02020603050405020304" pitchFamily="18" charset="0"/>
              </a:rPr>
              <a:t>Lịch sử</a:t>
            </a:r>
          </a:p>
        </p:txBody>
      </p:sp>
      <p:sp>
        <p:nvSpPr>
          <p:cNvPr id="13320" name="Line 8"/>
          <p:cNvSpPr>
            <a:spLocks noChangeShapeType="1"/>
          </p:cNvSpPr>
          <p:nvPr/>
        </p:nvSpPr>
        <p:spPr bwMode="auto">
          <a:xfrm>
            <a:off x="2438400" y="5867400"/>
            <a:ext cx="1524000" cy="0"/>
          </a:xfrm>
          <a:prstGeom prst="line">
            <a:avLst/>
          </a:prstGeom>
          <a:noFill/>
          <a:ln w="5715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320"/>
                                        </p:tgtEl>
                                        <p:attrNameLst>
                                          <p:attrName>style.visibility</p:attrName>
                                        </p:attrNameLst>
                                      </p:cBhvr>
                                      <p:to>
                                        <p:strVal val="visible"/>
                                      </p:to>
                                    </p:set>
                                    <p:animEffect transition="in" filter="box(in)">
                                      <p:cBhvr>
                                        <p:cTn id="12"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0" y="2590800"/>
            <a:ext cx="89916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solidFill>
                  <a:srgbClr val="6600CC"/>
                </a:solidFill>
                <a:latin typeface="Times New Roman" panose="02020603050405020304" pitchFamily="18" charset="0"/>
              </a:rPr>
              <a:t>	Thành có 10 cửa chính ra vào. Cửa Nam tòa thành có cột cờ cao 37m. </a:t>
            </a:r>
          </a:p>
          <a:p>
            <a:pPr algn="just" eaLnBrk="1" hangingPunct="1">
              <a:spcBef>
                <a:spcPct val="0"/>
              </a:spcBef>
              <a:buFontTx/>
              <a:buNone/>
            </a:pPr>
            <a:r>
              <a:rPr lang="en-US" altLang="en-US" b="1">
                <a:solidFill>
                  <a:srgbClr val="6600CC"/>
                </a:solidFill>
                <a:latin typeface="Times New Roman" panose="02020603050405020304" pitchFamily="18" charset="0"/>
              </a:rPr>
              <a:t>	Nằm giữa kinh thành là Hoàng thành. Cửa chính ra vào Hoàng thành là Ngọ Môn.</a:t>
            </a:r>
          </a:p>
          <a:p>
            <a:pPr algn="just" eaLnBrk="1" hangingPunct="1">
              <a:spcBef>
                <a:spcPct val="0"/>
              </a:spcBef>
              <a:buFontTx/>
              <a:buNone/>
            </a:pPr>
            <a:r>
              <a:rPr lang="en-US" altLang="en-US" b="1">
                <a:solidFill>
                  <a:srgbClr val="6600CC"/>
                </a:solidFill>
                <a:latin typeface="Times New Roman" panose="02020603050405020304" pitchFamily="18" charset="0"/>
              </a:rPr>
              <a:t>	Điện Thái Hòa là nơi tổ chức các cuộc lễ lớn. Ngoài xây dựng kinh thành nhà Nguyễn còn cho xây dựng các lăng tẩm… </a:t>
            </a:r>
          </a:p>
        </p:txBody>
      </p:sp>
      <p:sp>
        <p:nvSpPr>
          <p:cNvPr id="18435" name="Rectangle 1"/>
          <p:cNvSpPr>
            <a:spLocks noChangeArrowheads="1"/>
          </p:cNvSpPr>
          <p:nvPr/>
        </p:nvSpPr>
        <p:spPr bwMode="auto">
          <a:xfrm>
            <a:off x="7938" y="1565275"/>
            <a:ext cx="72913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8000"/>
                </a:solidFill>
                <a:latin typeface="Times New Roman" panose="02020603050405020304" pitchFamily="18" charset="0"/>
                <a:sym typeface="Wingdings" panose="05000000000000000000" pitchFamily="2" charset="2"/>
              </a:rPr>
              <a:t>Hoạt động 2: Vẻ đẹp của kinh thành Huế</a:t>
            </a:r>
          </a:p>
        </p:txBody>
      </p:sp>
      <p:sp>
        <p:nvSpPr>
          <p:cNvPr id="18436" name="Text Box 5"/>
          <p:cNvSpPr txBox="1">
            <a:spLocks noChangeArrowheads="1"/>
          </p:cNvSpPr>
          <p:nvPr/>
        </p:nvSpPr>
        <p:spPr bwMode="auto">
          <a:xfrm>
            <a:off x="0" y="877888"/>
            <a:ext cx="91440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CC3300"/>
                </a:solidFill>
                <a:latin typeface="Times New Roman" panose="02020603050405020304" pitchFamily="18" charset="0"/>
              </a:rPr>
              <a:t>Kinh thành Huế</a:t>
            </a:r>
          </a:p>
        </p:txBody>
      </p:sp>
      <p:sp>
        <p:nvSpPr>
          <p:cNvPr id="18437" name="Text Box 18"/>
          <p:cNvSpPr txBox="1">
            <a:spLocks noChangeArrowheads="1"/>
          </p:cNvSpPr>
          <p:nvPr/>
        </p:nvSpPr>
        <p:spPr bwMode="auto">
          <a:xfrm>
            <a:off x="0" y="0"/>
            <a:ext cx="91630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u="sng">
                <a:solidFill>
                  <a:srgbClr val="0000FF"/>
                </a:solidFill>
                <a:latin typeface="Times New Roman" panose="02020603050405020304" pitchFamily="18" charset="0"/>
                <a:cs typeface="Times New Roman" panose="02020603050405020304" pitchFamily="18" charset="0"/>
              </a:rPr>
              <a:t>Lịch sử</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0" y="2438400"/>
            <a:ext cx="9144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000" b="1">
                <a:latin typeface="Times New Roman" panose="02020603050405020304" pitchFamily="18" charset="0"/>
              </a:rPr>
              <a:t> 	</a:t>
            </a:r>
            <a:r>
              <a:rPr lang="en-US" altLang="en-US" b="1">
                <a:latin typeface="Times New Roman" panose="02020603050405020304" pitchFamily="18" charset="0"/>
              </a:rPr>
              <a:t>Kinh thành Huế được xây dựng theo kiến trúc của phương Tây kết hợp kiến trúc thành quách phương Đông. Kinh thành gồm ba vòng thành: </a:t>
            </a:r>
            <a:r>
              <a:rPr lang="en-US" altLang="en-US" b="1" i="1">
                <a:solidFill>
                  <a:srgbClr val="FF0000"/>
                </a:solidFill>
                <a:latin typeface="Times New Roman" panose="02020603050405020304" pitchFamily="18" charset="0"/>
              </a:rPr>
              <a:t>Phòng thành, Hoàng thành và Tử cấm thành.  </a:t>
            </a:r>
            <a:r>
              <a:rPr lang="en-US" altLang="en-US" b="1" i="1">
                <a:latin typeface="Times New Roman" panose="02020603050405020304" pitchFamily="18" charset="0"/>
              </a:rPr>
              <a:t> </a:t>
            </a:r>
            <a:endParaRPr lang="en-US" altLang="en-US"/>
          </a:p>
        </p:txBody>
      </p:sp>
      <p:sp>
        <p:nvSpPr>
          <p:cNvPr id="19459" name="Rectangle 1"/>
          <p:cNvSpPr>
            <a:spLocks noChangeArrowheads="1"/>
          </p:cNvSpPr>
          <p:nvPr/>
        </p:nvSpPr>
        <p:spPr bwMode="auto">
          <a:xfrm>
            <a:off x="7938" y="1565275"/>
            <a:ext cx="72913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8000"/>
                </a:solidFill>
                <a:latin typeface="Times New Roman" panose="02020603050405020304" pitchFamily="18" charset="0"/>
                <a:sym typeface="Wingdings" panose="05000000000000000000" pitchFamily="2" charset="2"/>
              </a:rPr>
              <a:t>Hoạt động 2: Vẻ đẹp của kinh thành Huế</a:t>
            </a:r>
          </a:p>
        </p:txBody>
      </p:sp>
      <p:sp>
        <p:nvSpPr>
          <p:cNvPr id="19460" name="Text Box 5"/>
          <p:cNvSpPr txBox="1">
            <a:spLocks noChangeArrowheads="1"/>
          </p:cNvSpPr>
          <p:nvPr/>
        </p:nvSpPr>
        <p:spPr bwMode="auto">
          <a:xfrm>
            <a:off x="0" y="877888"/>
            <a:ext cx="91440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CC3300"/>
                </a:solidFill>
                <a:latin typeface="Times New Roman" panose="02020603050405020304" pitchFamily="18" charset="0"/>
              </a:rPr>
              <a:t>Kinh thành Huế</a:t>
            </a:r>
          </a:p>
        </p:txBody>
      </p:sp>
      <p:sp>
        <p:nvSpPr>
          <p:cNvPr id="19461" name="Text Box 18"/>
          <p:cNvSpPr txBox="1">
            <a:spLocks noChangeArrowheads="1"/>
          </p:cNvSpPr>
          <p:nvPr/>
        </p:nvSpPr>
        <p:spPr bwMode="auto">
          <a:xfrm>
            <a:off x="0" y="0"/>
            <a:ext cx="91630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u="sng">
                <a:solidFill>
                  <a:srgbClr val="0000FF"/>
                </a:solidFill>
                <a:latin typeface="Times New Roman" panose="02020603050405020304" pitchFamily="18" charset="0"/>
                <a:cs typeface="Times New Roman" panose="02020603050405020304" pitchFamily="18" charset="0"/>
              </a:rPr>
              <a:t>Lịch sử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circle(in)">
                                      <p:cBhvr>
                                        <p:cTn id="7" dur="20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IMGP09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9600"/>
            <a:ext cx="8991600" cy="5588000"/>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38100" y="6197600"/>
            <a:ext cx="9182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rPr>
              <a:t>	</a:t>
            </a:r>
            <a:r>
              <a:rPr lang="en-US" altLang="en-US" sz="3000" b="1">
                <a:solidFill>
                  <a:srgbClr val="FF0000"/>
                </a:solidFill>
                <a:latin typeface="Times New Roman" panose="02020603050405020304" pitchFamily="18" charset="0"/>
              </a:rPr>
              <a:t>Phòng thành</a:t>
            </a:r>
            <a:endParaRPr lang="en-US" altLang="en-US" sz="3000" b="1" i="1">
              <a:latin typeface="Times New Roman" panose="02020603050405020304" pitchFamily="18" charset="0"/>
            </a:endParaRPr>
          </a:p>
        </p:txBody>
      </p:sp>
      <p:sp>
        <p:nvSpPr>
          <p:cNvPr id="5" name="Rectangle 4"/>
          <p:cNvSpPr>
            <a:spLocks noChangeArrowheads="1"/>
          </p:cNvSpPr>
          <p:nvPr/>
        </p:nvSpPr>
        <p:spPr bwMode="auto">
          <a:xfrm>
            <a:off x="-114300" y="625475"/>
            <a:ext cx="91821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solidFill>
                  <a:srgbClr val="0000FF"/>
                </a:solidFill>
                <a:latin typeface="Times New Roman" panose="02020603050405020304" pitchFamily="18" charset="0"/>
              </a:rPr>
              <a:t>	</a:t>
            </a:r>
            <a:r>
              <a:rPr lang="en-US" altLang="en-US" sz="3000" b="1">
                <a:solidFill>
                  <a:srgbClr val="0000FF"/>
                </a:solidFill>
                <a:latin typeface="Times New Roman" panose="02020603050405020304" pitchFamily="18" charset="0"/>
              </a:rPr>
              <a:t>Phòng thành là vòng ngoài cùng có chu vi 9950m</a:t>
            </a:r>
            <a:endParaRPr lang="en-US" altLang="en-US" sz="3000" b="1" i="1">
              <a:solidFill>
                <a:srgbClr val="0000FF"/>
              </a:solidFill>
              <a:latin typeface="Times New Roman" panose="02020603050405020304" pitchFamily="18" charset="0"/>
            </a:endParaRPr>
          </a:p>
        </p:txBody>
      </p:sp>
      <p:sp>
        <p:nvSpPr>
          <p:cNvPr id="6" name="Rectangle 5"/>
          <p:cNvSpPr>
            <a:spLocks noChangeArrowheads="1"/>
          </p:cNvSpPr>
          <p:nvPr/>
        </p:nvSpPr>
        <p:spPr bwMode="auto">
          <a:xfrm>
            <a:off x="-304800" y="0"/>
            <a:ext cx="91821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000" b="1">
                <a:latin typeface="Times New Roman" panose="02020603050405020304" pitchFamily="18" charset="0"/>
              </a:rPr>
              <a:t>	Bạn nào biết gì Phòng thành?</a:t>
            </a:r>
            <a:endParaRPr lang="en-US" altLang="en-US" sz="3000" b="1" i="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par>
                                <p:cTn id="21" presetID="10" presetClass="exit" presetSubtype="0" fill="hold" grpId="1"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6" descr="DSC03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 y="1371600"/>
            <a:ext cx="8991600" cy="5049838"/>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6388" name="Rectangle 2"/>
          <p:cNvSpPr>
            <a:spLocks noChangeArrowheads="1"/>
          </p:cNvSpPr>
          <p:nvPr/>
        </p:nvSpPr>
        <p:spPr bwMode="auto">
          <a:xfrm>
            <a:off x="1066800" y="569913"/>
            <a:ext cx="73914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000" b="1">
                <a:solidFill>
                  <a:srgbClr val="0000FF"/>
                </a:solidFill>
                <a:latin typeface="Times New Roman" panose="02020603050405020304" pitchFamily="18" charset="0"/>
              </a:rPr>
              <a:t>	Hoàng thành là vòng thứ hai có tên là Đại nội, có chu vi 2450m. Cửa chính của Hoàng thành là Ngọ môn, cửa này xưa chỉ dùng cho vua đi.  </a:t>
            </a:r>
          </a:p>
        </p:txBody>
      </p:sp>
      <p:sp>
        <p:nvSpPr>
          <p:cNvPr id="5" name="Rectangle 4"/>
          <p:cNvSpPr>
            <a:spLocks noChangeArrowheads="1"/>
          </p:cNvSpPr>
          <p:nvPr/>
        </p:nvSpPr>
        <p:spPr bwMode="auto">
          <a:xfrm>
            <a:off x="-38100" y="6324600"/>
            <a:ext cx="9182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rPr>
              <a:t>	</a:t>
            </a:r>
            <a:r>
              <a:rPr lang="en-US" altLang="en-US" sz="3000" b="1">
                <a:solidFill>
                  <a:srgbClr val="FF0000"/>
                </a:solidFill>
                <a:latin typeface="Times New Roman" panose="02020603050405020304" pitchFamily="18" charset="0"/>
              </a:rPr>
              <a:t>Hoàng thành</a:t>
            </a:r>
            <a:endParaRPr lang="en-US" altLang="en-US" sz="3000" b="1" i="1">
              <a:latin typeface="Times New Roman" panose="02020603050405020304" pitchFamily="18" charset="0"/>
            </a:endParaRPr>
          </a:p>
        </p:txBody>
      </p:sp>
      <p:sp>
        <p:nvSpPr>
          <p:cNvPr id="6" name="Rectangle 2"/>
          <p:cNvSpPr>
            <a:spLocks noChangeArrowheads="1"/>
          </p:cNvSpPr>
          <p:nvPr/>
        </p:nvSpPr>
        <p:spPr bwMode="auto">
          <a:xfrm>
            <a:off x="-457200" y="77788"/>
            <a:ext cx="91170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000" b="1">
                <a:latin typeface="Times New Roman" panose="02020603050405020304" pitchFamily="18" charset="0"/>
              </a:rPr>
              <a:t>	Bạn nào biết gì về Hoàng thành?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circle(in)">
                                      <p:cBhvr>
                                        <p:cTn id="7" dur="2000"/>
                                        <p:tgtEl>
                                          <p:spTgt spid="1638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6388"/>
                                        </p:tgtEl>
                                        <p:attrNameLst>
                                          <p:attrName>style.visibility</p:attrName>
                                        </p:attrNameLst>
                                      </p:cBhvr>
                                      <p:to>
                                        <p:strVal val="visible"/>
                                      </p:to>
                                    </p:set>
                                    <p:animEffect transition="in" filter="circle(in)">
                                      <p:cBhvr>
                                        <p:cTn id="20" dur="2000"/>
                                        <p:tgtEl>
                                          <p:spTgt spid="16388"/>
                                        </p:tgtEl>
                                      </p:cBhvr>
                                    </p:animEffect>
                                  </p:childTnLst>
                                </p:cTn>
                              </p:par>
                              <p:par>
                                <p:cTn id="21" presetID="10" presetClass="exit" presetSubtype="0" fill="hold" grpId="1"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5" grpId="0"/>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endParaRPr lang="en-US" sz="24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AB676360-F7AD-47EE-A044-FB301CD89E10}" type="slidenum">
              <a:rPr lang="en-US" altLang="en-US"/>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361B05A-E77A-48F4-86F6-1381082BD0EE}" type="slidenum">
              <a:rPr lang="en-US" altLang="en-US" sz="1400" smtClean="0"/>
              <a:t>20</a:t>
            </a:fld>
            <a:endParaRPr lang="en-US" altLang="en-US" sz="1400"/>
          </a:p>
        </p:txBody>
      </p:sp>
      <p:pic>
        <p:nvPicPr>
          <p:cNvPr id="17411" name="Picture 5" descr="T%E1%BB%AD-C%E1%BA%A5m-Th%C3%A0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855663"/>
            <a:ext cx="8991600" cy="5614987"/>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412" name="Rectangle 2"/>
          <p:cNvSpPr>
            <a:spLocks noChangeArrowheads="1"/>
          </p:cNvSpPr>
          <p:nvPr/>
        </p:nvSpPr>
        <p:spPr bwMode="auto">
          <a:xfrm>
            <a:off x="590550" y="801688"/>
            <a:ext cx="7924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solidFill>
                  <a:schemeClr val="bg1"/>
                </a:solidFill>
                <a:latin typeface="Times New Roman" panose="02020603050405020304" pitchFamily="18" charset="0"/>
              </a:rPr>
              <a:t>	Tử cấm thành là vòng trong cùng có chu vi 1225m. Đây là nơi ở, làm việc của vua và gia đình.</a:t>
            </a:r>
          </a:p>
        </p:txBody>
      </p:sp>
      <p:sp>
        <p:nvSpPr>
          <p:cNvPr id="5" name="Rectangle 4"/>
          <p:cNvSpPr>
            <a:spLocks noChangeArrowheads="1"/>
          </p:cNvSpPr>
          <p:nvPr/>
        </p:nvSpPr>
        <p:spPr bwMode="auto">
          <a:xfrm>
            <a:off x="-38100" y="6324600"/>
            <a:ext cx="9182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rPr>
              <a:t>	</a:t>
            </a:r>
            <a:r>
              <a:rPr lang="en-US" altLang="en-US" sz="3000" b="1">
                <a:solidFill>
                  <a:srgbClr val="FF0000"/>
                </a:solidFill>
                <a:latin typeface="Times New Roman" panose="02020603050405020304" pitchFamily="18" charset="0"/>
              </a:rPr>
              <a:t>Tử cấm thành</a:t>
            </a:r>
            <a:endParaRPr lang="en-US" altLang="en-US" sz="3000" b="1" i="1">
              <a:latin typeface="Times New Roman" panose="02020603050405020304" pitchFamily="18" charset="0"/>
            </a:endParaRPr>
          </a:p>
        </p:txBody>
      </p:sp>
      <p:sp>
        <p:nvSpPr>
          <p:cNvPr id="6" name="Rectangle 2"/>
          <p:cNvSpPr>
            <a:spLocks noChangeArrowheads="1"/>
          </p:cNvSpPr>
          <p:nvPr/>
        </p:nvSpPr>
        <p:spPr bwMode="auto">
          <a:xfrm>
            <a:off x="-468313" y="192088"/>
            <a:ext cx="9144001"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latin typeface="Times New Roman" panose="02020603050405020304" pitchFamily="18" charset="0"/>
              </a:rPr>
              <a:t>	Bạn nào biết gì về tử cấm thành?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circle(in)">
                                      <p:cBhvr>
                                        <p:cTn id="12" dur="2000"/>
                                        <p:tgtEl>
                                          <p:spTgt spid="174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412"/>
                                        </p:tgtEl>
                                        <p:attrNameLst>
                                          <p:attrName>style.visibility</p:attrName>
                                        </p:attrNameLst>
                                      </p:cBhvr>
                                      <p:to>
                                        <p:strVal val="visible"/>
                                      </p:to>
                                    </p:set>
                                    <p:animEffect transition="in" filter="circle(in)">
                                      <p:cBhvr>
                                        <p:cTn id="22" dur="2000"/>
                                        <p:tgtEl>
                                          <p:spTgt spid="17412"/>
                                        </p:tgtEl>
                                      </p:cBhvr>
                                    </p:animEffect>
                                  </p:childTnLst>
                                </p:cTn>
                              </p:par>
                              <p:par>
                                <p:cTn id="23" presetID="10" presetClass="exit" presetSubtype="0" fill="hold" grpId="1" nodeType="with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5" grpId="0"/>
      <p:bldP spid="6" grpId="0"/>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C33C03B-1B47-4DDC-A186-A6D6A499AAB8}" type="slidenum">
              <a:rPr lang="en-US" altLang="en-US" sz="1400" smtClean="0"/>
              <a:t>21</a:t>
            </a:fld>
            <a:endParaRPr lang="en-US" altLang="en-US" sz="1400"/>
          </a:p>
        </p:txBody>
      </p:sp>
      <p:pic>
        <p:nvPicPr>
          <p:cNvPr id="23555" name="Picture 7" descr="dsc09851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w="76200" cmpd="tri">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23556" name="Rectangle 3"/>
          <p:cNvSpPr>
            <a:spLocks noChangeArrowheads="1"/>
          </p:cNvSpPr>
          <p:nvPr/>
        </p:nvSpPr>
        <p:spPr bwMode="auto">
          <a:xfrm>
            <a:off x="-9525" y="0"/>
            <a:ext cx="91535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000" b="1">
                <a:solidFill>
                  <a:srgbClr val="6600CC"/>
                </a:solidFill>
                <a:latin typeface="Times New Roman" panose="02020603050405020304" pitchFamily="18" charset="0"/>
                <a:cs typeface="Times New Roman" panose="02020603050405020304" pitchFamily="18" charset="0"/>
              </a:rPr>
              <a:t>     Thành có 10 cổng chính ra vào. Bên trên cửa thành xây các vọng gác có mái uốn cong hình chim phượng. </a:t>
            </a:r>
            <a:endParaRPr lang="en-US" altLang="en-US" sz="3000">
              <a:solidFill>
                <a:srgbClr val="6600CC"/>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a:solidFill>
                  <a:srgbClr val="6600CC"/>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bwMode="auto">
          <a:xfrm>
            <a:off x="-33338" y="0"/>
            <a:ext cx="9144001" cy="6705600"/>
            <a:chOff x="0" y="96"/>
            <a:chExt cx="5760" cy="3840"/>
          </a:xfrm>
        </p:grpSpPr>
        <p:sp>
          <p:nvSpPr>
            <p:cNvPr id="24579" name="Rectangle 9"/>
            <p:cNvSpPr>
              <a:spLocks noChangeArrowheads="1"/>
            </p:cNvSpPr>
            <p:nvPr/>
          </p:nvSpPr>
          <p:spPr bwMode="auto">
            <a:xfrm>
              <a:off x="96" y="96"/>
              <a:ext cx="5568" cy="576"/>
            </a:xfrm>
            <a:prstGeom prst="rect">
              <a:avLst/>
            </a:prstGeom>
            <a:solidFill>
              <a:schemeClr val="bg1"/>
            </a:solidFill>
            <a:ln w="38100" cmpd="dbl">
              <a:solidFill>
                <a:srgbClr val="0033CC"/>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rPr>
                <a:t>   </a:t>
              </a:r>
              <a:r>
                <a:rPr lang="en-US" altLang="en-US" sz="3000" b="1">
                  <a:latin typeface="Times New Roman" panose="02020603050405020304" pitchFamily="18" charset="0"/>
                  <a:cs typeface="Times New Roman" panose="02020603050405020304" pitchFamily="18" charset="0"/>
                </a:rPr>
                <a:t>Cửa Nam tòa thành có cột cờ cao 37m.</a:t>
              </a:r>
            </a:p>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Từ đỉnh cột cờ có thể nhìn thấy cửa biển Thuận An. </a:t>
              </a:r>
            </a:p>
          </p:txBody>
        </p:sp>
        <p:pic>
          <p:nvPicPr>
            <p:cNvPr id="24580" name="Picture 10"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0"/>
              <a:ext cx="5760" cy="3216"/>
            </a:xfrm>
            <a:prstGeom prst="rect">
              <a:avLst/>
            </a:prstGeom>
            <a:solidFill>
              <a:schemeClr val="bg1"/>
            </a:solidFill>
            <a:ln w="76200" cmpd="tri">
              <a:solidFill>
                <a:srgbClr val="0033CC"/>
              </a:solid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img002"/>
          <p:cNvPicPr>
            <a:picLocks noChangeAspect="1" noChangeArrowheads="1"/>
          </p:cNvPicPr>
          <p:nvPr/>
        </p:nvPicPr>
        <p:blipFill>
          <a:blip r:embed="rId2">
            <a:lum bright="6000"/>
            <a:extLst>
              <a:ext uri="{28A0092B-C50C-407E-A947-70E740481C1C}">
                <a14:useLocalDpi xmlns:a14="http://schemas.microsoft.com/office/drawing/2010/main" val="0"/>
              </a:ext>
            </a:extLst>
          </a:blip>
          <a:srcRect t="20702" b="10655"/>
          <a:stretch>
            <a:fillRect/>
          </a:stretch>
        </p:blipFill>
        <p:spPr bwMode="auto">
          <a:xfrm>
            <a:off x="152400" y="228600"/>
            <a:ext cx="8829675" cy="586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p:cNvSpPr txBox="1">
            <a:spLocks noChangeArrowheads="1"/>
          </p:cNvSpPr>
          <p:nvPr/>
        </p:nvSpPr>
        <p:spPr bwMode="auto">
          <a:xfrm>
            <a:off x="87313" y="6172200"/>
            <a:ext cx="90344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3300"/>
                </a:solidFill>
                <a:latin typeface=".VnTime" panose="020B7200000000000000" pitchFamily="34" charset="0"/>
              </a:rPr>
              <a:t>Ngä M«n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slide(fromRight)">
                                      <p:cBhvr>
                                        <p:cTn id="7" dur="500"/>
                                        <p:tgtEl>
                                          <p:spTgt spid="53250"/>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53251"/>
                                        </p:tgtEl>
                                        <p:attrNameLst>
                                          <p:attrName>style.visibility</p:attrName>
                                        </p:attrNameLst>
                                      </p:cBhvr>
                                      <p:to>
                                        <p:strVal val="visible"/>
                                      </p:to>
                                    </p:set>
                                    <p:animEffect transition="in" filter="wheel(4)">
                                      <p:cBhvr>
                                        <p:cTn id="10" dur="20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3"/>
          <p:cNvSpPr txBox="1">
            <a:spLocks noChangeArrowheads="1"/>
          </p:cNvSpPr>
          <p:nvPr/>
        </p:nvSpPr>
        <p:spPr bwMode="auto">
          <a:xfrm>
            <a:off x="55563" y="6172200"/>
            <a:ext cx="9032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3300"/>
                </a:solidFill>
                <a:latin typeface="Times New Roman" panose="02020603050405020304" pitchFamily="18" charset="0"/>
                <a:cs typeface="Times New Roman" panose="02020603050405020304" pitchFamily="18" charset="0"/>
              </a:rPr>
              <a:t>Ngọ Môn</a:t>
            </a:r>
          </a:p>
        </p:txBody>
      </p:sp>
      <p:pic>
        <p:nvPicPr>
          <p:cNvPr id="26627" name="Picture 6" descr="http://www.stours.vn/images/Open-Tours/tour--nng-i-hu-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wheel(4)">
                                      <p:cBhvr>
                                        <p:cTn id="7"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6" descr="ngo_m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9688"/>
            <a:ext cx="9144000" cy="5645150"/>
          </a:xfrm>
          <a:prstGeom prst="rect">
            <a:avLst/>
          </a:prstGeom>
          <a:noFill/>
          <a:ln w="76200" cmpd="tri">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22531" name="Rectangle 2"/>
          <p:cNvSpPr>
            <a:spLocks noChangeArrowheads="1"/>
          </p:cNvSpPr>
          <p:nvPr/>
        </p:nvSpPr>
        <p:spPr bwMode="auto">
          <a:xfrm>
            <a:off x="19050" y="5842000"/>
            <a:ext cx="91630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rPr>
              <a:t> Ngọ môn là cửa chính vào Hoàng thành. </a:t>
            </a:r>
          </a:p>
          <a:p>
            <a:pPr algn="ctr" eaLnBrk="1" hangingPunct="1">
              <a:spcBef>
                <a:spcPct val="0"/>
              </a:spcBef>
              <a:buFontTx/>
              <a:buNone/>
            </a:pPr>
            <a:r>
              <a:rPr lang="en-US" altLang="en-US" sz="3000" b="1">
                <a:latin typeface="Times New Roman" panose="02020603050405020304" pitchFamily="18" charset="0"/>
              </a:rPr>
              <a:t>Cửa này chỉ dành cho vua đi. </a:t>
            </a:r>
            <a:endParaRPr lang="en-US" altLang="en-US" sz="3000"/>
          </a:p>
        </p:txBody>
      </p:sp>
      <p:sp>
        <p:nvSpPr>
          <p:cNvPr id="4" name="Rectangle 2"/>
          <p:cNvSpPr>
            <a:spLocks noChangeArrowheads="1"/>
          </p:cNvSpPr>
          <p:nvPr/>
        </p:nvSpPr>
        <p:spPr bwMode="auto">
          <a:xfrm>
            <a:off x="19050" y="5999163"/>
            <a:ext cx="91630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rPr>
              <a:t> Bạn nào biết gì về Ngọ môn?</a:t>
            </a:r>
            <a:endParaRPr lang="en-US" altLang="en-US"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circle(in)">
                                      <p:cBhvr>
                                        <p:cTn id="12" dur="2000"/>
                                        <p:tgtEl>
                                          <p:spTgt spid="22531">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2531">
                                            <p:txEl>
                                              <p:pRg st="1" end="1"/>
                                            </p:txEl>
                                          </p:spTgt>
                                        </p:tgtEl>
                                        <p:attrNameLst>
                                          <p:attrName>style.visibility</p:attrName>
                                        </p:attrNameLst>
                                      </p:cBhvr>
                                      <p:to>
                                        <p:strVal val="visible"/>
                                      </p:to>
                                    </p:set>
                                    <p:animEffect transition="in" filter="circle(in)">
                                      <p:cBhvr>
                                        <p:cTn id="15" dur="2000"/>
                                        <p:tgtEl>
                                          <p:spTgt spid="22531">
                                            <p:txEl>
                                              <p:pRg st="1" end="1"/>
                                            </p:txEl>
                                          </p:spTgt>
                                        </p:tgtEl>
                                      </p:cBhvr>
                                    </p:animEffect>
                                  </p:childTnLst>
                                </p:cTn>
                              </p:par>
                              <p:par>
                                <p:cTn id="16" presetID="10" presetClass="exit" presetSubtype="0" fill="hold" grpId="0" nodeType="withEffect">
                                  <p:stCondLst>
                                    <p:cond delay="0"/>
                                  </p:stCondLst>
                                  <p:childTnLst>
                                    <p:animEffect transition="out" filter="fade">
                                      <p:cBhvr>
                                        <p:cTn id="17" dur="500"/>
                                        <p:tgtEl>
                                          <p:spTgt spid="4">
                                            <p:txEl>
                                              <p:pRg st="0" end="0"/>
                                            </p:txEl>
                                          </p:spTgt>
                                        </p:tgtEl>
                                      </p:cBhvr>
                                    </p:animEffect>
                                    <p:set>
                                      <p:cBhvr>
                                        <p:cTn id="18"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bwMode="auto">
          <a:xfrm>
            <a:off x="-4763" y="36513"/>
            <a:ext cx="9144001" cy="6705600"/>
            <a:chOff x="0" y="96"/>
            <a:chExt cx="5760" cy="3872"/>
          </a:xfrm>
        </p:grpSpPr>
        <p:sp>
          <p:nvSpPr>
            <p:cNvPr id="28675" name="Rectangle 6"/>
            <p:cNvSpPr>
              <a:spLocks noChangeArrowheads="1"/>
            </p:cNvSpPr>
            <p:nvPr/>
          </p:nvSpPr>
          <p:spPr bwMode="auto">
            <a:xfrm>
              <a:off x="0" y="96"/>
              <a:ext cx="5760" cy="384"/>
            </a:xfrm>
            <a:prstGeom prst="rect">
              <a:avLst/>
            </a:prstGeom>
            <a:solidFill>
              <a:schemeClr val="bg1"/>
            </a:solidFill>
            <a:ln w="38100" cmpd="dbl">
              <a:solidFill>
                <a:srgbClr val="0033CC"/>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latin typeface="Times New Roman" panose="02020603050405020304" pitchFamily="18" charset="0"/>
                </a:rPr>
                <a:t>Hồ sen và ven hồ là hàng cây đại ở kinh thành Huế.</a:t>
              </a:r>
            </a:p>
          </p:txBody>
        </p:sp>
        <p:pic>
          <p:nvPicPr>
            <p:cNvPr id="28676" name="Picture 7" descr="3760579175_2df53eb49e_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2"/>
              <a:ext cx="5760" cy="3456"/>
            </a:xfrm>
            <a:prstGeom prst="rect">
              <a:avLst/>
            </a:prstGeom>
            <a:noFill/>
            <a:ln w="76200" cmpd="tri">
              <a:solidFill>
                <a:srgbClr val="0033CC"/>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456883" y="6111875"/>
            <a:ext cx="799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3300"/>
                </a:solidFill>
                <a:latin typeface="Times New Roman" panose="02020603050405020304" pitchFamily="18" charset="0"/>
                <a:cs typeface="Times New Roman" panose="02020603050405020304" pitchFamily="18" charset="0"/>
              </a:rPr>
              <a:t>Đ</a:t>
            </a:r>
            <a:r>
              <a:rPr lang="en-US" altLang="en-US" sz="2400" b="1">
                <a:solidFill>
                  <a:srgbClr val="FF3300"/>
                </a:solidFill>
                <a:latin typeface=".VnTime" panose="020B7200000000000000" pitchFamily="34" charset="0"/>
              </a:rPr>
              <a:t>iÖn Th¸i Hoµ </a:t>
            </a:r>
          </a:p>
        </p:txBody>
      </p:sp>
      <p:pic>
        <p:nvPicPr>
          <p:cNvPr id="29699" name="Picture 6" descr="http://cinet.vn/userfiles/image/2017/%C4%91ien-thai-hoa-hu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33338"/>
            <a:ext cx="9118600" cy="607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wheel(4)">
                                      <p:cBhvr>
                                        <p:cTn id="7" dur="5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E8A58DF-4CB1-4980-94F4-485153600032}" type="slidenum">
              <a:rPr lang="en-US" altLang="en-US" sz="1400" smtClean="0"/>
              <a:t>28</a:t>
            </a:fld>
            <a:endParaRPr lang="en-US" altLang="en-US" sz="1400"/>
          </a:p>
        </p:txBody>
      </p:sp>
      <p:pic>
        <p:nvPicPr>
          <p:cNvPr id="30723" name="Picture 10" descr="dien thai 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7538"/>
            <a:ext cx="9144000" cy="4970462"/>
          </a:xfrm>
          <a:prstGeom prst="rect">
            <a:avLst/>
          </a:prstGeom>
          <a:noFill/>
          <a:ln w="76200" cmpd="tri">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25604" name="Rectangle 2"/>
          <p:cNvSpPr>
            <a:spLocks noChangeArrowheads="1"/>
          </p:cNvSpPr>
          <p:nvPr/>
        </p:nvSpPr>
        <p:spPr bwMode="auto">
          <a:xfrm>
            <a:off x="11113" y="36513"/>
            <a:ext cx="91217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rPr>
              <a:t>	Điện Thái Hòa là nơi tổ chức các cuộc lễ lớn. Quanh điện Thái Hòa là hệ thống cung điện dành riêng cho vua và hoàng tộc.</a:t>
            </a:r>
          </a:p>
        </p:txBody>
      </p:sp>
      <p:sp>
        <p:nvSpPr>
          <p:cNvPr id="5" name="Rectangle 2"/>
          <p:cNvSpPr>
            <a:spLocks noChangeArrowheads="1"/>
          </p:cNvSpPr>
          <p:nvPr/>
        </p:nvSpPr>
        <p:spPr bwMode="auto">
          <a:xfrm>
            <a:off x="-33338" y="309563"/>
            <a:ext cx="9121776"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rPr>
              <a:t>	Bạn nào biết gì về Điện Thái Hòa?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604">
                                            <p:txEl>
                                              <p:pRg st="0" end="0"/>
                                            </p:txEl>
                                          </p:spTgt>
                                        </p:tgtEl>
                                        <p:attrNameLst>
                                          <p:attrName>style.visibility</p:attrName>
                                        </p:attrNameLst>
                                      </p:cBhvr>
                                      <p:to>
                                        <p:strVal val="visible"/>
                                      </p:to>
                                    </p:set>
                                    <p:animEffect transition="in" filter="circle(in)">
                                      <p:cBhvr>
                                        <p:cTn id="12" dur="2000"/>
                                        <p:tgtEl>
                                          <p:spTgt spid="25604">
                                            <p:txEl>
                                              <p:pRg st="0" end="0"/>
                                            </p:txEl>
                                          </p:spTgt>
                                        </p:tgtEl>
                                      </p:cBhvr>
                                    </p:animEffect>
                                  </p:childTnLst>
                                </p:cTn>
                              </p:par>
                              <p:par>
                                <p:cTn id="13" presetID="10" presetClass="exit" presetSubtype="0" fill="hold" grpId="0" nodeType="withEffect">
                                  <p:stCondLst>
                                    <p:cond delay="0"/>
                                  </p:stCondLst>
                                  <p:childTnLst>
                                    <p:animEffect transition="out" filter="fade">
                                      <p:cBhvr>
                                        <p:cTn id="14" dur="500"/>
                                        <p:tgtEl>
                                          <p:spTgt spid="5">
                                            <p:txEl>
                                              <p:pRg st="0" end="0"/>
                                            </p:txEl>
                                          </p:spTgt>
                                        </p:tgtEl>
                                      </p:cBhvr>
                                    </p:animEffect>
                                    <p:set>
                                      <p:cBhvr>
                                        <p:cTn id="15"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bwMode="auto">
          <a:xfrm>
            <a:off x="128588" y="152400"/>
            <a:ext cx="8839200" cy="6705600"/>
            <a:chOff x="96" y="96"/>
            <a:chExt cx="5568" cy="3840"/>
          </a:xfrm>
        </p:grpSpPr>
        <p:pic>
          <p:nvPicPr>
            <p:cNvPr id="31747" name="Picture 12" descr="Lang%20Gia%20L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 y="512"/>
              <a:ext cx="5136" cy="3424"/>
            </a:xfrm>
            <a:prstGeom prst="rect">
              <a:avLst/>
            </a:prstGeom>
            <a:noFill/>
            <a:ln w="76200" cmpd="tri">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31748" name="Rectangle 13"/>
            <p:cNvSpPr>
              <a:spLocks noChangeArrowheads="1"/>
            </p:cNvSpPr>
            <p:nvPr/>
          </p:nvSpPr>
          <p:spPr bwMode="auto">
            <a:xfrm>
              <a:off x="96" y="96"/>
              <a:ext cx="5568" cy="384"/>
            </a:xfrm>
            <a:prstGeom prst="rect">
              <a:avLst/>
            </a:prstGeom>
            <a:solidFill>
              <a:schemeClr val="bg1"/>
            </a:solidFill>
            <a:ln w="38100" cmpd="dbl">
              <a:solidFill>
                <a:srgbClr val="0033CC"/>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rPr>
                <a:t>   Một góc lăng tẩm của vua Gia Long.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76200" y="1600200"/>
            <a:ext cx="906780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600" b="1">
                <a:latin typeface="Times New Roman" panose="02020603050405020304" pitchFamily="18" charset="0"/>
              </a:rPr>
              <a:t>	</a:t>
            </a:r>
            <a:r>
              <a:rPr lang="en-US" altLang="en-US" b="1">
                <a:latin typeface="Times New Roman" panose="02020603050405020304" pitchFamily="18" charset="0"/>
              </a:rPr>
              <a:t>Nhà Nguyễn ra đời trong hoàn cảnh nào? Kinh đô đóng ở đâu?  </a:t>
            </a:r>
            <a:r>
              <a:rPr lang="en-US" altLang="en-US" sz="3600" b="1">
                <a:latin typeface="Times New Roman" panose="02020603050405020304" pitchFamily="18" charset="0"/>
              </a:rPr>
              <a:t>                                      </a:t>
            </a:r>
            <a:endParaRPr lang="en-US" altLang="en-US" sz="3600"/>
          </a:p>
        </p:txBody>
      </p:sp>
      <p:sp>
        <p:nvSpPr>
          <p:cNvPr id="3076" name="Rectangle 1"/>
          <p:cNvSpPr>
            <a:spLocks noChangeArrowheads="1"/>
          </p:cNvSpPr>
          <p:nvPr/>
        </p:nvSpPr>
        <p:spPr bwMode="auto">
          <a:xfrm>
            <a:off x="325120" y="3200400"/>
            <a:ext cx="835660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600" b="1">
                <a:solidFill>
                  <a:srgbClr val="0000FF"/>
                </a:solidFill>
                <a:latin typeface="Times New Roman" panose="02020603050405020304" pitchFamily="18" charset="0"/>
              </a:rPr>
              <a:t>	Năm 1802, Nguyễn Ánh lật đổ triều Tây Sơn, lập ra triều Nguyễn. Kinh đô nhà Nguyễn đóng ở Phú Xuân - Huế. </a:t>
            </a:r>
          </a:p>
        </p:txBody>
      </p:sp>
      <p:sp>
        <p:nvSpPr>
          <p:cNvPr id="12" name="TextBox 11"/>
          <p:cNvSpPr txBox="1"/>
          <p:nvPr/>
        </p:nvSpPr>
        <p:spPr>
          <a:xfrm>
            <a:off x="2743200" y="685800"/>
            <a:ext cx="2252345" cy="645160"/>
          </a:xfrm>
          <a:prstGeom prst="rect">
            <a:avLst/>
          </a:prstGeom>
          <a:noFill/>
          <a:ln w="9525">
            <a:noFill/>
          </a:ln>
        </p:spPr>
        <p:txBody>
          <a:bodyPr wrap="square" anchor="t" anchorCtr="0">
            <a:spAutoFit/>
            <a:scene3d>
              <a:camera prst="orthographicFront"/>
              <a:lightRig rig="threePt" dir="t"/>
            </a:scene3d>
          </a:bodyPr>
          <a:lstStyle/>
          <a:p>
            <a:r>
              <a:rPr lang="vi-VN" altLang="en-US" sz="3600" b="1" u="sng" dirty="0">
                <a:ln w="22225">
                  <a:solidFill>
                    <a:schemeClr val="accent2"/>
                  </a:solidFill>
                  <a:prstDash val="solid"/>
                </a:ln>
                <a:solidFill>
                  <a:srgbClr val="FF0000"/>
                </a:solidFill>
                <a:effectLst/>
                <a:latin typeface="Times New Roman" panose="02020603050405020304" pitchFamily="18" charset="0"/>
                <a:ea typeface="Times New Roman" panose="02020603050405020304" pitchFamily="18" charset="0"/>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circle(in)">
                                      <p:cBhvr>
                                        <p:cTn id="12" dur="2000"/>
                                        <p:tgtEl>
                                          <p:spTgt spid="3076"/>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6"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g003"/>
          <p:cNvPicPr>
            <a:picLocks noChangeAspect="1" noChangeArrowheads="1"/>
          </p:cNvPicPr>
          <p:nvPr/>
        </p:nvPicPr>
        <p:blipFill>
          <a:blip r:embed="rId2">
            <a:extLst>
              <a:ext uri="{28A0092B-C50C-407E-A947-70E740481C1C}">
                <a14:useLocalDpi xmlns:a14="http://schemas.microsoft.com/office/drawing/2010/main" val="0"/>
              </a:ext>
            </a:extLst>
          </a:blip>
          <a:srcRect t="13956" b="29425"/>
          <a:stretch>
            <a:fillRect/>
          </a:stretch>
        </p:blipFill>
        <p:spPr bwMode="auto">
          <a:xfrm>
            <a:off x="-212725" y="0"/>
            <a:ext cx="9364663" cy="608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p:cNvSpPr txBox="1">
            <a:spLocks noChangeArrowheads="1"/>
          </p:cNvSpPr>
          <p:nvPr/>
        </p:nvSpPr>
        <p:spPr bwMode="auto">
          <a:xfrm>
            <a:off x="-47625" y="6338888"/>
            <a:ext cx="9034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vi-VN" altLang="en-US" sz="2800" b="1">
                <a:solidFill>
                  <a:srgbClr val="FF0000"/>
                </a:solidFill>
                <a:latin typeface="Times New Roman" panose="02020603050405020304" pitchFamily="18" charset="0"/>
                <a:cs typeface="Times New Roman" panose="02020603050405020304" pitchFamily="18" charset="0"/>
              </a:rPr>
              <a:t>Một góc Lăng Tự Đức (Huế)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wipe(right)">
                                      <p:cBhvr>
                                        <p:cTn id="7" dur="5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descr="KhiÃªm LÄ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0"/>
            <a:ext cx="9178925" cy="626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47625" y="6338888"/>
            <a:ext cx="9034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vi-VN" altLang="en-US" sz="2800" b="1">
                <a:solidFill>
                  <a:srgbClr val="FF0000"/>
                </a:solidFill>
                <a:latin typeface="Times New Roman" panose="02020603050405020304" pitchFamily="18" charset="0"/>
                <a:cs typeface="Times New Roman" panose="02020603050405020304" pitchFamily="18" charset="0"/>
              </a:rPr>
              <a:t>Một góc Lăng Tự Đức (Huế)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152400" y="152400"/>
            <a:ext cx="8839200" cy="6705600"/>
            <a:chOff x="96" y="96"/>
            <a:chExt cx="5568" cy="3864"/>
          </a:xfrm>
        </p:grpSpPr>
        <p:sp>
          <p:nvSpPr>
            <p:cNvPr id="34819" name="Rectangle 3"/>
            <p:cNvSpPr>
              <a:spLocks noChangeArrowheads="1"/>
            </p:cNvSpPr>
            <p:nvPr/>
          </p:nvSpPr>
          <p:spPr bwMode="auto">
            <a:xfrm>
              <a:off x="96" y="96"/>
              <a:ext cx="5568" cy="384"/>
            </a:xfrm>
            <a:prstGeom prst="rect">
              <a:avLst/>
            </a:prstGeom>
            <a:solidFill>
              <a:schemeClr val="bg1"/>
            </a:solidFill>
            <a:ln w="38100" cmpd="dbl">
              <a:solidFill>
                <a:srgbClr val="0033CC"/>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rPr>
                <a:t>   Một góc lăng tẩm của vua Minh Mạng</a:t>
              </a:r>
            </a:p>
          </p:txBody>
        </p:sp>
        <p:pic>
          <p:nvPicPr>
            <p:cNvPr id="34820" name="Picture 4" descr="63464854606717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528"/>
              <a:ext cx="4560" cy="3432"/>
            </a:xfrm>
            <a:prstGeom prst="rect">
              <a:avLst/>
            </a:prstGeom>
            <a:noFill/>
            <a:ln w="76200" cmpd="tri">
              <a:solidFill>
                <a:srgbClr val="0033CC"/>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Lang Minh M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483" y="0"/>
            <a:ext cx="775335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3"/>
          <p:cNvSpPr txBox="1">
            <a:spLocks noChangeArrowheads="1"/>
          </p:cNvSpPr>
          <p:nvPr/>
        </p:nvSpPr>
        <p:spPr bwMode="auto">
          <a:xfrm>
            <a:off x="317" y="6172200"/>
            <a:ext cx="903446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3300"/>
                </a:solidFill>
                <a:latin typeface="Times New Roman" panose="02020603050405020304" pitchFamily="18" charset="0"/>
                <a:cs typeface="Times New Roman" panose="02020603050405020304" pitchFamily="18" charset="0"/>
              </a:rPr>
              <a:t>Lăng</a:t>
            </a:r>
            <a:r>
              <a:rPr lang="en-US" altLang="en-US" sz="2800" b="1">
                <a:solidFill>
                  <a:srgbClr val="FF3300"/>
                </a:solidFill>
                <a:latin typeface=".VnTime" panose="020B7200000000000000" pitchFamily="34" charset="0"/>
              </a:rPr>
              <a:t> Minh M¹ng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500" fill="hold"/>
                                        <p:tgtEl>
                                          <p:spTgt spid="58370"/>
                                        </p:tgtEl>
                                        <p:attrNameLst>
                                          <p:attrName>ppt_w</p:attrName>
                                        </p:attrNameLst>
                                      </p:cBhvr>
                                      <p:tavLst>
                                        <p:tav tm="0">
                                          <p:val>
                                            <p:fltVal val="0"/>
                                          </p:val>
                                        </p:tav>
                                        <p:tav tm="100000">
                                          <p:val>
                                            <p:strVal val="#ppt_w"/>
                                          </p:val>
                                        </p:tav>
                                      </p:tavLst>
                                    </p:anim>
                                    <p:anim calcmode="lin" valueType="num">
                                      <p:cBhvr>
                                        <p:cTn id="8" dur="500" fill="hold"/>
                                        <p:tgtEl>
                                          <p:spTgt spid="58370"/>
                                        </p:tgtEl>
                                        <p:attrNameLst>
                                          <p:attrName>ppt_h</p:attrName>
                                        </p:attrNameLst>
                                      </p:cBhvr>
                                      <p:tavLst>
                                        <p:tav tm="0">
                                          <p:val>
                                            <p:fltVal val="0"/>
                                          </p:val>
                                        </p:tav>
                                        <p:tav tm="100000">
                                          <p:val>
                                            <p:strVal val="#ppt_h"/>
                                          </p:val>
                                        </p:tav>
                                      </p:tavLst>
                                    </p:anim>
                                    <p:anim calcmode="lin" valueType="num">
                                      <p:cBhvr>
                                        <p:cTn id="9" dur="500" fill="hold"/>
                                        <p:tgtEl>
                                          <p:spTgt spid="58370"/>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58370"/>
                                        </p:tgtEl>
                                        <p:attrNameLst>
                                          <p:attrName>ppt_y</p:attrName>
                                        </p:attrNameLst>
                                      </p:cBhvr>
                                      <p:tavLst>
                                        <p:tav tm="0" fmla="#ppt_y+(sin(-2*pi*(1-$))*-#ppt_x+cos(-2*pi*(1-$))*(1-#ppt_y))*(1-$)">
                                          <p:val>
                                            <p:fltVal val="0"/>
                                          </p:val>
                                        </p:tav>
                                        <p:tav tm="100000">
                                          <p:val>
                                            <p:fltVal val="1"/>
                                          </p:val>
                                        </p:tav>
                                      </p:tavLst>
                                    </p:anim>
                                  </p:childTnLst>
                                </p:cTn>
                              </p:par>
                              <p:par>
                                <p:cTn id="11" presetID="21" presetClass="entr" presetSubtype="4" fill="hold" grpId="0" nodeType="withEffect">
                                  <p:stCondLst>
                                    <p:cond delay="0"/>
                                  </p:stCondLst>
                                  <p:childTnLst>
                                    <p:set>
                                      <p:cBhvr>
                                        <p:cTn id="12" dur="1" fill="hold">
                                          <p:stCondLst>
                                            <p:cond delay="0"/>
                                          </p:stCondLst>
                                        </p:cTn>
                                        <p:tgtEl>
                                          <p:spTgt spid="58371"/>
                                        </p:tgtEl>
                                        <p:attrNameLst>
                                          <p:attrName>style.visibility</p:attrName>
                                        </p:attrNameLst>
                                      </p:cBhvr>
                                      <p:to>
                                        <p:strVal val="visible"/>
                                      </p:to>
                                    </p:set>
                                    <p:animEffect transition="in" filter="wheel(4)">
                                      <p:cBhvr>
                                        <p:cTn id="13" dur="500"/>
                                        <p:tgtEl>
                                          <p:spTgt spid="5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152400" y="152400"/>
            <a:ext cx="8839200" cy="6705600"/>
            <a:chOff x="96" y="96"/>
            <a:chExt cx="5568" cy="3840"/>
          </a:xfrm>
        </p:grpSpPr>
        <p:pic>
          <p:nvPicPr>
            <p:cNvPr id="36867" name="Picture 3" descr="Lang KHAI D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528"/>
              <a:ext cx="4656" cy="3408"/>
            </a:xfrm>
            <a:prstGeom prst="rect">
              <a:avLst/>
            </a:prstGeom>
            <a:noFill/>
            <a:ln w="76200" cmpd="tri">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36868" name="Rectangle 4"/>
            <p:cNvSpPr>
              <a:spLocks noChangeArrowheads="1"/>
            </p:cNvSpPr>
            <p:nvPr/>
          </p:nvSpPr>
          <p:spPr bwMode="auto">
            <a:xfrm>
              <a:off x="96" y="96"/>
              <a:ext cx="5568" cy="384"/>
            </a:xfrm>
            <a:prstGeom prst="rect">
              <a:avLst/>
            </a:prstGeom>
            <a:solidFill>
              <a:schemeClr val="bg1"/>
            </a:solidFill>
            <a:ln w="38100" cmpd="dbl">
              <a:solidFill>
                <a:srgbClr val="0033CC"/>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rPr>
                <a:t>   Một góc lăng tẩm của vua Khải Định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L¨ng Khai Dinh"/>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728663" y="0"/>
            <a:ext cx="7686675"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3"/>
          <p:cNvSpPr txBox="1">
            <a:spLocks noChangeArrowheads="1"/>
          </p:cNvSpPr>
          <p:nvPr/>
        </p:nvSpPr>
        <p:spPr bwMode="auto">
          <a:xfrm>
            <a:off x="-25400" y="6019800"/>
            <a:ext cx="903446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3300"/>
                </a:solidFill>
                <a:latin typeface="Times New Roman" panose="02020603050405020304" pitchFamily="18" charset="0"/>
                <a:cs typeface="Times New Roman" panose="02020603050405020304" pitchFamily="18" charset="0"/>
              </a:rPr>
              <a:t>Lăng Khải Định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slide(fromTop)">
                                      <p:cBhvr>
                                        <p:cTn id="7" dur="500"/>
                                        <p:tgtEl>
                                          <p:spTgt spid="5939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9395"/>
                                        </p:tgtEl>
                                        <p:attrNameLst>
                                          <p:attrName>style.visibility</p:attrName>
                                        </p:attrNameLst>
                                      </p:cBhvr>
                                      <p:to>
                                        <p:strVal val="visible"/>
                                      </p:to>
                                    </p:set>
                                    <p:animEffect transition="in" filter="wheel(4)">
                                      <p:cBhvr>
                                        <p:cTn id="12" dur="500"/>
                                        <p:tgtEl>
                                          <p:spTgt spid="59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3276600" y="304800"/>
            <a:ext cx="19812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vi-VN" altLang="en-US" sz="2800" b="1">
                <a:solidFill>
                  <a:srgbClr val="FF3300"/>
                </a:solidFill>
                <a:latin typeface="Times New Roman" panose="02020603050405020304" pitchFamily="18" charset="0"/>
                <a:cs typeface="Times New Roman" panose="02020603050405020304" pitchFamily="18" charset="0"/>
              </a:rPr>
              <a:t>Kết luận</a:t>
            </a:r>
          </a:p>
        </p:txBody>
      </p:sp>
      <p:sp>
        <p:nvSpPr>
          <p:cNvPr id="38915" name="Rectangle 1"/>
          <p:cNvSpPr>
            <a:spLocks noChangeArrowheads="1"/>
          </p:cNvSpPr>
          <p:nvPr/>
        </p:nvSpPr>
        <p:spPr bwMode="auto">
          <a:xfrm>
            <a:off x="1066800" y="1103313"/>
            <a:ext cx="5737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rgbClr val="0000FF"/>
                </a:solidFill>
                <a:latin typeface=".VnTime" panose="020B7200000000000000" pitchFamily="34" charset="0"/>
              </a:rPr>
              <a:t>Cè ®« HuÕ næi tiÕng víi </a:t>
            </a:r>
            <a:r>
              <a:rPr lang="en-US" altLang="en-US" sz="3600" b="1">
                <a:solidFill>
                  <a:srgbClr val="0000FF"/>
                </a:solidFill>
                <a:latin typeface="Times New Roman" panose="02020603050405020304" pitchFamily="18" charset="0"/>
                <a:cs typeface="Times New Roman" panose="02020603050405020304" pitchFamily="18" charset="0"/>
              </a:rPr>
              <a:t>gì? </a:t>
            </a:r>
            <a:endParaRPr lang="en-US" altLang="en-US" sz="3600">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0" y="1103313"/>
            <a:ext cx="9144000" cy="3387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b="1">
                <a:solidFill>
                  <a:srgbClr val="6600CC"/>
                </a:solidFill>
                <a:latin typeface="Times New Roman" panose="02020603050405020304" pitchFamily="18" charset="0"/>
                <a:cs typeface="Times New Roman" panose="02020603050405020304" pitchFamily="18" charset="0"/>
              </a:rPr>
              <a:t>	</a:t>
            </a:r>
            <a:r>
              <a:rPr lang="vi-VN" altLang="en-US" sz="3600" b="1">
                <a:solidFill>
                  <a:srgbClr val="6600CC"/>
                </a:solidFill>
                <a:latin typeface="Times New Roman" panose="02020603050405020304" pitchFamily="18" charset="0"/>
                <a:cs typeface="Times New Roman" panose="02020603050405020304" pitchFamily="18" charset="0"/>
              </a:rPr>
              <a:t>Cố đô Huế nổi tiếng với các kiến trúc, cung đình, thành quách, lăng tẩm của các vua chúa. Ngày 11/12/1993 UNESCO công nhận Huế là Di sản Văn hoá </a:t>
            </a:r>
            <a:r>
              <a:rPr lang="en-US" altLang="en-US" sz="3600" b="1">
                <a:solidFill>
                  <a:srgbClr val="6600CC"/>
                </a:solidFill>
                <a:latin typeface="Times New Roman" panose="02020603050405020304" pitchFamily="18" charset="0"/>
                <a:cs typeface="Times New Roman" panose="02020603050405020304" pitchFamily="18" charset="0"/>
              </a:rPr>
              <a:t>t</a:t>
            </a:r>
            <a:r>
              <a:rPr lang="vi-VN" altLang="en-US" sz="3600" b="1">
                <a:solidFill>
                  <a:srgbClr val="6600CC"/>
                </a:solidFill>
                <a:latin typeface="Times New Roman" panose="02020603050405020304" pitchFamily="18" charset="0"/>
                <a:cs typeface="Times New Roman" panose="02020603050405020304" pitchFamily="18" charset="0"/>
              </a:rPr>
              <a:t>hế giới. Huế trở thành tài sản vô giá của nhân dân ta, của nhân loại.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1442"/>
                                        </p:tgtEl>
                                        <p:attrNameLst>
                                          <p:attrName>style.visibility</p:attrName>
                                        </p:attrNameLst>
                                      </p:cBhvr>
                                      <p:to>
                                        <p:strVal val="visible"/>
                                      </p:to>
                                    </p:set>
                                    <p:animEffect transition="in" filter="circle(in)">
                                      <p:cBhvr>
                                        <p:cTn id="12" dur="20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3" name="Rectangle 7"/>
          <p:cNvSpPr>
            <a:spLocks noChangeArrowheads="1"/>
          </p:cNvSpPr>
          <p:nvPr/>
        </p:nvSpPr>
        <p:spPr bwMode="auto">
          <a:xfrm>
            <a:off x="228600" y="457200"/>
            <a:ext cx="90455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a:solidFill>
                  <a:srgbClr val="0000FF"/>
                </a:solidFill>
                <a:latin typeface="Times New Roman" panose="02020603050405020304" pitchFamily="18" charset="0"/>
              </a:rPr>
              <a:t>Kinh thành Huế có bao nhiêu cửa chính </a:t>
            </a:r>
          </a:p>
        </p:txBody>
      </p:sp>
      <p:sp>
        <p:nvSpPr>
          <p:cNvPr id="116753" name="AutoShape 17"/>
          <p:cNvSpPr>
            <a:spLocks noChangeArrowheads="1"/>
          </p:cNvSpPr>
          <p:nvPr/>
        </p:nvSpPr>
        <p:spPr bwMode="auto">
          <a:xfrm>
            <a:off x="1257300" y="1806575"/>
            <a:ext cx="2743200" cy="1295400"/>
          </a:xfrm>
          <a:prstGeom prst="roundRect">
            <a:avLst>
              <a:gd name="adj" fmla="val 16667"/>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a:latin typeface="Times New Roman" panose="02020603050405020304" pitchFamily="18" charset="0"/>
              </a:rPr>
              <a:t>A. 7</a:t>
            </a:r>
          </a:p>
        </p:txBody>
      </p:sp>
      <p:sp>
        <p:nvSpPr>
          <p:cNvPr id="116754" name="AutoShape 18"/>
          <p:cNvSpPr>
            <a:spLocks noChangeArrowheads="1"/>
          </p:cNvSpPr>
          <p:nvPr/>
        </p:nvSpPr>
        <p:spPr bwMode="auto">
          <a:xfrm>
            <a:off x="5534025" y="4038600"/>
            <a:ext cx="2743200" cy="1295400"/>
          </a:xfrm>
          <a:prstGeom prst="roundRect">
            <a:avLst>
              <a:gd name="adj" fmla="val 16667"/>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a:latin typeface="Times New Roman" panose="02020603050405020304" pitchFamily="18" charset="0"/>
              </a:rPr>
              <a:t>D. 10</a:t>
            </a:r>
          </a:p>
        </p:txBody>
      </p:sp>
      <p:sp>
        <p:nvSpPr>
          <p:cNvPr id="116755" name="AutoShape 19"/>
          <p:cNvSpPr>
            <a:spLocks noChangeArrowheads="1"/>
          </p:cNvSpPr>
          <p:nvPr/>
        </p:nvSpPr>
        <p:spPr bwMode="auto">
          <a:xfrm>
            <a:off x="5541963" y="1806575"/>
            <a:ext cx="2743200" cy="1295400"/>
          </a:xfrm>
          <a:prstGeom prst="roundRect">
            <a:avLst>
              <a:gd name="adj" fmla="val 16667"/>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a:latin typeface="Times New Roman" panose="02020603050405020304" pitchFamily="18" charset="0"/>
              </a:rPr>
              <a:t>B. 8</a:t>
            </a:r>
          </a:p>
        </p:txBody>
      </p:sp>
      <p:sp>
        <p:nvSpPr>
          <p:cNvPr id="116756" name="AutoShape 20"/>
          <p:cNvSpPr>
            <a:spLocks noChangeArrowheads="1"/>
          </p:cNvSpPr>
          <p:nvPr/>
        </p:nvSpPr>
        <p:spPr bwMode="auto">
          <a:xfrm>
            <a:off x="1074738" y="3962400"/>
            <a:ext cx="2743200" cy="1295400"/>
          </a:xfrm>
          <a:prstGeom prst="roundRect">
            <a:avLst>
              <a:gd name="adj" fmla="val 16667"/>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a:latin typeface="Times New Roman" panose="02020603050405020304" pitchFamily="18" charset="0"/>
              </a:rPr>
              <a:t>C. 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6743"/>
                                        </p:tgtEl>
                                        <p:attrNameLst>
                                          <p:attrName>style.visibility</p:attrName>
                                        </p:attrNameLst>
                                      </p:cBhvr>
                                      <p:to>
                                        <p:strVal val="visible"/>
                                      </p:to>
                                    </p:set>
                                    <p:animEffect transition="in" filter="wheel(4)">
                                      <p:cBhvr>
                                        <p:cTn id="7" dur="2000"/>
                                        <p:tgtEl>
                                          <p:spTgt spid="11674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6753"/>
                                        </p:tgtEl>
                                        <p:attrNameLst>
                                          <p:attrName>style.visibility</p:attrName>
                                        </p:attrNameLst>
                                      </p:cBhvr>
                                      <p:to>
                                        <p:strVal val="visible"/>
                                      </p:to>
                                    </p:set>
                                    <p:animEffect transition="in" filter="circle(in)">
                                      <p:cBhvr>
                                        <p:cTn id="10" dur="2000"/>
                                        <p:tgtEl>
                                          <p:spTgt spid="11675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6755"/>
                                        </p:tgtEl>
                                        <p:attrNameLst>
                                          <p:attrName>style.visibility</p:attrName>
                                        </p:attrNameLst>
                                      </p:cBhvr>
                                      <p:to>
                                        <p:strVal val="visible"/>
                                      </p:to>
                                    </p:set>
                                    <p:animEffect transition="in" filter="circle(in)">
                                      <p:cBhvr>
                                        <p:cTn id="13" dur="2000"/>
                                        <p:tgtEl>
                                          <p:spTgt spid="11675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6756"/>
                                        </p:tgtEl>
                                        <p:attrNameLst>
                                          <p:attrName>style.visibility</p:attrName>
                                        </p:attrNameLst>
                                      </p:cBhvr>
                                      <p:to>
                                        <p:strVal val="visible"/>
                                      </p:to>
                                    </p:set>
                                    <p:animEffect transition="in" filter="circle(in)">
                                      <p:cBhvr>
                                        <p:cTn id="16" dur="2000"/>
                                        <p:tgtEl>
                                          <p:spTgt spid="11675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6754"/>
                                        </p:tgtEl>
                                        <p:attrNameLst>
                                          <p:attrName>style.visibility</p:attrName>
                                        </p:attrNameLst>
                                      </p:cBhvr>
                                      <p:to>
                                        <p:strVal val="visible"/>
                                      </p:to>
                                    </p:set>
                                    <p:animEffect transition="in" filter="circle(in)">
                                      <p:cBhvr>
                                        <p:cTn id="19" dur="2000"/>
                                        <p:tgtEl>
                                          <p:spTgt spid="11675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16753"/>
                                        </p:tgtEl>
                                      </p:cBhvr>
                                    </p:animEffect>
                                    <p:set>
                                      <p:cBhvr>
                                        <p:cTn id="24" dur="1" fill="hold">
                                          <p:stCondLst>
                                            <p:cond delay="499"/>
                                          </p:stCondLst>
                                        </p:cTn>
                                        <p:tgtEl>
                                          <p:spTgt spid="116753"/>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16755"/>
                                        </p:tgtEl>
                                      </p:cBhvr>
                                    </p:animEffect>
                                    <p:set>
                                      <p:cBhvr>
                                        <p:cTn id="27" dur="1" fill="hold">
                                          <p:stCondLst>
                                            <p:cond delay="499"/>
                                          </p:stCondLst>
                                        </p:cTn>
                                        <p:tgtEl>
                                          <p:spTgt spid="116755"/>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16756"/>
                                        </p:tgtEl>
                                      </p:cBhvr>
                                    </p:animEffect>
                                    <p:set>
                                      <p:cBhvr>
                                        <p:cTn id="30" dur="1" fill="hold">
                                          <p:stCondLst>
                                            <p:cond delay="499"/>
                                          </p:stCondLst>
                                        </p:cTn>
                                        <p:tgtEl>
                                          <p:spTgt spid="1167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3" grpId="0"/>
      <p:bldP spid="116753" grpId="0" animBg="1"/>
      <p:bldP spid="116753" grpId="1" animBg="1"/>
      <p:bldP spid="116754" grpId="0" animBg="1"/>
      <p:bldP spid="116755" grpId="0" animBg="1"/>
      <p:bldP spid="116755" grpId="1" animBg="1"/>
      <p:bldP spid="116756" grpId="0" animBg="1"/>
      <p:bldP spid="116756"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2"/>
          <p:cNvSpPr>
            <a:spLocks noChangeArrowheads="1"/>
          </p:cNvSpPr>
          <p:nvPr/>
        </p:nvSpPr>
        <p:spPr bwMode="auto">
          <a:xfrm>
            <a:off x="381000" y="2514600"/>
            <a:ext cx="4221480" cy="1371600"/>
          </a:xfrm>
          <a:prstGeom prst="roundRect">
            <a:avLst>
              <a:gd name="adj" fmla="val 16667"/>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latin typeface="Times New Roman" panose="02020603050405020304" pitchFamily="18" charset="0"/>
              </a:rPr>
              <a:t>A. Cửa Chánh Đông</a:t>
            </a:r>
          </a:p>
        </p:txBody>
      </p:sp>
      <p:sp>
        <p:nvSpPr>
          <p:cNvPr id="6" name="AutoShape 35"/>
          <p:cNvSpPr>
            <a:spLocks noChangeArrowheads="1"/>
          </p:cNvSpPr>
          <p:nvPr/>
        </p:nvSpPr>
        <p:spPr bwMode="auto">
          <a:xfrm>
            <a:off x="381000" y="4400550"/>
            <a:ext cx="4149725" cy="1295400"/>
          </a:xfrm>
          <a:prstGeom prst="roundRect">
            <a:avLst>
              <a:gd name="adj" fmla="val 16667"/>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latin typeface="Times New Roman" panose="02020603050405020304" pitchFamily="18" charset="0"/>
              </a:rPr>
              <a:t>B. Cửa Chánh Nam</a:t>
            </a:r>
          </a:p>
        </p:txBody>
      </p:sp>
      <p:sp>
        <p:nvSpPr>
          <p:cNvPr id="7" name="AutoShape 33"/>
          <p:cNvSpPr>
            <a:spLocks noChangeArrowheads="1"/>
          </p:cNvSpPr>
          <p:nvPr/>
        </p:nvSpPr>
        <p:spPr bwMode="auto">
          <a:xfrm>
            <a:off x="4953000" y="2514600"/>
            <a:ext cx="3924300" cy="1371600"/>
          </a:xfrm>
          <a:prstGeom prst="roundRect">
            <a:avLst>
              <a:gd name="adj" fmla="val 16667"/>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latin typeface="Times New Roman" panose="02020603050405020304" pitchFamily="18" charset="0"/>
              </a:rPr>
              <a:t>C. Cửa Chánh Tây</a:t>
            </a:r>
            <a:r>
              <a:rPr lang="en-US" altLang="en-US" sz="1200" b="1">
                <a:latin typeface="Times New Roman" panose="02020603050405020304" pitchFamily="18" charset="0"/>
              </a:rPr>
              <a:t> </a:t>
            </a:r>
          </a:p>
        </p:txBody>
      </p:sp>
      <p:sp>
        <p:nvSpPr>
          <p:cNvPr id="35846" name="AutoShape 34"/>
          <p:cNvSpPr>
            <a:spLocks noChangeArrowheads="1"/>
          </p:cNvSpPr>
          <p:nvPr/>
        </p:nvSpPr>
        <p:spPr bwMode="auto">
          <a:xfrm>
            <a:off x="5080000" y="4381500"/>
            <a:ext cx="3670300" cy="1333500"/>
          </a:xfrm>
          <a:prstGeom prst="roundRect">
            <a:avLst>
              <a:gd name="adj" fmla="val 16667"/>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latin typeface="Times New Roman" panose="02020603050405020304" pitchFamily="18" charset="0"/>
              </a:rPr>
              <a:t>D. Cửa Ngọ Môn</a:t>
            </a:r>
          </a:p>
        </p:txBody>
      </p:sp>
      <p:sp>
        <p:nvSpPr>
          <p:cNvPr id="35847" name="Text Box 24"/>
          <p:cNvSpPr txBox="1">
            <a:spLocks noChangeArrowheads="1"/>
          </p:cNvSpPr>
          <p:nvPr/>
        </p:nvSpPr>
        <p:spPr bwMode="auto">
          <a:xfrm>
            <a:off x="393700" y="990600"/>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a:solidFill>
                  <a:srgbClr val="0000FF"/>
                </a:solidFill>
                <a:latin typeface="Times New Roman" panose="02020603050405020304" pitchFamily="18" charset="0"/>
              </a:rPr>
              <a:t>Cửa chính vào Hoàng thành gọi là: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1"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5847"/>
                                        </p:tgtEl>
                                        <p:attrNameLst>
                                          <p:attrName>style.visibility</p:attrName>
                                        </p:attrNameLst>
                                      </p:cBhvr>
                                      <p:to>
                                        <p:strVal val="visible"/>
                                      </p:to>
                                    </p:set>
                                    <p:animEffect transition="in" filter="circle(in)">
                                      <p:cBhvr>
                                        <p:cTn id="16" dur="2000"/>
                                        <p:tgtEl>
                                          <p:spTgt spid="3584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5846"/>
                                        </p:tgtEl>
                                        <p:attrNameLst>
                                          <p:attrName>style.visibility</p:attrName>
                                        </p:attrNameLst>
                                      </p:cBhvr>
                                      <p:to>
                                        <p:strVal val="visible"/>
                                      </p:to>
                                    </p:set>
                                    <p:animEffect transition="in" filter="circle(in)">
                                      <p:cBhvr>
                                        <p:cTn id="19" dur="2000"/>
                                        <p:tgtEl>
                                          <p:spTgt spid="3584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xit" presetSubtype="32" fill="hold" grpId="0" nodeType="clickEffect">
                                  <p:stCondLst>
                                    <p:cond delay="0"/>
                                  </p:stCondLst>
                                  <p:childTnLst>
                                    <p:animEffect transition="out" filter="circle(out)">
                                      <p:cBhvr>
                                        <p:cTn id="23" dur="2000"/>
                                        <p:tgtEl>
                                          <p:spTgt spid="6"/>
                                        </p:tgtEl>
                                      </p:cBhvr>
                                    </p:animEffect>
                                    <p:set>
                                      <p:cBhvr>
                                        <p:cTn id="24" dur="1" fill="hold">
                                          <p:stCondLst>
                                            <p:cond delay="1999"/>
                                          </p:stCondLst>
                                        </p:cTn>
                                        <p:tgtEl>
                                          <p:spTgt spid="6"/>
                                        </p:tgtEl>
                                        <p:attrNameLst>
                                          <p:attrName>style.visibility</p:attrName>
                                        </p:attrNameLst>
                                      </p:cBhvr>
                                      <p:to>
                                        <p:strVal val="hidden"/>
                                      </p:to>
                                    </p:set>
                                  </p:childTnLst>
                                </p:cTn>
                              </p:par>
                              <p:par>
                                <p:cTn id="25" presetID="6" presetClass="exit" presetSubtype="32" fill="hold" grpId="0" nodeType="withEffect">
                                  <p:stCondLst>
                                    <p:cond delay="0"/>
                                  </p:stCondLst>
                                  <p:childTnLst>
                                    <p:animEffect transition="out" filter="circle(out)">
                                      <p:cBhvr>
                                        <p:cTn id="26" dur="2000"/>
                                        <p:tgtEl>
                                          <p:spTgt spid="5"/>
                                        </p:tgtEl>
                                      </p:cBhvr>
                                    </p:animEffect>
                                    <p:set>
                                      <p:cBhvr>
                                        <p:cTn id="27" dur="1" fill="hold">
                                          <p:stCondLst>
                                            <p:cond delay="1999"/>
                                          </p:stCondLst>
                                        </p:cTn>
                                        <p:tgtEl>
                                          <p:spTgt spid="5"/>
                                        </p:tgtEl>
                                        <p:attrNameLst>
                                          <p:attrName>style.visibility</p:attrName>
                                        </p:attrNameLst>
                                      </p:cBhvr>
                                      <p:to>
                                        <p:strVal val="hidden"/>
                                      </p:to>
                                    </p:set>
                                  </p:childTnLst>
                                </p:cTn>
                              </p:par>
                              <p:par>
                                <p:cTn id="28" presetID="6" presetClass="exit" presetSubtype="32" fill="hold" grpId="0" nodeType="withEffect">
                                  <p:stCondLst>
                                    <p:cond delay="0"/>
                                  </p:stCondLst>
                                  <p:childTnLst>
                                    <p:animEffect transition="out" filter="circle(out)">
                                      <p:cBhvr>
                                        <p:cTn id="29" dur="2000"/>
                                        <p:tgtEl>
                                          <p:spTgt spid="7"/>
                                        </p:tgtEl>
                                      </p:cBhvr>
                                    </p:animEffect>
                                    <p:set>
                                      <p:cBhvr>
                                        <p:cTn id="30"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bldLvl="0" animBg="1"/>
      <p:bldP spid="6" grpId="0" bldLvl="0" animBg="1"/>
      <p:bldP spid="6" grpId="1" bldLvl="0" animBg="1"/>
      <p:bldP spid="7" grpId="0" animBg="1"/>
      <p:bldP spid="7" grpId="1" animBg="1"/>
      <p:bldP spid="35846" grpId="0" animBg="1"/>
      <p:bldP spid="3584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78"/>
          <p:cNvSpPr>
            <a:spLocks noChangeArrowheads="1"/>
          </p:cNvSpPr>
          <p:nvPr/>
        </p:nvSpPr>
        <p:spPr bwMode="auto">
          <a:xfrm>
            <a:off x="952500" y="2743200"/>
            <a:ext cx="3200400" cy="1295400"/>
          </a:xfrm>
          <a:prstGeom prst="roundRect">
            <a:avLst>
              <a:gd name="adj" fmla="val 16667"/>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latin typeface="Times New Roman" panose="02020603050405020304" pitchFamily="18" charset="0"/>
              </a:rPr>
              <a:t>A. Đình</a:t>
            </a:r>
          </a:p>
        </p:txBody>
      </p:sp>
      <p:sp>
        <p:nvSpPr>
          <p:cNvPr id="37892" name="AutoShape 76"/>
          <p:cNvSpPr>
            <a:spLocks noChangeArrowheads="1"/>
          </p:cNvSpPr>
          <p:nvPr/>
        </p:nvSpPr>
        <p:spPr bwMode="auto">
          <a:xfrm>
            <a:off x="998538" y="5006975"/>
            <a:ext cx="3200400" cy="1295400"/>
          </a:xfrm>
          <a:prstGeom prst="roundRect">
            <a:avLst>
              <a:gd name="adj" fmla="val 16667"/>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latin typeface="Times New Roman" panose="02020603050405020304" pitchFamily="18" charset="0"/>
              </a:rPr>
              <a:t>C. Lăng tẩm</a:t>
            </a:r>
          </a:p>
        </p:txBody>
      </p:sp>
      <p:sp>
        <p:nvSpPr>
          <p:cNvPr id="7" name="AutoShape 74"/>
          <p:cNvSpPr>
            <a:spLocks noChangeArrowheads="1"/>
          </p:cNvSpPr>
          <p:nvPr/>
        </p:nvSpPr>
        <p:spPr bwMode="auto">
          <a:xfrm>
            <a:off x="5048250" y="2743200"/>
            <a:ext cx="3200400" cy="1295400"/>
          </a:xfrm>
          <a:prstGeom prst="roundRect">
            <a:avLst>
              <a:gd name="adj" fmla="val 16667"/>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latin typeface="Times New Roman" panose="02020603050405020304" pitchFamily="18" charset="0"/>
              </a:rPr>
              <a:t>B. Chùa</a:t>
            </a:r>
          </a:p>
        </p:txBody>
      </p:sp>
      <p:sp>
        <p:nvSpPr>
          <p:cNvPr id="8" name="AutoShape 75"/>
          <p:cNvSpPr>
            <a:spLocks noChangeArrowheads="1"/>
          </p:cNvSpPr>
          <p:nvPr/>
        </p:nvSpPr>
        <p:spPr bwMode="auto">
          <a:xfrm>
            <a:off x="5029200" y="4876800"/>
            <a:ext cx="3200400" cy="1295400"/>
          </a:xfrm>
          <a:prstGeom prst="roundRect">
            <a:avLst>
              <a:gd name="adj" fmla="val 16667"/>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latin typeface="Times New Roman" panose="02020603050405020304" pitchFamily="18" charset="0"/>
              </a:rPr>
              <a:t>D. Miếu</a:t>
            </a:r>
          </a:p>
        </p:txBody>
      </p:sp>
      <p:sp>
        <p:nvSpPr>
          <p:cNvPr id="37895" name="Rectangle 72"/>
          <p:cNvSpPr>
            <a:spLocks noChangeArrowheads="1"/>
          </p:cNvSpPr>
          <p:nvPr/>
        </p:nvSpPr>
        <p:spPr bwMode="auto">
          <a:xfrm>
            <a:off x="0" y="533400"/>
            <a:ext cx="91440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4000" b="1">
                <a:solidFill>
                  <a:srgbClr val="0000FF"/>
                </a:solidFill>
                <a:latin typeface="Times New Roman" panose="02020603050405020304" pitchFamily="18" charset="0"/>
              </a:rPr>
              <a:t>	Nơi chôn và thờ các vua đã mất gọi là: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7892"/>
                                        </p:tgtEl>
                                        <p:attrNameLst>
                                          <p:attrName>style.visibility</p:attrName>
                                        </p:attrNameLst>
                                      </p:cBhvr>
                                      <p:to>
                                        <p:strVal val="visible"/>
                                      </p:to>
                                    </p:set>
                                    <p:animEffect transition="in" filter="circle(in)">
                                      <p:cBhvr>
                                        <p:cTn id="16" dur="2000"/>
                                        <p:tgtEl>
                                          <p:spTgt spid="3789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7895"/>
                                        </p:tgtEl>
                                        <p:attrNameLst>
                                          <p:attrName>style.visibility</p:attrName>
                                        </p:attrNameLst>
                                      </p:cBhvr>
                                      <p:to>
                                        <p:strVal val="visible"/>
                                      </p:to>
                                    </p:set>
                                    <p:animEffect transition="in" filter="circle(in)">
                                      <p:cBhvr>
                                        <p:cTn id="19" dur="2000"/>
                                        <p:tgtEl>
                                          <p:spTgt spid="3789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xit" presetSubtype="32" fill="hold" grpId="0" nodeType="clickEffect">
                                  <p:stCondLst>
                                    <p:cond delay="0"/>
                                  </p:stCondLst>
                                  <p:childTnLst>
                                    <p:animEffect transition="out" filter="circle(out)">
                                      <p:cBhvr>
                                        <p:cTn id="23" dur="2000"/>
                                        <p:tgtEl>
                                          <p:spTgt spid="5"/>
                                        </p:tgtEl>
                                      </p:cBhvr>
                                    </p:animEffect>
                                    <p:set>
                                      <p:cBhvr>
                                        <p:cTn id="24" dur="1" fill="hold">
                                          <p:stCondLst>
                                            <p:cond delay="1999"/>
                                          </p:stCondLst>
                                        </p:cTn>
                                        <p:tgtEl>
                                          <p:spTgt spid="5"/>
                                        </p:tgtEl>
                                        <p:attrNameLst>
                                          <p:attrName>style.visibility</p:attrName>
                                        </p:attrNameLst>
                                      </p:cBhvr>
                                      <p:to>
                                        <p:strVal val="hidden"/>
                                      </p:to>
                                    </p:set>
                                  </p:childTnLst>
                                </p:cTn>
                              </p:par>
                              <p:par>
                                <p:cTn id="25" presetID="6" presetClass="exit" presetSubtype="32" fill="hold" grpId="0" nodeType="withEffect">
                                  <p:stCondLst>
                                    <p:cond delay="0"/>
                                  </p:stCondLst>
                                  <p:childTnLst>
                                    <p:animEffect transition="out" filter="circle(out)">
                                      <p:cBhvr>
                                        <p:cTn id="26" dur="2000"/>
                                        <p:tgtEl>
                                          <p:spTgt spid="7"/>
                                        </p:tgtEl>
                                      </p:cBhvr>
                                    </p:animEffect>
                                    <p:set>
                                      <p:cBhvr>
                                        <p:cTn id="27" dur="1" fill="hold">
                                          <p:stCondLst>
                                            <p:cond delay="1999"/>
                                          </p:stCondLst>
                                        </p:cTn>
                                        <p:tgtEl>
                                          <p:spTgt spid="7"/>
                                        </p:tgtEl>
                                        <p:attrNameLst>
                                          <p:attrName>style.visibility</p:attrName>
                                        </p:attrNameLst>
                                      </p:cBhvr>
                                      <p:to>
                                        <p:strVal val="hidden"/>
                                      </p:to>
                                    </p:set>
                                  </p:childTnLst>
                                </p:cTn>
                              </p:par>
                              <p:par>
                                <p:cTn id="28" presetID="6" presetClass="exit" presetSubtype="32" fill="hold" grpId="0" nodeType="withEffect">
                                  <p:stCondLst>
                                    <p:cond delay="0"/>
                                  </p:stCondLst>
                                  <p:childTnLst>
                                    <p:animEffect transition="out" filter="circle(out)">
                                      <p:cBhvr>
                                        <p:cTn id="29" dur="2000"/>
                                        <p:tgtEl>
                                          <p:spTgt spid="8"/>
                                        </p:tgtEl>
                                      </p:cBhvr>
                                    </p:animEffect>
                                    <p:set>
                                      <p:cBhvr>
                                        <p:cTn id="30"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7892" grpId="0" animBg="1"/>
      <p:bldP spid="7" grpId="0" animBg="1"/>
      <p:bldP spid="7" grpId="1" animBg="1"/>
      <p:bldP spid="8" grpId="0" animBg="1"/>
      <p:bldP spid="8" grpId="1" animBg="1"/>
      <p:bldP spid="3789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1268413" y="1524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400" b="1" i="1">
              <a:latin typeface="Times New Roman" panose="02020603050405020304" pitchFamily="18" charset="0"/>
              <a:cs typeface="Times New Roman" panose="02020603050405020304" pitchFamily="18" charset="0"/>
            </a:endParaRPr>
          </a:p>
        </p:txBody>
      </p:sp>
      <p:sp>
        <p:nvSpPr>
          <p:cNvPr id="4099" name="Rectangle 12"/>
          <p:cNvSpPr>
            <a:spLocks noChangeArrowheads="1"/>
          </p:cNvSpPr>
          <p:nvPr/>
        </p:nvSpPr>
        <p:spPr bwMode="auto">
          <a:xfrm>
            <a:off x="0" y="1341438"/>
            <a:ext cx="90678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	Những điều gì cho thấy các vua nhà Nguyễn không chịu chia sẻ quyền hành cho bất cứ ai để bảo vệ ngai vàng của mình?</a:t>
            </a:r>
          </a:p>
        </p:txBody>
      </p:sp>
      <p:sp>
        <p:nvSpPr>
          <p:cNvPr id="4101" name="Rectangle 1"/>
          <p:cNvSpPr>
            <a:spLocks noChangeArrowheads="1"/>
          </p:cNvSpPr>
          <p:nvPr/>
        </p:nvSpPr>
        <p:spPr bwMode="auto">
          <a:xfrm>
            <a:off x="0" y="3124200"/>
            <a:ext cx="91440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	Các vua nhà Nguyễn không đặt ngôi hoàng hậu, bỏ chức tể tướng, tự mình trực tiếp điều hành mọi việc hệ trọng. Ngoài ra nhà Nguyễn còn ban hành một bộ luật mới gọi là bộ luật Gia Long. Bộ luật Gia Long bảo vệ quyền hành tuyệt đối của nhà vua. Điều này cho thấy các vua nhà Nguyễn kiên quyết bảo vệ ngai vàng của mình.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ox(i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box(in)">
                                      <p:cBhvr>
                                        <p:cTn id="12"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86"/>
          <p:cNvSpPr>
            <a:spLocks noChangeArrowheads="1"/>
          </p:cNvSpPr>
          <p:nvPr/>
        </p:nvSpPr>
        <p:spPr bwMode="auto">
          <a:xfrm>
            <a:off x="0" y="128588"/>
            <a:ext cx="9144000" cy="1311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4000" b="1">
                <a:solidFill>
                  <a:srgbClr val="0000FF"/>
                </a:solidFill>
                <a:latin typeface="Times New Roman" panose="02020603050405020304" pitchFamily="18" charset="0"/>
              </a:rPr>
              <a:t>	Huế được công nhận là Di sản Văn hóa thế giới vào năm nào?</a:t>
            </a:r>
            <a:r>
              <a:rPr lang="en-US" altLang="en-US" sz="4000">
                <a:solidFill>
                  <a:srgbClr val="0000FF"/>
                </a:solidFill>
                <a:latin typeface="Times New Roman" panose="02020603050405020304" pitchFamily="18" charset="0"/>
              </a:rPr>
              <a:t> </a:t>
            </a:r>
          </a:p>
        </p:txBody>
      </p:sp>
      <p:sp>
        <p:nvSpPr>
          <p:cNvPr id="38916" name="AutoShape 87"/>
          <p:cNvSpPr>
            <a:spLocks noChangeArrowheads="1"/>
          </p:cNvSpPr>
          <p:nvPr/>
        </p:nvSpPr>
        <p:spPr bwMode="auto">
          <a:xfrm>
            <a:off x="1058863" y="2122488"/>
            <a:ext cx="3200400" cy="1371600"/>
          </a:xfrm>
          <a:prstGeom prst="roundRect">
            <a:avLst>
              <a:gd name="adj" fmla="val 16667"/>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latin typeface="Times New Roman" panose="02020603050405020304" pitchFamily="18" charset="0"/>
              </a:rPr>
              <a:t>A. 1992</a:t>
            </a:r>
          </a:p>
        </p:txBody>
      </p:sp>
      <p:sp>
        <p:nvSpPr>
          <p:cNvPr id="38917" name="AutoShape 88"/>
          <p:cNvSpPr>
            <a:spLocks noChangeArrowheads="1"/>
          </p:cNvSpPr>
          <p:nvPr/>
        </p:nvSpPr>
        <p:spPr bwMode="auto">
          <a:xfrm>
            <a:off x="4868863" y="2122488"/>
            <a:ext cx="3200400" cy="1371600"/>
          </a:xfrm>
          <a:prstGeom prst="roundRect">
            <a:avLst>
              <a:gd name="adj" fmla="val 16667"/>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latin typeface="Times New Roman" panose="02020603050405020304" pitchFamily="18" charset="0"/>
              </a:rPr>
              <a:t>B. 1993</a:t>
            </a:r>
          </a:p>
        </p:txBody>
      </p:sp>
      <p:sp>
        <p:nvSpPr>
          <p:cNvPr id="38918" name="AutoShape 89"/>
          <p:cNvSpPr>
            <a:spLocks noChangeArrowheads="1"/>
          </p:cNvSpPr>
          <p:nvPr/>
        </p:nvSpPr>
        <p:spPr bwMode="auto">
          <a:xfrm>
            <a:off x="5021263" y="4267200"/>
            <a:ext cx="3200400" cy="1371600"/>
          </a:xfrm>
          <a:prstGeom prst="roundRect">
            <a:avLst>
              <a:gd name="adj" fmla="val 16667"/>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latin typeface="Times New Roman" panose="02020603050405020304" pitchFamily="18" charset="0"/>
              </a:rPr>
              <a:t>D. 1995</a:t>
            </a:r>
          </a:p>
        </p:txBody>
      </p:sp>
      <p:sp>
        <p:nvSpPr>
          <p:cNvPr id="38919" name="AutoShape 90"/>
          <p:cNvSpPr>
            <a:spLocks noChangeArrowheads="1"/>
          </p:cNvSpPr>
          <p:nvPr/>
        </p:nvSpPr>
        <p:spPr bwMode="auto">
          <a:xfrm>
            <a:off x="982663" y="4267200"/>
            <a:ext cx="3200400" cy="1371600"/>
          </a:xfrm>
          <a:prstGeom prst="roundRect">
            <a:avLst>
              <a:gd name="adj" fmla="val 16667"/>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latin typeface="Times New Roman" panose="02020603050405020304" pitchFamily="18" charset="0"/>
              </a:rPr>
              <a:t>C. 1994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circle(in)">
                                      <p:cBhvr>
                                        <p:cTn id="7" dur="2000"/>
                                        <p:tgtEl>
                                          <p:spTgt spid="3891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8916"/>
                                        </p:tgtEl>
                                        <p:attrNameLst>
                                          <p:attrName>style.visibility</p:attrName>
                                        </p:attrNameLst>
                                      </p:cBhvr>
                                      <p:to>
                                        <p:strVal val="visible"/>
                                      </p:to>
                                    </p:set>
                                    <p:animEffect transition="in" filter="circle(in)">
                                      <p:cBhvr>
                                        <p:cTn id="10" dur="2000"/>
                                        <p:tgtEl>
                                          <p:spTgt spid="3891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8917"/>
                                        </p:tgtEl>
                                        <p:attrNameLst>
                                          <p:attrName>style.visibility</p:attrName>
                                        </p:attrNameLst>
                                      </p:cBhvr>
                                      <p:to>
                                        <p:strVal val="visible"/>
                                      </p:to>
                                    </p:set>
                                    <p:animEffect transition="in" filter="circle(in)">
                                      <p:cBhvr>
                                        <p:cTn id="13" dur="2000"/>
                                        <p:tgtEl>
                                          <p:spTgt spid="3891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8919"/>
                                        </p:tgtEl>
                                        <p:attrNameLst>
                                          <p:attrName>style.visibility</p:attrName>
                                        </p:attrNameLst>
                                      </p:cBhvr>
                                      <p:to>
                                        <p:strVal val="visible"/>
                                      </p:to>
                                    </p:set>
                                    <p:animEffect transition="in" filter="circle(in)">
                                      <p:cBhvr>
                                        <p:cTn id="16" dur="2000"/>
                                        <p:tgtEl>
                                          <p:spTgt spid="3891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8918"/>
                                        </p:tgtEl>
                                        <p:attrNameLst>
                                          <p:attrName>style.visibility</p:attrName>
                                        </p:attrNameLst>
                                      </p:cBhvr>
                                      <p:to>
                                        <p:strVal val="visible"/>
                                      </p:to>
                                    </p:set>
                                    <p:animEffect transition="in" filter="circle(in)">
                                      <p:cBhvr>
                                        <p:cTn id="19" dur="2000"/>
                                        <p:tgtEl>
                                          <p:spTgt spid="389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grpId="1" nodeType="clickEffect">
                                  <p:stCondLst>
                                    <p:cond delay="0"/>
                                  </p:stCondLst>
                                  <p:childTnLst>
                                    <p:animEffect transition="out" filter="barn(inVertical)">
                                      <p:cBhvr>
                                        <p:cTn id="23" dur="500"/>
                                        <p:tgtEl>
                                          <p:spTgt spid="38916"/>
                                        </p:tgtEl>
                                      </p:cBhvr>
                                    </p:animEffect>
                                    <p:set>
                                      <p:cBhvr>
                                        <p:cTn id="24" dur="1" fill="hold">
                                          <p:stCondLst>
                                            <p:cond delay="499"/>
                                          </p:stCondLst>
                                        </p:cTn>
                                        <p:tgtEl>
                                          <p:spTgt spid="38916"/>
                                        </p:tgtEl>
                                        <p:attrNameLst>
                                          <p:attrName>style.visibility</p:attrName>
                                        </p:attrNameLst>
                                      </p:cBhvr>
                                      <p:to>
                                        <p:strVal val="hidden"/>
                                      </p:to>
                                    </p:set>
                                  </p:childTnLst>
                                </p:cTn>
                              </p:par>
                              <p:par>
                                <p:cTn id="25" presetID="16" presetClass="exit" presetSubtype="21" fill="hold" grpId="1" nodeType="withEffect">
                                  <p:stCondLst>
                                    <p:cond delay="0"/>
                                  </p:stCondLst>
                                  <p:childTnLst>
                                    <p:animEffect transition="out" filter="barn(inVertical)">
                                      <p:cBhvr>
                                        <p:cTn id="26" dur="500"/>
                                        <p:tgtEl>
                                          <p:spTgt spid="38919"/>
                                        </p:tgtEl>
                                      </p:cBhvr>
                                    </p:animEffect>
                                    <p:set>
                                      <p:cBhvr>
                                        <p:cTn id="27" dur="1" fill="hold">
                                          <p:stCondLst>
                                            <p:cond delay="499"/>
                                          </p:stCondLst>
                                        </p:cTn>
                                        <p:tgtEl>
                                          <p:spTgt spid="38919"/>
                                        </p:tgtEl>
                                        <p:attrNameLst>
                                          <p:attrName>style.visibility</p:attrName>
                                        </p:attrNameLst>
                                      </p:cBhvr>
                                      <p:to>
                                        <p:strVal val="hidden"/>
                                      </p:to>
                                    </p:set>
                                  </p:childTnLst>
                                </p:cTn>
                              </p:par>
                              <p:par>
                                <p:cTn id="28" presetID="16" presetClass="exit" presetSubtype="21" fill="hold" grpId="1" nodeType="withEffect">
                                  <p:stCondLst>
                                    <p:cond delay="0"/>
                                  </p:stCondLst>
                                  <p:childTnLst>
                                    <p:animEffect transition="out" filter="barn(inVertical)">
                                      <p:cBhvr>
                                        <p:cTn id="29" dur="500"/>
                                        <p:tgtEl>
                                          <p:spTgt spid="38918"/>
                                        </p:tgtEl>
                                      </p:cBhvr>
                                    </p:animEffect>
                                    <p:set>
                                      <p:cBhvr>
                                        <p:cTn id="30" dur="1" fill="hold">
                                          <p:stCondLst>
                                            <p:cond delay="499"/>
                                          </p:stCondLst>
                                        </p:cTn>
                                        <p:tgtEl>
                                          <p:spTgt spid="389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p:bldP spid="38916" grpId="0" animBg="1"/>
      <p:bldP spid="38916" grpId="1" animBg="1"/>
      <p:bldP spid="38917" grpId="0" animBg="1"/>
      <p:bldP spid="38918" grpId="0" animBg="1"/>
      <p:bldP spid="38918" grpId="1" animBg="1"/>
      <p:bldP spid="38919" grpId="0" animBg="1"/>
      <p:bldP spid="38919"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0" y="304800"/>
            <a:ext cx="8991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600" b="1">
                <a:latin typeface="Times New Roman" panose="02020603050405020304" pitchFamily="18" charset="0"/>
                <a:cs typeface="Times New Roman" panose="02020603050405020304" pitchFamily="18" charset="0"/>
              </a:rPr>
              <a:t>	</a:t>
            </a:r>
            <a:r>
              <a:rPr lang="vi-VN" altLang="en-US" sz="3600" b="1">
                <a:latin typeface="Times New Roman" panose="02020603050405020304" pitchFamily="18" charset="0"/>
                <a:cs typeface="Times New Roman" panose="02020603050405020304" pitchFamily="18" charset="0"/>
              </a:rPr>
              <a:t>Kinh thành Huế là một quần thể các công trình kiến trúc và nghệ thuật  như thế nào?</a:t>
            </a:r>
            <a:endParaRPr lang="vi-VN" altLang="en-US" sz="3600">
              <a:latin typeface="Times New Roman" panose="02020603050405020304" pitchFamily="18" charset="0"/>
              <a:cs typeface="Times New Roman" panose="02020603050405020304" pitchFamily="18" charset="0"/>
            </a:endParaRPr>
          </a:p>
        </p:txBody>
      </p:sp>
      <p:sp>
        <p:nvSpPr>
          <p:cNvPr id="6" name="Text Box 2"/>
          <p:cNvSpPr txBox="1">
            <a:spLocks noChangeArrowheads="1"/>
          </p:cNvSpPr>
          <p:nvPr/>
        </p:nvSpPr>
        <p:spPr bwMode="auto">
          <a:xfrm>
            <a:off x="152400" y="3505200"/>
            <a:ext cx="8839200" cy="2957513"/>
          </a:xfrm>
          <a:prstGeom prst="rect">
            <a:avLst/>
          </a:prstGeom>
          <a:solidFill>
            <a:schemeClr val="bg1"/>
          </a:solidFill>
          <a:ln w="9525">
            <a:solidFill>
              <a:srgbClr val="FF0000"/>
            </a:solidFill>
            <a:miter lim="800000"/>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en-US" altLang="en-US" sz="3600" b="1">
                <a:solidFill>
                  <a:srgbClr val="6600CC"/>
                </a:solidFill>
                <a:latin typeface="Times New Roman" panose="02020603050405020304" pitchFamily="18" charset="0"/>
                <a:cs typeface="Times New Roman" panose="02020603050405020304" pitchFamily="18" charset="0"/>
              </a:rPr>
              <a:t>	</a:t>
            </a:r>
            <a:r>
              <a:rPr lang="vi-VN" altLang="en-US" sz="3600" b="1">
                <a:solidFill>
                  <a:srgbClr val="6600CC"/>
                </a:solidFill>
                <a:latin typeface="Times New Roman" panose="02020603050405020304" pitchFamily="18" charset="0"/>
                <a:cs typeface="Times New Roman" panose="02020603050405020304" pitchFamily="18" charset="0"/>
              </a:rPr>
              <a:t>Kinh thành Huế là một quần thể các công trình kiến trúc và nghệ thuật tuyệt đẹp.</a:t>
            </a:r>
          </a:p>
          <a:p>
            <a:pPr algn="just">
              <a:buFontTx/>
              <a:buNone/>
            </a:pPr>
            <a:r>
              <a:rPr lang="en-US" altLang="en-US" sz="3600" b="1">
                <a:solidFill>
                  <a:srgbClr val="6600CC"/>
                </a:solidFill>
                <a:latin typeface="Times New Roman" panose="02020603050405020304" pitchFamily="18" charset="0"/>
                <a:cs typeface="Times New Roman" panose="02020603050405020304" pitchFamily="18" charset="0"/>
              </a:rPr>
              <a:t>	</a:t>
            </a:r>
            <a:r>
              <a:rPr lang="vi-VN" altLang="en-US" sz="3600" b="1">
                <a:solidFill>
                  <a:srgbClr val="6600CC"/>
                </a:solidFill>
                <a:latin typeface="Times New Roman" panose="02020603050405020304" pitchFamily="18" charset="0"/>
                <a:cs typeface="Times New Roman" panose="02020603050405020304" pitchFamily="18" charset="0"/>
              </a:rPr>
              <a:t>Đây là một di sản văn hoá chứng tỏ sự tài hoa và sáng tạo của nhân dân ta. </a:t>
            </a:r>
          </a:p>
        </p:txBody>
      </p:sp>
      <p:sp>
        <p:nvSpPr>
          <p:cNvPr id="39942" name="Rectangle 6"/>
          <p:cNvSpPr>
            <a:spLocks noChangeArrowheads="1"/>
          </p:cNvSpPr>
          <p:nvPr/>
        </p:nvSpPr>
        <p:spPr bwMode="auto">
          <a:xfrm>
            <a:off x="0" y="2819400"/>
            <a:ext cx="16176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6600CC"/>
                </a:solidFill>
                <a:latin typeface="Times New Roman" panose="02020603050405020304" pitchFamily="18" charset="0"/>
              </a:rPr>
              <a:t>Bài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9942"/>
                                        </p:tgtEl>
                                        <p:attrNameLst>
                                          <p:attrName>style.visibility</p:attrName>
                                        </p:attrNameLst>
                                      </p:cBhvr>
                                      <p:to>
                                        <p:strVal val="visible"/>
                                      </p:to>
                                    </p:set>
                                    <p:animEffect transition="in" filter="box(in)">
                                      <p:cBhvr>
                                        <p:cTn id="12" dur="5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94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3d butterfl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429000"/>
            <a:ext cx="9461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3d butterfl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86000"/>
            <a:ext cx="9461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3d butterfl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343400"/>
            <a:ext cx="9461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descr="3d butterfl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352800"/>
            <a:ext cx="9461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9" descr="3d butterfl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572000"/>
            <a:ext cx="9461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0" descr="3d butterfl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029200"/>
            <a:ext cx="9461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WordArt 11"/>
          <p:cNvSpPr>
            <a:spLocks noChangeArrowheads="1" noChangeShapeType="1" noTextEdit="1"/>
          </p:cNvSpPr>
          <p:nvPr/>
        </p:nvSpPr>
        <p:spPr bwMode="auto">
          <a:xfrm>
            <a:off x="990600" y="1295400"/>
            <a:ext cx="7315200" cy="14478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CBCBCB"/>
              </a:contourClr>
            </a:sp3d>
          </a:bodyPr>
          <a:lstStyle/>
          <a:p>
            <a:pPr algn="ctr"/>
            <a:r>
              <a:rPr lang="pt-BR" sz="3600" kern="10">
                <a:ln w="12700">
                  <a:solidFill>
                    <a:srgbClr val="FFFFFF"/>
                  </a:solidFill>
                  <a:round/>
                </a:ln>
                <a:solidFill>
                  <a:srgbClr val="990099"/>
                </a:solidFill>
                <a:effectLst>
                  <a:outerShdw dist="45791" dir="2021404" algn="ctr" rotWithShape="0">
                    <a:srgbClr val="808080">
                      <a:alpha val="79999"/>
                    </a:srgbClr>
                  </a:outerShdw>
                </a:effectLst>
                <a:latin typeface="+mj-lt"/>
                <a:ea typeface="+mj-lt"/>
                <a:cs typeface="+mj-lt"/>
                <a:sym typeface="+mn-ea"/>
              </a:rPr>
              <a:t>Chúc các em học </a:t>
            </a:r>
            <a:r>
              <a:rPr lang="vi-VN" altLang="pt-BR" sz="3600" kern="10">
                <a:ln w="12700">
                  <a:solidFill>
                    <a:srgbClr val="FFFFFF"/>
                  </a:solidFill>
                  <a:round/>
                </a:ln>
                <a:solidFill>
                  <a:srgbClr val="990099"/>
                </a:solidFill>
                <a:effectLst>
                  <a:outerShdw dist="45791" dir="2021404" algn="ctr" rotWithShape="0">
                    <a:srgbClr val="808080">
                      <a:alpha val="79999"/>
                    </a:srgbClr>
                  </a:outerShdw>
                </a:effectLst>
                <a:latin typeface="+mj-lt"/>
                <a:ea typeface="+mj-lt"/>
                <a:cs typeface="+mj-lt"/>
                <a:sym typeface="+mn-ea"/>
              </a:rPr>
              <a:t>tốt</a:t>
            </a:r>
            <a:r>
              <a:rPr lang="pt-BR" sz="3600" kern="10">
                <a:ln w="12700">
                  <a:solidFill>
                    <a:srgbClr val="FFFFFF"/>
                  </a:solidFill>
                  <a:round/>
                </a:ln>
                <a:solidFill>
                  <a:srgbClr val="990099"/>
                </a:solidFill>
                <a:effectLst>
                  <a:outerShdw dist="45791" dir="2021404" algn="ctr" rotWithShape="0">
                    <a:srgbClr val="808080">
                      <a:alpha val="79999"/>
                    </a:srgbClr>
                  </a:outerShdw>
                </a:effectLst>
                <a:latin typeface="+mj-lt"/>
                <a:ea typeface="+mj-lt"/>
                <a:cs typeface="+mj-lt"/>
                <a:sym typeface="+mn-ea"/>
              </a:rPr>
              <a:t> !</a:t>
            </a:r>
            <a:endParaRPr lang="en-US" sz="3600" b="1" kern="10">
              <a:ln w="9525">
                <a:rou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panose="02020603050405020304" pitchFamily="18" charset="0"/>
              <a:cs typeface="Times New Roman" panose="02020603050405020304" pitchFamily="18"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heel(4)">
                                      <p:cBhvr>
                                        <p:cTn id="7" dur="500"/>
                                        <p:tgtEl>
                                          <p:spTgt spid="3379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3798"/>
                                        </p:tgtEl>
                                        <p:attrNameLst>
                                          <p:attrName>style.visibility</p:attrName>
                                        </p:attrNameLst>
                                      </p:cBhvr>
                                      <p:to>
                                        <p:strVal val="visible"/>
                                      </p:to>
                                    </p:set>
                                    <p:animEffect transition="in" filter="randombar(horizontal)">
                                      <p:cBhvr>
                                        <p:cTn id="11" dur="1000"/>
                                        <p:tgtEl>
                                          <p:spTgt spid="33798"/>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33801"/>
                                        </p:tgtEl>
                                        <p:attrNameLst>
                                          <p:attrName>style.visibility</p:attrName>
                                        </p:attrNameLst>
                                      </p:cBhvr>
                                      <p:to>
                                        <p:strVal val="visible"/>
                                      </p:to>
                                    </p:set>
                                    <p:animEffect transition="in" filter="randombar(horizontal)">
                                      <p:cBhvr>
                                        <p:cTn id="15" dur="1000"/>
                                        <p:tgtEl>
                                          <p:spTgt spid="33801"/>
                                        </p:tgtEl>
                                      </p:cBhvr>
                                    </p:animEffect>
                                  </p:childTnLst>
                                </p:cTn>
                              </p:par>
                            </p:childTnLst>
                          </p:cTn>
                        </p:par>
                        <p:par>
                          <p:cTn id="16" fill="hold">
                            <p:stCondLst>
                              <p:cond delay="2500"/>
                            </p:stCondLst>
                            <p:childTnLst>
                              <p:par>
                                <p:cTn id="17" presetID="14" presetClass="entr" presetSubtype="10" fill="hold" nodeType="afterEffect">
                                  <p:stCondLst>
                                    <p:cond delay="0"/>
                                  </p:stCondLst>
                                  <p:childTnLst>
                                    <p:set>
                                      <p:cBhvr>
                                        <p:cTn id="18" dur="1" fill="hold">
                                          <p:stCondLst>
                                            <p:cond delay="0"/>
                                          </p:stCondLst>
                                        </p:cTn>
                                        <p:tgtEl>
                                          <p:spTgt spid="33799"/>
                                        </p:tgtEl>
                                        <p:attrNameLst>
                                          <p:attrName>style.visibility</p:attrName>
                                        </p:attrNameLst>
                                      </p:cBhvr>
                                      <p:to>
                                        <p:strVal val="visible"/>
                                      </p:to>
                                    </p:set>
                                    <p:animEffect transition="in" filter="randombar(horizontal)">
                                      <p:cBhvr>
                                        <p:cTn id="19" dur="1000"/>
                                        <p:tgtEl>
                                          <p:spTgt spid="33799"/>
                                        </p:tgtEl>
                                      </p:cBhvr>
                                    </p:animEffect>
                                  </p:childTnLst>
                                </p:cTn>
                              </p:par>
                            </p:childTnLst>
                          </p:cTn>
                        </p:par>
                        <p:par>
                          <p:cTn id="20" fill="hold">
                            <p:stCondLst>
                              <p:cond delay="3500"/>
                            </p:stCondLst>
                            <p:childTnLst>
                              <p:par>
                                <p:cTn id="21" presetID="14" presetClass="entr" presetSubtype="10" fill="hold" nodeType="afterEffect">
                                  <p:stCondLst>
                                    <p:cond delay="0"/>
                                  </p:stCondLst>
                                  <p:childTnLst>
                                    <p:set>
                                      <p:cBhvr>
                                        <p:cTn id="22" dur="1" fill="hold">
                                          <p:stCondLst>
                                            <p:cond delay="0"/>
                                          </p:stCondLst>
                                        </p:cTn>
                                        <p:tgtEl>
                                          <p:spTgt spid="33796"/>
                                        </p:tgtEl>
                                        <p:attrNameLst>
                                          <p:attrName>style.visibility</p:attrName>
                                        </p:attrNameLst>
                                      </p:cBhvr>
                                      <p:to>
                                        <p:strVal val="visible"/>
                                      </p:to>
                                    </p:set>
                                    <p:animEffect transition="in" filter="randombar(horizontal)">
                                      <p:cBhvr>
                                        <p:cTn id="23" dur="1000"/>
                                        <p:tgtEl>
                                          <p:spTgt spid="33796"/>
                                        </p:tgtEl>
                                      </p:cBhvr>
                                    </p:animEffect>
                                  </p:childTnLst>
                                </p:cTn>
                              </p:par>
                            </p:childTnLst>
                          </p:cTn>
                        </p:par>
                        <p:par>
                          <p:cTn id="24" fill="hold">
                            <p:stCondLst>
                              <p:cond delay="4500"/>
                            </p:stCondLst>
                            <p:childTnLst>
                              <p:par>
                                <p:cTn id="25" presetID="14" presetClass="entr" presetSubtype="10" fill="hold" nodeType="afterEffect">
                                  <p:stCondLst>
                                    <p:cond delay="0"/>
                                  </p:stCondLst>
                                  <p:childTnLst>
                                    <p:set>
                                      <p:cBhvr>
                                        <p:cTn id="26" dur="1" fill="hold">
                                          <p:stCondLst>
                                            <p:cond delay="0"/>
                                          </p:stCondLst>
                                        </p:cTn>
                                        <p:tgtEl>
                                          <p:spTgt spid="33800"/>
                                        </p:tgtEl>
                                        <p:attrNameLst>
                                          <p:attrName>style.visibility</p:attrName>
                                        </p:attrNameLst>
                                      </p:cBhvr>
                                      <p:to>
                                        <p:strVal val="visible"/>
                                      </p:to>
                                    </p:set>
                                    <p:animEffect transition="in" filter="randombar(horizontal)">
                                      <p:cBhvr>
                                        <p:cTn id="27" dur="1000"/>
                                        <p:tgtEl>
                                          <p:spTgt spid="33800"/>
                                        </p:tgtEl>
                                      </p:cBhvr>
                                    </p:animEffect>
                                  </p:childTnLst>
                                </p:cTn>
                              </p:par>
                            </p:childTnLst>
                          </p:cTn>
                        </p:par>
                        <p:par>
                          <p:cTn id="28" fill="hold">
                            <p:stCondLst>
                              <p:cond delay="5500"/>
                            </p:stCondLst>
                            <p:childTnLst>
                              <p:par>
                                <p:cTn id="29" presetID="14" presetClass="entr" presetSubtype="10" fill="hold" nodeType="afterEffect">
                                  <p:stCondLst>
                                    <p:cond delay="0"/>
                                  </p:stCondLst>
                                  <p:childTnLst>
                                    <p:set>
                                      <p:cBhvr>
                                        <p:cTn id="30" dur="1" fill="hold">
                                          <p:stCondLst>
                                            <p:cond delay="0"/>
                                          </p:stCondLst>
                                        </p:cTn>
                                        <p:tgtEl>
                                          <p:spTgt spid="33802"/>
                                        </p:tgtEl>
                                        <p:attrNameLst>
                                          <p:attrName>style.visibility</p:attrName>
                                        </p:attrNameLst>
                                      </p:cBhvr>
                                      <p:to>
                                        <p:strVal val="visible"/>
                                      </p:to>
                                    </p:set>
                                    <p:animEffect transition="in" filter="randombar(horizontal)">
                                      <p:cBhvr>
                                        <p:cTn id="31" dur="1000"/>
                                        <p:tgtEl>
                                          <p:spTgt spid="33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endParaRPr lang="en-US" sz="24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AB676360-F7AD-47EE-A044-FB301CD89E10}" type="slidenum">
              <a:rPr lang="en-US" altLang="en-US"/>
              <a:t>43</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Nam_T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0"/>
            <a:ext cx="41163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6"/>
          <p:cNvGrpSpPr/>
          <p:nvPr/>
        </p:nvGrpSpPr>
        <p:grpSpPr bwMode="auto">
          <a:xfrm>
            <a:off x="4724400" y="2895600"/>
            <a:ext cx="1079500" cy="457200"/>
            <a:chOff x="3312" y="1776"/>
            <a:chExt cx="680" cy="288"/>
          </a:xfrm>
        </p:grpSpPr>
        <p:pic>
          <p:nvPicPr>
            <p:cNvPr id="7172" name="Picture 13" descr="RNBOWBTN"/>
            <p:cNvPicPr>
              <a:picLocks noChangeAspect="1" noChangeArrowheads="1" noCrop="1"/>
            </p:cNvPicPr>
            <p:nvPr/>
          </p:nvPicPr>
          <p:blipFill>
            <a:blip r:embed="rId3"/>
            <a:srcRect/>
            <a:stretch>
              <a:fillRect/>
            </a:stretch>
          </p:blipFill>
          <p:spPr bwMode="auto">
            <a:xfrm>
              <a:off x="3312" y="1920"/>
              <a:ext cx="14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AutoShape 14"/>
            <p:cNvSpPr>
              <a:spLocks noChangeArrowheads="1"/>
            </p:cNvSpPr>
            <p:nvPr/>
          </p:nvSpPr>
          <p:spPr bwMode="auto">
            <a:xfrm rot="-1061454">
              <a:off x="3457" y="1903"/>
              <a:ext cx="144" cy="48"/>
            </a:xfrm>
            <a:prstGeom prst="rightArrow">
              <a:avLst>
                <a:gd name="adj1" fmla="val 50000"/>
                <a:gd name="adj2" fmla="val 75000"/>
              </a:avLst>
            </a:prstGeom>
            <a:solidFill>
              <a:srgbClr val="FF0000"/>
            </a:solidFill>
            <a:ln w="9525">
              <a:solidFill>
                <a:srgbClr val="FF000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7174" name="Rectangle 15"/>
            <p:cNvSpPr>
              <a:spLocks noChangeArrowheads="1"/>
            </p:cNvSpPr>
            <p:nvPr/>
          </p:nvSpPr>
          <p:spPr bwMode="auto">
            <a:xfrm>
              <a:off x="3608" y="1776"/>
              <a:ext cx="384" cy="192"/>
            </a:xfrm>
            <a:prstGeom prst="rect">
              <a:avLst/>
            </a:prstGeom>
            <a:solidFill>
              <a:schemeClr val="bg1"/>
            </a:solidFill>
            <a:ln w="9525">
              <a:solidFill>
                <a:schemeClr val="bg1"/>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66"/>
                  </a:solidFill>
                  <a:latin typeface="Times New Roman" panose="02020603050405020304" pitchFamily="18" charset="0"/>
                </a:rPr>
                <a:t>Huế</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31" name="Picture 19" descr="Luoc do thanh pho H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7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2" name="AutoShape 20"/>
          <p:cNvSpPr>
            <a:spLocks noChangeArrowheads="1"/>
          </p:cNvSpPr>
          <p:nvPr/>
        </p:nvSpPr>
        <p:spPr bwMode="auto">
          <a:xfrm rot="-1121549">
            <a:off x="4648200" y="3538538"/>
            <a:ext cx="984250" cy="195262"/>
          </a:xfrm>
          <a:prstGeom prst="leftArrow">
            <a:avLst>
              <a:gd name="adj1" fmla="val 50000"/>
              <a:gd name="adj2" fmla="val 126017"/>
            </a:avLst>
          </a:prstGeom>
          <a:solidFill>
            <a:srgbClr val="FF33CC"/>
          </a:solidFill>
          <a:ln w="9525">
            <a:solidFill>
              <a:schemeClr val="tx1"/>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8931"/>
                                        </p:tgtEl>
                                        <p:attrNameLst>
                                          <p:attrName>style.visibility</p:attrName>
                                        </p:attrNameLst>
                                      </p:cBhvr>
                                      <p:to>
                                        <p:strVal val="visible"/>
                                      </p:to>
                                    </p:set>
                                    <p:animEffect transition="in" filter="circle(in)">
                                      <p:cBhvr>
                                        <p:cTn id="7" dur="2000"/>
                                        <p:tgtEl>
                                          <p:spTgt spid="389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8932"/>
                                        </p:tgtEl>
                                        <p:attrNameLst>
                                          <p:attrName>style.visibility</p:attrName>
                                        </p:attrNameLst>
                                      </p:cBhvr>
                                      <p:to>
                                        <p:strVal val="visible"/>
                                      </p:to>
                                    </p:set>
                                    <p:anim calcmode="lin" valueType="num">
                                      <p:cBhvr additive="base">
                                        <p:cTn id="12" dur="500" fill="hold"/>
                                        <p:tgtEl>
                                          <p:spTgt spid="38932"/>
                                        </p:tgtEl>
                                        <p:attrNameLst>
                                          <p:attrName>ppt_x</p:attrName>
                                        </p:attrNameLst>
                                      </p:cBhvr>
                                      <p:tavLst>
                                        <p:tav tm="0">
                                          <p:val>
                                            <p:strVal val="1+#ppt_w/2"/>
                                          </p:val>
                                        </p:tav>
                                        <p:tav tm="100000">
                                          <p:val>
                                            <p:strVal val="#ppt_x"/>
                                          </p:val>
                                        </p:tav>
                                      </p:tavLst>
                                    </p:anim>
                                    <p:anim calcmode="lin" valueType="num">
                                      <p:cBhvr additive="base">
                                        <p:cTn id="13" dur="500" fill="hold"/>
                                        <p:tgtEl>
                                          <p:spTgt spid="389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Text Box 5"/>
          <p:cNvSpPr txBox="1">
            <a:spLocks noChangeArrowheads="1"/>
          </p:cNvSpPr>
          <p:nvPr/>
        </p:nvSpPr>
        <p:spPr bwMode="auto">
          <a:xfrm>
            <a:off x="0" y="877888"/>
            <a:ext cx="91440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CC3300"/>
                </a:solidFill>
                <a:latin typeface="Times New Roman" panose="02020603050405020304" pitchFamily="18" charset="0"/>
              </a:rPr>
              <a:t>Kinh thành Huế</a:t>
            </a:r>
          </a:p>
        </p:txBody>
      </p:sp>
      <p:sp>
        <p:nvSpPr>
          <p:cNvPr id="4100" name="Text Box 18"/>
          <p:cNvSpPr txBox="1">
            <a:spLocks noChangeArrowheads="1"/>
          </p:cNvSpPr>
          <p:nvPr/>
        </p:nvSpPr>
        <p:spPr bwMode="auto">
          <a:xfrm>
            <a:off x="0" y="0"/>
            <a:ext cx="91630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u="sng">
                <a:solidFill>
                  <a:srgbClr val="0000FF"/>
                </a:solidFill>
                <a:latin typeface="Times New Roman" panose="02020603050405020304" pitchFamily="18" charset="0"/>
                <a:cs typeface="Times New Roman" panose="02020603050405020304" pitchFamily="18" charset="0"/>
              </a:rPr>
              <a:t>Lịch sử</a:t>
            </a:r>
          </a:p>
        </p:txBody>
      </p:sp>
      <p:sp>
        <p:nvSpPr>
          <p:cNvPr id="8197" name="Rectangle 11"/>
          <p:cNvSpPr>
            <a:spLocks noChangeArrowheads="1"/>
          </p:cNvSpPr>
          <p:nvPr/>
        </p:nvSpPr>
        <p:spPr bwMode="auto">
          <a:xfrm>
            <a:off x="0" y="1757363"/>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8000"/>
                </a:solidFill>
                <a:latin typeface="Times New Roman" panose="02020603050405020304" pitchFamily="18" charset="0"/>
                <a:cs typeface="Times New Roman" panose="02020603050405020304" pitchFamily="18" charset="0"/>
              </a:rPr>
              <a:t>Hoạt động 1: Quá trình xây dựng kinh thành Huế</a:t>
            </a:r>
            <a:r>
              <a:rPr lang="en-US" altLang="en-US" i="1">
                <a:solidFill>
                  <a:srgbClr val="008000"/>
                </a:solidFill>
                <a:latin typeface="Times New Roman" panose="02020603050405020304" pitchFamily="18" charset="0"/>
                <a:cs typeface="Times New Roman" panose="02020603050405020304" pitchFamily="18" charset="0"/>
              </a:rPr>
              <a:t> </a:t>
            </a:r>
          </a:p>
        </p:txBody>
      </p:sp>
      <p:sp>
        <p:nvSpPr>
          <p:cNvPr id="8198" name="Rectangle 24"/>
          <p:cNvSpPr>
            <a:spLocks noChangeArrowheads="1"/>
          </p:cNvSpPr>
          <p:nvPr/>
        </p:nvSpPr>
        <p:spPr bwMode="auto">
          <a:xfrm>
            <a:off x="-22225" y="2590800"/>
            <a:ext cx="7353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8000"/>
                </a:solidFill>
                <a:latin typeface="Times New Roman" panose="02020603050405020304" pitchFamily="18" charset="0"/>
                <a:sym typeface="Wingdings" panose="05000000000000000000" pitchFamily="2" charset="2"/>
              </a:rPr>
              <a:t>Hoạt động 2: Vẻ đẹp của kinh thành Huế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ircle(in)">
                                      <p:cBhvr>
                                        <p:cTn id="7" dur="20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circle(in)">
                                      <p:cBhvr>
                                        <p:cTn id="12" dur="20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circle(in)">
                                      <p:cBhvr>
                                        <p:cTn id="17" dur="2000"/>
                                        <p:tgtEl>
                                          <p:spTgt spid="819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198"/>
                                        </p:tgtEl>
                                        <p:attrNameLst>
                                          <p:attrName>style.visibility</p:attrName>
                                        </p:attrNameLst>
                                      </p:cBhvr>
                                      <p:to>
                                        <p:strVal val="visible"/>
                                      </p:to>
                                    </p:set>
                                    <p:animEffect transition="in" filter="circle(in)">
                                      <p:cBhvr>
                                        <p:cTn id="22" dur="2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0" grpId="0"/>
      <p:bldP spid="8197" grpId="0"/>
      <p:bldP spid="81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p:cNvSpPr>
            <a:spLocks noChangeArrowheads="1"/>
          </p:cNvSpPr>
          <p:nvPr/>
        </p:nvSpPr>
        <p:spPr bwMode="auto">
          <a:xfrm>
            <a:off x="0" y="1465263"/>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8000"/>
                </a:solidFill>
                <a:latin typeface="Times New Roman" panose="02020603050405020304" pitchFamily="18" charset="0"/>
                <a:cs typeface="Times New Roman" panose="02020603050405020304" pitchFamily="18" charset="0"/>
              </a:rPr>
              <a:t>Hoạt động 1: Quá trình xây dựng kinh thành Huế</a:t>
            </a:r>
            <a:r>
              <a:rPr lang="en-US" altLang="en-US" i="1">
                <a:solidFill>
                  <a:srgbClr val="008000"/>
                </a:solidFill>
                <a:latin typeface="Times New Roman" panose="02020603050405020304" pitchFamily="18" charset="0"/>
                <a:cs typeface="Times New Roman" panose="02020603050405020304" pitchFamily="18" charset="0"/>
              </a:rPr>
              <a:t> </a:t>
            </a:r>
          </a:p>
        </p:txBody>
      </p:sp>
      <p:sp>
        <p:nvSpPr>
          <p:cNvPr id="9219" name="Rectangle 1"/>
          <p:cNvSpPr>
            <a:spLocks noChangeArrowheads="1"/>
          </p:cNvSpPr>
          <p:nvPr/>
        </p:nvSpPr>
        <p:spPr bwMode="auto">
          <a:xfrm>
            <a:off x="152400" y="2049463"/>
            <a:ext cx="752538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a:latin typeface="Times New Roman" panose="02020603050405020304" pitchFamily="18" charset="0"/>
                <a:cs typeface="Times New Roman" panose="02020603050405020304" pitchFamily="18" charset="0"/>
              </a:rPr>
              <a:t>Đ</a:t>
            </a:r>
            <a:r>
              <a:rPr lang="vi-VN" altLang="en-US" b="1">
                <a:latin typeface="Times New Roman" panose="02020603050405020304" pitchFamily="18" charset="0"/>
                <a:cs typeface="Times New Roman" panose="02020603050405020304" pitchFamily="18" charset="0"/>
              </a:rPr>
              <a:t>ọc: “Nhà Nguyễn ……  nước ta thời đó”</a:t>
            </a:r>
            <a:r>
              <a:rPr lang="en-US" altLang="vi-VN" b="1">
                <a:latin typeface="Times New Roman" panose="02020603050405020304" pitchFamily="18" charset="0"/>
                <a:cs typeface="Times New Roman" panose="02020603050405020304" pitchFamily="18" charset="0"/>
              </a:rPr>
              <a:t>.</a:t>
            </a:r>
          </a:p>
        </p:txBody>
      </p:sp>
      <p:sp>
        <p:nvSpPr>
          <p:cNvPr id="3" name="Rectangle 2"/>
          <p:cNvSpPr>
            <a:spLocks noChangeArrowheads="1"/>
          </p:cNvSpPr>
          <p:nvPr/>
        </p:nvSpPr>
        <p:spPr bwMode="auto">
          <a:xfrm>
            <a:off x="0" y="28956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latin typeface="Times New Roman" panose="02020603050405020304" pitchFamily="18" charset="0"/>
              </a:rPr>
              <a:t>	1. Để xây dựng kinh thành Huế nhà Nguyễn đã làm gì? </a:t>
            </a:r>
          </a:p>
        </p:txBody>
      </p:sp>
      <p:sp>
        <p:nvSpPr>
          <p:cNvPr id="4" name="Rectangle 3"/>
          <p:cNvSpPr>
            <a:spLocks noChangeArrowheads="1"/>
          </p:cNvSpPr>
          <p:nvPr/>
        </p:nvSpPr>
        <p:spPr bwMode="auto">
          <a:xfrm>
            <a:off x="-66675" y="41148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latin typeface="Times New Roman" panose="02020603050405020304" pitchFamily="18" charset="0"/>
              </a:rPr>
              <a:t>	2. Nhà Nguyễn đã sử dụng vật liệu gì để xây  dựng kinh thành? </a:t>
            </a:r>
          </a:p>
        </p:txBody>
      </p:sp>
      <p:sp>
        <p:nvSpPr>
          <p:cNvPr id="5" name="Rectangle 4"/>
          <p:cNvSpPr>
            <a:spLocks noChangeArrowheads="1"/>
          </p:cNvSpPr>
          <p:nvPr/>
        </p:nvSpPr>
        <p:spPr bwMode="auto">
          <a:xfrm>
            <a:off x="-4763" y="5410200"/>
            <a:ext cx="9144001"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latin typeface="Times New Roman" panose="02020603050405020304" pitchFamily="18" charset="0"/>
              </a:rPr>
              <a:t>	3. Nhà Nguyễn xây dựng kinh thành Huế trong thời gian bao lâu? Kết quả ra sao?  </a:t>
            </a:r>
          </a:p>
        </p:txBody>
      </p:sp>
      <p:sp>
        <p:nvSpPr>
          <p:cNvPr id="10247" name="Text Box 5"/>
          <p:cNvSpPr txBox="1">
            <a:spLocks noChangeArrowheads="1"/>
          </p:cNvSpPr>
          <p:nvPr/>
        </p:nvSpPr>
        <p:spPr bwMode="auto">
          <a:xfrm>
            <a:off x="154745" y="427668"/>
            <a:ext cx="91440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CC3300"/>
                </a:solidFill>
                <a:latin typeface="Times New Roman" panose="02020603050405020304" pitchFamily="18" charset="0"/>
              </a:rPr>
              <a:t>Kinh thành Huế</a:t>
            </a:r>
          </a:p>
        </p:txBody>
      </p:sp>
      <p:sp>
        <p:nvSpPr>
          <p:cNvPr id="10248" name="Text Box 18"/>
          <p:cNvSpPr txBox="1">
            <a:spLocks noChangeArrowheads="1"/>
          </p:cNvSpPr>
          <p:nvPr/>
        </p:nvSpPr>
        <p:spPr bwMode="auto">
          <a:xfrm>
            <a:off x="0" y="0"/>
            <a:ext cx="91630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u="sng">
                <a:solidFill>
                  <a:srgbClr val="0000FF"/>
                </a:solidFill>
                <a:latin typeface="Times New Roman" panose="02020603050405020304" pitchFamily="18" charset="0"/>
                <a:cs typeface="Times New Roman" panose="02020603050405020304" pitchFamily="18" charset="0"/>
              </a:rPr>
              <a:t>Lịch sử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1"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circle(in)">
                                      <p:cBhvr>
                                        <p:cTn id="12" dur="2000"/>
                                        <p:tgtEl>
                                          <p:spTgt spid="92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10" presetClass="exit" presetSubtype="0" fill="hold" grpId="0" nodeType="withEffect">
                                  <p:stCondLst>
                                    <p:cond delay="0"/>
                                  </p:stCondLst>
                                  <p:childTnLst>
                                    <p:animEffect transition="out" filter="fade">
                                      <p:cBhvr>
                                        <p:cTn id="25" dur="500"/>
                                        <p:tgtEl>
                                          <p:spTgt spid="9219"/>
                                        </p:tgtEl>
                                      </p:cBhvr>
                                    </p:animEffect>
                                    <p:set>
                                      <p:cBhvr>
                                        <p:cTn id="26" dur="1" fill="hold">
                                          <p:stCondLst>
                                            <p:cond delay="499"/>
                                          </p:stCondLst>
                                        </p:cTn>
                                        <p:tgtEl>
                                          <p:spTgt spid="92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p:bldP spid="9219" grpId="1"/>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13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6397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6"/>
          <p:cNvSpPr>
            <a:spLocks noChangeArrowheads="1"/>
          </p:cNvSpPr>
          <p:nvPr/>
        </p:nvSpPr>
        <p:spPr bwMode="auto">
          <a:xfrm>
            <a:off x="127000" y="152400"/>
            <a:ext cx="4673600" cy="1600200"/>
          </a:xfrm>
          <a:prstGeom prst="rect">
            <a:avLst/>
          </a:prstGeom>
          <a:solidFill>
            <a:schemeClr val="bg1"/>
          </a:solidFill>
          <a:ln w="38100" cmpd="dbl">
            <a:solidFill>
              <a:srgbClr val="0033CC"/>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latin typeface="Times New Roman" panose="02020603050405020304" pitchFamily="18" charset="0"/>
              </a:rPr>
              <a:t> </a:t>
            </a:r>
            <a:r>
              <a:rPr lang="en-US" altLang="en-US" sz="2800" b="1">
                <a:latin typeface="Times New Roman" panose="02020603050405020304" pitchFamily="18" charset="0"/>
              </a:rPr>
              <a:t>1. Để xây dựng kinh thành </a:t>
            </a:r>
          </a:p>
          <a:p>
            <a:pPr eaLnBrk="1" hangingPunct="1">
              <a:spcBef>
                <a:spcPct val="0"/>
              </a:spcBef>
              <a:buFontTx/>
              <a:buNone/>
            </a:pPr>
            <a:r>
              <a:rPr lang="en-US" altLang="en-US" sz="2800" b="1">
                <a:latin typeface="Times New Roman" panose="02020603050405020304" pitchFamily="18" charset="0"/>
              </a:rPr>
              <a:t>Huế nhà Nguyễn đã làm gì? </a:t>
            </a:r>
          </a:p>
        </p:txBody>
      </p:sp>
      <p:sp>
        <p:nvSpPr>
          <p:cNvPr id="47111" name="Rectangle 7"/>
          <p:cNvSpPr>
            <a:spLocks noChangeArrowheads="1"/>
          </p:cNvSpPr>
          <p:nvPr/>
        </p:nvSpPr>
        <p:spPr bwMode="auto">
          <a:xfrm>
            <a:off x="127000" y="1752600"/>
            <a:ext cx="4673600" cy="1600200"/>
          </a:xfrm>
          <a:prstGeom prst="rect">
            <a:avLst/>
          </a:prstGeom>
          <a:solidFill>
            <a:schemeClr val="bg1"/>
          </a:solidFill>
          <a:ln w="38100" cmpd="dbl">
            <a:solidFill>
              <a:srgbClr val="0033CC"/>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latin typeface="Times New Roman" panose="02020603050405020304" pitchFamily="18" charset="0"/>
              </a:rPr>
              <a:t> </a:t>
            </a:r>
            <a:r>
              <a:rPr lang="en-US" altLang="en-US" sz="2800" b="1">
                <a:latin typeface="Times New Roman" panose="02020603050405020304" pitchFamily="18" charset="0"/>
              </a:rPr>
              <a:t>2. Nhà Nguyễn đã sử dụng </a:t>
            </a:r>
          </a:p>
          <a:p>
            <a:pPr eaLnBrk="1" hangingPunct="1">
              <a:spcBef>
                <a:spcPct val="0"/>
              </a:spcBef>
              <a:buFontTx/>
              <a:buNone/>
            </a:pPr>
            <a:r>
              <a:rPr lang="en-US" altLang="en-US" sz="2800" b="1">
                <a:latin typeface="Times New Roman" panose="02020603050405020304" pitchFamily="18" charset="0"/>
              </a:rPr>
              <a:t>vật liệu gì để xây dựng kinh</a:t>
            </a:r>
          </a:p>
          <a:p>
            <a:pPr eaLnBrk="1" hangingPunct="1">
              <a:spcBef>
                <a:spcPct val="0"/>
              </a:spcBef>
              <a:buFontTx/>
              <a:buNone/>
            </a:pPr>
            <a:r>
              <a:rPr lang="en-US" altLang="en-US" sz="2800" b="1">
                <a:latin typeface="Times New Roman" panose="02020603050405020304" pitchFamily="18" charset="0"/>
              </a:rPr>
              <a:t> thành? </a:t>
            </a:r>
          </a:p>
        </p:txBody>
      </p:sp>
      <p:sp>
        <p:nvSpPr>
          <p:cNvPr id="47112" name="Rectangle 8"/>
          <p:cNvSpPr>
            <a:spLocks noChangeArrowheads="1"/>
          </p:cNvSpPr>
          <p:nvPr/>
        </p:nvSpPr>
        <p:spPr bwMode="auto">
          <a:xfrm>
            <a:off x="127000" y="3352800"/>
            <a:ext cx="4673600" cy="2971800"/>
          </a:xfrm>
          <a:prstGeom prst="rect">
            <a:avLst/>
          </a:prstGeom>
          <a:solidFill>
            <a:schemeClr val="bg1"/>
          </a:solidFill>
          <a:ln w="38100" cmpd="dbl">
            <a:solidFill>
              <a:srgbClr val="0033CC"/>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latin typeface="Times New Roman" panose="02020603050405020304" pitchFamily="18" charset="0"/>
              </a:rPr>
              <a:t> </a:t>
            </a:r>
            <a:r>
              <a:rPr lang="en-US" altLang="en-US" sz="2800" b="1">
                <a:latin typeface="Times New Roman" panose="02020603050405020304" pitchFamily="18" charset="0"/>
              </a:rPr>
              <a:t>3. Nhà Nguyễn xây dựng </a:t>
            </a:r>
          </a:p>
          <a:p>
            <a:pPr eaLnBrk="1" hangingPunct="1">
              <a:spcBef>
                <a:spcPct val="0"/>
              </a:spcBef>
              <a:buFontTx/>
              <a:buNone/>
            </a:pPr>
            <a:r>
              <a:rPr lang="en-US" altLang="en-US" sz="2800" b="1">
                <a:latin typeface="Times New Roman" panose="02020603050405020304" pitchFamily="18" charset="0"/>
              </a:rPr>
              <a:t>kinh thành Huế trong thời </a:t>
            </a:r>
          </a:p>
          <a:p>
            <a:pPr eaLnBrk="1" hangingPunct="1">
              <a:spcBef>
                <a:spcPct val="0"/>
              </a:spcBef>
              <a:buFontTx/>
              <a:buNone/>
            </a:pPr>
            <a:r>
              <a:rPr lang="en-US" altLang="en-US" sz="2800" b="1">
                <a:latin typeface="Times New Roman" panose="02020603050405020304" pitchFamily="18" charset="0"/>
              </a:rPr>
              <a:t>gian bao lâu? Kết quả ra </a:t>
            </a:r>
          </a:p>
          <a:p>
            <a:pPr eaLnBrk="1" hangingPunct="1">
              <a:spcBef>
                <a:spcPct val="0"/>
              </a:spcBef>
              <a:buFontTx/>
              <a:buNone/>
            </a:pPr>
            <a:r>
              <a:rPr lang="en-US" altLang="en-US" sz="2800" b="1">
                <a:latin typeface="Times New Roman" panose="02020603050405020304" pitchFamily="18" charset="0"/>
              </a:rPr>
              <a:t>sao?  </a:t>
            </a:r>
          </a:p>
        </p:txBody>
      </p:sp>
      <p:sp>
        <p:nvSpPr>
          <p:cNvPr id="47113" name="Rectangle 9"/>
          <p:cNvSpPr>
            <a:spLocks noChangeArrowheads="1"/>
          </p:cNvSpPr>
          <p:nvPr/>
        </p:nvSpPr>
        <p:spPr bwMode="auto">
          <a:xfrm>
            <a:off x="4800600" y="152400"/>
            <a:ext cx="4191000" cy="1600200"/>
          </a:xfrm>
          <a:prstGeom prst="rect">
            <a:avLst/>
          </a:prstGeom>
          <a:solidFill>
            <a:schemeClr val="bg1"/>
          </a:solidFill>
          <a:ln w="38100" cmpd="dbl">
            <a:solidFill>
              <a:srgbClr val="0033CC"/>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latin typeface="Times New Roman" panose="02020603050405020304" pitchFamily="18" charset="0"/>
              </a:rPr>
              <a:t> </a:t>
            </a:r>
            <a:r>
              <a:rPr lang="en-US" altLang="en-US" sz="2800" b="1">
                <a:solidFill>
                  <a:srgbClr val="6600CC"/>
                </a:solidFill>
                <a:latin typeface="Times New Roman" panose="02020603050405020304" pitchFamily="18" charset="0"/>
              </a:rPr>
              <a:t>- Huy động hàng chục</a:t>
            </a:r>
          </a:p>
          <a:p>
            <a:pPr eaLnBrk="1" hangingPunct="1">
              <a:spcBef>
                <a:spcPct val="0"/>
              </a:spcBef>
              <a:buFontTx/>
              <a:buNone/>
            </a:pPr>
            <a:r>
              <a:rPr lang="en-US" altLang="en-US" sz="2800" b="1">
                <a:solidFill>
                  <a:srgbClr val="6600CC"/>
                </a:solidFill>
                <a:latin typeface="Times New Roman" panose="02020603050405020304" pitchFamily="18" charset="0"/>
              </a:rPr>
              <a:t>vạn dân và lính phục vụ</a:t>
            </a:r>
          </a:p>
          <a:p>
            <a:pPr eaLnBrk="1" hangingPunct="1">
              <a:spcBef>
                <a:spcPct val="0"/>
              </a:spcBef>
              <a:buFontTx/>
              <a:buNone/>
            </a:pPr>
            <a:r>
              <a:rPr lang="en-US" altLang="en-US" sz="2800" b="1">
                <a:solidFill>
                  <a:srgbClr val="6600CC"/>
                </a:solidFill>
                <a:latin typeface="Times New Roman" panose="02020603050405020304" pitchFamily="18" charset="0"/>
              </a:rPr>
              <a:t>việc xây dựng. </a:t>
            </a:r>
          </a:p>
        </p:txBody>
      </p:sp>
      <p:sp>
        <p:nvSpPr>
          <p:cNvPr id="47114" name="Rectangle 10"/>
          <p:cNvSpPr>
            <a:spLocks noChangeArrowheads="1"/>
          </p:cNvSpPr>
          <p:nvPr/>
        </p:nvSpPr>
        <p:spPr bwMode="auto">
          <a:xfrm>
            <a:off x="4800600" y="1752600"/>
            <a:ext cx="4191000" cy="1600200"/>
          </a:xfrm>
          <a:prstGeom prst="rect">
            <a:avLst/>
          </a:prstGeom>
          <a:solidFill>
            <a:schemeClr val="bg1"/>
          </a:solidFill>
          <a:ln w="38100" cmpd="dbl">
            <a:solidFill>
              <a:srgbClr val="0033CC"/>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latin typeface="Times New Roman" panose="02020603050405020304" pitchFamily="18" charset="0"/>
              </a:rPr>
              <a:t> </a:t>
            </a:r>
            <a:r>
              <a:rPr lang="en-US" altLang="en-US" sz="2800" b="1">
                <a:solidFill>
                  <a:srgbClr val="6600CC"/>
                </a:solidFill>
                <a:latin typeface="Times New Roman" panose="02020603050405020304" pitchFamily="18" charset="0"/>
              </a:rPr>
              <a:t>- Đá, gỗ, vôi, gạch, </a:t>
            </a:r>
          </a:p>
          <a:p>
            <a:pPr eaLnBrk="1" hangingPunct="1">
              <a:spcBef>
                <a:spcPct val="0"/>
              </a:spcBef>
              <a:buFontTx/>
              <a:buNone/>
            </a:pPr>
            <a:r>
              <a:rPr lang="en-US" altLang="en-US" sz="2800" b="1">
                <a:solidFill>
                  <a:srgbClr val="6600CC"/>
                </a:solidFill>
                <a:latin typeface="Times New Roman" panose="02020603050405020304" pitchFamily="18" charset="0"/>
              </a:rPr>
              <a:t>ngói từ mọi miền đất</a:t>
            </a:r>
          </a:p>
          <a:p>
            <a:pPr eaLnBrk="1" hangingPunct="1">
              <a:spcBef>
                <a:spcPct val="0"/>
              </a:spcBef>
              <a:buFontTx/>
              <a:buNone/>
            </a:pPr>
            <a:r>
              <a:rPr lang="en-US" altLang="en-US" sz="2800" b="1">
                <a:solidFill>
                  <a:srgbClr val="6600CC"/>
                </a:solidFill>
                <a:latin typeface="Times New Roman" panose="02020603050405020304" pitchFamily="18" charset="0"/>
              </a:rPr>
              <a:t>nước đưa về.</a:t>
            </a:r>
            <a:r>
              <a:rPr lang="en-US" altLang="en-US" sz="2800" b="1">
                <a:latin typeface="Times New Roman" panose="02020603050405020304" pitchFamily="18" charset="0"/>
              </a:rPr>
              <a:t>  </a:t>
            </a:r>
          </a:p>
        </p:txBody>
      </p:sp>
      <p:sp>
        <p:nvSpPr>
          <p:cNvPr id="47115" name="Rectangle 11"/>
          <p:cNvSpPr>
            <a:spLocks noChangeArrowheads="1"/>
          </p:cNvSpPr>
          <p:nvPr/>
        </p:nvSpPr>
        <p:spPr bwMode="auto">
          <a:xfrm>
            <a:off x="4800600" y="3352800"/>
            <a:ext cx="4191000" cy="2971800"/>
          </a:xfrm>
          <a:prstGeom prst="rect">
            <a:avLst/>
          </a:prstGeom>
          <a:solidFill>
            <a:schemeClr val="bg1"/>
          </a:solidFill>
          <a:ln w="38100" cmpd="dbl">
            <a:solidFill>
              <a:srgbClr val="0033CC"/>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000" b="1">
                <a:latin typeface="Times New Roman" panose="02020603050405020304" pitchFamily="18" charset="0"/>
              </a:rPr>
              <a:t> </a:t>
            </a:r>
            <a:r>
              <a:rPr lang="en-US" altLang="en-US" sz="2800" b="1">
                <a:solidFill>
                  <a:srgbClr val="6600CC"/>
                </a:solidFill>
                <a:latin typeface="Times New Roman" panose="02020603050405020304" pitchFamily="18" charset="0"/>
              </a:rPr>
              <a:t>- Sau vài chục năm xây</a:t>
            </a:r>
          </a:p>
          <a:p>
            <a:pPr algn="just" eaLnBrk="1" hangingPunct="1">
              <a:spcBef>
                <a:spcPct val="0"/>
              </a:spcBef>
              <a:buFontTx/>
              <a:buNone/>
            </a:pPr>
            <a:r>
              <a:rPr lang="en-US" altLang="en-US" sz="2800" b="1">
                <a:solidFill>
                  <a:srgbClr val="6600CC"/>
                </a:solidFill>
                <a:latin typeface="Times New Roman" panose="02020603050405020304" pitchFamily="18" charset="0"/>
              </a:rPr>
              <a:t>dựng và tu bổ nhiều lần, </a:t>
            </a:r>
          </a:p>
          <a:p>
            <a:pPr algn="just" eaLnBrk="1" hangingPunct="1">
              <a:spcBef>
                <a:spcPct val="0"/>
              </a:spcBef>
              <a:buFontTx/>
              <a:buNone/>
            </a:pPr>
            <a:r>
              <a:rPr lang="en-US" altLang="en-US" sz="2800" b="1">
                <a:solidFill>
                  <a:srgbClr val="6600CC"/>
                </a:solidFill>
                <a:latin typeface="Times New Roman" panose="02020603050405020304" pitchFamily="18" charset="0"/>
              </a:rPr>
              <a:t>một tòa thành rộng lớn </a:t>
            </a:r>
          </a:p>
          <a:p>
            <a:pPr algn="just" eaLnBrk="1" hangingPunct="1">
              <a:spcBef>
                <a:spcPct val="0"/>
              </a:spcBef>
              <a:buFontTx/>
              <a:buNone/>
            </a:pPr>
            <a:r>
              <a:rPr lang="en-US" altLang="en-US" sz="2800" b="1">
                <a:solidFill>
                  <a:srgbClr val="6600CC"/>
                </a:solidFill>
                <a:latin typeface="Times New Roman" panose="02020603050405020304" pitchFamily="18" charset="0"/>
              </a:rPr>
              <a:t>dài hơn 2 km đã mọc lên.</a:t>
            </a:r>
          </a:p>
          <a:p>
            <a:pPr algn="just" eaLnBrk="1" hangingPunct="1">
              <a:spcBef>
                <a:spcPct val="0"/>
              </a:spcBef>
              <a:buFontTx/>
              <a:buNone/>
            </a:pPr>
            <a:r>
              <a:rPr lang="en-US" altLang="en-US" sz="2800" b="1">
                <a:solidFill>
                  <a:srgbClr val="6600CC"/>
                </a:solidFill>
                <a:latin typeface="Times New Roman" panose="02020603050405020304" pitchFamily="18" charset="0"/>
              </a:rPr>
              <a:t>Đây là tòa thành đồ sộ </a:t>
            </a:r>
          </a:p>
          <a:p>
            <a:pPr algn="just" eaLnBrk="1" hangingPunct="1">
              <a:spcBef>
                <a:spcPct val="0"/>
              </a:spcBef>
              <a:buFontTx/>
              <a:buNone/>
            </a:pPr>
            <a:r>
              <a:rPr lang="en-US" altLang="en-US" sz="2800" b="1">
                <a:solidFill>
                  <a:srgbClr val="6600CC"/>
                </a:solidFill>
                <a:latin typeface="Times New Roman" panose="02020603050405020304" pitchFamily="18" charset="0"/>
              </a:rPr>
              <a:t>đẹp nhất nước ta thời đó.</a:t>
            </a:r>
            <a:r>
              <a:rPr lang="en-US" altLang="en-US" sz="3000" b="1">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113"/>
                                        </p:tgtEl>
                                        <p:attrNameLst>
                                          <p:attrName>style.visibility</p:attrName>
                                        </p:attrNameLst>
                                      </p:cBhvr>
                                      <p:to>
                                        <p:strVal val="visible"/>
                                      </p:to>
                                    </p:set>
                                    <p:animEffect transition="in" filter="fade">
                                      <p:cBhvr>
                                        <p:cTn id="7" dur="1000"/>
                                        <p:tgtEl>
                                          <p:spTgt spid="47113"/>
                                        </p:tgtEl>
                                      </p:cBhvr>
                                    </p:animEffect>
                                    <p:anim calcmode="lin" valueType="num">
                                      <p:cBhvr>
                                        <p:cTn id="8" dur="1000" fill="hold"/>
                                        <p:tgtEl>
                                          <p:spTgt spid="47113"/>
                                        </p:tgtEl>
                                        <p:attrNameLst>
                                          <p:attrName>ppt_x</p:attrName>
                                        </p:attrNameLst>
                                      </p:cBhvr>
                                      <p:tavLst>
                                        <p:tav tm="0">
                                          <p:val>
                                            <p:strVal val="#ppt_x"/>
                                          </p:val>
                                        </p:tav>
                                        <p:tav tm="100000">
                                          <p:val>
                                            <p:strVal val="#ppt_x"/>
                                          </p:val>
                                        </p:tav>
                                      </p:tavLst>
                                    </p:anim>
                                    <p:anim calcmode="lin" valueType="num">
                                      <p:cBhvr>
                                        <p:cTn id="9" dur="1000" fill="hold"/>
                                        <p:tgtEl>
                                          <p:spTgt spid="471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7111"/>
                                        </p:tgtEl>
                                        <p:attrNameLst>
                                          <p:attrName>style.visibility</p:attrName>
                                        </p:attrNameLst>
                                      </p:cBhvr>
                                      <p:to>
                                        <p:strVal val="visible"/>
                                      </p:to>
                                    </p:set>
                                    <p:animEffect transition="in" filter="circle(in)">
                                      <p:cBhvr>
                                        <p:cTn id="14" dur="2000"/>
                                        <p:tgtEl>
                                          <p:spTgt spid="471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7114"/>
                                        </p:tgtEl>
                                        <p:attrNameLst>
                                          <p:attrName>style.visibility</p:attrName>
                                        </p:attrNameLst>
                                      </p:cBhvr>
                                      <p:to>
                                        <p:strVal val="visible"/>
                                      </p:to>
                                    </p:set>
                                    <p:animEffect transition="in" filter="wipe(down)">
                                      <p:cBhvr>
                                        <p:cTn id="19" dur="500"/>
                                        <p:tgtEl>
                                          <p:spTgt spid="471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7112"/>
                                        </p:tgtEl>
                                        <p:attrNameLst>
                                          <p:attrName>style.visibility</p:attrName>
                                        </p:attrNameLst>
                                      </p:cBhvr>
                                      <p:to>
                                        <p:strVal val="visible"/>
                                      </p:to>
                                    </p:set>
                                    <p:animEffect transition="in" filter="barn(inVertical)">
                                      <p:cBhvr>
                                        <p:cTn id="24" dur="500"/>
                                        <p:tgtEl>
                                          <p:spTgt spid="4711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47115"/>
                                        </p:tgtEl>
                                        <p:attrNameLst>
                                          <p:attrName>style.visibility</p:attrName>
                                        </p:attrNameLst>
                                      </p:cBhvr>
                                      <p:to>
                                        <p:strVal val="visible"/>
                                      </p:to>
                                    </p:set>
                                    <p:animEffect transition="in" filter="circle(in)">
                                      <p:cBhvr>
                                        <p:cTn id="29" dur="2000"/>
                                        <p:tgtEl>
                                          <p:spTgt spid="47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animBg="1"/>
      <p:bldP spid="47112" grpId="0" animBg="1"/>
      <p:bldP spid="47113" grpId="0" animBg="1"/>
      <p:bldP spid="47114" grpId="0" animBg="1"/>
      <p:bldP spid="47115"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1468</Words>
  <Application>Microsoft Office PowerPoint</Application>
  <PresentationFormat>On-screen Show (4:3)</PresentationFormat>
  <Paragraphs>143</Paragraphs>
  <Slides>43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.VnTime</vt: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phuong7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dung79</dc:creator>
  <cp:lastModifiedBy>Nguyễn Hải</cp:lastModifiedBy>
  <cp:revision>202</cp:revision>
  <dcterms:created xsi:type="dcterms:W3CDTF">2012-03-26T14:05:00Z</dcterms:created>
  <dcterms:modified xsi:type="dcterms:W3CDTF">2023-04-24T07:30:21Z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D51675443FC84161BA376DA391E6F007</vt:lpwstr>
  </property>
  <property fmtid="{D5CDD505-2E9C-101B-9397-08002B2CF9AE}" pid="3" name="KSOProductBuildVer">
    <vt:lpwstr>1033-11.2.0.11516</vt:lpwstr>
  </property>
</Properties>
</file>