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8" r:id="rId2"/>
    <p:sldId id="311" r:id="rId3"/>
    <p:sldId id="319" r:id="rId4"/>
    <p:sldId id="320" r:id="rId5"/>
    <p:sldId id="312" r:id="rId6"/>
    <p:sldId id="317" r:id="rId7"/>
    <p:sldId id="313" r:id="rId8"/>
    <p:sldId id="321" r:id="rId9"/>
    <p:sldId id="322" r:id="rId10"/>
    <p:sldId id="338" r:id="rId11"/>
    <p:sldId id="339" r:id="rId12"/>
    <p:sldId id="340" r:id="rId13"/>
    <p:sldId id="285" r:id="rId14"/>
    <p:sldId id="341" r:id="rId15"/>
    <p:sldId id="3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B64F8-3BCA-4A1A-83DB-BEC2CDF50BA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4864D-D634-4289-9B71-02520DF4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9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C6BD3BE-C0C5-DD3D-2738-2F341DB4AC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DFD6CF-2859-4575-B337-1B8AAFCA8864}" type="slidenum">
              <a:rPr lang="en-US" altLang="en-US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946366F-92CF-5567-8BBE-F371786325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4593ED4-7B03-A904-496E-2CE8DBA34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439FBE9-9BD5-031C-3B0B-134F8C5DA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CAB0DF-A39E-4213-ADA0-5F98CEF3D38D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5603" name="Rectangle 7">
            <a:extLst>
              <a:ext uri="{FF2B5EF4-FFF2-40B4-BE49-F238E27FC236}">
                <a16:creationId xmlns:a16="http://schemas.microsoft.com/office/drawing/2014/main" id="{7E88D532-73AB-FD19-71BB-B739D0EA54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71A114-3BEF-4A19-8981-96A15929A426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08F8F873-3541-5EFE-2F24-9E459430A1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3798F5F7-5301-2D90-2BF0-9A2AFCB8A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6EA53ADE-8DCC-7124-B90A-7BE92B45FA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FCF30-1F9E-47C5-B49F-242777E313A1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040312C-B096-BD75-FCA0-977D51A52F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4C1B0AC-1527-A9E3-DF88-ED5A1CC06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54CD82-7213-4E63-8AA0-0E693EC94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F78A79-F96F-46D2-948A-2280F70DB3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B0DF76-F552-46E0-96BD-28EC3C0BF1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CDD56-6F21-4A6F-83B0-13FCE79E3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05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8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1D8E-255C-45DF-812D-4D2EAD46AD0B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2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501887B6-DC18-29B6-D462-7419C6137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8DE3AC-5DD3-4BBF-D045-64DE32695088}"/>
              </a:ext>
            </a:extLst>
          </p:cNvPr>
          <p:cNvSpPr/>
          <p:nvPr/>
        </p:nvSpPr>
        <p:spPr>
          <a:xfrm>
            <a:off x="2670916" y="132522"/>
            <a:ext cx="7419109" cy="852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 HỌC KỲ PHÚ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D7E608-F362-BB2F-DBA5-BB387C2D7FBD}"/>
              </a:ext>
            </a:extLst>
          </p:cNvPr>
          <p:cNvSpPr/>
          <p:nvPr/>
        </p:nvSpPr>
        <p:spPr>
          <a:xfrm>
            <a:off x="0" y="1117099"/>
            <a:ext cx="12192000" cy="4025806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 </a:t>
            </a: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SẢN XUẤT CỦA NGƯỜI DÂN Ở ĐỒNG BẰNG NAM BỘ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6C8199-1057-3DA2-4775-CA62B60EF258}"/>
              </a:ext>
            </a:extLst>
          </p:cNvPr>
          <p:cNvSpPr/>
          <p:nvPr/>
        </p:nvSpPr>
        <p:spPr>
          <a:xfrm>
            <a:off x="5712445" y="5735630"/>
            <a:ext cx="6042991" cy="7924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Vũ Đức Thành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4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7">
            <a:extLst>
              <a:ext uri="{FF2B5EF4-FFF2-40B4-BE49-F238E27FC236}">
                <a16:creationId xmlns:a16="http://schemas.microsoft.com/office/drawing/2014/main" id="{214A1C8C-7302-E2FA-6E90-0CB4D7D6E8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92626" y="1616765"/>
            <a:ext cx="5600286" cy="3405809"/>
          </a:xfrm>
          <a:prstGeom prst="wedgeEllipseCallout">
            <a:avLst>
              <a:gd name="adj1" fmla="val -3208"/>
              <a:gd name="adj2" fmla="val -486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basa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tôm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cua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ADA91-B6A3-65EC-2A51-D739673A6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8689C66-3FF1-BF10-4A32-69CB416129A7}"/>
              </a:ext>
            </a:extLst>
          </p:cNvPr>
          <p:cNvSpPr/>
          <p:nvPr/>
        </p:nvSpPr>
        <p:spPr>
          <a:xfrm>
            <a:off x="3034748" y="5241235"/>
            <a:ext cx="5777947" cy="11164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1DD787-9590-B618-55D6-B0D7AC4A4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33DA7F-FBB9-61F3-88B8-D67AA368FBBA}"/>
              </a:ext>
            </a:extLst>
          </p:cNvPr>
          <p:cNvSpPr txBox="1"/>
          <p:nvPr/>
        </p:nvSpPr>
        <p:spPr>
          <a:xfrm>
            <a:off x="2639874" y="5991616"/>
            <a:ext cx="65676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46B74-CE04-13A3-EC07-A86DFE1DE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8B3C3-8CAB-1206-A622-CA7B8D818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CE0AF0-755E-DEF3-C3E0-0F4935432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80AE70-8860-C2D2-9E19-BFB31154CB29}"/>
              </a:ext>
            </a:extLst>
          </p:cNvPr>
          <p:cNvSpPr txBox="1"/>
          <p:nvPr/>
        </p:nvSpPr>
        <p:spPr>
          <a:xfrm>
            <a:off x="1550504" y="371061"/>
            <a:ext cx="332629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0D2EB7-EBE4-7DE0-A083-47979BA7D473}"/>
              </a:ext>
            </a:extLst>
          </p:cNvPr>
          <p:cNvSpPr/>
          <p:nvPr/>
        </p:nvSpPr>
        <p:spPr>
          <a:xfrm>
            <a:off x="8030817" y="225287"/>
            <a:ext cx="2610679" cy="5963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9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9">
            <a:extLst>
              <a:ext uri="{FF2B5EF4-FFF2-40B4-BE49-F238E27FC236}">
                <a16:creationId xmlns:a16="http://schemas.microsoft.com/office/drawing/2014/main" id="{7917EA60-ACF5-1C4B-264F-EF4DD77A77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1269" y="3147391"/>
            <a:ext cx="1137261" cy="182879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Line 10">
            <a:extLst>
              <a:ext uri="{FF2B5EF4-FFF2-40B4-BE49-F238E27FC236}">
                <a16:creationId xmlns:a16="http://schemas.microsoft.com/office/drawing/2014/main" id="{AA1CAB2F-3CFE-665E-9B9B-AFAA39B8B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2422" y="3147391"/>
            <a:ext cx="1346699" cy="170290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AutoShape 20">
            <a:extLst>
              <a:ext uri="{FF2B5EF4-FFF2-40B4-BE49-F238E27FC236}">
                <a16:creationId xmlns:a16="http://schemas.microsoft.com/office/drawing/2014/main" id="{A8F3DF01-2B89-3A55-9DA7-C8E942538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542" y="967410"/>
            <a:ext cx="7989779" cy="2067337"/>
          </a:xfrm>
          <a:prstGeom prst="cloudCallout">
            <a:avLst>
              <a:gd name="adj1" fmla="val -14088"/>
              <a:gd name="adj2" fmla="val -14062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Thuỷ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sản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</a:rPr>
              <a:t> Nam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Bộ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vi-VN" altLang="en-US" sz="3000" b="1" dirty="0">
                <a:latin typeface="Times New Roman" panose="02020603050405020304" pitchFamily="18" charset="0"/>
              </a:rPr>
              <a:t>được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ti</a:t>
            </a:r>
            <a:r>
              <a:rPr lang="vi-VN" altLang="en-US" sz="3000" b="1" dirty="0">
                <a:latin typeface="Times New Roman" panose="02020603050405020304" pitchFamily="18" charset="0"/>
              </a:rPr>
              <a:t>ê</a:t>
            </a:r>
            <a:r>
              <a:rPr lang="en-US" altLang="en-US" sz="3000" b="1" dirty="0">
                <a:latin typeface="Times New Roman" panose="02020603050405020304" pitchFamily="18" charset="0"/>
              </a:rPr>
              <a:t>u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</a:t>
            </a:r>
            <a:r>
              <a:rPr lang="vi-VN" altLang="en-US" sz="3000" b="1" dirty="0">
                <a:latin typeface="Times New Roman" panose="02020603050405020304" pitchFamily="18" charset="0"/>
              </a:rPr>
              <a:t>ụ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vi-VN" altLang="en-US" sz="3000" b="1" dirty="0">
                <a:latin typeface="Times New Roman" panose="02020603050405020304" pitchFamily="18" charset="0"/>
              </a:rPr>
              <a:t>ở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đâu</a:t>
            </a:r>
            <a:r>
              <a:rPr lang="en-US" altLang="en-US" sz="3000" b="1" dirty="0">
                <a:latin typeface="Times New Roman" panose="02020603050405020304" pitchFamily="18" charset="0"/>
              </a:rPr>
              <a:t>?</a:t>
            </a:r>
            <a:endParaRPr lang="vi-VN" altLang="en-US" sz="3000" b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73E37BA7-A910-A2F1-5AD8-060AD8B72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382" y="4061791"/>
            <a:ext cx="2358887" cy="182879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</a:rPr>
              <a:t>Nhi</a:t>
            </a:r>
            <a:r>
              <a:rPr lang="vi-VN" altLang="en-US" sz="3000" b="1" dirty="0">
                <a:latin typeface="Times New Roman" panose="02020603050405020304" pitchFamily="18" charset="0"/>
              </a:rPr>
              <a:t>ều</a:t>
            </a:r>
            <a:r>
              <a:rPr lang="en-US" altLang="en-US" sz="3000" b="1" dirty="0">
                <a:latin typeface="Times New Roman" panose="02020603050405020304" pitchFamily="18" charset="0"/>
              </a:rPr>
              <a:t> n</a:t>
            </a:r>
            <a:r>
              <a:rPr lang="vi-VN" altLang="en-US" sz="3000" b="1" dirty="0">
                <a:latin typeface="Times New Roman" panose="02020603050405020304" pitchFamily="18" charset="0"/>
              </a:rPr>
              <a:t>ơ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000" b="1" dirty="0">
                <a:latin typeface="Times New Roman" panose="02020603050405020304" pitchFamily="18" charset="0"/>
              </a:rPr>
              <a:t> n</a:t>
            </a:r>
            <a:r>
              <a:rPr lang="vi-VN" altLang="en-US" sz="3000" b="1" dirty="0">
                <a:latin typeface="Times New Roman" panose="02020603050405020304" pitchFamily="18" charset="0"/>
              </a:rPr>
              <a:t>ước</a:t>
            </a:r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0AEAB364-4FAB-4F22-EC29-ABB29CA27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122" y="4061791"/>
            <a:ext cx="2358887" cy="182879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</a:rPr>
              <a:t>Xuất kh</a:t>
            </a:r>
            <a:r>
              <a:rPr lang="vi-VN" altLang="en-US" sz="3000" b="1">
                <a:latin typeface="Times New Roman" panose="02020603050405020304" pitchFamily="18" charset="0"/>
              </a:rPr>
              <a:t>ẩu</a:t>
            </a:r>
          </a:p>
        </p:txBody>
      </p:sp>
    </p:spTree>
    <p:extLst>
      <p:ext uri="{BB962C8B-B14F-4D97-AF65-F5344CB8AC3E}">
        <p14:creationId xmlns:p14="http://schemas.microsoft.com/office/powerpoint/2010/main" val="41036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he bien ca 2">
            <a:extLst>
              <a:ext uri="{FF2B5EF4-FFF2-40B4-BE49-F238E27FC236}">
                <a16:creationId xmlns:a16="http://schemas.microsoft.com/office/drawing/2014/main" id="{3679022E-B4E7-E4B3-B61B-07819CFB4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203852" cy="717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>
            <a:extLst>
              <a:ext uri="{FF2B5EF4-FFF2-40B4-BE49-F238E27FC236}">
                <a16:creationId xmlns:a16="http://schemas.microsoft.com/office/drawing/2014/main" id="{5BF100E6-606B-389D-7967-72E532C48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33" y="326589"/>
            <a:ext cx="4953000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0966" name="Picture 6" descr="che%20bien%20tom3">
            <a:extLst>
              <a:ext uri="{FF2B5EF4-FFF2-40B4-BE49-F238E27FC236}">
                <a16:creationId xmlns:a16="http://schemas.microsoft.com/office/drawing/2014/main" id="{25722977-4377-8A5B-1351-AE6A780AE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53" y="0"/>
            <a:ext cx="5953563" cy="717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7">
            <a:extLst>
              <a:ext uri="{FF2B5EF4-FFF2-40B4-BE49-F238E27FC236}">
                <a16:creationId xmlns:a16="http://schemas.microsoft.com/office/drawing/2014/main" id="{2799866C-F506-3083-6763-267E1CBA0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985" y="264610"/>
            <a:ext cx="4035082" cy="5847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D9A0D61-AA24-8232-E408-E6492680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5981"/>
            <a:ext cx="12192000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đãi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cù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thuỷ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thụ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khẩu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EB70FD-E4A7-9E64-6560-942911DE2820}"/>
              </a:ext>
            </a:extLst>
          </p:cNvPr>
          <p:cNvSpPr/>
          <p:nvPr/>
        </p:nvSpPr>
        <p:spPr>
          <a:xfrm>
            <a:off x="4492283" y="486201"/>
            <a:ext cx="3207434" cy="9003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3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683EC3-1670-25BE-4570-C5A26E5DC01E}"/>
              </a:ext>
            </a:extLst>
          </p:cNvPr>
          <p:cNvSpPr/>
          <p:nvPr/>
        </p:nvSpPr>
        <p:spPr>
          <a:xfrm>
            <a:off x="407964" y="196948"/>
            <a:ext cx="7699968" cy="14569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r>
              <a:rPr lang="en-US" sz="54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</a:rPr>
              <a:t>học</a:t>
            </a:r>
            <a:r>
              <a:rPr lang="en-US" sz="54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</a:rPr>
              <a:t>đã</a:t>
            </a:r>
            <a:r>
              <a:rPr lang="en-US" sz="54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</a:rPr>
              <a:t>kết</a:t>
            </a:r>
            <a:r>
              <a:rPr lang="en-US" sz="54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</a:rPr>
              <a:t>thúc</a:t>
            </a:r>
            <a:r>
              <a:rPr lang="en-US" sz="54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9469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8" name="Text Box 14">
            <a:extLst>
              <a:ext uri="{FF2B5EF4-FFF2-40B4-BE49-F238E27FC236}">
                <a16:creationId xmlns:a16="http://schemas.microsoft.com/office/drawing/2014/main" id="{B9CC0D24-8A9C-EE3A-746F-8E133E4DB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607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</a:rPr>
              <a:t>1. </a:t>
            </a:r>
            <a:r>
              <a:rPr lang="en-US" altLang="en-US" sz="2800" b="1" dirty="0" err="1">
                <a:solidFill>
                  <a:srgbClr val="0000FF"/>
                </a:solidFill>
              </a:rPr>
              <a:t>Vựa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lúa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vựa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trái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lớn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cả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29039" name="Text Box 15">
            <a:extLst>
              <a:ext uri="{FF2B5EF4-FFF2-40B4-BE49-F238E27FC236}">
                <a16:creationId xmlns:a16="http://schemas.microsoft.com/office/drawing/2014/main" id="{A6FBAE0D-B409-608C-F2B2-8D81DF256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81372"/>
            <a:ext cx="1158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8000"/>
                </a:solidFill>
              </a:rPr>
              <a:t>* </a:t>
            </a:r>
            <a:r>
              <a:rPr lang="en-US" altLang="en-US" sz="2800" b="1" dirty="0" err="1">
                <a:solidFill>
                  <a:srgbClr val="008000"/>
                </a:solidFill>
              </a:rPr>
              <a:t>Đồng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bằng</a:t>
            </a:r>
            <a:r>
              <a:rPr lang="en-US" altLang="en-US" sz="2800" b="1" dirty="0">
                <a:solidFill>
                  <a:srgbClr val="008000"/>
                </a:solidFill>
              </a:rPr>
              <a:t> Nam </a:t>
            </a:r>
            <a:r>
              <a:rPr lang="en-US" altLang="en-US" sz="2800" b="1" dirty="0" err="1">
                <a:solidFill>
                  <a:srgbClr val="008000"/>
                </a:solidFill>
              </a:rPr>
              <a:t>Bộ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những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điều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kiện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thuận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lợi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gì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để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trở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thành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vựa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lúa</a:t>
            </a:r>
            <a:r>
              <a:rPr lang="en-US" altLang="en-US" sz="2800" b="1" dirty="0">
                <a:solidFill>
                  <a:srgbClr val="008000"/>
                </a:solidFill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</a:rPr>
              <a:t>vựa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trái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cây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lớn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nhất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cả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nước</a:t>
            </a:r>
            <a:r>
              <a:rPr lang="en-US" altLang="en-US" sz="2800" b="1" dirty="0">
                <a:solidFill>
                  <a:srgbClr val="008000"/>
                </a:solidFill>
              </a:rPr>
              <a:t>?</a:t>
            </a:r>
            <a:endParaRPr lang="en-US" altLang="en-US" sz="2800" dirty="0">
              <a:solidFill>
                <a:srgbClr val="008000"/>
              </a:solidFill>
            </a:endParaRPr>
          </a:p>
        </p:txBody>
      </p:sp>
      <p:sp>
        <p:nvSpPr>
          <p:cNvPr id="129040" name="Text Box 16">
            <a:extLst>
              <a:ext uri="{FF2B5EF4-FFF2-40B4-BE49-F238E27FC236}">
                <a16:creationId xmlns:a16="http://schemas.microsoft.com/office/drawing/2014/main" id="{2AE60597-C187-22DD-BAD5-CF1C6FE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14600"/>
            <a:ext cx="1371600" cy="195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8000"/>
                </a:solidFill>
              </a:rPr>
              <a:t>Vựa</a:t>
            </a:r>
            <a:r>
              <a:rPr lang="en-US" altLang="en-US" sz="2400" b="1" dirty="0">
                <a:solidFill>
                  <a:srgbClr val="008000"/>
                </a:solidFill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</a:rPr>
              <a:t>lúa</a:t>
            </a:r>
            <a:r>
              <a:rPr lang="en-US" altLang="en-US" sz="2400" b="1" dirty="0">
                <a:solidFill>
                  <a:srgbClr val="008000"/>
                </a:solidFill>
              </a:rPr>
              <a:t>, </a:t>
            </a:r>
            <a:r>
              <a:rPr lang="en-US" altLang="en-US" sz="2400" b="1" dirty="0" err="1">
                <a:solidFill>
                  <a:srgbClr val="008000"/>
                </a:solidFill>
              </a:rPr>
              <a:t>vựa</a:t>
            </a:r>
            <a:r>
              <a:rPr lang="en-US" altLang="en-US" sz="2400" b="1" dirty="0">
                <a:solidFill>
                  <a:srgbClr val="008000"/>
                </a:solidFill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</a:rPr>
              <a:t>trái</a:t>
            </a:r>
            <a:r>
              <a:rPr lang="en-US" altLang="en-US" sz="2400" b="1" dirty="0">
                <a:solidFill>
                  <a:srgbClr val="008000"/>
                </a:solidFill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</a:rPr>
              <a:t>cây</a:t>
            </a:r>
            <a:endParaRPr lang="en-US" altLang="en-US" sz="2400" b="1" dirty="0">
              <a:solidFill>
                <a:srgbClr val="008000"/>
              </a:solidFill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008000"/>
                </a:solidFill>
              </a:rPr>
              <a:t>lớn</a:t>
            </a:r>
            <a:r>
              <a:rPr lang="en-US" altLang="en-US" sz="2400" b="1" dirty="0">
                <a:solidFill>
                  <a:srgbClr val="008000"/>
                </a:solidFill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</a:rPr>
              <a:t>nhất</a:t>
            </a:r>
            <a:r>
              <a:rPr lang="en-US" altLang="en-US" sz="2400" b="1" dirty="0">
                <a:solidFill>
                  <a:srgbClr val="008000"/>
                </a:solidFill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</a:rPr>
              <a:t>cả</a:t>
            </a:r>
            <a:r>
              <a:rPr lang="en-US" altLang="en-US" sz="2400" b="1" dirty="0">
                <a:solidFill>
                  <a:srgbClr val="008000"/>
                </a:solidFill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</a:rPr>
              <a:t>nước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  <p:sp>
        <p:nvSpPr>
          <p:cNvPr id="129041" name="Text Box 17">
            <a:extLst>
              <a:ext uri="{FF2B5EF4-FFF2-40B4-BE49-F238E27FC236}">
                <a16:creationId xmlns:a16="http://schemas.microsoft.com/office/drawing/2014/main" id="{2F2FC950-D9F8-0574-9379-ADFA8F6B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09801"/>
            <a:ext cx="4114800" cy="46166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</a:rPr>
              <a:t>Đồng bằng lớn nhất cả nước.</a:t>
            </a: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129042" name="Text Box 18">
            <a:extLst>
              <a:ext uri="{FF2B5EF4-FFF2-40B4-BE49-F238E27FC236}">
                <a16:creationId xmlns:a16="http://schemas.microsoft.com/office/drawing/2014/main" id="{C2165172-E01A-90A6-45FC-9E7F384E6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124201"/>
            <a:ext cx="2438400" cy="46166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</a:rPr>
              <a:t>Đất đai màu mỡ.</a:t>
            </a: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129043" name="Text Box 19">
            <a:extLst>
              <a:ext uri="{FF2B5EF4-FFF2-40B4-BE49-F238E27FC236}">
                <a16:creationId xmlns:a16="http://schemas.microsoft.com/office/drawing/2014/main" id="{BDDF956F-1CF3-0228-B286-61CE71720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962401"/>
            <a:ext cx="5638800" cy="46166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Khí hậu nóng ẩm, nguồn nước dồi dào.</a:t>
            </a: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129044" name="Text Box 20">
            <a:extLst>
              <a:ext uri="{FF2B5EF4-FFF2-40B4-BE49-F238E27FC236}">
                <a16:creationId xmlns:a16="http://schemas.microsoft.com/office/drawing/2014/main" id="{9732C1B7-FCCB-E4F1-AAA2-26CA57F08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00601"/>
            <a:ext cx="3810000" cy="46166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</a:rPr>
              <a:t>Người dân cần cù lao động.</a:t>
            </a: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129045" name="Text Box 21">
            <a:extLst>
              <a:ext uri="{FF2B5EF4-FFF2-40B4-BE49-F238E27FC236}">
                <a16:creationId xmlns:a16="http://schemas.microsoft.com/office/drawing/2014/main" id="{17A689D3-446B-2388-4E5F-98DF05E30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652" y="5486400"/>
            <a:ext cx="109595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8000"/>
                </a:solidFill>
              </a:rPr>
              <a:t>* </a:t>
            </a:r>
            <a:r>
              <a:rPr lang="en-US" altLang="en-US" sz="2800" b="1" dirty="0" err="1">
                <a:solidFill>
                  <a:srgbClr val="008000"/>
                </a:solidFill>
              </a:rPr>
              <a:t>Lúa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gạo</a:t>
            </a:r>
            <a:r>
              <a:rPr lang="en-US" altLang="en-US" sz="2800" b="1" dirty="0">
                <a:solidFill>
                  <a:srgbClr val="008000"/>
                </a:solidFill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</a:rPr>
              <a:t>trái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cây</a:t>
            </a:r>
            <a:r>
              <a:rPr lang="en-US" altLang="en-US" sz="2800" b="1" dirty="0">
                <a:solidFill>
                  <a:srgbClr val="008000"/>
                </a:solidFill>
              </a:rPr>
              <a:t> ở </a:t>
            </a:r>
            <a:r>
              <a:rPr lang="en-US" altLang="en-US" sz="2800" b="1" dirty="0" err="1">
                <a:solidFill>
                  <a:srgbClr val="008000"/>
                </a:solidFill>
              </a:rPr>
              <a:t>đồng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bằng</a:t>
            </a:r>
            <a:r>
              <a:rPr lang="en-US" altLang="en-US" sz="2800" b="1" dirty="0">
                <a:solidFill>
                  <a:srgbClr val="008000"/>
                </a:solidFill>
              </a:rPr>
              <a:t> Nam </a:t>
            </a:r>
            <a:r>
              <a:rPr lang="en-US" altLang="en-US" sz="2800" b="1" dirty="0" err="1">
                <a:solidFill>
                  <a:srgbClr val="008000"/>
                </a:solidFill>
              </a:rPr>
              <a:t>Bộ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được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tiêu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thụ</a:t>
            </a:r>
            <a:r>
              <a:rPr lang="en-US" altLang="en-US" sz="2800" b="1" dirty="0">
                <a:solidFill>
                  <a:srgbClr val="008000"/>
                </a:solidFill>
              </a:rPr>
              <a:t> ở </a:t>
            </a:r>
            <a:r>
              <a:rPr lang="en-US" altLang="en-US" sz="2800" b="1" dirty="0" err="1">
                <a:solidFill>
                  <a:srgbClr val="008000"/>
                </a:solidFill>
              </a:rPr>
              <a:t>những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đâu</a:t>
            </a:r>
            <a:r>
              <a:rPr lang="en-US" altLang="en-US" sz="2800" b="1" dirty="0">
                <a:solidFill>
                  <a:srgbClr val="008000"/>
                </a:solidFill>
              </a:rPr>
              <a:t>?</a:t>
            </a:r>
            <a:endParaRPr lang="en-US" altLang="en-US" sz="2800" dirty="0">
              <a:solidFill>
                <a:srgbClr val="008000"/>
              </a:solidFill>
            </a:endParaRPr>
          </a:p>
        </p:txBody>
      </p:sp>
      <p:sp>
        <p:nvSpPr>
          <p:cNvPr id="129046" name="Text Box 22">
            <a:extLst>
              <a:ext uri="{FF2B5EF4-FFF2-40B4-BE49-F238E27FC236}">
                <a16:creationId xmlns:a16="http://schemas.microsoft.com/office/drawing/2014/main" id="{CF0DCF7F-9534-386A-7AE6-6B754313E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652" y="5638800"/>
            <a:ext cx="1107881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lớn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lúa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trái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đồng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</a:rPr>
              <a:t> Nam </a:t>
            </a:r>
            <a:r>
              <a:rPr lang="en-US" altLang="en-US" sz="2800" b="1" dirty="0" err="1">
                <a:solidFill>
                  <a:srgbClr val="0000FF"/>
                </a:solidFill>
              </a:rPr>
              <a:t>Bộ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cung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cấp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xuất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khẩu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29047" name="Line 23">
            <a:extLst>
              <a:ext uri="{FF2B5EF4-FFF2-40B4-BE49-F238E27FC236}">
                <a16:creationId xmlns:a16="http://schemas.microsoft.com/office/drawing/2014/main" id="{88C08527-901D-7001-81C6-4948B4489F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2514600"/>
            <a:ext cx="762000" cy="990600"/>
          </a:xfrm>
          <a:prstGeom prst="line">
            <a:avLst/>
          </a:prstGeom>
          <a:noFill/>
          <a:ln w="38100">
            <a:solidFill>
              <a:srgbClr val="F4430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48" name="Line 24">
            <a:extLst>
              <a:ext uri="{FF2B5EF4-FFF2-40B4-BE49-F238E27FC236}">
                <a16:creationId xmlns:a16="http://schemas.microsoft.com/office/drawing/2014/main" id="{67371DA4-6B62-22FF-934E-A92D0E0F8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505200"/>
            <a:ext cx="762000" cy="0"/>
          </a:xfrm>
          <a:prstGeom prst="line">
            <a:avLst/>
          </a:prstGeom>
          <a:noFill/>
          <a:ln w="38100">
            <a:solidFill>
              <a:srgbClr val="F4430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49" name="Line 25">
            <a:extLst>
              <a:ext uri="{FF2B5EF4-FFF2-40B4-BE49-F238E27FC236}">
                <a16:creationId xmlns:a16="http://schemas.microsoft.com/office/drawing/2014/main" id="{5D3B73CF-8D2F-EA13-D386-78CD7CF23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505200"/>
            <a:ext cx="685800" cy="685800"/>
          </a:xfrm>
          <a:prstGeom prst="line">
            <a:avLst/>
          </a:prstGeom>
          <a:noFill/>
          <a:ln w="38100">
            <a:solidFill>
              <a:srgbClr val="F4430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50" name="Line 26">
            <a:extLst>
              <a:ext uri="{FF2B5EF4-FFF2-40B4-BE49-F238E27FC236}">
                <a16:creationId xmlns:a16="http://schemas.microsoft.com/office/drawing/2014/main" id="{7FB0DD76-6190-72EB-8908-9D02D0F43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505200"/>
            <a:ext cx="762000" cy="1524000"/>
          </a:xfrm>
          <a:prstGeom prst="line">
            <a:avLst/>
          </a:prstGeom>
          <a:noFill/>
          <a:ln w="38100">
            <a:solidFill>
              <a:srgbClr val="F4430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8" grpId="0"/>
      <p:bldP spid="129038" grpId="1"/>
      <p:bldP spid="129039" grpId="0"/>
      <p:bldP spid="129039" grpId="1"/>
      <p:bldP spid="129039" grpId="2"/>
      <p:bldP spid="129040" grpId="0" animBg="1"/>
      <p:bldP spid="129041" grpId="0" animBg="1"/>
      <p:bldP spid="129042" grpId="0" animBg="1"/>
      <p:bldP spid="129043" grpId="0" animBg="1"/>
      <p:bldP spid="129044" grpId="0" animBg="1"/>
      <p:bldP spid="129045" grpId="0"/>
      <p:bldP spid="129045" grpId="1"/>
      <p:bldP spid="129046" grpId="0"/>
      <p:bldP spid="1290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>
            <a:extLst>
              <a:ext uri="{FF2B5EF4-FFF2-40B4-BE49-F238E27FC236}">
                <a16:creationId xmlns:a16="http://schemas.microsoft.com/office/drawing/2014/main" id="{07EB1CAA-4113-3CBA-CB0F-17474883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8288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5123" name="Text Box 13">
            <a:extLst>
              <a:ext uri="{FF2B5EF4-FFF2-40B4-BE49-F238E27FC236}">
                <a16:creationId xmlns:a16="http://schemas.microsoft.com/office/drawing/2014/main" id="{F7E1FFC2-B84E-D8C4-B8BF-00CD6A14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90800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10260" name="Text Box 20">
            <a:extLst>
              <a:ext uri="{FF2B5EF4-FFF2-40B4-BE49-F238E27FC236}">
                <a16:creationId xmlns:a16="http://schemas.microsoft.com/office/drawing/2014/main" id="{BAF95CD4-2C0E-2E18-62C4-8EC3B8D7C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95" y="295275"/>
            <a:ext cx="1160890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8000"/>
                </a:solidFill>
              </a:rPr>
              <a:t>* Quan </a:t>
            </a:r>
            <a:r>
              <a:rPr lang="en-US" altLang="en-US" sz="2800" b="1" dirty="0" err="1">
                <a:solidFill>
                  <a:srgbClr val="008000"/>
                </a:solidFill>
              </a:rPr>
              <a:t>sát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tranh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và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cho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biết</a:t>
            </a:r>
            <a:r>
              <a:rPr lang="en-US" altLang="en-US" sz="2800" b="1" dirty="0">
                <a:solidFill>
                  <a:srgbClr val="008000"/>
                </a:solidFill>
              </a:rPr>
              <a:t>: </a:t>
            </a:r>
            <a:r>
              <a:rPr lang="en-US" altLang="en-US" sz="2800" b="1" dirty="0" err="1">
                <a:solidFill>
                  <a:srgbClr val="008000"/>
                </a:solidFill>
              </a:rPr>
              <a:t>Người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dân</a:t>
            </a:r>
            <a:r>
              <a:rPr lang="en-US" altLang="en-US" sz="2800" b="1" dirty="0">
                <a:solidFill>
                  <a:srgbClr val="008000"/>
                </a:solidFill>
              </a:rPr>
              <a:t> ở </a:t>
            </a:r>
            <a:r>
              <a:rPr lang="en-US" altLang="en-US" sz="2800" b="1" dirty="0" err="1">
                <a:solidFill>
                  <a:srgbClr val="008000"/>
                </a:solidFill>
              </a:rPr>
              <a:t>đồng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bằng</a:t>
            </a:r>
            <a:r>
              <a:rPr lang="en-US" altLang="en-US" sz="2800" b="1" dirty="0">
                <a:solidFill>
                  <a:srgbClr val="008000"/>
                </a:solidFill>
              </a:rPr>
              <a:t> Nam </a:t>
            </a:r>
            <a:r>
              <a:rPr lang="en-US" altLang="en-US" sz="2800" b="1" dirty="0" err="1">
                <a:solidFill>
                  <a:srgbClr val="008000"/>
                </a:solidFill>
              </a:rPr>
              <a:t>Bộ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họ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trồng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cây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gì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và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các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sản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phẩm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của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các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cây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trồng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đó</a:t>
            </a:r>
            <a:r>
              <a:rPr lang="en-US" altLang="en-US" sz="2800" b="1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134" name="Picture 14" descr="http://best-resort-in-vietnam.com/static/upload/images/le-hoi-trai-cay-2013-1.jpg">
            <a:extLst>
              <a:ext uri="{FF2B5EF4-FFF2-40B4-BE49-F238E27FC236}">
                <a16:creationId xmlns:a16="http://schemas.microsoft.com/office/drawing/2014/main" id="{7F61E3BB-4064-CB40-3E56-7FCD5BF2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2" y="2817485"/>
            <a:ext cx="5963478" cy="405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Text Box 25">
            <a:extLst>
              <a:ext uri="{FF2B5EF4-FFF2-40B4-BE49-F238E27FC236}">
                <a16:creationId xmlns:a16="http://schemas.microsoft.com/office/drawing/2014/main" id="{4CD6AA68-93CC-99A1-5A26-348BF9974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652" y="1392608"/>
            <a:ext cx="96078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dân</a:t>
            </a:r>
            <a:r>
              <a:rPr lang="en-US" altLang="en-US" sz="2800" b="1" dirty="0">
                <a:solidFill>
                  <a:srgbClr val="0000FF"/>
                </a:solidFill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đồng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</a:rPr>
              <a:t> Nam </a:t>
            </a:r>
            <a:r>
              <a:rPr lang="en-US" altLang="en-US" sz="2800" b="1" dirty="0" err="1">
                <a:solidFill>
                  <a:srgbClr val="0000FF"/>
                </a:solidFill>
              </a:rPr>
              <a:t>Bộ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họ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trồng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lúa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ăn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266" name="Text Box 26">
            <a:extLst>
              <a:ext uri="{FF2B5EF4-FFF2-40B4-BE49-F238E27FC236}">
                <a16:creationId xmlns:a16="http://schemas.microsoft.com/office/drawing/2014/main" id="{3A6C14FE-20A7-1F41-F429-0293C2192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51037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</a:rPr>
              <a:t>Sản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phẩm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trồng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thóc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trái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962212-1B23-A319-AE06-DE2FFFD57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7485"/>
            <a:ext cx="6228522" cy="4040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 build="allAtOnce"/>
      <p:bldP spid="10265" grpId="0"/>
      <p:bldP spid="10265" grpId="1"/>
      <p:bldP spid="10266" grpId="0"/>
      <p:bldP spid="1026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E87EBA5-493F-79E3-D3A1-3D604D0E3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3" y="139700"/>
            <a:ext cx="1199321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* Quan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khẩu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47" name="Text Box 7">
            <a:extLst>
              <a:ext uri="{FF2B5EF4-FFF2-40B4-BE49-F238E27FC236}">
                <a16:creationId xmlns:a16="http://schemas.microsoft.com/office/drawing/2014/main" id="{F32552C0-FD4D-4DA4-5656-C31C15B6C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1" y="4419601"/>
            <a:ext cx="365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6148" name="Text Box 8">
            <a:extLst>
              <a:ext uri="{FF2B5EF4-FFF2-40B4-BE49-F238E27FC236}">
                <a16:creationId xmlns:a16="http://schemas.microsoft.com/office/drawing/2014/main" id="{16D2637F-014D-400A-1BBD-EA000CCF0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718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132103" name="Picture 11" descr="phoi lua 1">
            <a:extLst>
              <a:ext uri="{FF2B5EF4-FFF2-40B4-BE49-F238E27FC236}">
                <a16:creationId xmlns:a16="http://schemas.microsoft.com/office/drawing/2014/main" id="{9B4E17FA-CCF3-168C-EE69-9F4D148CF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09" y="1252191"/>
            <a:ext cx="3604591" cy="240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4" name="Picture 12" descr="xay lua gao">
            <a:extLst>
              <a:ext uri="{FF2B5EF4-FFF2-40B4-BE49-F238E27FC236}">
                <a16:creationId xmlns:a16="http://schemas.microsoft.com/office/drawing/2014/main" id="{9E2D4924-7377-55F7-435D-56F17E650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" y="3704535"/>
            <a:ext cx="6061557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5" name="Picture 13" descr="xuat khau gao 1">
            <a:extLst>
              <a:ext uri="{FF2B5EF4-FFF2-40B4-BE49-F238E27FC236}">
                <a16:creationId xmlns:a16="http://schemas.microsoft.com/office/drawing/2014/main" id="{FF17568F-52A3-EDAB-5332-E6AE2358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67" y="3664227"/>
            <a:ext cx="6064733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9" name="Picture 28" descr="C:\Users\TUAN\Desktop\tuan\hinh anh\images (1).jpg">
            <a:extLst>
              <a:ext uri="{FF2B5EF4-FFF2-40B4-BE49-F238E27FC236}">
                <a16:creationId xmlns:a16="http://schemas.microsoft.com/office/drawing/2014/main" id="{CD1C8296-F7F8-750D-59E2-ECFA5883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52192"/>
            <a:ext cx="4479234" cy="240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1">
            <a:extLst>
              <a:ext uri="{FF2B5EF4-FFF2-40B4-BE49-F238E27FC236}">
                <a16:creationId xmlns:a16="http://schemas.microsoft.com/office/drawing/2014/main" id="{67FEAD51-F3BF-2D3D-57E7-D78526B5C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3" y="3167614"/>
            <a:ext cx="1487557" cy="4889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600" b="1" dirty="0" err="1">
                <a:latin typeface="Times New Roman" pitchFamily="18" charset="0"/>
              </a:rPr>
              <a:t>Gặt</a:t>
            </a:r>
            <a:r>
              <a:rPr lang="en-US" altLang="en-US" sz="26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</a:rPr>
              <a:t>lúa</a:t>
            </a:r>
            <a:endParaRPr lang="en-US" altLang="en-US" sz="2600" b="1" dirty="0">
              <a:latin typeface="Times New Roman" pitchFamily="18" charset="0"/>
            </a:endParaRP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989DC6F7-4264-95D5-77CE-B3DD5E75A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142" y="3207027"/>
            <a:ext cx="1739348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400" b="1" dirty="0" err="1">
                <a:latin typeface="Times New Roman" pitchFamily="18" charset="0"/>
              </a:rPr>
              <a:t>Phơi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thóc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132119" name="Text Box 23">
            <a:extLst>
              <a:ext uri="{FF2B5EF4-FFF2-40B4-BE49-F238E27FC236}">
                <a16:creationId xmlns:a16="http://schemas.microsoft.com/office/drawing/2014/main" id="{399F17CD-6CBB-BBBE-5753-AF5BA595B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320" y="6334780"/>
            <a:ext cx="459609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Xay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xát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đóng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bao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132120" name="Text Box 24">
            <a:extLst>
              <a:ext uri="{FF2B5EF4-FFF2-40B4-BE49-F238E27FC236}">
                <a16:creationId xmlns:a16="http://schemas.microsoft.com/office/drawing/2014/main" id="{F203F3A4-D88C-71FB-E8AB-FB15C84C3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475" y="6335021"/>
            <a:ext cx="478617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tàu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khẩu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pic>
        <p:nvPicPr>
          <p:cNvPr id="132121" name="Picture 29" descr="C:\Users\TUAN\Desktop\tuan\hinh anh\1_RHRX.jpg">
            <a:extLst>
              <a:ext uri="{FF2B5EF4-FFF2-40B4-BE49-F238E27FC236}">
                <a16:creationId xmlns:a16="http://schemas.microsoft.com/office/drawing/2014/main" id="{14F619A2-1489-0F4B-FFC8-575857A48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34" y="1232453"/>
            <a:ext cx="410817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31">
            <a:extLst>
              <a:ext uri="{FF2B5EF4-FFF2-40B4-BE49-F238E27FC236}">
                <a16:creationId xmlns:a16="http://schemas.microsoft.com/office/drawing/2014/main" id="{D40BDC62-4715-5242-DC4E-B8659CCB0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502" y="3170029"/>
            <a:ext cx="1739348" cy="4889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600" b="1" dirty="0" err="1">
                <a:latin typeface="Times New Roman" pitchFamily="18" charset="0"/>
              </a:rPr>
              <a:t>Tuốt</a:t>
            </a:r>
            <a:r>
              <a:rPr lang="en-US" altLang="en-US" sz="2600" b="1" dirty="0">
                <a:latin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</a:rPr>
              <a:t>lúa</a:t>
            </a:r>
            <a:endParaRPr lang="en-US" altLang="en-US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31" grpId="0" animBg="1"/>
      <p:bldP spid="33" grpId="0" animBg="1"/>
      <p:bldP spid="132119" grpId="0" animBg="1"/>
      <p:bldP spid="13212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D5101950-AB14-FDCB-C4EB-23967FB68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618" y="970722"/>
            <a:ext cx="9500382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khẩu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5" name="AutoShape 16">
            <a:extLst>
              <a:ext uri="{FF2B5EF4-FFF2-40B4-BE49-F238E27FC236}">
                <a16:creationId xmlns:a16="http://schemas.microsoft.com/office/drawing/2014/main" id="{052F9BB3-018F-49CC-7827-3C67979DF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16" y="3009899"/>
            <a:ext cx="1981200" cy="1177787"/>
          </a:xfrm>
          <a:prstGeom prst="rightArrow">
            <a:avLst>
              <a:gd name="adj1" fmla="val 65278"/>
              <a:gd name="adj2" fmla="val 5850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Gặt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lúa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AutoShape 20">
            <a:extLst>
              <a:ext uri="{FF2B5EF4-FFF2-40B4-BE49-F238E27FC236}">
                <a16:creationId xmlns:a16="http://schemas.microsoft.com/office/drawing/2014/main" id="{69FCC520-E50B-1A8F-25D2-CE8A0229B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416" y="2933700"/>
            <a:ext cx="2095500" cy="1253986"/>
          </a:xfrm>
          <a:prstGeom prst="rightArrow">
            <a:avLst>
              <a:gd name="adj1" fmla="val 59370"/>
              <a:gd name="adj2" fmla="val 6098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Tuốt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b="1" dirty="0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7" name="AutoShape 21">
            <a:extLst>
              <a:ext uri="{FF2B5EF4-FFF2-40B4-BE49-F238E27FC236}">
                <a16:creationId xmlns:a16="http://schemas.microsoft.com/office/drawing/2014/main" id="{D797FAA1-AF49-6E4A-18EF-AB685E231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8916" y="2971798"/>
            <a:ext cx="2179984" cy="1215886"/>
          </a:xfrm>
          <a:prstGeom prst="rightArrow">
            <a:avLst>
              <a:gd name="adj1" fmla="val 69315"/>
              <a:gd name="adj2" fmla="val 5703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22">
            <a:extLst>
              <a:ext uri="{FF2B5EF4-FFF2-40B4-BE49-F238E27FC236}">
                <a16:creationId xmlns:a16="http://schemas.microsoft.com/office/drawing/2014/main" id="{955CD7E7-37AB-AE68-03AA-75DF8748E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2933701"/>
            <a:ext cx="2201516" cy="1292082"/>
          </a:xfrm>
          <a:prstGeom prst="rightArrow">
            <a:avLst>
              <a:gd name="adj1" fmla="val 68889"/>
              <a:gd name="adj2" fmla="val 5681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Xay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xát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AutoShape 23">
            <a:extLst>
              <a:ext uri="{FF2B5EF4-FFF2-40B4-BE49-F238E27FC236}">
                <a16:creationId xmlns:a16="http://schemas.microsoft.com/office/drawing/2014/main" id="{C6276D7D-4E40-DF94-AC5C-B9A27B5B9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0416" y="3009899"/>
            <a:ext cx="3369368" cy="1215885"/>
          </a:xfrm>
          <a:prstGeom prst="rightArrow">
            <a:avLst>
              <a:gd name="adj1" fmla="val 73611"/>
              <a:gd name="adj2" fmla="val 7235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Xếp gạo lên tàu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9" name="Rectangle 9">
            <a:extLst>
              <a:ext uri="{FF2B5EF4-FFF2-40B4-BE49-F238E27FC236}">
                <a16:creationId xmlns:a16="http://schemas.microsoft.com/office/drawing/2014/main" id="{DD11672E-1E85-ED2B-B32D-77C38193E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77" y="304799"/>
            <a:ext cx="115161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* Quan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rambutan">
            <a:extLst>
              <a:ext uri="{FF2B5EF4-FFF2-40B4-BE49-F238E27FC236}">
                <a16:creationId xmlns:a16="http://schemas.microsoft.com/office/drawing/2014/main" id="{3CEC2C8E-F510-C970-ECE5-9827030F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508" y="1262365"/>
            <a:ext cx="3597214" cy="363644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xoai">
            <a:extLst>
              <a:ext uri="{FF2B5EF4-FFF2-40B4-BE49-F238E27FC236}">
                <a16:creationId xmlns:a16="http://schemas.microsoft.com/office/drawing/2014/main" id="{E7EAF9C6-BC47-9A09-8497-2BFE4ADDC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73" y="1262364"/>
            <a:ext cx="3819562" cy="363644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DC50B2C-6304-EF55-D141-A2D61E008AE2}"/>
              </a:ext>
            </a:extLst>
          </p:cNvPr>
          <p:cNvSpPr/>
          <p:nvPr/>
        </p:nvSpPr>
        <p:spPr>
          <a:xfrm>
            <a:off x="596347" y="4984144"/>
            <a:ext cx="2888975" cy="947649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 RIÊNG</a:t>
            </a:r>
          </a:p>
        </p:txBody>
      </p:sp>
      <p:pic>
        <p:nvPicPr>
          <p:cNvPr id="6" name="Picture 3" descr="nf1026">
            <a:extLst>
              <a:ext uri="{FF2B5EF4-FFF2-40B4-BE49-F238E27FC236}">
                <a16:creationId xmlns:a16="http://schemas.microsoft.com/office/drawing/2014/main" id="{A9613C99-B7B5-F282-7192-F748C5D25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1262363"/>
            <a:ext cx="3949148" cy="3636441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4043D20-24E5-65FA-677C-30F391D3091D}"/>
              </a:ext>
            </a:extLst>
          </p:cNvPr>
          <p:cNvSpPr/>
          <p:nvPr/>
        </p:nvSpPr>
        <p:spPr>
          <a:xfrm>
            <a:off x="4717774" y="5056368"/>
            <a:ext cx="3154017" cy="852636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E08447-A1A9-C200-19A5-ACE6E2E5A3F1}"/>
              </a:ext>
            </a:extLst>
          </p:cNvPr>
          <p:cNvSpPr/>
          <p:nvPr/>
        </p:nvSpPr>
        <p:spPr>
          <a:xfrm>
            <a:off x="8706678" y="5079158"/>
            <a:ext cx="3154017" cy="852636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91" name="Text Box 19">
            <a:extLst>
              <a:ext uri="{FF2B5EF4-FFF2-40B4-BE49-F238E27FC236}">
                <a16:creationId xmlns:a16="http://schemas.microsoft.com/office/drawing/2014/main" id="{3658AA06-502C-3B16-8EF0-04AAE85CA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56" y="3187412"/>
            <a:ext cx="102836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Đồng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</a:rPr>
              <a:t> Nam </a:t>
            </a:r>
            <a:r>
              <a:rPr lang="en-US" altLang="en-US" sz="3200" b="1" dirty="0" err="1">
                <a:solidFill>
                  <a:srgbClr val="FF0000"/>
                </a:solidFill>
              </a:rPr>
              <a:t>Bộ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nơi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sản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xuất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lúa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gạo</a:t>
            </a:r>
            <a:r>
              <a:rPr lang="en-US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cây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ăn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trái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xuất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khẩu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gạo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lớn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nhất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cả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</a:rPr>
              <a:t>. 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31093" name="Text Box 21">
            <a:extLst>
              <a:ext uri="{FF2B5EF4-FFF2-40B4-BE49-F238E27FC236}">
                <a16:creationId xmlns:a16="http://schemas.microsoft.com/office/drawing/2014/main" id="{EEE8AA2A-4B2B-1D00-4379-BC6C742F0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730" y="990600"/>
            <a:ext cx="97767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</a:rPr>
              <a:t>- Qua </a:t>
            </a:r>
            <a:r>
              <a:rPr lang="en-US" altLang="en-US" sz="3200" b="1" dirty="0" err="1">
                <a:solidFill>
                  <a:srgbClr val="002060"/>
                </a:solidFill>
              </a:rPr>
              <a:t>tìm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hiểu</a:t>
            </a:r>
            <a:r>
              <a:rPr lang="en-US" altLang="en-US" sz="3200" b="1" dirty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nhận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xét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về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hoạt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động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xuất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lúa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gạo</a:t>
            </a:r>
            <a:r>
              <a:rPr lang="en-US" altLang="en-US" sz="3200" b="1" dirty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</a:rPr>
              <a:t>cây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ăn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trái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chế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biến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lương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thực</a:t>
            </a:r>
            <a:r>
              <a:rPr lang="en-US" altLang="en-US" sz="3200" b="1" dirty="0">
                <a:solidFill>
                  <a:srgbClr val="002060"/>
                </a:solidFill>
              </a:rPr>
              <a:t> ở </a:t>
            </a:r>
            <a:r>
              <a:rPr lang="en-US" altLang="en-US" sz="3200" b="1" dirty="0" err="1">
                <a:solidFill>
                  <a:srgbClr val="002060"/>
                </a:solidFill>
              </a:rPr>
              <a:t>đồng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bằng</a:t>
            </a:r>
            <a:r>
              <a:rPr lang="en-US" altLang="en-US" sz="3200" b="1" dirty="0">
                <a:solidFill>
                  <a:srgbClr val="002060"/>
                </a:solidFill>
              </a:rPr>
              <a:t> Nam </a:t>
            </a:r>
            <a:r>
              <a:rPr lang="en-US" altLang="en-US" sz="3200" b="1" dirty="0" err="1">
                <a:solidFill>
                  <a:srgbClr val="002060"/>
                </a:solidFill>
              </a:rPr>
              <a:t>Bộ</a:t>
            </a:r>
            <a:r>
              <a:rPr lang="en-US" altLang="en-US" sz="3200" b="1" dirty="0">
                <a:solidFill>
                  <a:srgbClr val="002060"/>
                </a:solidFill>
              </a:rPr>
              <a:t>?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1" grpId="0"/>
      <p:bldP spid="131091" grpId="1"/>
      <p:bldP spid="131093" grpId="0"/>
      <p:bldP spid="131093" grpId="1"/>
      <p:bldP spid="13109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>
            <a:extLst>
              <a:ext uri="{FF2B5EF4-FFF2-40B4-BE49-F238E27FC236}">
                <a16:creationId xmlns:a16="http://schemas.microsoft.com/office/drawing/2014/main" id="{92EA15BF-F7D9-C871-7A49-451C5D2BD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838" y="799335"/>
            <a:ext cx="98861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2. </a:t>
            </a:r>
            <a:r>
              <a:rPr lang="en-US" altLang="en-US" sz="3200" b="1" dirty="0" err="1">
                <a:solidFill>
                  <a:srgbClr val="0000FF"/>
                </a:solidFill>
              </a:rPr>
              <a:t>Nơi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nuôi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đánh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bắt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nhiều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thủy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sản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nhất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cả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nước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98C6C859-4583-4B7A-A6C4-62180B51B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51" y="1714213"/>
            <a:ext cx="112113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008000"/>
                </a:solidFill>
              </a:rPr>
              <a:t>- </a:t>
            </a:r>
            <a:r>
              <a:rPr lang="en-US" altLang="en-US" sz="3200" b="1" dirty="0" err="1">
                <a:solidFill>
                  <a:srgbClr val="008000"/>
                </a:solidFill>
              </a:rPr>
              <a:t>Mạng</a:t>
            </a:r>
            <a:r>
              <a:rPr lang="en-US" altLang="en-US" sz="3200" b="1" dirty="0">
                <a:solidFill>
                  <a:srgbClr val="008000"/>
                </a:solidFill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</a:rPr>
              <a:t>lưới</a:t>
            </a:r>
            <a:r>
              <a:rPr lang="en-US" altLang="en-US" sz="3200" b="1" dirty="0">
                <a:solidFill>
                  <a:srgbClr val="008000"/>
                </a:solidFill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</a:rPr>
              <a:t>sông</a:t>
            </a:r>
            <a:r>
              <a:rPr lang="en-US" altLang="en-US" sz="3200" b="1" dirty="0">
                <a:solidFill>
                  <a:srgbClr val="008000"/>
                </a:solidFill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</a:rPr>
              <a:t>ngòi</a:t>
            </a:r>
            <a:r>
              <a:rPr lang="en-US" altLang="en-US" sz="3200" b="1" dirty="0">
                <a:solidFill>
                  <a:srgbClr val="008000"/>
                </a:solidFill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</a:rPr>
              <a:t>của</a:t>
            </a:r>
            <a:r>
              <a:rPr lang="en-US" altLang="en-US" sz="3200" b="1" dirty="0">
                <a:solidFill>
                  <a:srgbClr val="008000"/>
                </a:solidFill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</a:rPr>
              <a:t>đồng</a:t>
            </a:r>
            <a:r>
              <a:rPr lang="en-US" altLang="en-US" sz="3200" b="1" dirty="0">
                <a:solidFill>
                  <a:srgbClr val="008000"/>
                </a:solidFill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</a:rPr>
              <a:t>bằng</a:t>
            </a:r>
            <a:r>
              <a:rPr lang="en-US" altLang="en-US" sz="3200" b="1" dirty="0">
                <a:solidFill>
                  <a:srgbClr val="008000"/>
                </a:solidFill>
              </a:rPr>
              <a:t> Nam </a:t>
            </a:r>
            <a:r>
              <a:rPr lang="en-US" altLang="en-US" sz="3200" b="1" dirty="0" err="1">
                <a:solidFill>
                  <a:srgbClr val="008000"/>
                </a:solidFill>
              </a:rPr>
              <a:t>Bộ</a:t>
            </a:r>
            <a:r>
              <a:rPr lang="en-US" altLang="en-US" sz="3200" b="1" dirty="0">
                <a:solidFill>
                  <a:srgbClr val="008000"/>
                </a:solidFill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</a:rPr>
              <a:t>có</a:t>
            </a:r>
            <a:r>
              <a:rPr lang="en-US" altLang="en-US" sz="3200" b="1" dirty="0">
                <a:solidFill>
                  <a:srgbClr val="008000"/>
                </a:solidFill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</a:rPr>
              <a:t>đặc</a:t>
            </a:r>
            <a:r>
              <a:rPr lang="en-US" altLang="en-US" sz="3200" b="1" dirty="0">
                <a:solidFill>
                  <a:srgbClr val="008000"/>
                </a:solidFill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</a:rPr>
              <a:t>điểm</a:t>
            </a:r>
            <a:r>
              <a:rPr lang="en-US" altLang="en-US" sz="3200" b="1" dirty="0">
                <a:solidFill>
                  <a:srgbClr val="008000"/>
                </a:solidFill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</a:rPr>
              <a:t>gì</a:t>
            </a:r>
            <a:r>
              <a:rPr lang="en-US" altLang="en-US" sz="3200" b="1" dirty="0">
                <a:solidFill>
                  <a:srgbClr val="008000"/>
                </a:solidFill>
              </a:rPr>
              <a:t> ?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D779BF9D-4AC7-B90D-377F-6E57599A5D46}"/>
              </a:ext>
            </a:extLst>
          </p:cNvPr>
          <p:cNvGrpSpPr>
            <a:grpSpLocks/>
          </p:cNvGrpSpPr>
          <p:nvPr/>
        </p:nvGrpSpPr>
        <p:grpSpPr bwMode="auto">
          <a:xfrm>
            <a:off x="-38101" y="70466"/>
            <a:ext cx="12192000" cy="6738730"/>
            <a:chOff x="0" y="0"/>
            <a:chExt cx="5760" cy="4320"/>
          </a:xfrm>
        </p:grpSpPr>
        <p:pic>
          <p:nvPicPr>
            <p:cNvPr id="5" name="Picture 3" descr="scan0026">
              <a:extLst>
                <a:ext uri="{FF2B5EF4-FFF2-40B4-BE49-F238E27FC236}">
                  <a16:creationId xmlns:a16="http://schemas.microsoft.com/office/drawing/2014/main" id="{8B5F80F9-7A14-AB01-6A67-3B990E759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4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2C0D64B4-4BA5-970B-4F2A-1ED55C8DE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888"/>
              <a:ext cx="2928" cy="384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Lược đồ tự nhiên ĐBNB</a:t>
              </a:r>
            </a:p>
          </p:txBody>
        </p:sp>
      </p:grpSp>
      <p:sp>
        <p:nvSpPr>
          <p:cNvPr id="7" name="Text Box 14">
            <a:extLst>
              <a:ext uri="{FF2B5EF4-FFF2-40B4-BE49-F238E27FC236}">
                <a16:creationId xmlns:a16="http://schemas.microsoft.com/office/drawing/2014/main" id="{D40EC7CC-EBE1-C699-DB0A-82F4EF5E9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447" y="251385"/>
            <a:ext cx="8242852" cy="946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</a:rPr>
              <a:t>Mạng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lưới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sông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ngòi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kênh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rạch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</a:rPr>
              <a:t> Nam </a:t>
            </a:r>
            <a:r>
              <a:rPr lang="en-US" altLang="en-US" sz="2800" b="1" dirty="0" err="1">
                <a:solidFill>
                  <a:srgbClr val="FF0000"/>
                </a:solidFill>
              </a:rPr>
              <a:t>Bộ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dày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chằng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chịt</a:t>
            </a:r>
            <a:r>
              <a:rPr lang="en-US" altLang="en-US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9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24">
            <a:extLst>
              <a:ext uri="{FF2B5EF4-FFF2-40B4-BE49-F238E27FC236}">
                <a16:creationId xmlns:a16="http://schemas.microsoft.com/office/drawing/2014/main" id="{9C0D47A4-7A92-214B-124C-7069ED69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2">
            <a:extLst>
              <a:ext uri="{FF2B5EF4-FFF2-40B4-BE49-F238E27FC236}">
                <a16:creationId xmlns:a16="http://schemas.microsoft.com/office/drawing/2014/main" id="{FD48B2E1-D6D8-9296-5B50-3DFDFE84B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348" y="5874958"/>
            <a:ext cx="4166152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B9D52858-7588-EE47-91D5-215BEDFB1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9822"/>
            <a:ext cx="9144000" cy="5238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91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574</Words>
  <Application>Microsoft Office PowerPoint</Application>
  <PresentationFormat>Widescreen</PresentationFormat>
  <Paragraphs>60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.VnTime</vt:lpstr>
      <vt:lpstr>Arial</vt:lpstr>
      <vt:lpstr>Calibri</vt:lpstr>
      <vt:lpstr>Times New Roman</vt:lpstr>
      <vt:lpstr>VNI-Times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thái duy</dc:creator>
  <cp:lastModifiedBy>Dell</cp:lastModifiedBy>
  <cp:revision>76</cp:revision>
  <dcterms:created xsi:type="dcterms:W3CDTF">2023-02-12T13:16:21Z</dcterms:created>
  <dcterms:modified xsi:type="dcterms:W3CDTF">2023-02-15T06:58:56Z</dcterms:modified>
</cp:coreProperties>
</file>