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0" r:id="rId1"/>
    <p:sldMasterId id="2147483691" r:id="rId2"/>
    <p:sldMasterId id="2147483734" r:id="rId3"/>
    <p:sldMasterId id="2147483771" r:id="rId4"/>
    <p:sldMasterId id="2147483783" r:id="rId5"/>
  </p:sldMasterIdLst>
  <p:notesMasterIdLst>
    <p:notesMasterId r:id="rId36"/>
  </p:notesMasterIdLst>
  <p:sldIdLst>
    <p:sldId id="257" r:id="rId6"/>
    <p:sldId id="273" r:id="rId7"/>
    <p:sldId id="259" r:id="rId8"/>
    <p:sldId id="320" r:id="rId9"/>
    <p:sldId id="321" r:id="rId10"/>
    <p:sldId id="324" r:id="rId11"/>
    <p:sldId id="326" r:id="rId12"/>
    <p:sldId id="325" r:id="rId13"/>
    <p:sldId id="359" r:id="rId14"/>
    <p:sldId id="327" r:id="rId15"/>
    <p:sldId id="323" r:id="rId16"/>
    <p:sldId id="328" r:id="rId17"/>
    <p:sldId id="329" r:id="rId18"/>
    <p:sldId id="330" r:id="rId19"/>
    <p:sldId id="331" r:id="rId20"/>
    <p:sldId id="360" r:id="rId21"/>
    <p:sldId id="332" r:id="rId22"/>
    <p:sldId id="333" r:id="rId23"/>
    <p:sldId id="334" r:id="rId24"/>
    <p:sldId id="339" r:id="rId25"/>
    <p:sldId id="362" r:id="rId26"/>
    <p:sldId id="342" r:id="rId27"/>
    <p:sldId id="343" r:id="rId28"/>
    <p:sldId id="364" r:id="rId29"/>
    <p:sldId id="322" r:id="rId30"/>
    <p:sldId id="366" r:id="rId31"/>
    <p:sldId id="345" r:id="rId32"/>
    <p:sldId id="350" r:id="rId33"/>
    <p:sldId id="367" r:id="rId34"/>
    <p:sldId id="368" r:id="rId35"/>
  </p:sldIdLst>
  <p:sldSz cx="9144000" cy="5143500" type="screen16x9"/>
  <p:notesSz cx="6858000" cy="9144000"/>
  <p:embeddedFontLst>
    <p:embeddedFont>
      <p:font typeface="UTM Windsor BT" panose="02040603050506020204" pitchFamily="18" charset="0"/>
      <p:regular r:id="rId37"/>
    </p:embeddedFont>
    <p:embeddedFont>
      <p:font typeface="SimSun" panose="02010600030101010101" pitchFamily="2" charset="-122"/>
      <p:regular r:id="rId38"/>
    </p:embeddedFont>
    <p:embeddedFont>
      <p:font typeface="UTM Sharnay" panose="02040603050506020204" pitchFamily="18" charset="0"/>
      <p:italic r:id="rId39"/>
    </p:embeddedFont>
    <p:embeddedFont>
      <p:font typeface="Segoe UI Symbol" panose="020B0502040204020203" pitchFamily="34" charset="0"/>
      <p:regular r:id="rId40"/>
    </p:embeddedFont>
    <p:embeddedFont>
      <p:font typeface="UTM Futura Extra" panose="02040603050506020204" pitchFamily="18" charset="0"/>
      <p:bold r:id="rId41"/>
    </p:embeddedFont>
    <p:embeddedFont>
      <p:font typeface="UTM Nyala" panose="02040603050506020204" pitchFamily="18" charset="0"/>
      <p:regular r:id="rId42"/>
    </p:embeddedFont>
    <p:embeddedFont>
      <p:font typeface="#9Slide04 Tinos Bold" panose="02020803070505020304" pitchFamily="18" charset="0"/>
      <p:bold r:id="rId43"/>
    </p:embeddedFont>
    <p:embeddedFont>
      <p:font typeface="UTM Dai Co Viet" panose="02040603050506020204" pitchFamily="18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UTM HelvetIns" panose="02040603050506020204" pitchFamily="18" charset="0"/>
      <p:regular r:id="rId55"/>
    </p:embeddedFont>
    <p:embeddedFont>
      <p:font typeface="UTM God's Word" panose="02040603050506020204" pitchFamily="18" charset="0"/>
      <p:regular r:id="rId56"/>
      <p:bold r:id="rId57"/>
      <p:italic r:id="rId58"/>
      <p:boldItalic r:id="rId59"/>
    </p:embeddedFont>
    <p:embeddedFont>
      <p:font typeface="SimSun" panose="02010600030101010101" pitchFamily="2" charset="-122"/>
      <p:regular r:id="rId38"/>
    </p:embeddedFont>
    <p:embeddedFont>
      <p:font typeface="UTM Showcard" panose="02040603050506020204" pitchFamily="18" charset="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3D2"/>
    <a:srgbClr val="FAE5B3"/>
    <a:srgbClr val="F0EAD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402289-4E70-492F-9732-ED8EEB558935}">
  <a:tblStyle styleId="{B9402289-4E70-492F-9732-ED8EEB5589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6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ca2dd3e20d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ca2dd3e20d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gca758faa51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4" name="Google Shape;2594;gca758faa51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ca16ebd5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ca16ebd5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ca2dd3e20d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ca2dd3e20d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49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gca758faa51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4" name="Google Shape;2594;gca758faa51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704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B90EC-0CBC-4ADF-BCDE-135721D0BD1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963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gca758faa51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4" name="Google Shape;2594;gca758faa51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0894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ca2dd3e20d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ca2dd3e20d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214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846989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501639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333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3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375" name="Google Shape;37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67" y="-321680"/>
            <a:ext cx="478281" cy="81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20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5"/>
          <p:cNvSpPr txBox="1">
            <a:spLocks noGrp="1"/>
          </p:cNvSpPr>
          <p:nvPr>
            <p:ph type="title"/>
          </p:nvPr>
        </p:nvSpPr>
        <p:spPr>
          <a:xfrm>
            <a:off x="685800" y="2659000"/>
            <a:ext cx="47823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87" name="Google Shape;887;p15"/>
          <p:cNvSpPr txBox="1">
            <a:spLocks noGrp="1"/>
          </p:cNvSpPr>
          <p:nvPr>
            <p:ph type="subTitle" idx="1"/>
          </p:nvPr>
        </p:nvSpPr>
        <p:spPr>
          <a:xfrm>
            <a:off x="685800" y="1756299"/>
            <a:ext cx="47823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782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Number and text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22"/>
          <p:cNvSpPr txBox="1">
            <a:spLocks noGrp="1"/>
          </p:cNvSpPr>
          <p:nvPr>
            <p:ph type="title"/>
          </p:nvPr>
        </p:nvSpPr>
        <p:spPr>
          <a:xfrm>
            <a:off x="713225" y="529508"/>
            <a:ext cx="7717500" cy="4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7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4" name="Google Shape;1134;p22"/>
          <p:cNvSpPr txBox="1">
            <a:spLocks noGrp="1"/>
          </p:cNvSpPr>
          <p:nvPr>
            <p:ph type="subTitle" idx="1"/>
          </p:nvPr>
        </p:nvSpPr>
        <p:spPr>
          <a:xfrm>
            <a:off x="983925" y="2333408"/>
            <a:ext cx="20880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35" name="Google Shape;1135;p22"/>
          <p:cNvSpPr txBox="1">
            <a:spLocks noGrp="1"/>
          </p:cNvSpPr>
          <p:nvPr>
            <p:ph type="subTitle" idx="2"/>
          </p:nvPr>
        </p:nvSpPr>
        <p:spPr>
          <a:xfrm>
            <a:off x="983925" y="2782876"/>
            <a:ext cx="20880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22"/>
          <p:cNvSpPr txBox="1">
            <a:spLocks noGrp="1"/>
          </p:cNvSpPr>
          <p:nvPr>
            <p:ph type="subTitle" idx="3"/>
          </p:nvPr>
        </p:nvSpPr>
        <p:spPr>
          <a:xfrm>
            <a:off x="6072025" y="2333408"/>
            <a:ext cx="20880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37" name="Google Shape;1137;p22"/>
          <p:cNvSpPr txBox="1">
            <a:spLocks noGrp="1"/>
          </p:cNvSpPr>
          <p:nvPr>
            <p:ph type="subTitle" idx="4"/>
          </p:nvPr>
        </p:nvSpPr>
        <p:spPr>
          <a:xfrm>
            <a:off x="6072025" y="2782892"/>
            <a:ext cx="20880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22"/>
          <p:cNvSpPr txBox="1">
            <a:spLocks noGrp="1"/>
          </p:cNvSpPr>
          <p:nvPr>
            <p:ph type="title" idx="5" hasCustomPrompt="1"/>
          </p:nvPr>
        </p:nvSpPr>
        <p:spPr>
          <a:xfrm>
            <a:off x="6072069" y="1566617"/>
            <a:ext cx="20880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6300" b="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9pPr>
          </a:lstStyle>
          <a:p>
            <a:r>
              <a:t>xx%</a:t>
            </a:r>
          </a:p>
        </p:txBody>
      </p:sp>
      <p:sp>
        <p:nvSpPr>
          <p:cNvPr id="1139" name="Google Shape;1139;p22"/>
          <p:cNvSpPr txBox="1">
            <a:spLocks noGrp="1"/>
          </p:cNvSpPr>
          <p:nvPr>
            <p:ph type="title" idx="6" hasCustomPrompt="1"/>
          </p:nvPr>
        </p:nvSpPr>
        <p:spPr>
          <a:xfrm>
            <a:off x="983941" y="1566604"/>
            <a:ext cx="20880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6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9pPr>
          </a:lstStyle>
          <a:p>
            <a:r>
              <a:t>xx%</a:t>
            </a:r>
          </a:p>
        </p:txBody>
      </p:sp>
      <p:sp>
        <p:nvSpPr>
          <p:cNvPr id="1141" name="Google Shape;1141;p22"/>
          <p:cNvSpPr txBox="1">
            <a:spLocks noGrp="1"/>
          </p:cNvSpPr>
          <p:nvPr>
            <p:ph type="subTitle" idx="7"/>
          </p:nvPr>
        </p:nvSpPr>
        <p:spPr>
          <a:xfrm>
            <a:off x="3527950" y="2340015"/>
            <a:ext cx="20880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42" name="Google Shape;1142;p22"/>
          <p:cNvSpPr txBox="1">
            <a:spLocks noGrp="1"/>
          </p:cNvSpPr>
          <p:nvPr>
            <p:ph type="subTitle" idx="8"/>
          </p:nvPr>
        </p:nvSpPr>
        <p:spPr>
          <a:xfrm>
            <a:off x="3527950" y="2787521"/>
            <a:ext cx="20880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22"/>
          <p:cNvSpPr txBox="1">
            <a:spLocks noGrp="1"/>
          </p:cNvSpPr>
          <p:nvPr>
            <p:ph type="title" idx="9" hasCustomPrompt="1"/>
          </p:nvPr>
        </p:nvSpPr>
        <p:spPr>
          <a:xfrm>
            <a:off x="3527994" y="1570275"/>
            <a:ext cx="20880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63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 b="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85883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27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482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718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88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733367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718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806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99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479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070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856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128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46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258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460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9253958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269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92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1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843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22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927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24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976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633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267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31400365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382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52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9178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911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491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01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002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534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8284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03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5129764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9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612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3817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588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1557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038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562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2329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8906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7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1253422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2299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0886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7107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ĂNG N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 defTabSz="685663" eaLnBrk="1" hangingPunct="1"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sz="1350" kern="1200"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defTabSz="685663" eaLnBrk="1" hangingPunct="1">
              <a:defRPr>
                <a:solidFill>
                  <a:prstClr val="blac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altLang="zh-CN" sz="1350" kern="1200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MĂNG NON</a:t>
            </a:r>
            <a:endParaRPr lang="zh-CN" altLang="en-US" sz="1350" kern="1200" dirty="0"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20947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MĂNG N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06" tIns="32503" rIns="65006" bIns="32503" anchor="ctr"/>
          <a:lstStyle/>
          <a:p>
            <a:pPr marL="0" marR="0" lvl="0" indent="0" algn="ctr" defTabSz="6856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 defTabSz="685663" eaLnBrk="1" hangingPunct="1"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sz="1350" kern="1200"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 defTabSz="685663" eaLnBrk="1" hangingPunct="1"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sz="1350" kern="1200"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defTabSz="685663" eaLnBrk="1" hangingPunct="1">
              <a:defRPr smtClean="0">
                <a:solidFill>
                  <a:prstClr val="black"/>
                </a:solidFill>
                <a:latin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363CBA8-AF11-420B-B68A-E46D7429FC69}" type="slidenum">
              <a:rPr lang="zh-CN" altLang="en-US" sz="1350" kern="1200" smtClean="0">
                <a:ea typeface="宋体" panose="02010600030101010101" pitchFamily="2" charset="-122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sz="1350" kern="1200"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84536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1" y="1495425"/>
            <a:ext cx="7886700" cy="314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02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70774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1136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782615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4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689" name="Google Shape;1689;p4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67" y="-321680"/>
            <a:ext cx="478281" cy="81217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-1305941" y="244274"/>
            <a:ext cx="979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UTM Nyala" panose="02040603050506020204" pitchFamily="18" charset="0"/>
              </a:rPr>
              <a:t>By: Hồng</a:t>
            </a:r>
            <a:r>
              <a:rPr lang="en-US" sz="1000" baseline="0" dirty="0" smtClean="0">
                <a:latin typeface="UTM Nyala" panose="02040603050506020204" pitchFamily="18" charset="0"/>
              </a:rPr>
              <a:t> Linh</a:t>
            </a:r>
            <a:endParaRPr lang="en-US" sz="1000" dirty="0">
              <a:latin typeface="UTM Nyala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0800" y="4889500"/>
            <a:ext cx="571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 smtClean="0">
                <a:solidFill>
                  <a:schemeClr val="bg2">
                    <a:lumMod val="90000"/>
                  </a:schemeClr>
                </a:solidFill>
                <a:latin typeface="UTM Nyala" panose="02040603050506020204" pitchFamily="18" charset="0"/>
              </a:rPr>
              <a:t>Măng</a:t>
            </a:r>
            <a:r>
              <a:rPr lang="en-US" sz="700" baseline="0" dirty="0" smtClean="0">
                <a:solidFill>
                  <a:schemeClr val="bg2">
                    <a:lumMod val="90000"/>
                  </a:schemeClr>
                </a:solidFill>
                <a:latin typeface="UTM Nyala" panose="02040603050506020204" pitchFamily="18" charset="0"/>
              </a:rPr>
              <a:t> non</a:t>
            </a:r>
            <a:endParaRPr lang="en-US" sz="700" dirty="0">
              <a:solidFill>
                <a:schemeClr val="bg2">
                  <a:lumMod val="90000"/>
                </a:schemeClr>
              </a:solidFill>
              <a:latin typeface="UTM Nyala" panose="02040603050506020204" pitchFamily="18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27B8A-BA23-44BA-B945-B695C982C113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TextBox 6"/>
          <p:cNvSpPr txBox="1"/>
          <p:nvPr userDrawn="1"/>
        </p:nvSpPr>
        <p:spPr>
          <a:xfrm>
            <a:off x="-1066800" y="566057"/>
            <a:ext cx="979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UTM Nyala" panose="02040603050506020204" pitchFamily="18" charset="0"/>
              </a:rPr>
              <a:t>By: Hồng</a:t>
            </a:r>
            <a:r>
              <a:rPr lang="en-US" sz="1000" baseline="0" dirty="0" smtClean="0">
                <a:latin typeface="UTM Nyala" panose="02040603050506020204" pitchFamily="18" charset="0"/>
              </a:rPr>
              <a:t> Linh</a:t>
            </a:r>
            <a:endParaRPr lang="en-US" sz="1000" dirty="0">
              <a:latin typeface="UTM Nyala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67" y="-321680"/>
            <a:ext cx="478281" cy="81217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0800" y="4889500"/>
            <a:ext cx="571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 smtClean="0">
                <a:solidFill>
                  <a:schemeClr val="bg2">
                    <a:lumMod val="90000"/>
                  </a:schemeClr>
                </a:solidFill>
                <a:latin typeface="UTM Nyala" panose="02040603050506020204" pitchFamily="18" charset="0"/>
              </a:rPr>
              <a:t>Măng</a:t>
            </a:r>
            <a:r>
              <a:rPr lang="en-US" sz="700" baseline="0" dirty="0" smtClean="0">
                <a:solidFill>
                  <a:schemeClr val="bg2">
                    <a:lumMod val="90000"/>
                  </a:schemeClr>
                </a:solidFill>
                <a:latin typeface="UTM Nyala" panose="02040603050506020204" pitchFamily="18" charset="0"/>
              </a:rPr>
              <a:t> non</a:t>
            </a:r>
            <a:endParaRPr lang="en-US" sz="700" dirty="0">
              <a:solidFill>
                <a:schemeClr val="bg2">
                  <a:lumMod val="90000"/>
                </a:schemeClr>
              </a:solidFill>
              <a:latin typeface="UTM Nya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334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5" r:id="rId13"/>
    <p:sldLayoutId id="2147483717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67" y="-321680"/>
            <a:ext cx="478281" cy="81217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-1066800" y="566057"/>
            <a:ext cx="979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UTM Nyala" panose="02040603050506020204" pitchFamily="18" charset="0"/>
              </a:rPr>
              <a:t>By: Hồng</a:t>
            </a:r>
            <a:r>
              <a:rPr lang="en-US" sz="1000" baseline="0" dirty="0" smtClean="0">
                <a:latin typeface="UTM Nyala" panose="02040603050506020204" pitchFamily="18" charset="0"/>
              </a:rPr>
              <a:t> Linh</a:t>
            </a:r>
            <a:endParaRPr lang="en-US" sz="1000" dirty="0">
              <a:latin typeface="UTM Nyala" panose="020406030505060202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0800" y="4889500"/>
            <a:ext cx="571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 smtClean="0">
                <a:solidFill>
                  <a:schemeClr val="bg2">
                    <a:lumMod val="90000"/>
                  </a:schemeClr>
                </a:solidFill>
                <a:latin typeface="UTM Nyala" panose="02040603050506020204" pitchFamily="18" charset="0"/>
              </a:rPr>
              <a:t>Măng</a:t>
            </a:r>
            <a:r>
              <a:rPr lang="en-US" sz="700" baseline="0" dirty="0" smtClean="0">
                <a:solidFill>
                  <a:schemeClr val="bg2">
                    <a:lumMod val="90000"/>
                  </a:schemeClr>
                </a:solidFill>
                <a:latin typeface="UTM Nyala" panose="02040603050506020204" pitchFamily="18" charset="0"/>
              </a:rPr>
              <a:t> non</a:t>
            </a:r>
            <a:endParaRPr lang="en-US" sz="700" dirty="0">
              <a:solidFill>
                <a:schemeClr val="bg2">
                  <a:lumMod val="90000"/>
                </a:schemeClr>
              </a:solidFill>
              <a:latin typeface="UTM Nya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3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  <p:sldLayoutId id="2147483761" r:id="rId27"/>
    <p:sldLayoutId id="2147483762" r:id="rId28"/>
    <p:sldLayoutId id="2147483763" r:id="rId29"/>
    <p:sldLayoutId id="2147483764" r:id="rId30"/>
    <p:sldLayoutId id="2147483765" r:id="rId31"/>
    <p:sldLayoutId id="2147483766" r:id="rId32"/>
    <p:sldLayoutId id="2147483767" r:id="rId33"/>
    <p:sldLayoutId id="2147483768" r:id="rId34"/>
    <p:sldLayoutId id="2147483769" r:id="rId35"/>
    <p:sldLayoutId id="2147483770" r:id="rId36"/>
  </p:sldLayoutIdLst>
  <p:timing>
    <p:tnLst>
      <p:par>
        <p:cTn id="1" dur="indefinite" restart="never" nodeType="tmRoot"/>
      </p:par>
    </p:tnLst>
  </p:timing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67" y="-321680"/>
            <a:ext cx="478281" cy="81217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1066800" y="566057"/>
            <a:ext cx="920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UTM Nyala" panose="02040603050506020204" pitchFamily="18" charset="0"/>
              </a:rPr>
              <a:t>By: Hồng</a:t>
            </a:r>
            <a:r>
              <a:rPr lang="en-US" sz="1000" baseline="0" dirty="0" smtClean="0">
                <a:latin typeface="UTM Nyala" panose="02040603050506020204" pitchFamily="18" charset="0"/>
              </a:rPr>
              <a:t> Linh</a:t>
            </a:r>
            <a:endParaRPr lang="en-US" sz="1000" dirty="0">
              <a:latin typeface="UTM Nyala" panose="020406030505060202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800" y="4889500"/>
            <a:ext cx="571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 smtClean="0">
                <a:solidFill>
                  <a:schemeClr val="bg2">
                    <a:lumMod val="90000"/>
                  </a:schemeClr>
                </a:solidFill>
                <a:latin typeface="UTM Nyala" panose="02040603050506020204" pitchFamily="18" charset="0"/>
              </a:rPr>
              <a:t>Măng</a:t>
            </a:r>
            <a:r>
              <a:rPr lang="en-US" sz="700" baseline="0" dirty="0" smtClean="0">
                <a:solidFill>
                  <a:schemeClr val="bg2">
                    <a:lumMod val="90000"/>
                  </a:schemeClr>
                </a:solidFill>
                <a:latin typeface="UTM Nyala" panose="02040603050506020204" pitchFamily="18" charset="0"/>
              </a:rPr>
              <a:t> non</a:t>
            </a:r>
            <a:endParaRPr lang="en-US" sz="700" dirty="0">
              <a:solidFill>
                <a:schemeClr val="bg2">
                  <a:lumMod val="90000"/>
                </a:schemeClr>
              </a:solidFill>
              <a:latin typeface="UTM Nya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86694" tIns="43347" rIns="86694" bIns="43347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86694" tIns="43347" rIns="86694" bIns="43347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100" name="TextBox 7"/>
          <p:cNvSpPr txBox="1">
            <a:spLocks noChangeArrowheads="1"/>
          </p:cNvSpPr>
          <p:nvPr userDrawn="1"/>
        </p:nvSpPr>
        <p:spPr bwMode="auto">
          <a:xfrm>
            <a:off x="7542610" y="4735116"/>
            <a:ext cx="27003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4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mbria" panose="02040503050406030204" pitchFamily="18" charset="0"/>
                <a:ea typeface="SimSun" panose="02010600030101010101" pitchFamily="2" charset="-122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331142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defTabSz="648891" rtl="0" fontAlgn="base">
        <a:lnSpc>
          <a:spcPct val="90000"/>
        </a:lnSpc>
        <a:spcBef>
          <a:spcPct val="0"/>
        </a:spcBef>
        <a:spcAft>
          <a:spcPct val="0"/>
        </a:spcAft>
        <a:defRPr sz="30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48891" rtl="0" fontAlgn="base">
        <a:lnSpc>
          <a:spcPct val="90000"/>
        </a:lnSpc>
        <a:spcBef>
          <a:spcPct val="0"/>
        </a:spcBef>
        <a:spcAft>
          <a:spcPct val="0"/>
        </a:spcAft>
        <a:defRPr sz="3075">
          <a:solidFill>
            <a:schemeClr val="tx1"/>
          </a:solidFill>
          <a:latin typeface="Calibri Light" panose="020F0302020204030204" pitchFamily="34" charset="0"/>
        </a:defRPr>
      </a:lvl2pPr>
      <a:lvl3pPr algn="l" defTabSz="648891" rtl="0" fontAlgn="base">
        <a:lnSpc>
          <a:spcPct val="90000"/>
        </a:lnSpc>
        <a:spcBef>
          <a:spcPct val="0"/>
        </a:spcBef>
        <a:spcAft>
          <a:spcPct val="0"/>
        </a:spcAft>
        <a:defRPr sz="3075">
          <a:solidFill>
            <a:schemeClr val="tx1"/>
          </a:solidFill>
          <a:latin typeface="Calibri Light" panose="020F0302020204030204" pitchFamily="34" charset="0"/>
        </a:defRPr>
      </a:lvl3pPr>
      <a:lvl4pPr algn="l" defTabSz="648891" rtl="0" fontAlgn="base">
        <a:lnSpc>
          <a:spcPct val="90000"/>
        </a:lnSpc>
        <a:spcBef>
          <a:spcPct val="0"/>
        </a:spcBef>
        <a:spcAft>
          <a:spcPct val="0"/>
        </a:spcAft>
        <a:defRPr sz="3075">
          <a:solidFill>
            <a:schemeClr val="tx1"/>
          </a:solidFill>
          <a:latin typeface="Calibri Light" panose="020F0302020204030204" pitchFamily="34" charset="0"/>
        </a:defRPr>
      </a:lvl4pPr>
      <a:lvl5pPr algn="l" defTabSz="648891" rtl="0" fontAlgn="base">
        <a:lnSpc>
          <a:spcPct val="90000"/>
        </a:lnSpc>
        <a:spcBef>
          <a:spcPct val="0"/>
        </a:spcBef>
        <a:spcAft>
          <a:spcPct val="0"/>
        </a:spcAft>
        <a:defRPr sz="30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648891" rtl="0" fontAlgn="base">
        <a:lnSpc>
          <a:spcPct val="90000"/>
        </a:lnSpc>
        <a:spcBef>
          <a:spcPct val="0"/>
        </a:spcBef>
        <a:spcAft>
          <a:spcPct val="0"/>
        </a:spcAft>
        <a:defRPr sz="30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648891" rtl="0" fontAlgn="base">
        <a:lnSpc>
          <a:spcPct val="90000"/>
        </a:lnSpc>
        <a:spcBef>
          <a:spcPct val="0"/>
        </a:spcBef>
        <a:spcAft>
          <a:spcPct val="0"/>
        </a:spcAft>
        <a:defRPr sz="30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648891" rtl="0" fontAlgn="base">
        <a:lnSpc>
          <a:spcPct val="90000"/>
        </a:lnSpc>
        <a:spcBef>
          <a:spcPct val="0"/>
        </a:spcBef>
        <a:spcAft>
          <a:spcPct val="0"/>
        </a:spcAft>
        <a:defRPr sz="30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648891" rtl="0" fontAlgn="base">
        <a:lnSpc>
          <a:spcPct val="90000"/>
        </a:lnSpc>
        <a:spcBef>
          <a:spcPct val="0"/>
        </a:spcBef>
        <a:spcAft>
          <a:spcPct val="0"/>
        </a:spcAft>
        <a:defRPr sz="30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1925" indent="-161925" algn="l" defTabSz="648891" rtl="0" fontAlgn="base">
        <a:lnSpc>
          <a:spcPct val="90000"/>
        </a:lnSpc>
        <a:spcBef>
          <a:spcPts val="713"/>
        </a:spcBef>
        <a:spcAft>
          <a:spcPct val="0"/>
        </a:spcAft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6966" indent="-161925" algn="l" defTabSz="648891" rtl="0" fontAlgn="base">
        <a:lnSpc>
          <a:spcPct val="90000"/>
        </a:lnSpc>
        <a:spcBef>
          <a:spcPts val="356"/>
        </a:spcBef>
        <a:spcAft>
          <a:spcPct val="0"/>
        </a:spcAft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12006" indent="-161925" algn="l" defTabSz="648891" rtl="0" fontAlgn="base">
        <a:lnSpc>
          <a:spcPct val="90000"/>
        </a:lnSpc>
        <a:spcBef>
          <a:spcPts val="356"/>
        </a:spcBef>
        <a:spcAft>
          <a:spcPct val="0"/>
        </a:spcAft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137047" indent="-161925" algn="l" defTabSz="648891" rtl="0" fontAlgn="base">
        <a:lnSpc>
          <a:spcPct val="90000"/>
        </a:lnSpc>
        <a:spcBef>
          <a:spcPts val="356"/>
        </a:spcBef>
        <a:spcAft>
          <a:spcPct val="0"/>
        </a:spcAft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61925" algn="l" defTabSz="648891" rtl="0" fontAlgn="base">
        <a:lnSpc>
          <a:spcPct val="90000"/>
        </a:lnSpc>
        <a:spcBef>
          <a:spcPts val="356"/>
        </a:spcBef>
        <a:spcAft>
          <a:spcPct val="0"/>
        </a:spcAft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787711" indent="-162520" algn="l" defTabSz="650078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112750" indent="-162520" algn="l" defTabSz="650078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437789" indent="-162520" algn="l" defTabSz="650078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762827" indent="-162520" algn="l" defTabSz="650078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078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5038" algn="l" defTabSz="650078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50078" algn="l" defTabSz="650078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75116" algn="l" defTabSz="650078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300154" algn="l" defTabSz="650078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25193" algn="l" defTabSz="650078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50231" algn="l" defTabSz="650078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75269" algn="l" defTabSz="650078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600308" algn="l" defTabSz="650078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microsoft.com/office/2007/relationships/hdphoto" Target="../media/hdphoto4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45.sv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svg"/><Relationship Id="rId10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45.sv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svg"/><Relationship Id="rId10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26.png"/><Relationship Id="rId1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55.svg"/><Relationship Id="rId17" Type="http://schemas.openxmlformats.org/officeDocument/2006/relationships/image" Target="../media/image29.png"/><Relationship Id="rId2" Type="http://schemas.openxmlformats.org/officeDocument/2006/relationships/image" Target="../media/image14.jpg"/><Relationship Id="rId16" Type="http://schemas.openxmlformats.org/officeDocument/2006/relationships/image" Target="../media/image28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53.svg"/><Relationship Id="rId19" Type="http://schemas.openxmlformats.org/officeDocument/2006/relationships/image" Target="../media/image30.png"/><Relationship Id="rId4" Type="http://schemas.openxmlformats.org/officeDocument/2006/relationships/image" Target="../media/image47.svg"/><Relationship Id="rId9" Type="http://schemas.openxmlformats.org/officeDocument/2006/relationships/image" Target="../media/image24.png"/><Relationship Id="rId1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55.sv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24.png"/><Relationship Id="rId1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45"/>
          <p:cNvSpPr txBox="1">
            <a:spLocks noGrp="1"/>
          </p:cNvSpPr>
          <p:nvPr>
            <p:ph type="title"/>
          </p:nvPr>
        </p:nvSpPr>
        <p:spPr>
          <a:xfrm>
            <a:off x="858982" y="244134"/>
            <a:ext cx="2022763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UTM Windsor BT" panose="02040603050506020204" pitchFamily="18" charset="0"/>
              </a:rPr>
              <a:t>Bài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UTM Windsor BT" panose="02040603050506020204" pitchFamily="18" charset="0"/>
              </a:rPr>
              <a:t> 15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  <a:latin typeface="UTM Windsor BT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1817" y="244134"/>
            <a:ext cx="52725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AE5B3"/>
                </a:solidFill>
                <a:latin typeface="UTM Dai Co Viet" panose="02040603050506020204" pitchFamily="18" charset="0"/>
              </a:rPr>
              <a:t>THỦ ĐÔ HÀ NỘI</a:t>
            </a:r>
          </a:p>
        </p:txBody>
      </p:sp>
      <p:sp>
        <p:nvSpPr>
          <p:cNvPr id="6" name="Rectangle 5"/>
          <p:cNvSpPr/>
          <p:nvPr/>
        </p:nvSpPr>
        <p:spPr>
          <a:xfrm>
            <a:off x="2710260" y="244134"/>
            <a:ext cx="52725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  <a:latin typeface="UTM Dai Co Viet" panose="02040603050506020204" pitchFamily="18" charset="0"/>
              </a:rPr>
              <a:t>THỦ ĐÔ HÀ NỘI</a:t>
            </a:r>
            <a:endParaRPr lang="en-US" sz="5400" dirty="0">
              <a:solidFill>
                <a:schemeClr val="accent4">
                  <a:lumMod val="75000"/>
                </a:schemeClr>
              </a:solidFill>
              <a:latin typeface="UTM Dai Co Viet" panose="02040603050506020204" pitchFamily="18" charset="0"/>
            </a:endParaRPr>
          </a:p>
        </p:txBody>
      </p:sp>
      <p:pic>
        <p:nvPicPr>
          <p:cNvPr id="1026" name="Picture 2" descr="Phanh xích lô là gì? Bắt nguồn từ đâu mà lại rầm rộ trên mạng xã hội? -  Muarehon | Chọn Đúng Mua Rẻ 28/10/2021 202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85152" l="10000" r="90000">
                        <a14:foregroundMark x1="22500" y1="83721" x2="29875" y2="82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648" y="3745653"/>
            <a:ext cx="2148397" cy="150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ánh hàng rong &amp;#39;ngoan cố&amp;#39; trên vỉa hè đô thị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9667" l="48400" r="98200">
                        <a14:foregroundMark x1="74800" y1="15667" x2="76600" y2="17667"/>
                        <a14:foregroundMark x1="75800" y1="17333" x2="77600" y2="21333"/>
                        <a14:foregroundMark x1="79000" y1="20333" x2="78800" y2="13667"/>
                        <a14:foregroundMark x1="79800" y1="17667" x2="83800" y2="24333"/>
                        <a14:foregroundMark x1="76800" y1="13667" x2="77000" y2="7667"/>
                        <a14:foregroundMark x1="74000" y1="11667" x2="67000" y2="18333"/>
                        <a14:foregroundMark x1="76200" y1="10000" x2="67400" y2="12333"/>
                        <a14:foregroundMark x1="72400" y1="11000" x2="78200" y2="7333"/>
                        <a14:foregroundMark x1="73400" y1="9667" x2="66200" y2="11667"/>
                        <a14:foregroundMark x1="72200" y1="9667" x2="83000" y2="7333"/>
                        <a14:foregroundMark x1="79000" y1="9000" x2="80200" y2="19000"/>
                        <a14:backgroundMark x1="77000" y1="24333" x2="77000" y2="24333"/>
                        <a14:backgroundMark x1="81800" y1="25000" x2="81800" y2="25000"/>
                        <a14:backgroundMark x1="81200" y1="23333" x2="81200" y2="23333"/>
                        <a14:backgroundMark x1="80200" y1="20333" x2="80200" y2="20333"/>
                        <a14:backgroundMark x1="79400" y1="15667" x2="79400" y2="15667"/>
                        <a14:backgroundMark x1="78800" y1="13333" x2="78800" y2="13333"/>
                        <a14:backgroundMark x1="78000" y1="10333" x2="78000" y2="10333"/>
                        <a14:backgroundMark x1="77800" y1="8667" x2="77800" y2="8667"/>
                        <a14:backgroundMark x1="80200" y1="10000" x2="80200" y2="10000"/>
                        <a14:backgroundMark x1="79600" y1="8333" x2="79600" y2="8333"/>
                        <a14:backgroundMark x1="79600" y1="8333" x2="79600" y2="8333"/>
                        <a14:backgroundMark x1="81400" y1="7667" x2="81400" y2="7667"/>
                        <a14:backgroundMark x1="82600" y1="7333" x2="82600" y2="7333"/>
                        <a14:backgroundMark x1="82800" y1="7000" x2="82800" y2="7000"/>
                        <a14:backgroundMark x1="70200" y1="11000" x2="70200" y2="11000"/>
                        <a14:backgroundMark x1="68000" y1="16667" x2="68000" y2="16667"/>
                        <a14:backgroundMark x1="66600" y1="15667" x2="66600" y2="15667"/>
                        <a14:backgroundMark x1="67800" y1="16667" x2="67800" y2="16667"/>
                        <a14:backgroundMark x1="67400" y1="18333" x2="67400" y2="18333"/>
                        <a14:backgroundMark x1="75800" y1="22333" x2="75800" y2="2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763" y="3494177"/>
            <a:ext cx="1303026" cy="78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03" y="-505770"/>
            <a:ext cx="809784" cy="137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83951E-6 L -0.95052 0.01204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5" y="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08642E-6 L -0.03403 -0.0413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" y="-20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 override="childStyl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01799" y="199544"/>
            <a:ext cx="9021692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23">
              <a:lnSpc>
                <a:spcPts val="2996"/>
              </a:lnSpc>
              <a:buClrTx/>
            </a:pPr>
            <a:r>
              <a:rPr lang="en-US" sz="2801" kern="1200" dirty="0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II- </a:t>
            </a:r>
            <a:r>
              <a:rPr lang="en-US" sz="2801" kern="1200" dirty="0" err="1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Thành</a:t>
            </a:r>
            <a:r>
              <a:rPr lang="en-US" sz="2801" kern="1200" dirty="0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1" kern="1200" dirty="0" err="1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phố</a:t>
            </a:r>
            <a:r>
              <a:rPr lang="en-US" sz="2801" kern="1200" dirty="0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1" kern="1200" dirty="0" err="1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cổ</a:t>
            </a:r>
            <a:r>
              <a:rPr lang="en-US" sz="2801" kern="1200" dirty="0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1" kern="1200" dirty="0" err="1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đang</a:t>
            </a:r>
            <a:r>
              <a:rPr lang="en-US" sz="2801" kern="1200" dirty="0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1" kern="1200" dirty="0" err="1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ngày</a:t>
            </a:r>
            <a:r>
              <a:rPr lang="en-US" sz="2801" kern="1200" dirty="0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1" kern="1200" dirty="0" err="1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càng</a:t>
            </a:r>
            <a:r>
              <a:rPr lang="en-US" sz="2801" kern="1200" dirty="0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1" kern="1200" dirty="0" err="1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phát</a:t>
            </a:r>
            <a:r>
              <a:rPr lang="en-US" sz="2801" kern="1200" dirty="0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1" kern="1200" dirty="0" err="1" smtClean="0">
                <a:solidFill>
                  <a:schemeClr val="accent2">
                    <a:lumMod val="50000"/>
                  </a:scheme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triển</a:t>
            </a:r>
            <a:endParaRPr lang="en-US" sz="2801" kern="1200" dirty="0">
              <a:solidFill>
                <a:schemeClr val="accent2">
                  <a:lumMod val="50000"/>
                </a:schemeClr>
              </a:solidFill>
              <a:latin typeface="UTM Windsor BT" panose="020406030505060202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6146" name="Picture 2" descr="Hoàng Thành Thăng Long về đêm - VnExpress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33">
            <a:off x="666942" y="880114"/>
            <a:ext cx="3812608" cy="22447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ừ câu chuyện phát huy giá trị khu phố cổ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6251">
            <a:off x="4955433" y="955214"/>
            <a:ext cx="3359426" cy="217908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hiều hoạt động văn hóa hấp dẫn tại khu phố cổ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892">
            <a:off x="1140740" y="2936938"/>
            <a:ext cx="3501496" cy="186249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hố Cổ Hà Nội - Khám Phá Địa Điểm Phố Cổ Tại Thủ Đô Hà Nộ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08" y="2957595"/>
            <a:ext cx="2731777" cy="18211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4578" y="2893220"/>
            <a:ext cx="2492587" cy="24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3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17900" y="2740566"/>
            <a:ext cx="3843220" cy="2308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 smtClean="0">
                <a:solidFill>
                  <a:schemeClr val="bg1"/>
                </a:solidFill>
              </a:rPr>
              <a:t>Dựa </a:t>
            </a:r>
            <a:r>
              <a:rPr lang="vi-VN" sz="2400" dirty="0">
                <a:solidFill>
                  <a:schemeClr val="bg1"/>
                </a:solidFill>
              </a:rPr>
              <a:t>vào kiến thức lịch sử em hãy cho biết : </a:t>
            </a:r>
            <a:r>
              <a:rPr lang="vi-VN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Hà Nội được chọn làm kinh đô của nước ta từ năm </a:t>
            </a:r>
            <a:r>
              <a:rPr lang="vi-VN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nào? </a:t>
            </a:r>
            <a:r>
              <a:rPr lang="vi-VN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Khi đó kinh đô được đặt tên là gì?</a:t>
            </a:r>
          </a:p>
        </p:txBody>
      </p:sp>
      <p:pic>
        <p:nvPicPr>
          <p:cNvPr id="7170" name="Picture 2" descr="Phát triển kinh tế đêm: Nhìn từ Hà Nội xư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112542"/>
            <a:ext cx="3840480" cy="2447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inh thành Thăng Long thời Lý – Hoàng Thành Thăng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6" y="112542"/>
            <a:ext cx="4894725" cy="4918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0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A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149232" y="182313"/>
            <a:ext cx="447695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685800">
              <a:spcBef>
                <a:spcPct val="50000"/>
              </a:spcBef>
              <a:buClrTx/>
            </a:pPr>
            <a:r>
              <a:rPr lang="en-US" altLang="en-US" sz="2800" b="1" kern="1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Hà</a:t>
            </a:r>
            <a:r>
              <a:rPr lang="en-US" altLang="en-US" sz="2800" b="1" kern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kinh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đô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lang="en-US" altLang="en-US" sz="2800" b="1" i="1" kern="1200" dirty="0" err="1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altLang="en-US" sz="2800" b="1" i="1" kern="120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1010</a:t>
            </a:r>
            <a:r>
              <a:rPr lang="en-US" alt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kinh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đô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altLang="en-US" sz="28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i="1" kern="1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Thăng</a:t>
            </a:r>
            <a:r>
              <a:rPr lang="en-US" altLang="en-US" sz="2800" b="1" i="1" kern="1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Long</a:t>
            </a:r>
          </a:p>
        </p:txBody>
      </p:sp>
      <p:sp>
        <p:nvSpPr>
          <p:cNvPr id="33809" name="TextBox 2"/>
          <p:cNvSpPr txBox="1">
            <a:spLocks noChangeArrowheads="1"/>
          </p:cNvSpPr>
          <p:nvPr/>
        </p:nvSpPr>
        <p:spPr bwMode="auto">
          <a:xfrm>
            <a:off x="4894850" y="2835176"/>
            <a:ext cx="406627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altLang="en-US" sz="2400" b="1" kern="1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Thăng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Long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1000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thay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lang="en-US" alt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Đại</a:t>
            </a:r>
            <a:r>
              <a:rPr 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La, </a:t>
            </a:r>
            <a:r>
              <a:rPr 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Đông</a:t>
            </a:r>
            <a:r>
              <a:rPr 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Đô</a:t>
            </a:r>
            <a:r>
              <a:rPr 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Đông</a:t>
            </a:r>
            <a:r>
              <a:rPr 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Quan</a:t>
            </a:r>
            <a:r>
              <a:rPr lang="en-US" sz="2400" b="1" kern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…</a:t>
            </a:r>
          </a:p>
          <a:p>
            <a:pPr marL="285750" indent="-285750" algn="just" defTabSz="685800">
              <a:buClrTx/>
              <a:buFont typeface="Arial" panose="020B0604020202020204" pitchFamily="34" charset="0"/>
              <a:buChar char="•"/>
            </a:pPr>
            <a:endParaRPr lang="en-US" altLang="en-US" sz="2400" b="1" kern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220" name="Picture 4" descr="Thăng Long - Hà Nội và Sài Gòn - TP Hồ Chí Minh với tiến trình lịch sử Việt 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2" y="2180508"/>
            <a:ext cx="4544446" cy="2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inh thành Thăng Long thời Trần – Hoàng Thành Thăng L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91" y="0"/>
            <a:ext cx="4334929" cy="268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50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338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562026" y="3686616"/>
            <a:ext cx="8229600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altLang="en-US" sz="36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Đại</a:t>
            </a:r>
            <a:r>
              <a:rPr lang="en-US" altLang="en-US" sz="3600" b="1" kern="1200" dirty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36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lễ</a:t>
            </a:r>
            <a:r>
              <a:rPr lang="en-US" altLang="en-US" sz="3600" b="1" kern="1200" dirty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36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kỉ</a:t>
            </a:r>
            <a:r>
              <a:rPr lang="en-US" altLang="en-US" sz="3600" b="1" kern="1200" dirty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36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niệm</a:t>
            </a:r>
            <a:r>
              <a:rPr lang="en-US" altLang="en-US" sz="3600" b="1" kern="1200" dirty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 1000 </a:t>
            </a:r>
            <a:r>
              <a:rPr lang="en-US" altLang="en-US" sz="36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năm</a:t>
            </a:r>
            <a:r>
              <a:rPr lang="en-US" altLang="en-US" sz="3600" b="1" kern="1200" dirty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36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Thăng</a:t>
            </a:r>
            <a:r>
              <a:rPr lang="en-US" altLang="en-US" sz="3600" b="1" kern="1200" dirty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 Long </a:t>
            </a:r>
            <a:r>
              <a:rPr lang="en-US" altLang="en-US" sz="36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Hà</a:t>
            </a:r>
            <a:r>
              <a:rPr lang="en-US" altLang="en-US" sz="3600" b="1" kern="1200" dirty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3600" b="1" kern="1200" dirty="0" err="1" smtClean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Nội</a:t>
            </a:r>
            <a:r>
              <a:rPr lang="en-US" altLang="en-US" sz="3600" b="1" kern="1200" dirty="0" smtClean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 (2010)</a:t>
            </a:r>
            <a:endParaRPr lang="en-US" altLang="en-US" sz="3600" b="1" kern="1200" dirty="0">
              <a:solidFill>
                <a:schemeClr val="bg1"/>
              </a:solidFill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44" name="Picture 4" descr="Đại lễ 1000 năm Thăng Long – Hà Nội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18" y="362134"/>
            <a:ext cx="4178105" cy="314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ổ chức các hoạt động kỷ niệm 1010 năm Thăng Long – Hà Nội – Cổng thông tin  Sở Văn Hóa Thể Thao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2" y="152766"/>
            <a:ext cx="4346915" cy="314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61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TextBox 1"/>
          <p:cNvSpPr txBox="1">
            <a:spLocks noChangeArrowheads="1"/>
          </p:cNvSpPr>
          <p:nvPr/>
        </p:nvSpPr>
        <p:spPr bwMode="auto">
          <a:xfrm>
            <a:off x="467523" y="1271314"/>
            <a:ext cx="8257534" cy="27392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altLang="en-US" sz="2800" b="1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Đọc</a:t>
            </a:r>
            <a:r>
              <a:rPr lang="en-US" altLang="en-US" sz="32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thông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tin SGK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trang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110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và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trả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lời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hỏi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: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	+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Người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dân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Hà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Nội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cổ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làm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nghề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gì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?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	+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Khu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phố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cổ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Hà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Nội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nằm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lang="en-US" altLang="en-US" sz="32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đâu</a:t>
            </a:r>
            <a:r>
              <a:rPr lang="en-US" alt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?</a:t>
            </a:r>
          </a:p>
          <a:p>
            <a:pPr defTabSz="685800">
              <a:buClrTx/>
            </a:pPr>
            <a:endParaRPr lang="en-US" altLang="en-US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245528" y="452762"/>
            <a:ext cx="8701524" cy="3847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defTabSz="457223">
              <a:lnSpc>
                <a:spcPts val="2996"/>
              </a:lnSpc>
              <a:buClrTx/>
            </a:pPr>
            <a:r>
              <a:rPr lang="en-US" sz="3200" kern="1200" dirty="0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II- </a:t>
            </a:r>
            <a:r>
              <a:rPr lang="en-US" sz="3200" kern="1200" dirty="0" err="1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Thành</a:t>
            </a:r>
            <a:r>
              <a:rPr lang="en-US" sz="3200" kern="1200" dirty="0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phố</a:t>
            </a:r>
            <a:r>
              <a:rPr lang="en-US" sz="3200" kern="1200" dirty="0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cổ</a:t>
            </a:r>
            <a:r>
              <a:rPr lang="en-US" sz="3200" kern="1200" dirty="0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đang</a:t>
            </a:r>
            <a:r>
              <a:rPr lang="en-US" sz="3200" kern="1200" dirty="0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ngày</a:t>
            </a:r>
            <a:r>
              <a:rPr lang="en-US" sz="3200" kern="1200" dirty="0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càng</a:t>
            </a:r>
            <a:r>
              <a:rPr lang="en-US" sz="3200" kern="1200" dirty="0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phát</a:t>
            </a:r>
            <a:r>
              <a:rPr lang="en-US" sz="3200" kern="1200" dirty="0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C0504D">
                    <a:lumMod val="50000"/>
                  </a:srgbClr>
                </a:solidFill>
                <a:latin typeface="UTM Windsor BT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triển</a:t>
            </a:r>
            <a:endParaRPr lang="en-US" sz="3200" kern="1200" dirty="0">
              <a:solidFill>
                <a:srgbClr val="C0504D">
                  <a:lumMod val="50000"/>
                </a:srgbClr>
              </a:solidFill>
              <a:latin typeface="UTM Windsor BT" panose="020406030505060202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91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TextBox 1"/>
          <p:cNvSpPr txBox="1">
            <a:spLocks noChangeArrowheads="1"/>
          </p:cNvSpPr>
          <p:nvPr/>
        </p:nvSpPr>
        <p:spPr bwMode="auto">
          <a:xfrm>
            <a:off x="282183" y="117763"/>
            <a:ext cx="8636734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altLang="en-US" sz="2400" b="1" kern="12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Hà</a:t>
            </a:r>
            <a:r>
              <a:rPr lang="en-US" altLang="en-US" sz="2400" b="1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Nội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cổ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có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phố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phường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làm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nghề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thủ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công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và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buôn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bán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gần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hồ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Hoàn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Kiếm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  <a:endParaRPr lang="en-US" altLang="en-US" sz="21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266" name="Picture 2" descr="Từ 12h00 ngày 25/5, Hà Nội dừng triệt để hoạt động tập thể, hàng quán | Y  tế | Vietnam+ (VietnamPlu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61">
            <a:off x="169641" y="1318092"/>
            <a:ext cx="4669644" cy="360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639">
            <a:off x="5069405" y="1318092"/>
            <a:ext cx="3849511" cy="360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4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hố Hàng Mã rực rỡ đồ chơi truyền thống đón Tết Trung t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8" y="140677"/>
            <a:ext cx="3695815" cy="2194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912615" y="3255710"/>
            <a:ext cx="5175112" cy="163449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tấp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nập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alt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1800" kern="12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515" y="1865791"/>
            <a:ext cx="1419993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altLang="en-US" sz="18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endParaRPr lang="en-US" altLang="en-US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PHỐ HÀNG ĐÀO Ở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0" y="2445063"/>
            <a:ext cx="3772848" cy="2559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45180" y="4635194"/>
            <a:ext cx="1883381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altLang="en-US" sz="18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endParaRPr lang="en-US" altLang="en-US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8" name="Picture 6" descr="Hàng Đường: Góc phố thơm mùi tinh hoa truyền th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87" y="140677"/>
            <a:ext cx="5006300" cy="2983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0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289853" y="532319"/>
            <a:ext cx="8715375" cy="156966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  <a:buClrTx/>
            </a:pP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Quan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sát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các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3, 4 </a:t>
            </a: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và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dựa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vào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thông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tin </a:t>
            </a: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sách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giáo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khoa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trang</a:t>
            </a:r>
            <a:r>
              <a:rPr lang="en-US" alt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110,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cho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biết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khu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phố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cổ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phố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mới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đặc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điểm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gì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khác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nhau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(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về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nhà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cửa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đường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phố</a:t>
            </a:r>
            <a:r>
              <a:rPr lang="en-US" sz="3200" b="1" kern="1200" dirty="0">
                <a:solidFill>
                  <a:srgbClr val="C00000"/>
                </a:solidFill>
                <a:latin typeface="UTM Nyala" panose="02040603050506020204" pitchFamily="18" charset="0"/>
                <a:ea typeface="+mn-ea"/>
                <a:cs typeface="Times New Roman" pitchFamily="18" charset="0"/>
              </a:rPr>
              <a:t>,…)</a:t>
            </a:r>
            <a:endParaRPr lang="en-US" altLang="en-US" sz="3200" b="1" kern="1200" dirty="0">
              <a:solidFill>
                <a:srgbClr val="C00000"/>
              </a:solidFill>
              <a:latin typeface="UTM Nyala" panose="02040603050506020204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3" name="Group 14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964726846"/>
              </p:ext>
            </p:extLst>
          </p:nvPr>
        </p:nvGraphicFramePr>
        <p:xfrm>
          <a:off x="289853" y="2321443"/>
          <a:ext cx="8534400" cy="1981200"/>
        </p:xfrm>
        <a:graphic>
          <a:graphicData uri="http://schemas.openxmlformats.org/drawingml/2006/table">
            <a:tbl>
              <a:tblPr/>
              <a:tblGrid>
                <a:gridCol w="362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6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cổ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HN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mới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HN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nhà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cửa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Đặc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điểm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tên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phố</a:t>
                      </a:r>
                      <a:endParaRPr lang="en-US" sz="2800" b="1" dirty="0"/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49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9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2552679"/>
              </p:ext>
            </p:extLst>
          </p:nvPr>
        </p:nvGraphicFramePr>
        <p:xfrm>
          <a:off x="351691" y="351693"/>
          <a:ext cx="8393351" cy="4445811"/>
        </p:xfrm>
        <a:graphic>
          <a:graphicData uri="http://schemas.openxmlformats.org/drawingml/2006/table">
            <a:tbl>
              <a:tblPr/>
              <a:tblGrid>
                <a:gridCol w="218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1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4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cổ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HN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mới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HN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7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nhà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cửa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Nhà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thấp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,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mái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ngói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Kiến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trúc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cổ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kính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Nhà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cao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tầng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Kiến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trúc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hiện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đại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8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Chật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hẹp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,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nhỏ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Yên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tĩnh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. 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To ,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rộng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xe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đi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. 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tên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Gắn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những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hoạt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động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sản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xuất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buôn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bán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trước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đây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ở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phố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đó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Thường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lấy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tên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danh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nhân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48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Khát vọng về một Hà Nội văn minh, hiện đại - Hànộim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82" y="2732671"/>
            <a:ext cx="4825218" cy="24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à Nội: Phát triển đô thị xanh, thông minh và bền vững - CafeLand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4234"/>
            <a:ext cx="4318782" cy="260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hố Hàng Mã sáng rực, &amp;#39;không ngủ&amp;#39; mỗi dịp lễ tết - Halo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002" y="0"/>
            <a:ext cx="5105743" cy="27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6331740" y="2317173"/>
            <a:ext cx="2812260" cy="41549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altLang="en-US" sz="21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Khu</a:t>
            </a:r>
            <a:r>
              <a:rPr lang="en-US" altLang="en-US" sz="2100" b="1" kern="1200" dirty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phố</a:t>
            </a:r>
            <a:r>
              <a:rPr lang="en-US" altLang="en-US" sz="2100" b="1" kern="1200" dirty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cổ</a:t>
            </a:r>
            <a:endParaRPr lang="en-US" altLang="en-US" sz="2100" b="1" kern="1200" dirty="0">
              <a:solidFill>
                <a:schemeClr val="bg1"/>
              </a:solidFill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6349057" y="4769426"/>
            <a:ext cx="2812260" cy="41549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altLang="en-US" sz="21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Khu</a:t>
            </a:r>
            <a:r>
              <a:rPr lang="en-US" altLang="en-US" sz="2100" b="1" kern="1200" dirty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phố</a:t>
            </a:r>
            <a:r>
              <a:rPr lang="en-US" altLang="en-US" sz="2100" b="1" kern="1200" dirty="0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UTM Showcard" panose="02040603050506020204" pitchFamily="18" charset="0"/>
                <a:ea typeface="+mn-ea"/>
                <a:cs typeface="+mn-cs"/>
              </a:rPr>
              <a:t>mới</a:t>
            </a:r>
            <a:endParaRPr lang="en-US" altLang="en-US" sz="2100" b="1" kern="1200" dirty="0">
              <a:solidFill>
                <a:schemeClr val="bg1"/>
              </a:solidFill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338" name="Picture 2" descr="Chùm ảnh: Phố Hàng Đường - con phố &amp;#39;ngọt ngào&amp;#39; nhất Hà Nội - Redsvn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782" cy="27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2" grpId="0" animBg="1"/>
      <p:bldP spid="727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ADE"/>
        </a:solidFill>
        <a:effectLst/>
      </p:bgPr>
    </p:bg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4" y="2343017"/>
            <a:ext cx="4762500" cy="2614862"/>
          </a:xfrm>
          <a:prstGeom prst="rect">
            <a:avLst/>
          </a:prstGeom>
        </p:spPr>
      </p:pic>
      <p:sp>
        <p:nvSpPr>
          <p:cNvPr id="2597" name="Google Shape;2597;p61"/>
          <p:cNvSpPr txBox="1">
            <a:spLocks noGrp="1"/>
          </p:cNvSpPr>
          <p:nvPr>
            <p:ph type="subTitle" idx="1"/>
          </p:nvPr>
        </p:nvSpPr>
        <p:spPr>
          <a:xfrm>
            <a:off x="598914" y="1242545"/>
            <a:ext cx="2088000" cy="4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2800" b="1" dirty="0" smtClean="0">
                <a:solidFill>
                  <a:schemeClr val="accent4">
                    <a:lumMod val="75000"/>
                  </a:schemeClr>
                </a:solidFill>
                <a:latin typeface="UTM Nyala" panose="02040603050506020204" pitchFamily="18" charset="0"/>
              </a:rPr>
              <a:t>KHỞI ĐỘNG</a:t>
            </a:r>
            <a:endParaRPr sz="2800" b="1" dirty="0">
              <a:solidFill>
                <a:schemeClr val="accent4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2599" name="Google Shape;2599;p61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solidFill>
                  <a:schemeClr val="accent6">
                    <a:lumMod val="75000"/>
                  </a:schemeClr>
                </a:solidFill>
                <a:latin typeface="UTM Nyala" panose="02040603050506020204" pitchFamily="18" charset="0"/>
              </a:rPr>
              <a:t>VẬN DỤNG</a:t>
            </a:r>
            <a:endParaRPr sz="2800" b="1" dirty="0">
              <a:solidFill>
                <a:schemeClr val="accent6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2601" name="Google Shape;2601;p61"/>
          <p:cNvSpPr txBox="1">
            <a:spLocks noGrp="1"/>
          </p:cNvSpPr>
          <p:nvPr>
            <p:ph type="title" idx="5"/>
          </p:nvPr>
        </p:nvSpPr>
        <p:spPr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</a:rPr>
              <a:t>03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02" name="Google Shape;2602;p61"/>
          <p:cNvSpPr txBox="1">
            <a:spLocks noGrp="1"/>
          </p:cNvSpPr>
          <p:nvPr>
            <p:ph type="title" idx="6"/>
          </p:nvPr>
        </p:nvSpPr>
        <p:spPr>
          <a:xfrm>
            <a:off x="598930" y="475741"/>
            <a:ext cx="20880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>
                    <a:lumMod val="75000"/>
                  </a:schemeClr>
                </a:solidFill>
              </a:rPr>
              <a:t>01</a:t>
            </a:r>
            <a:endParaRPr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03" name="Google Shape;2603;p61"/>
          <p:cNvSpPr txBox="1">
            <a:spLocks noGrp="1"/>
          </p:cNvSpPr>
          <p:nvPr>
            <p:ph type="subTitle" idx="7"/>
          </p:nvPr>
        </p:nvSpPr>
        <p:spPr>
          <a:xfrm>
            <a:off x="3335469" y="1727885"/>
            <a:ext cx="2088000" cy="4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solidFill>
                  <a:schemeClr val="tx2">
                    <a:lumMod val="75000"/>
                  </a:schemeClr>
                </a:solidFill>
                <a:latin typeface="UTM Nyala" panose="02040603050506020204" pitchFamily="18" charset="0"/>
              </a:rPr>
              <a:t>KHÁM PHÁ</a:t>
            </a:r>
            <a:endParaRPr sz="2800" b="1" dirty="0">
              <a:solidFill>
                <a:schemeClr val="tx2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2605" name="Google Shape;2605;p61"/>
          <p:cNvSpPr txBox="1">
            <a:spLocks noGrp="1"/>
          </p:cNvSpPr>
          <p:nvPr>
            <p:ph type="title" idx="9"/>
          </p:nvPr>
        </p:nvSpPr>
        <p:spPr>
          <a:xfrm>
            <a:off x="3335513" y="958145"/>
            <a:ext cx="20880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75000"/>
                  </a:schemeClr>
                </a:solidFill>
              </a:rPr>
              <a:t>02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6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7" grpId="0" build="p"/>
      <p:bldP spid="26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TextBox 1"/>
          <p:cNvSpPr txBox="1">
            <a:spLocks noChangeArrowheads="1"/>
          </p:cNvSpPr>
          <p:nvPr/>
        </p:nvSpPr>
        <p:spPr bwMode="auto">
          <a:xfrm>
            <a:off x="656512" y="1848087"/>
            <a:ext cx="8009186" cy="175432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altLang="en-US" sz="3200" b="1" i="1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Đọc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SGK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trang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111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và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cho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biết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vì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sao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nói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Hà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Nội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là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trung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tâm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chính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trị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văn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hóa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khoa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học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và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kinh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tế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lớn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cả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nước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kern="12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t>?</a:t>
            </a:r>
            <a:endParaRPr lang="en-US" sz="3600" kern="120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02455" y="349769"/>
            <a:ext cx="851798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altLang="en-US" sz="2400" b="1" kern="1200" dirty="0" smtClean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III- </a:t>
            </a:r>
            <a:r>
              <a:rPr lang="en-US" altLang="en-US" sz="2400" b="1" kern="1200" dirty="0" err="1" smtClean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Hà</a:t>
            </a:r>
            <a:r>
              <a:rPr lang="en-US" altLang="en-US" sz="2400" b="1" kern="1200" dirty="0" smtClean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Nội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–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trung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tâm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chính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trị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văn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hóa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khoa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và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kinh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tế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lớn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cả</a:t>
            </a:r>
            <a:r>
              <a:rPr lang="en-US" altLang="en-US" sz="2400" b="1" kern="1200" dirty="0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2060"/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nước</a:t>
            </a:r>
            <a:endParaRPr lang="en-US" altLang="en-US" sz="2400" b="1" kern="1200" dirty="0">
              <a:solidFill>
                <a:srgbClr val="002060"/>
              </a:solidFill>
              <a:latin typeface="UTM God's Word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0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11979" y="0"/>
            <a:ext cx="851798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Hà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Nội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là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thủ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đô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nước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ta.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là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nơi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các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cơ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quan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lãnh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đạo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cao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nhất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đất</a:t>
            </a:r>
            <a:r>
              <a:rPr lang="en-US" altLang="en-US" sz="2400" b="1" kern="1200" dirty="0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400" b="1" kern="1200" dirty="0" err="1" smtClean="0">
                <a:solidFill>
                  <a:schemeClr val="accent2">
                    <a:lumMod val="75000"/>
                  </a:schemeClr>
                </a:solidFill>
                <a:latin typeface="UTM God's Word" panose="02040603050506020204" pitchFamily="18" charset="0"/>
                <a:ea typeface="+mn-ea"/>
                <a:cs typeface="Times New Roman" pitchFamily="18" charset="0"/>
              </a:rPr>
              <a:t>nước</a:t>
            </a:r>
            <a:endParaRPr lang="en-US" altLang="en-US" sz="2400" b="1" kern="1200" dirty="0">
              <a:solidFill>
                <a:schemeClr val="accent2">
                  <a:lumMod val="75000"/>
                </a:schemeClr>
              </a:solidFill>
              <a:latin typeface="UTM God's Word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362" name="Picture 2" descr="Những con số ấn tượng về tòa nhà Quốc hội m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742"/>
            <a:ext cx="4389120" cy="3529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hiên họp đầu tiên tại tòa Nhà Quốc hội mới - VnEx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94" y="985742"/>
            <a:ext cx="4486228" cy="3529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_s32812"/>
          <p:cNvSpPr>
            <a:spLocks noChangeArrowheads="1"/>
          </p:cNvSpPr>
          <p:nvPr/>
        </p:nvSpPr>
        <p:spPr bwMode="auto">
          <a:xfrm>
            <a:off x="964809" y="4515729"/>
            <a:ext cx="2217420" cy="54085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685800">
              <a:buClrTx/>
            </a:pPr>
            <a:r>
              <a:rPr lang="en-US" sz="20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Toà</a:t>
            </a:r>
            <a:r>
              <a:rPr lang="en-US" sz="2000" b="1" kern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lang="en-US" sz="2000" b="1" kern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Quốc</a:t>
            </a:r>
            <a:r>
              <a:rPr lang="en-US" sz="2000" b="1" kern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hội</a:t>
            </a:r>
            <a:endParaRPr lang="en-US" sz="2000" b="1" kern="1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_s32812"/>
          <p:cNvSpPr>
            <a:spLocks noChangeArrowheads="1"/>
          </p:cNvSpPr>
          <p:nvPr/>
        </p:nvSpPr>
        <p:spPr bwMode="auto">
          <a:xfrm>
            <a:off x="5843954" y="4501661"/>
            <a:ext cx="2217420" cy="54085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685800">
              <a:buClrTx/>
            </a:pPr>
            <a:r>
              <a:rPr lang="en-US" sz="20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Điện</a:t>
            </a:r>
            <a:r>
              <a:rPr lang="en-US" sz="2000" b="1" kern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Diên</a:t>
            </a:r>
            <a:r>
              <a:rPr lang="en-US" sz="2000" b="1" kern="1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Hồng</a:t>
            </a:r>
            <a:endParaRPr lang="en-US" sz="2000" b="1" kern="1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9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619251" y="735807"/>
            <a:ext cx="734536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  <a:buClrTx/>
            </a:pPr>
            <a:endParaRPr lang="vi-VN" sz="135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304800" y="18024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>
              <a:buClrTx/>
            </a:pPr>
            <a:r>
              <a:rPr lang="en-US" sz="28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</a:t>
            </a:r>
            <a:r>
              <a:rPr lang="en-US" sz="28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092" name="Slide Number Placeholder 15"/>
          <p:cNvSpPr txBox="1">
            <a:spLocks noGrp="1"/>
          </p:cNvSpPr>
          <p:nvPr/>
        </p:nvSpPr>
        <p:spPr bwMode="auto">
          <a:xfrm>
            <a:off x="6858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685800">
              <a:buClrTx/>
            </a:pPr>
            <a:fld id="{C70CC456-2DCD-4E82-8F87-5A4E09033CC9}" type="slidenum">
              <a:rPr lang="en-US" sz="105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pPr algn="r" defTabSz="685800">
                <a:buClrTx/>
              </a:pPr>
              <a:t>22</a:t>
            </a:fld>
            <a:endParaRPr lang="en-US" sz="1050" kern="1200">
              <a:solidFill>
                <a:srgbClr val="E7E6E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386" name="Picture 2" descr="Tin tức sự kiện - Văn phòng Chính phủ hướng dẫn triển kha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0271"/>
            <a:ext cx="4110111" cy="211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rụ sở Bộ Ngoại giao được xếp hạng di tích quốc gia - Tuổi Tr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77897"/>
            <a:ext cx="4110111" cy="230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NGUYÊN THỦ QUỐC GIA | Tin tuc CẬP NHẬT , nguyen thu quoc gia | Báo Người  Lao Động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98" y="580271"/>
            <a:ext cx="4200129" cy="206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ội đàm ấn tượng: Giữa hai Nguyên thủ quốc gia Anh -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36" y="2756894"/>
            <a:ext cx="4159391" cy="232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819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276045" y="89440"/>
            <a:ext cx="6904382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sz="2800" kern="1200" dirty="0" err="1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Hà</a:t>
            </a:r>
            <a:r>
              <a:rPr lang="en-US" sz="2800" kern="1200" dirty="0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Nội</a:t>
            </a:r>
            <a:r>
              <a:rPr lang="en-US" sz="2800" kern="1200" dirty="0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là</a:t>
            </a:r>
            <a:r>
              <a:rPr lang="en-US" sz="2800" kern="1200" dirty="0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trung</a:t>
            </a:r>
            <a:r>
              <a:rPr lang="en-US" sz="2800" kern="1200" dirty="0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tâm</a:t>
            </a:r>
            <a:r>
              <a:rPr lang="en-US" sz="2800" kern="1200" dirty="0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về</a:t>
            </a:r>
            <a:r>
              <a:rPr lang="en-US" sz="2800" kern="1200" dirty="0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văn</a:t>
            </a:r>
            <a:r>
              <a:rPr lang="en-US" sz="2800" kern="1200" dirty="0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hoá</a:t>
            </a:r>
            <a:r>
              <a:rPr lang="en-US" sz="2800" kern="1200" dirty="0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, </a:t>
            </a:r>
            <a:r>
              <a:rPr lang="en-US" sz="2800" kern="1200" dirty="0" err="1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khoa</a:t>
            </a:r>
            <a:r>
              <a:rPr lang="en-US" sz="2800" kern="1200" dirty="0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học</a:t>
            </a:r>
            <a:endParaRPr lang="vi-VN" sz="2800" kern="1200" dirty="0">
              <a:solidFill>
                <a:prstClr val="black"/>
              </a:solidFill>
              <a:latin typeface="Times New Roman" pitchFamily="18" charset="0"/>
              <a:ea typeface="Segoe UI Symbol" panose="020B0502040204020203" pitchFamily="34" charset="0"/>
              <a:cs typeface="+mn-cs"/>
            </a:endParaRPr>
          </a:p>
        </p:txBody>
      </p:sp>
      <p:sp>
        <p:nvSpPr>
          <p:cNvPr id="272397" name="Rectangle 13"/>
          <p:cNvSpPr>
            <a:spLocks noChangeArrowheads="1"/>
          </p:cNvSpPr>
          <p:nvPr/>
        </p:nvSpPr>
        <p:spPr bwMode="auto">
          <a:xfrm>
            <a:off x="3182434" y="4435614"/>
            <a:ext cx="22526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>
              <a:buClrTx/>
            </a:pP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Văn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Miếu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</a:p>
          <a:p>
            <a:pPr algn="ctr" defTabSz="685800">
              <a:buClrTx/>
            </a:pP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Quốc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Tử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Giám</a:t>
            </a:r>
            <a:endParaRPr lang="en-US" sz="1600" b="1" kern="1200" dirty="0">
              <a:solidFill>
                <a:schemeClr val="accent4">
                  <a:lumMod val="75000"/>
                </a:schemeClr>
              </a:solidFill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sp>
        <p:nvSpPr>
          <p:cNvPr id="272398" name="Rectangle 14"/>
          <p:cNvSpPr>
            <a:spLocks noChangeArrowheads="1"/>
          </p:cNvSpPr>
          <p:nvPr/>
        </p:nvSpPr>
        <p:spPr bwMode="auto">
          <a:xfrm>
            <a:off x="6768596" y="4435614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>
              <a:buClrTx/>
            </a:pP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Thư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viện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</a:p>
          <a:p>
            <a:pPr algn="ctr" defTabSz="685800">
              <a:buClrTx/>
            </a:pP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Quốc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gia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hà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nội</a:t>
            </a:r>
            <a:endParaRPr lang="en-US" sz="1600" b="1" kern="1200" dirty="0">
              <a:solidFill>
                <a:schemeClr val="accent4">
                  <a:lumMod val="75000"/>
                </a:schemeClr>
              </a:solidFill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447214"/>
            <a:ext cx="2442525" cy="267296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</a:rPr>
              <a:t>Văn</a:t>
            </a:r>
            <a:r>
              <a:rPr lang="en-US" sz="1600" i="1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i="1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</a:rPr>
              <a:t>Miếu</a:t>
            </a:r>
            <a:r>
              <a:rPr lang="en-US" sz="1600" i="1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i="1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</a:rPr>
              <a:t>Quốc</a:t>
            </a:r>
            <a:r>
              <a:rPr lang="en-US" sz="1600" i="1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i="1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</a:rPr>
              <a:t>Tử</a:t>
            </a:r>
            <a:r>
              <a:rPr lang="en-US" sz="1600" i="1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i="1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</a:rPr>
              <a:t>Giám</a:t>
            </a:r>
            <a:r>
              <a:rPr lang="en-US" sz="1600" i="1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là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trường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đại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học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đầu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tiên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ở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nước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ta.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Ngày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nay,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Hà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Nội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là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nơi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tập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trung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nhiều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viện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nghiên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cứu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,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trường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đại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học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,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bảo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tàng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,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thư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viện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hàng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đầu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của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đất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</a:rPr>
              <a:t>nước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  <a:latin typeface="UTM Futura Extra" panose="02040603050506020204" pitchFamily="18" charset="0"/>
            </a:endParaRPr>
          </a:p>
        </p:txBody>
      </p:sp>
      <p:pic>
        <p:nvPicPr>
          <p:cNvPr id="1026" name="Picture 2" descr="Khám phá Văn Miếu Quốc Tử Giám - trường đại học đầu tiên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070" y="1207428"/>
            <a:ext cx="2917100" cy="3152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ản lý phí thư viện áp dụng tại Thư viện Quốc gia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460" y="1207428"/>
            <a:ext cx="2869269" cy="3152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168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272397" grpId="0"/>
      <p:bldP spid="272398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284066" y="185693"/>
            <a:ext cx="6904382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sz="2800" kern="12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Hà</a:t>
            </a:r>
            <a:r>
              <a:rPr lang="en-US" sz="2800" kern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Nội</a:t>
            </a:r>
            <a:r>
              <a:rPr lang="en-US" sz="2800" kern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là</a:t>
            </a:r>
            <a:r>
              <a:rPr lang="en-US" sz="2800" kern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trung</a:t>
            </a:r>
            <a:r>
              <a:rPr lang="en-US" sz="2800" kern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tâm</a:t>
            </a:r>
            <a:r>
              <a:rPr lang="en-US" sz="2800" kern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kinh</a:t>
            </a:r>
            <a:r>
              <a:rPr lang="en-US" sz="2800" kern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tế</a:t>
            </a:r>
            <a:r>
              <a:rPr lang="en-US" sz="2800" kern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en-US" sz="2800" kern="12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UTM Futura Extra" panose="02040603050506020204" pitchFamily="18" charset="0"/>
                <a:ea typeface="Segoe UI Symbol" panose="020B0502040204020203" pitchFamily="34" charset="0"/>
                <a:cs typeface="+mn-cs"/>
              </a:rPr>
              <a:t>lớn</a:t>
            </a:r>
            <a:endParaRPr lang="vi-VN" sz="2800" kern="1200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itchFamily="18" charset="0"/>
              <a:ea typeface="Segoe UI Symbol" panose="020B0502040204020203" pitchFamily="34" charset="0"/>
              <a:cs typeface="+mn-cs"/>
            </a:endParaRPr>
          </a:p>
        </p:txBody>
      </p:sp>
      <p:sp>
        <p:nvSpPr>
          <p:cNvPr id="272397" name="Rectangle 13"/>
          <p:cNvSpPr>
            <a:spLocks noChangeArrowheads="1"/>
          </p:cNvSpPr>
          <p:nvPr/>
        </p:nvSpPr>
        <p:spPr bwMode="auto">
          <a:xfrm>
            <a:off x="3182434" y="4435614"/>
            <a:ext cx="22526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>
              <a:buClrTx/>
            </a:pP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Khu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công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nghệ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cao</a:t>
            </a:r>
            <a:endParaRPr lang="en-US" sz="1600" b="1" kern="1200" dirty="0" smtClean="0">
              <a:solidFill>
                <a:schemeClr val="accent4">
                  <a:lumMod val="75000"/>
                </a:schemeClr>
              </a:solidFill>
              <a:latin typeface="UTM Futura Extra" panose="02040603050506020204" pitchFamily="18" charset="0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Hoà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Lạc</a:t>
            </a:r>
            <a:endParaRPr lang="en-US" sz="1600" b="1" kern="1200" dirty="0" smtClean="0">
              <a:solidFill>
                <a:schemeClr val="accent4">
                  <a:lumMod val="75000"/>
                </a:schemeClr>
              </a:solidFill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sp>
        <p:nvSpPr>
          <p:cNvPr id="272398" name="Rectangle 14"/>
          <p:cNvSpPr>
            <a:spLocks noChangeArrowheads="1"/>
          </p:cNvSpPr>
          <p:nvPr/>
        </p:nvSpPr>
        <p:spPr bwMode="auto">
          <a:xfrm>
            <a:off x="6083925" y="4804946"/>
            <a:ext cx="28062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Trung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tâm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thương</a:t>
            </a:r>
            <a:r>
              <a:rPr lang="en-US" sz="1600" b="1" kern="1200" dirty="0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sz="1600" b="1" kern="1200" dirty="0" err="1" smtClean="0">
                <a:solidFill>
                  <a:schemeClr val="accent4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mại</a:t>
            </a:r>
            <a:endParaRPr lang="en-US" sz="1600" b="1" kern="1200" dirty="0">
              <a:solidFill>
                <a:schemeClr val="accent4">
                  <a:lumMod val="75000"/>
                </a:schemeClr>
              </a:solidFill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327320"/>
            <a:ext cx="2442525" cy="29127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Có</a:t>
            </a:r>
            <a:r>
              <a:rPr 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nhiều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nhà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máy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,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xí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nghiệp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,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khu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công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nghệ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cao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, </a:t>
            </a:r>
            <a:r>
              <a:rPr 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làng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nghề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,…</a:t>
            </a:r>
          </a:p>
          <a:p>
            <a:pPr algn="ctr" defTabSz="685800">
              <a:buClrTx/>
            </a:pP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Có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nhiều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trung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tâm</a:t>
            </a:r>
            <a:r>
              <a:rPr 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thương</a:t>
            </a:r>
            <a:r>
              <a:rPr 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mại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,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giao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dịch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trong</a:t>
            </a:r>
            <a:r>
              <a:rPr lang="en-US" sz="18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và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ngoài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1800" kern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nước</a:t>
            </a:r>
            <a:r>
              <a:rPr lang="en-US" sz="1800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.</a:t>
            </a:r>
          </a:p>
        </p:txBody>
      </p:sp>
      <p:pic>
        <p:nvPicPr>
          <p:cNvPr id="2050" name="Picture 2" descr="Từ khu công nghệ cao Hòa Lạc đến Trung tâm đổi mới sáng tạo quốc gia -  VietNam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74" y="1207428"/>
            <a:ext cx="2888626" cy="3228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p 10 trung tâm thương mại lớn nhất ở Hà Nội 2021 - 10H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05" y="862462"/>
            <a:ext cx="3065790" cy="1959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trung tâm thương mại Hà Nội lớn nhất - Vi vu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05" y="2960998"/>
            <a:ext cx="3065790" cy="1767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886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272397" grpId="0"/>
      <p:bldP spid="272398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ADE"/>
        </a:solidFill>
        <a:effectLst/>
      </p:bgPr>
    </p:bg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4" y="2343017"/>
            <a:ext cx="4762500" cy="2614862"/>
          </a:xfrm>
          <a:prstGeom prst="rect">
            <a:avLst/>
          </a:prstGeom>
        </p:spPr>
      </p:pic>
      <p:sp>
        <p:nvSpPr>
          <p:cNvPr id="2597" name="Google Shape;2597;p61"/>
          <p:cNvSpPr txBox="1">
            <a:spLocks noGrp="1"/>
          </p:cNvSpPr>
          <p:nvPr>
            <p:ph type="subTitle" idx="1"/>
          </p:nvPr>
        </p:nvSpPr>
        <p:spPr>
          <a:xfrm>
            <a:off x="598914" y="1242545"/>
            <a:ext cx="2088000" cy="4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2800" b="1" dirty="0" smtClean="0">
                <a:solidFill>
                  <a:schemeClr val="accent4">
                    <a:lumMod val="75000"/>
                  </a:schemeClr>
                </a:solidFill>
                <a:latin typeface="UTM Nyala" panose="02040603050506020204" pitchFamily="18" charset="0"/>
              </a:rPr>
              <a:t>KHỞI ĐỘNG</a:t>
            </a:r>
            <a:endParaRPr sz="2800" b="1" dirty="0">
              <a:solidFill>
                <a:schemeClr val="accent4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2599" name="Google Shape;2599;p61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solidFill>
                  <a:schemeClr val="accent6">
                    <a:lumMod val="50000"/>
                  </a:schemeClr>
                </a:solidFill>
                <a:latin typeface="UTM Nyala" panose="02040603050506020204" pitchFamily="18" charset="0"/>
              </a:rPr>
              <a:t>VẬN DỤNG</a:t>
            </a:r>
            <a:endParaRPr sz="2800" b="1" dirty="0">
              <a:solidFill>
                <a:schemeClr val="accent6">
                  <a:lumMod val="50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2601" name="Google Shape;2601;p61"/>
          <p:cNvSpPr txBox="1">
            <a:spLocks noGrp="1"/>
          </p:cNvSpPr>
          <p:nvPr>
            <p:ph type="title" idx="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</a:rPr>
              <a:t>03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02" name="Google Shape;2602;p61"/>
          <p:cNvSpPr txBox="1">
            <a:spLocks noGrp="1"/>
          </p:cNvSpPr>
          <p:nvPr>
            <p:ph type="title" idx="6"/>
          </p:nvPr>
        </p:nvSpPr>
        <p:spPr>
          <a:xfrm>
            <a:off x="598930" y="475741"/>
            <a:ext cx="20880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>
                    <a:lumMod val="75000"/>
                  </a:schemeClr>
                </a:solidFill>
              </a:rPr>
              <a:t>01</a:t>
            </a:r>
            <a:endParaRPr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03" name="Google Shape;2603;p61"/>
          <p:cNvSpPr txBox="1">
            <a:spLocks noGrp="1"/>
          </p:cNvSpPr>
          <p:nvPr>
            <p:ph type="subTitle" idx="7"/>
          </p:nvPr>
        </p:nvSpPr>
        <p:spPr>
          <a:xfrm>
            <a:off x="3335469" y="1727885"/>
            <a:ext cx="2088000" cy="4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solidFill>
                  <a:schemeClr val="tx2">
                    <a:lumMod val="50000"/>
                  </a:schemeClr>
                </a:solidFill>
                <a:latin typeface="UTM Nyala" panose="02040603050506020204" pitchFamily="18" charset="0"/>
              </a:rPr>
              <a:t>KHÁM PHÁ</a:t>
            </a:r>
            <a:endParaRPr sz="2800" b="1" dirty="0">
              <a:solidFill>
                <a:schemeClr val="tx2">
                  <a:lumMod val="50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2605" name="Google Shape;2605;p61"/>
          <p:cNvSpPr txBox="1">
            <a:spLocks noGrp="1"/>
          </p:cNvSpPr>
          <p:nvPr>
            <p:ph type="title" idx="9"/>
          </p:nvPr>
        </p:nvSpPr>
        <p:spPr>
          <a:xfrm>
            <a:off x="3335513" y="958145"/>
            <a:ext cx="20880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50000"/>
                  </a:schemeClr>
                </a:solidFill>
              </a:rPr>
              <a:t>02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9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2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9" grpId="0" build="p"/>
      <p:bldP spid="260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866825" y="69121"/>
            <a:ext cx="7571322" cy="107721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Em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hãy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kể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tên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một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số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danh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lam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thắng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cảnh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ở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Hà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Nội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mà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em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sym typeface="Arial"/>
              </a:rPr>
              <a:t>biết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Nyala" panose="02040603050506020204" pitchFamily="18" charset="0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8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7" descr="khu nha san cua ba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482" y="2490622"/>
            <a:ext cx="4612086" cy="2296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229" name="Picture 9" descr="250px-Motcot5"/>
          <p:cNvPicPr>
            <a:picLocks noGrp="1" noChangeAspect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176482" y="72629"/>
            <a:ext cx="3988383" cy="2041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1303421" y="211792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  <a:buClrTx/>
            </a:pP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Chùa</a:t>
            </a:r>
            <a:r>
              <a:rPr lang="en-US" altLang="en-US" sz="1800" b="1" kern="1200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Một</a:t>
            </a:r>
            <a:r>
              <a:rPr lang="en-US" altLang="en-US" sz="1800" b="1" kern="1200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Cột</a:t>
            </a:r>
            <a:endParaRPr lang="en-US" altLang="en-US" sz="1800" b="1" kern="1200" dirty="0">
              <a:solidFill>
                <a:schemeClr val="accent2">
                  <a:lumMod val="75000"/>
                </a:schemeClr>
              </a:solidFill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966536" y="4823704"/>
            <a:ext cx="297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  <a:buClrTx/>
            </a:pP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Nhà</a:t>
            </a:r>
            <a:r>
              <a:rPr lang="en-US" altLang="en-US" sz="1800" b="1" kern="1200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sàn</a:t>
            </a:r>
            <a:r>
              <a:rPr lang="en-US" altLang="en-US" sz="1800" b="1" kern="1200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Bác</a:t>
            </a:r>
            <a:r>
              <a:rPr lang="en-US" altLang="en-US" sz="1800" b="1" kern="1200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Hồ</a:t>
            </a:r>
            <a:endParaRPr lang="en-US" altLang="en-US" sz="1800" b="1" kern="1200" dirty="0">
              <a:solidFill>
                <a:schemeClr val="accent2">
                  <a:lumMod val="75000"/>
                </a:schemeClr>
              </a:solidFill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3" descr="den ngoc s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947" y="2487252"/>
            <a:ext cx="4110737" cy="2299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614139" y="4808315"/>
            <a:ext cx="34295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  <a:buClrTx/>
            </a:pP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Cầu</a:t>
            </a:r>
            <a:r>
              <a:rPr lang="en-US" altLang="en-US" sz="1800" b="1" kern="1200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Thê</a:t>
            </a:r>
            <a:r>
              <a:rPr lang="en-US" altLang="en-US" sz="1800" b="1" kern="1200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Húc</a:t>
            </a:r>
            <a:endParaRPr lang="en-US" altLang="en-US" sz="1800" b="1" kern="1200" dirty="0">
              <a:solidFill>
                <a:schemeClr val="accent2">
                  <a:lumMod val="75000"/>
                </a:schemeClr>
              </a:solidFill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5" descr="IMG_03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3348" y="49930"/>
            <a:ext cx="4543873" cy="2064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61300" y="2092375"/>
            <a:ext cx="75337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Hồ</a:t>
            </a:r>
            <a:r>
              <a:rPr lang="en-US" altLang="en-US" sz="1800" b="1" kern="1200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Hoàn</a:t>
            </a:r>
            <a:r>
              <a:rPr lang="en-US" altLang="en-US" sz="1800" b="1" kern="1200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1800" b="1" kern="1200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Kiếm</a:t>
            </a:r>
            <a:endParaRPr lang="en-US" altLang="en-US" sz="1800" b="1" kern="1200" dirty="0">
              <a:solidFill>
                <a:schemeClr val="accent2">
                  <a:lumMod val="75000"/>
                </a:schemeClr>
              </a:solidFill>
              <a:latin typeface="UTM Futura Ext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1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2" grpId="0"/>
      <p:bldP spid="151564" grpId="0"/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472264" y="527127"/>
            <a:ext cx="8273003" cy="4406334"/>
          </a:xfrm>
          <a:prstGeom prst="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42900">
              <a:spcBef>
                <a:spcPts val="1031"/>
              </a:spcBef>
              <a:buClrTx/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US" sz="2400" b="1" u="sng" kern="1200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+mn-ea"/>
                <a:cs typeface="+mn-cs"/>
              </a:rPr>
              <a:t>GHI NHỚ</a:t>
            </a:r>
          </a:p>
          <a:p>
            <a:pPr defTabSz="342900">
              <a:spcBef>
                <a:spcPts val="1031"/>
              </a:spcBef>
              <a:buClrTx/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US" sz="3200" b="1" kern="1200" dirty="0">
                <a:solidFill>
                  <a:prstClr val="black"/>
                </a:solidFill>
                <a:latin typeface="UTM Nyala" panose="02040603050506020204" pitchFamily="18" charset="0"/>
                <a:ea typeface="+mn-ea"/>
                <a:cs typeface="+mn-cs"/>
              </a:rPr>
              <a:t>   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Thủ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đô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Hà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Nội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nằm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ở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trung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tâm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đồng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bằng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Bắc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Bộ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nơi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có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sông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Hồng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chảy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qua,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rất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thuận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lợi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cho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việc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giao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lưu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với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các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địa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phương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thế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giới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.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Các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phố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cổ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nằm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ở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gần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hồ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Hoàn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Kiếm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.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Hà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Nội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đang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ngày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càng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phát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triển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hiện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đại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hơn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.</a:t>
            </a:r>
          </a:p>
          <a:p>
            <a:pPr defTabSz="342900">
              <a:buClrTx/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  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Thủ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đô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Hà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Nội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là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trung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tâm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chính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trị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của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cả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 smtClean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lang="en-US" sz="3200" b="1" kern="1200" dirty="0" smtClean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lang="en-US" sz="3200" b="1" kern="1200" dirty="0" err="1" smtClean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trung</a:t>
            </a:r>
            <a:r>
              <a:rPr lang="en-US" sz="3200" b="1" kern="1200" dirty="0" smtClean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tâm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lớn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về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kinh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tế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văn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hóa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khoa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học</a:t>
            </a:r>
            <a:r>
              <a:rPr lang="en-US" sz="3200" b="1" kern="1200" dirty="0">
                <a:solidFill>
                  <a:schemeClr val="bg2">
                    <a:lumMod val="10000"/>
                  </a:schemeClr>
                </a:solidFill>
                <a:latin typeface="UTM Nyala" panose="02040603050506020204" pitchFamily="18" charset="0"/>
                <a:ea typeface="+mn-ea"/>
                <a:cs typeface="+mn-cs"/>
              </a:rPr>
              <a:t>.</a:t>
            </a:r>
          </a:p>
          <a:p>
            <a:pPr defTabSz="685800">
              <a:buClrTx/>
            </a:pPr>
            <a:endParaRPr lang="en-US" sz="2400" kern="1200" dirty="0">
              <a:solidFill>
                <a:prstClr val="black"/>
              </a:solidFill>
              <a:latin typeface="UTM Futura Ext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666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9567" y="300281"/>
            <a:ext cx="66463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Cảm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ơn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hẹn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gặp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lại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UTM Dai Co Viet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693" y="300281"/>
            <a:ext cx="66463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Cảm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ơn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hẹn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gặp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Dai Co Viet" panose="02040603050506020204" pitchFamily="18" charset="0"/>
                <a:cs typeface="Arial"/>
                <a:sym typeface="Arial"/>
              </a:rPr>
              <a:t>lại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Dai Co Viet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Phanh xích lô là gì? Bắt nguồn từ đâu mà lại rầm rộ trên mạng xã hội? -  Muarehon | Chọn Đúng Mua Rẻ 28/10/2021 202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85152" l="10000" r="90000">
                        <a14:foregroundMark x1="22500" y1="83721" x2="29875" y2="82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648" y="3745653"/>
            <a:ext cx="2148397" cy="150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ánh hàng rong &amp;#39;ngoan cố&amp;#39; trên vỉa hè đô thị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9667" l="48400" r="98200">
                        <a14:foregroundMark x1="74800" y1="15667" x2="76600" y2="17667"/>
                        <a14:foregroundMark x1="75800" y1="17333" x2="77600" y2="21333"/>
                        <a14:foregroundMark x1="79000" y1="20333" x2="78800" y2="13667"/>
                        <a14:foregroundMark x1="79800" y1="17667" x2="83800" y2="24333"/>
                        <a14:foregroundMark x1="76800" y1="13667" x2="77000" y2="7667"/>
                        <a14:foregroundMark x1="74000" y1="11667" x2="67000" y2="18333"/>
                        <a14:foregroundMark x1="76200" y1="10000" x2="67400" y2="12333"/>
                        <a14:foregroundMark x1="72400" y1="11000" x2="78200" y2="7333"/>
                        <a14:foregroundMark x1="73400" y1="9667" x2="66200" y2="11667"/>
                        <a14:foregroundMark x1="72200" y1="9667" x2="83000" y2="7333"/>
                        <a14:foregroundMark x1="79000" y1="9000" x2="80200" y2="19000"/>
                        <a14:backgroundMark x1="77000" y1="24333" x2="77000" y2="24333"/>
                        <a14:backgroundMark x1="81800" y1="25000" x2="81800" y2="25000"/>
                        <a14:backgroundMark x1="81200" y1="23333" x2="81200" y2="23333"/>
                        <a14:backgroundMark x1="80200" y1="20333" x2="80200" y2="20333"/>
                        <a14:backgroundMark x1="79400" y1="15667" x2="79400" y2="15667"/>
                        <a14:backgroundMark x1="78800" y1="13333" x2="78800" y2="13333"/>
                        <a14:backgroundMark x1="78000" y1="10333" x2="78000" y2="10333"/>
                        <a14:backgroundMark x1="77800" y1="8667" x2="77800" y2="8667"/>
                        <a14:backgroundMark x1="80200" y1="10000" x2="80200" y2="10000"/>
                        <a14:backgroundMark x1="79600" y1="8333" x2="79600" y2="8333"/>
                        <a14:backgroundMark x1="79600" y1="8333" x2="79600" y2="8333"/>
                        <a14:backgroundMark x1="81400" y1="7667" x2="81400" y2="7667"/>
                        <a14:backgroundMark x1="82600" y1="7333" x2="82600" y2="7333"/>
                        <a14:backgroundMark x1="82800" y1="7000" x2="82800" y2="7000"/>
                        <a14:backgroundMark x1="70200" y1="11000" x2="70200" y2="11000"/>
                        <a14:backgroundMark x1="68000" y1="16667" x2="68000" y2="16667"/>
                        <a14:backgroundMark x1="66600" y1="15667" x2="66600" y2="15667"/>
                        <a14:backgroundMark x1="67800" y1="16667" x2="67800" y2="16667"/>
                        <a14:backgroundMark x1="67400" y1="18333" x2="67400" y2="18333"/>
                        <a14:backgroundMark x1="75800" y1="22333" x2="75800" y2="2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763" y="3494177"/>
            <a:ext cx="1303026" cy="78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483" y="-505770"/>
            <a:ext cx="809784" cy="13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83951E-6 L -0.95052 0.01204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5" y="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08642E-6 L -0.03403 -0.0413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" y="-20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 override="childStyl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D2"/>
        </a:solidFill>
        <a:effectLst/>
      </p:bgPr>
    </p:bg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29" b="82500" l="346" r="96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22"/>
          <a:stretch/>
        </p:blipFill>
        <p:spPr>
          <a:xfrm>
            <a:off x="409074" y="2281061"/>
            <a:ext cx="5505450" cy="2453037"/>
          </a:xfrm>
          <a:prstGeom prst="rect">
            <a:avLst/>
          </a:prstGeom>
        </p:spPr>
      </p:pic>
      <p:pic>
        <p:nvPicPr>
          <p:cNvPr id="1026" name="Picture 2" descr="Tự hào Hà Nội trong tô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17" y="270138"/>
            <a:ext cx="2482038" cy="207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ì sao 36 phố phường hầu hết bắt đầu bằng chữ &amp;#39;Hàng&amp;#39;? - Địa điểm du lị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3" y="270138"/>
            <a:ext cx="2848088" cy="201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am quan Chùa Một Cột Hà Nội: ngôi chùa độc đáo nhất Việ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91" y="121894"/>
            <a:ext cx="3290159" cy="2159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1" name="Google Shape;1731;p47"/>
          <p:cNvSpPr txBox="1">
            <a:spLocks noGrp="1"/>
          </p:cNvSpPr>
          <p:nvPr>
            <p:ph type="subTitle" idx="1"/>
          </p:nvPr>
        </p:nvSpPr>
        <p:spPr>
          <a:xfrm>
            <a:off x="3990492" y="2559243"/>
            <a:ext cx="3589403" cy="651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dirty="0" err="1" smtClean="0">
                <a:latin typeface="UTM Sharnay" panose="02040603050506020204" pitchFamily="18" charset="0"/>
              </a:rPr>
              <a:t>Đố</a:t>
            </a:r>
            <a:r>
              <a:rPr lang="en-US" dirty="0" smtClean="0">
                <a:latin typeface="UTM Sharnay" panose="02040603050506020204" pitchFamily="18" charset="0"/>
              </a:rPr>
              <a:t> </a:t>
            </a:r>
            <a:r>
              <a:rPr lang="en-US" dirty="0" err="1" smtClean="0">
                <a:latin typeface="UTM Sharnay" panose="02040603050506020204" pitchFamily="18" charset="0"/>
              </a:rPr>
              <a:t>em</a:t>
            </a:r>
            <a:r>
              <a:rPr lang="en-US" dirty="0" smtClean="0">
                <a:latin typeface="UTM Sharnay" panose="02040603050506020204" pitchFamily="18" charset="0"/>
              </a:rPr>
              <a:t> </a:t>
            </a:r>
            <a:r>
              <a:rPr lang="en-US" dirty="0" err="1" smtClean="0">
                <a:latin typeface="UTM Sharnay" panose="02040603050506020204" pitchFamily="18" charset="0"/>
              </a:rPr>
              <a:t>những</a:t>
            </a:r>
            <a:r>
              <a:rPr lang="en-US" dirty="0" smtClean="0">
                <a:latin typeface="UTM Sharnay" panose="02040603050506020204" pitchFamily="18" charset="0"/>
              </a:rPr>
              <a:t> </a:t>
            </a:r>
            <a:r>
              <a:rPr lang="en-US" dirty="0" err="1" smtClean="0">
                <a:latin typeface="UTM Sharnay" panose="02040603050506020204" pitchFamily="18" charset="0"/>
              </a:rPr>
              <a:t>địa</a:t>
            </a:r>
            <a:r>
              <a:rPr lang="en-US" dirty="0" smtClean="0">
                <a:latin typeface="UTM Sharnay" panose="02040603050506020204" pitchFamily="18" charset="0"/>
              </a:rPr>
              <a:t> </a:t>
            </a:r>
            <a:r>
              <a:rPr lang="en-US" dirty="0" err="1" smtClean="0">
                <a:latin typeface="UTM Sharnay" panose="02040603050506020204" pitchFamily="18" charset="0"/>
              </a:rPr>
              <a:t>danh</a:t>
            </a:r>
            <a:r>
              <a:rPr lang="en-US" dirty="0" smtClean="0">
                <a:latin typeface="UTM Sharnay" panose="02040603050506020204" pitchFamily="18" charset="0"/>
              </a:rPr>
              <a:t> </a:t>
            </a:r>
            <a:r>
              <a:rPr lang="en-US" dirty="0" err="1" smtClean="0">
                <a:latin typeface="UTM Sharnay" panose="02040603050506020204" pitchFamily="18" charset="0"/>
              </a:rPr>
              <a:t>này</a:t>
            </a:r>
            <a:r>
              <a:rPr lang="en-US" dirty="0" smtClean="0">
                <a:latin typeface="UTM Sharnay" panose="02040603050506020204" pitchFamily="18" charset="0"/>
              </a:rPr>
              <a:t> </a:t>
            </a:r>
            <a:r>
              <a:rPr lang="en-US" dirty="0" err="1" smtClean="0">
                <a:latin typeface="UTM Sharnay" panose="02040603050506020204" pitchFamily="18" charset="0"/>
              </a:rPr>
              <a:t>thuộc</a:t>
            </a:r>
            <a:r>
              <a:rPr lang="en-US" dirty="0" smtClean="0">
                <a:latin typeface="UTM Sharnay" panose="02040603050506020204" pitchFamily="18" charset="0"/>
              </a:rPr>
              <a:t> </a:t>
            </a:r>
            <a:r>
              <a:rPr lang="en-US" dirty="0" err="1" smtClean="0">
                <a:latin typeface="UTM Sharnay" panose="02040603050506020204" pitchFamily="18" charset="0"/>
              </a:rPr>
              <a:t>tỉnh</a:t>
            </a:r>
            <a:r>
              <a:rPr lang="en-US" dirty="0" smtClean="0">
                <a:latin typeface="UTM Sharnay" panose="02040603050506020204" pitchFamily="18" charset="0"/>
              </a:rPr>
              <a:t>/</a:t>
            </a:r>
            <a:r>
              <a:rPr lang="en-US" dirty="0" err="1" smtClean="0">
                <a:latin typeface="UTM Sharnay" panose="02040603050506020204" pitchFamily="18" charset="0"/>
              </a:rPr>
              <a:t>thành</a:t>
            </a:r>
            <a:r>
              <a:rPr lang="en-US" dirty="0" smtClean="0">
                <a:latin typeface="UTM Sharnay" panose="02040603050506020204" pitchFamily="18" charset="0"/>
              </a:rPr>
              <a:t> </a:t>
            </a:r>
            <a:r>
              <a:rPr lang="en-US" dirty="0" err="1" smtClean="0">
                <a:latin typeface="UTM Sharnay" panose="02040603050506020204" pitchFamily="18" charset="0"/>
              </a:rPr>
              <a:t>phố</a:t>
            </a:r>
            <a:r>
              <a:rPr lang="en-US" dirty="0" smtClean="0">
                <a:latin typeface="UTM Sharnay" panose="02040603050506020204" pitchFamily="18" charset="0"/>
              </a:rPr>
              <a:t> </a:t>
            </a:r>
            <a:r>
              <a:rPr lang="en-US" dirty="0" err="1" smtClean="0">
                <a:latin typeface="UTM Sharnay" panose="02040603050506020204" pitchFamily="18" charset="0"/>
              </a:rPr>
              <a:t>nào</a:t>
            </a:r>
            <a:r>
              <a:rPr lang="en-US" dirty="0" smtClean="0">
                <a:latin typeface="UTM Sharnay" panose="02040603050506020204" pitchFamily="18" charset="0"/>
              </a:rPr>
              <a:t>?</a:t>
            </a:r>
            <a:endParaRPr dirty="0">
              <a:latin typeface="UTM Sharnay" panose="02040603050506020204" pitchFamily="18" charset="0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UTM Sharnay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4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80" y="2650913"/>
            <a:ext cx="2492587" cy="2492587"/>
          </a:xfrm>
          <a:prstGeom prst="rect">
            <a:avLst/>
          </a:prstGeom>
        </p:spPr>
      </p:pic>
      <p:sp>
        <p:nvSpPr>
          <p:cNvPr id="9" name="Google Shape;1730;p47"/>
          <p:cNvSpPr txBox="1">
            <a:spLocks/>
          </p:cNvSpPr>
          <p:nvPr/>
        </p:nvSpPr>
        <p:spPr>
          <a:xfrm>
            <a:off x="1292423" y="4407856"/>
            <a:ext cx="2993813" cy="6136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pPr>
              <a:buClrTx/>
              <a:buFontTx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arnay" panose="02040603050506020204" pitchFamily="18" charset="0"/>
              </a:rPr>
              <a:t>Thủ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arnay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arnay" panose="02040603050506020204" pitchFamily="18" charset="0"/>
              </a:rPr>
              <a:t>đô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arnay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arnay" panose="02040603050506020204" pitchFamily="18" charset="0"/>
              </a:rPr>
              <a:t>Hà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arnay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Sharnay" panose="02040603050506020204" pitchFamily="18" charset="0"/>
              </a:rPr>
              <a:t>Nội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UTM Sharnay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1" grpId="0" uiExpand="1" build="p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116" y="1801416"/>
            <a:ext cx="9369029" cy="4652963"/>
          </a:xfrm>
        </p:spPr>
        <p:txBody>
          <a:bodyPr/>
          <a:lstStyle/>
          <a:p>
            <a:pPr algn="ctr" defTabSz="650078" fontAlgn="auto">
              <a:spcAft>
                <a:spcPts val="0"/>
              </a:spcAft>
              <a:defRPr/>
            </a:pPr>
            <a: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2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sz="314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sz="314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314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sz="314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sz="3149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6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191" y="-1476375"/>
            <a:ext cx="2334816" cy="346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574006" y="1191"/>
            <a:ext cx="7568804" cy="2075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685595">
              <a:buClrTx/>
              <a:defRPr/>
            </a:pPr>
            <a:endParaRPr lang="en-US" sz="1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595">
              <a:buClrTx/>
              <a:defRPr/>
            </a:pPr>
            <a:r>
              <a:rPr lang="en-US" sz="1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685595">
              <a:buClrTx/>
              <a:defRPr/>
            </a:pPr>
            <a:r>
              <a:rPr lang="en-US" sz="1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685595">
              <a:buClrTx/>
              <a:defRPr/>
            </a:pPr>
            <a:r>
              <a:rPr lang="en-US" sz="1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685595">
              <a:buClrTx/>
              <a:defRPr/>
            </a:pP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</a:t>
            </a:r>
            <a:r>
              <a:rPr lang="en-US" sz="1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algn="ctr" defTabSz="685595">
              <a:buClrTx/>
              <a:defRPr/>
            </a:pP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 defTabSz="685595">
              <a:buClrTx/>
              <a:defRPr/>
            </a:pP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u="sng" kern="1200" dirty="0">
                <a:solidFill>
                  <a:srgbClr val="002060"/>
                </a:solidFill>
                <a:latin typeface="Calibri"/>
              </a:rPr>
              <a:t>0382348780</a:t>
            </a:r>
            <a:r>
              <a:rPr lang="en-US" sz="1800" kern="1200" dirty="0">
                <a:solidFill>
                  <a:srgbClr val="002060"/>
                </a:solidFill>
                <a:latin typeface="Calibri"/>
              </a:rPr>
              <a:t> - </a:t>
            </a:r>
            <a:r>
              <a:rPr lang="en-US" sz="1800" u="sng" kern="1200" dirty="0">
                <a:solidFill>
                  <a:srgbClr val="002060"/>
                </a:solidFill>
                <a:latin typeface="Calibri"/>
              </a:rPr>
              <a:t>0984848929</a:t>
            </a:r>
            <a:endParaRPr lang="en-US" sz="1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595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34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45"/>
          <p:cNvSpPr txBox="1">
            <a:spLocks noGrp="1"/>
          </p:cNvSpPr>
          <p:nvPr>
            <p:ph type="title"/>
          </p:nvPr>
        </p:nvSpPr>
        <p:spPr>
          <a:xfrm>
            <a:off x="858982" y="244134"/>
            <a:ext cx="2022763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UTM Windsor BT" panose="02040603050506020204" pitchFamily="18" charset="0"/>
              </a:rPr>
              <a:t>Bài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UTM Windsor BT" panose="02040603050506020204" pitchFamily="18" charset="0"/>
              </a:rPr>
              <a:t> 15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  <a:latin typeface="UTM Windsor BT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1817" y="244134"/>
            <a:ext cx="52725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AE5B3"/>
                </a:solidFill>
                <a:latin typeface="UTM Dai Co Viet" panose="02040603050506020204" pitchFamily="18" charset="0"/>
              </a:rPr>
              <a:t>THỦ ĐÔ HÀ NỘI</a:t>
            </a:r>
          </a:p>
        </p:txBody>
      </p:sp>
      <p:sp>
        <p:nvSpPr>
          <p:cNvPr id="6" name="Rectangle 5"/>
          <p:cNvSpPr/>
          <p:nvPr/>
        </p:nvSpPr>
        <p:spPr>
          <a:xfrm>
            <a:off x="2710260" y="244134"/>
            <a:ext cx="52725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  <a:latin typeface="UTM Dai Co Viet" panose="02040603050506020204" pitchFamily="18" charset="0"/>
              </a:rPr>
              <a:t>THỦ ĐÔ HÀ NỘI</a:t>
            </a:r>
            <a:endParaRPr lang="en-US" sz="5400" dirty="0">
              <a:solidFill>
                <a:schemeClr val="accent4">
                  <a:lumMod val="75000"/>
                </a:schemeClr>
              </a:solidFill>
              <a:latin typeface="UTM Dai Co Viet" panose="02040603050506020204" pitchFamily="18" charset="0"/>
            </a:endParaRPr>
          </a:p>
        </p:txBody>
      </p:sp>
      <p:pic>
        <p:nvPicPr>
          <p:cNvPr id="1026" name="Picture 2" descr="Phanh xích lô là gì? Bắt nguồn từ đâu mà lại rầm rộ trên mạng xã hội? -  Muarehon | Chọn Đúng Mua Rẻ 28/10/2021 202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85152" l="10000" r="90000">
                        <a14:foregroundMark x1="22500" y1="83721" x2="29875" y2="82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648" y="3745653"/>
            <a:ext cx="2148397" cy="150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ánh hàng rong &amp;#39;ngoan cố&amp;#39; trên vỉa hè đô thị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9667" l="48400" r="98200">
                        <a14:foregroundMark x1="74800" y1="15667" x2="76600" y2="17667"/>
                        <a14:foregroundMark x1="75800" y1="17333" x2="77600" y2="21333"/>
                        <a14:foregroundMark x1="79000" y1="20333" x2="78800" y2="13667"/>
                        <a14:foregroundMark x1="79800" y1="17667" x2="83800" y2="24333"/>
                        <a14:foregroundMark x1="76800" y1="13667" x2="77000" y2="7667"/>
                        <a14:foregroundMark x1="74000" y1="11667" x2="67000" y2="18333"/>
                        <a14:foregroundMark x1="76200" y1="10000" x2="67400" y2="12333"/>
                        <a14:foregroundMark x1="72400" y1="11000" x2="78200" y2="7333"/>
                        <a14:foregroundMark x1="73400" y1="9667" x2="66200" y2="11667"/>
                        <a14:foregroundMark x1="72200" y1="9667" x2="83000" y2="7333"/>
                        <a14:foregroundMark x1="79000" y1="9000" x2="80200" y2="19000"/>
                        <a14:backgroundMark x1="77000" y1="24333" x2="77000" y2="24333"/>
                        <a14:backgroundMark x1="81800" y1="25000" x2="81800" y2="25000"/>
                        <a14:backgroundMark x1="81200" y1="23333" x2="81200" y2="23333"/>
                        <a14:backgroundMark x1="80200" y1="20333" x2="80200" y2="20333"/>
                        <a14:backgroundMark x1="79400" y1="15667" x2="79400" y2="15667"/>
                        <a14:backgroundMark x1="78800" y1="13333" x2="78800" y2="13333"/>
                        <a14:backgroundMark x1="78000" y1="10333" x2="78000" y2="10333"/>
                        <a14:backgroundMark x1="77800" y1="8667" x2="77800" y2="8667"/>
                        <a14:backgroundMark x1="80200" y1="10000" x2="80200" y2="10000"/>
                        <a14:backgroundMark x1="79600" y1="8333" x2="79600" y2="8333"/>
                        <a14:backgroundMark x1="79600" y1="8333" x2="79600" y2="8333"/>
                        <a14:backgroundMark x1="81400" y1="7667" x2="81400" y2="7667"/>
                        <a14:backgroundMark x1="82600" y1="7333" x2="82600" y2="7333"/>
                        <a14:backgroundMark x1="82800" y1="7000" x2="82800" y2="7000"/>
                        <a14:backgroundMark x1="70200" y1="11000" x2="70200" y2="11000"/>
                        <a14:backgroundMark x1="68000" y1="16667" x2="68000" y2="16667"/>
                        <a14:backgroundMark x1="66600" y1="15667" x2="66600" y2="15667"/>
                        <a14:backgroundMark x1="67800" y1="16667" x2="67800" y2="16667"/>
                        <a14:backgroundMark x1="67400" y1="18333" x2="67400" y2="18333"/>
                        <a14:backgroundMark x1="75800" y1="22333" x2="75800" y2="2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763" y="3494177"/>
            <a:ext cx="1303026" cy="78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03" y="-505770"/>
            <a:ext cx="809784" cy="13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2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83951E-6 L -0.95052 0.01204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5" y="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08642E-6 L -0.03403 -0.0413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" y="-20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 override="childStyl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ADE"/>
        </a:solidFill>
        <a:effectLst/>
      </p:bgPr>
    </p:bg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4" y="2343017"/>
            <a:ext cx="4762500" cy="2614862"/>
          </a:xfrm>
          <a:prstGeom prst="rect">
            <a:avLst/>
          </a:prstGeom>
        </p:spPr>
      </p:pic>
      <p:sp>
        <p:nvSpPr>
          <p:cNvPr id="2597" name="Google Shape;2597;p61"/>
          <p:cNvSpPr txBox="1">
            <a:spLocks noGrp="1"/>
          </p:cNvSpPr>
          <p:nvPr>
            <p:ph type="subTitle" idx="1"/>
          </p:nvPr>
        </p:nvSpPr>
        <p:spPr>
          <a:xfrm>
            <a:off x="598914" y="1242545"/>
            <a:ext cx="2088000" cy="4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2800" b="1" dirty="0" smtClean="0">
                <a:solidFill>
                  <a:schemeClr val="accent4">
                    <a:lumMod val="75000"/>
                  </a:schemeClr>
                </a:solidFill>
                <a:latin typeface="UTM Nyala" panose="02040603050506020204" pitchFamily="18" charset="0"/>
              </a:rPr>
              <a:t>KHỞI ĐỘNG</a:t>
            </a:r>
            <a:endParaRPr sz="2800" b="1" dirty="0">
              <a:solidFill>
                <a:schemeClr val="accent4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2599" name="Google Shape;2599;p61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solidFill>
                  <a:schemeClr val="accent6">
                    <a:lumMod val="50000"/>
                  </a:schemeClr>
                </a:solidFill>
                <a:latin typeface="UTM Nyala" panose="02040603050506020204" pitchFamily="18" charset="0"/>
              </a:rPr>
              <a:t>VẬN DỤNG</a:t>
            </a:r>
            <a:endParaRPr sz="2800" b="1" dirty="0">
              <a:solidFill>
                <a:schemeClr val="accent6">
                  <a:lumMod val="50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2601" name="Google Shape;2601;p61"/>
          <p:cNvSpPr txBox="1">
            <a:spLocks noGrp="1"/>
          </p:cNvSpPr>
          <p:nvPr>
            <p:ph type="title" idx="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</a:rPr>
              <a:t>03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02" name="Google Shape;2602;p61"/>
          <p:cNvSpPr txBox="1">
            <a:spLocks noGrp="1"/>
          </p:cNvSpPr>
          <p:nvPr>
            <p:ph type="title" idx="6"/>
          </p:nvPr>
        </p:nvSpPr>
        <p:spPr>
          <a:xfrm>
            <a:off x="598930" y="475741"/>
            <a:ext cx="20880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>
                    <a:lumMod val="75000"/>
                  </a:schemeClr>
                </a:solidFill>
              </a:rPr>
              <a:t>01</a:t>
            </a:r>
            <a:endParaRPr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03" name="Google Shape;2603;p61"/>
          <p:cNvSpPr txBox="1">
            <a:spLocks noGrp="1"/>
          </p:cNvSpPr>
          <p:nvPr>
            <p:ph type="subTitle" idx="7"/>
          </p:nvPr>
        </p:nvSpPr>
        <p:spPr>
          <a:xfrm>
            <a:off x="3335469" y="1727885"/>
            <a:ext cx="2088000" cy="4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solidFill>
                  <a:schemeClr val="tx2">
                    <a:lumMod val="50000"/>
                  </a:schemeClr>
                </a:solidFill>
                <a:latin typeface="UTM Nyala" panose="02040603050506020204" pitchFamily="18" charset="0"/>
              </a:rPr>
              <a:t>KHÁM PHÁ</a:t>
            </a:r>
            <a:endParaRPr sz="2800" b="1" dirty="0">
              <a:solidFill>
                <a:schemeClr val="tx2">
                  <a:lumMod val="50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2605" name="Google Shape;2605;p61"/>
          <p:cNvSpPr txBox="1">
            <a:spLocks noGrp="1"/>
          </p:cNvSpPr>
          <p:nvPr>
            <p:ph type="title" idx="9"/>
          </p:nvPr>
        </p:nvSpPr>
        <p:spPr>
          <a:xfrm>
            <a:off x="3335513" y="958145"/>
            <a:ext cx="20880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50000"/>
                  </a:schemeClr>
                </a:solidFill>
              </a:rPr>
              <a:t>02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6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2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3" grpId="0" build="p"/>
      <p:bldP spid="26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05188" y="212798"/>
            <a:ext cx="4566098" cy="396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23">
              <a:lnSpc>
                <a:spcPts val="2996"/>
              </a:lnSpc>
              <a:buClrTx/>
            </a:pPr>
            <a:r>
              <a:rPr lang="en-US" sz="2801" kern="1200" dirty="0" smtClean="0">
                <a:solidFill>
                  <a:schemeClr val="bg2">
                    <a:lumMod val="25000"/>
                  </a:schemeClr>
                </a:solidFill>
                <a:latin typeface="UTM Sharnay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I- VỊ TRÍ CỦA HÀ NỘI</a:t>
            </a:r>
            <a:endParaRPr lang="en-US" sz="2801" kern="1200" dirty="0">
              <a:solidFill>
                <a:schemeClr val="bg2">
                  <a:lumMod val="25000"/>
                </a:schemeClr>
              </a:solidFill>
              <a:latin typeface="UTM Sharnay" panose="020406030505060202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48622">
            <a:off x="3779217" y="4586752"/>
            <a:ext cx="90214" cy="982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48622">
            <a:off x="3547135" y="4411932"/>
            <a:ext cx="132833" cy="14463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3611" y="1451810"/>
            <a:ext cx="4684529" cy="2141621"/>
            <a:chOff x="373611" y="609060"/>
            <a:chExt cx="4684529" cy="3600092"/>
          </a:xfrm>
        </p:grpSpPr>
        <p:grpSp>
          <p:nvGrpSpPr>
            <p:cNvPr id="8" name="Group 8"/>
            <p:cNvGrpSpPr/>
            <p:nvPr/>
          </p:nvGrpSpPr>
          <p:grpSpPr>
            <a:xfrm>
              <a:off x="373611" y="609060"/>
              <a:ext cx="4511424" cy="3600092"/>
              <a:chOff x="-3810" y="0"/>
              <a:chExt cx="5088738" cy="3609492"/>
            </a:xfrm>
            <a:solidFill>
              <a:schemeClr val="bg1"/>
            </a:solidFill>
          </p:grpSpPr>
          <p:sp>
            <p:nvSpPr>
              <p:cNvPr id="9" name="Freeform 9"/>
              <p:cNvSpPr/>
              <p:nvPr/>
            </p:nvSpPr>
            <p:spPr>
              <a:xfrm>
                <a:off x="10160" y="0"/>
                <a:ext cx="5059527" cy="3599331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  <a:prstDash val="dash"/>
              </a:ln>
            </p:spPr>
          </p:sp>
          <p:sp>
            <p:nvSpPr>
              <p:cNvPr id="10" name="Freeform 10"/>
              <p:cNvSpPr/>
              <p:nvPr/>
            </p:nvSpPr>
            <p:spPr>
              <a:xfrm>
                <a:off x="-3810" y="0"/>
                <a:ext cx="5088738" cy="3609492"/>
              </a:xfrm>
              <a:custGeom>
                <a:avLst/>
                <a:gdLst/>
                <a:ahLst/>
                <a:cxnLst/>
                <a:rect l="l" t="t" r="r" b="b"/>
                <a:pathLst>
                  <a:path w="5088738" h="3609492">
                    <a:moveTo>
                      <a:pt x="5054448" y="21590"/>
                    </a:moveTo>
                    <a:cubicBezTo>
                      <a:pt x="5055718" y="34290"/>
                      <a:pt x="5055718" y="44450"/>
                      <a:pt x="5056988" y="54610"/>
                    </a:cubicBezTo>
                    <a:cubicBezTo>
                      <a:pt x="5059528" y="118241"/>
                      <a:pt x="5060798" y="196297"/>
                      <a:pt x="5063338" y="271565"/>
                    </a:cubicBezTo>
                    <a:cubicBezTo>
                      <a:pt x="5063338" y="380286"/>
                      <a:pt x="5076038" y="2524036"/>
                      <a:pt x="5082388" y="2632756"/>
                    </a:cubicBezTo>
                    <a:cubicBezTo>
                      <a:pt x="5088738" y="2797231"/>
                      <a:pt x="5084928" y="2964494"/>
                      <a:pt x="5084928" y="3128969"/>
                    </a:cubicBezTo>
                    <a:cubicBezTo>
                      <a:pt x="5084928" y="3273930"/>
                      <a:pt x="5086198" y="3407740"/>
                      <a:pt x="5087468" y="3548532"/>
                    </a:cubicBezTo>
                    <a:cubicBezTo>
                      <a:pt x="5087468" y="3570122"/>
                      <a:pt x="5087468" y="3584092"/>
                      <a:pt x="5087468" y="3608222"/>
                    </a:cubicBezTo>
                    <a:cubicBezTo>
                      <a:pt x="5064608" y="3608222"/>
                      <a:pt x="5044288" y="3609492"/>
                      <a:pt x="5013023" y="3608222"/>
                    </a:cubicBezTo>
                    <a:cubicBezTo>
                      <a:pt x="4756535" y="3603142"/>
                      <a:pt x="4496101" y="3609492"/>
                      <a:pt x="4239612" y="3604412"/>
                    </a:cubicBezTo>
                    <a:cubicBezTo>
                      <a:pt x="4085719" y="3600602"/>
                      <a:pt x="3935772" y="3603142"/>
                      <a:pt x="3781879" y="3600602"/>
                    </a:cubicBezTo>
                    <a:cubicBezTo>
                      <a:pt x="3710852" y="3599332"/>
                      <a:pt x="3639824" y="3598062"/>
                      <a:pt x="3568796" y="3596792"/>
                    </a:cubicBezTo>
                    <a:cubicBezTo>
                      <a:pt x="3525391" y="3596792"/>
                      <a:pt x="3485931" y="3598062"/>
                      <a:pt x="3442525" y="3598062"/>
                    </a:cubicBezTo>
                    <a:cubicBezTo>
                      <a:pt x="3332038" y="3596792"/>
                      <a:pt x="3028198" y="3598062"/>
                      <a:pt x="2917710" y="3596792"/>
                    </a:cubicBezTo>
                    <a:cubicBezTo>
                      <a:pt x="2838791" y="3595522"/>
                      <a:pt x="1260401" y="3604412"/>
                      <a:pt x="1181481" y="3603142"/>
                    </a:cubicBezTo>
                    <a:cubicBezTo>
                      <a:pt x="1161751" y="3603142"/>
                      <a:pt x="1138075" y="3604412"/>
                      <a:pt x="1118346" y="3604412"/>
                    </a:cubicBezTo>
                    <a:cubicBezTo>
                      <a:pt x="1070994" y="3604412"/>
                      <a:pt x="1027588" y="3605682"/>
                      <a:pt x="980236" y="3605682"/>
                    </a:cubicBezTo>
                    <a:cubicBezTo>
                      <a:pt x="861857" y="3605682"/>
                      <a:pt x="747424" y="3604412"/>
                      <a:pt x="629045" y="3603142"/>
                    </a:cubicBezTo>
                    <a:cubicBezTo>
                      <a:pt x="558017" y="3601872"/>
                      <a:pt x="486989" y="3600602"/>
                      <a:pt x="419908" y="3599332"/>
                    </a:cubicBezTo>
                    <a:cubicBezTo>
                      <a:pt x="293637" y="3598062"/>
                      <a:pt x="167365" y="3596792"/>
                      <a:pt x="48260" y="3596792"/>
                    </a:cubicBezTo>
                    <a:cubicBezTo>
                      <a:pt x="38100" y="3596792"/>
                      <a:pt x="29210" y="3596792"/>
                      <a:pt x="19050" y="3595522"/>
                    </a:cubicBezTo>
                    <a:cubicBezTo>
                      <a:pt x="10160" y="3594252"/>
                      <a:pt x="5080" y="3587902"/>
                      <a:pt x="7620" y="3579012"/>
                    </a:cubicBezTo>
                    <a:cubicBezTo>
                      <a:pt x="16510" y="3547125"/>
                      <a:pt x="12700" y="3477433"/>
                      <a:pt x="11430" y="3404952"/>
                    </a:cubicBezTo>
                    <a:cubicBezTo>
                      <a:pt x="10160" y="3257204"/>
                      <a:pt x="6350" y="3112243"/>
                      <a:pt x="7620" y="2964494"/>
                    </a:cubicBezTo>
                    <a:cubicBezTo>
                      <a:pt x="5080" y="2780505"/>
                      <a:pt x="0" y="502945"/>
                      <a:pt x="7620" y="316168"/>
                    </a:cubicBezTo>
                    <a:cubicBezTo>
                      <a:pt x="8890" y="279928"/>
                      <a:pt x="7620" y="240900"/>
                      <a:pt x="8890" y="204660"/>
                    </a:cubicBezTo>
                    <a:cubicBezTo>
                      <a:pt x="10160" y="146118"/>
                      <a:pt x="12700" y="8200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8716" y="30480"/>
                      <a:pt x="131852" y="29210"/>
                    </a:cubicBezTo>
                    <a:cubicBezTo>
                      <a:pt x="238393" y="25400"/>
                      <a:pt x="344934" y="22860"/>
                      <a:pt x="455422" y="20320"/>
                    </a:cubicBezTo>
                    <a:cubicBezTo>
                      <a:pt x="530395" y="17780"/>
                      <a:pt x="605369" y="16510"/>
                      <a:pt x="676396" y="13970"/>
                    </a:cubicBezTo>
                    <a:cubicBezTo>
                      <a:pt x="747424" y="11430"/>
                      <a:pt x="822397" y="8890"/>
                      <a:pt x="893425" y="8890"/>
                    </a:cubicBezTo>
                    <a:cubicBezTo>
                      <a:pt x="972344" y="7620"/>
                      <a:pt x="1051264" y="10160"/>
                      <a:pt x="1130183" y="8890"/>
                    </a:cubicBezTo>
                    <a:cubicBezTo>
                      <a:pt x="1228833" y="8890"/>
                      <a:pt x="3016360" y="6350"/>
                      <a:pt x="3115009" y="5080"/>
                    </a:cubicBezTo>
                    <a:cubicBezTo>
                      <a:pt x="3209713" y="3810"/>
                      <a:pt x="3304416" y="2540"/>
                      <a:pt x="3403065" y="2540"/>
                    </a:cubicBezTo>
                    <a:cubicBezTo>
                      <a:pt x="3564850" y="1270"/>
                      <a:pt x="3722690" y="0"/>
                      <a:pt x="3884474" y="0"/>
                    </a:cubicBezTo>
                    <a:cubicBezTo>
                      <a:pt x="3951556" y="0"/>
                      <a:pt x="4022584" y="2540"/>
                      <a:pt x="4089665" y="2540"/>
                    </a:cubicBezTo>
                    <a:cubicBezTo>
                      <a:pt x="4275126" y="3810"/>
                      <a:pt x="4464533" y="5080"/>
                      <a:pt x="4649993" y="7620"/>
                    </a:cubicBezTo>
                    <a:cubicBezTo>
                      <a:pt x="4748643" y="8890"/>
                      <a:pt x="4847292" y="12700"/>
                      <a:pt x="4945942" y="16510"/>
                    </a:cubicBezTo>
                    <a:cubicBezTo>
                      <a:pt x="4969618" y="16510"/>
                      <a:pt x="4993293" y="16510"/>
                      <a:pt x="5013023" y="16510"/>
                    </a:cubicBezTo>
                    <a:cubicBezTo>
                      <a:pt x="5035398" y="17780"/>
                      <a:pt x="5044288" y="20320"/>
                      <a:pt x="5054448" y="21590"/>
                    </a:cubicBezTo>
                    <a:close/>
                    <a:moveTo>
                      <a:pt x="5064608" y="3591712"/>
                    </a:moveTo>
                    <a:cubicBezTo>
                      <a:pt x="5065878" y="3575202"/>
                      <a:pt x="5067148" y="3562502"/>
                      <a:pt x="5067148" y="3549802"/>
                    </a:cubicBezTo>
                    <a:cubicBezTo>
                      <a:pt x="5065878" y="3393801"/>
                      <a:pt x="5064608" y="3246053"/>
                      <a:pt x="5064608" y="3087153"/>
                    </a:cubicBezTo>
                    <a:cubicBezTo>
                      <a:pt x="5064608" y="3014673"/>
                      <a:pt x="5067148" y="2942192"/>
                      <a:pt x="5065878" y="2869712"/>
                    </a:cubicBezTo>
                    <a:cubicBezTo>
                      <a:pt x="5065878" y="2802807"/>
                      <a:pt x="5064608" y="2733114"/>
                      <a:pt x="5063338" y="2666209"/>
                    </a:cubicBezTo>
                    <a:cubicBezTo>
                      <a:pt x="5058258" y="2563064"/>
                      <a:pt x="5046828" y="427677"/>
                      <a:pt x="5046828" y="324531"/>
                    </a:cubicBezTo>
                    <a:cubicBezTo>
                      <a:pt x="5044288" y="238112"/>
                      <a:pt x="5041748" y="148905"/>
                      <a:pt x="5039208" y="63500"/>
                    </a:cubicBezTo>
                    <a:cubicBezTo>
                      <a:pt x="5037938" y="44450"/>
                      <a:pt x="5036668" y="43180"/>
                      <a:pt x="5001186" y="41910"/>
                    </a:cubicBezTo>
                    <a:cubicBezTo>
                      <a:pt x="4989348" y="41910"/>
                      <a:pt x="4981456" y="41910"/>
                      <a:pt x="4969618" y="40640"/>
                    </a:cubicBezTo>
                    <a:cubicBezTo>
                      <a:pt x="4870968" y="36830"/>
                      <a:pt x="4768373" y="31750"/>
                      <a:pt x="4669724" y="30480"/>
                    </a:cubicBezTo>
                    <a:cubicBezTo>
                      <a:pt x="4429019" y="26670"/>
                      <a:pt x="4184369" y="25400"/>
                      <a:pt x="3943664" y="22860"/>
                    </a:cubicBezTo>
                    <a:cubicBezTo>
                      <a:pt x="3908150" y="22860"/>
                      <a:pt x="3868691" y="22860"/>
                      <a:pt x="3833177" y="22860"/>
                    </a:cubicBezTo>
                    <a:cubicBezTo>
                      <a:pt x="3773987" y="22860"/>
                      <a:pt x="3714797" y="22860"/>
                      <a:pt x="3659554" y="22860"/>
                    </a:cubicBezTo>
                    <a:cubicBezTo>
                      <a:pt x="3533283" y="22860"/>
                      <a:pt x="3407012" y="22860"/>
                      <a:pt x="3284686" y="24130"/>
                    </a:cubicBezTo>
                    <a:cubicBezTo>
                      <a:pt x="3178145" y="25400"/>
                      <a:pt x="1382726" y="29210"/>
                      <a:pt x="1276185" y="29210"/>
                    </a:cubicBezTo>
                    <a:cubicBezTo>
                      <a:pt x="1102562" y="29210"/>
                      <a:pt x="928939" y="26670"/>
                      <a:pt x="755316" y="33020"/>
                    </a:cubicBezTo>
                    <a:cubicBezTo>
                      <a:pt x="664558" y="36830"/>
                      <a:pt x="577747" y="36830"/>
                      <a:pt x="490935" y="38100"/>
                    </a:cubicBezTo>
                    <a:cubicBezTo>
                      <a:pt x="340988" y="41910"/>
                      <a:pt x="191041" y="45720"/>
                      <a:pt x="49530" y="50800"/>
                    </a:cubicBezTo>
                    <a:cubicBezTo>
                      <a:pt x="36830" y="50800"/>
                      <a:pt x="34290" y="53340"/>
                      <a:pt x="33020" y="73637"/>
                    </a:cubicBezTo>
                    <a:cubicBezTo>
                      <a:pt x="31750" y="123816"/>
                      <a:pt x="31750" y="173995"/>
                      <a:pt x="30480" y="224174"/>
                    </a:cubicBezTo>
                    <a:cubicBezTo>
                      <a:pt x="29210" y="307805"/>
                      <a:pt x="26670" y="388649"/>
                      <a:pt x="25400" y="472280"/>
                    </a:cubicBezTo>
                    <a:cubicBezTo>
                      <a:pt x="20320" y="561487"/>
                      <a:pt x="26670" y="2741477"/>
                      <a:pt x="29210" y="2830684"/>
                    </a:cubicBezTo>
                    <a:cubicBezTo>
                      <a:pt x="29210" y="2925466"/>
                      <a:pt x="29210" y="3023036"/>
                      <a:pt x="30480" y="3117818"/>
                    </a:cubicBezTo>
                    <a:cubicBezTo>
                      <a:pt x="30480" y="3187511"/>
                      <a:pt x="33020" y="3257204"/>
                      <a:pt x="33020" y="3326897"/>
                    </a:cubicBezTo>
                    <a:cubicBezTo>
                      <a:pt x="33020" y="3402164"/>
                      <a:pt x="33020" y="3477433"/>
                      <a:pt x="31750" y="3549802"/>
                    </a:cubicBezTo>
                    <a:cubicBezTo>
                      <a:pt x="31750" y="3553612"/>
                      <a:pt x="31750" y="3556152"/>
                      <a:pt x="31750" y="3559962"/>
                    </a:cubicBezTo>
                    <a:cubicBezTo>
                      <a:pt x="31750" y="3570122"/>
                      <a:pt x="35560" y="3573932"/>
                      <a:pt x="44450" y="3573932"/>
                    </a:cubicBezTo>
                    <a:cubicBezTo>
                      <a:pt x="76608" y="3573932"/>
                      <a:pt x="131852" y="3575202"/>
                      <a:pt x="183149" y="3575202"/>
                    </a:cubicBezTo>
                    <a:cubicBezTo>
                      <a:pt x="258123" y="3575202"/>
                      <a:pt x="337042" y="3572662"/>
                      <a:pt x="412016" y="3575202"/>
                    </a:cubicBezTo>
                    <a:cubicBezTo>
                      <a:pt x="534341" y="3579012"/>
                      <a:pt x="656666" y="3581552"/>
                      <a:pt x="778992" y="3580282"/>
                    </a:cubicBezTo>
                    <a:cubicBezTo>
                      <a:pt x="857911" y="3579012"/>
                      <a:pt x="932885" y="3581552"/>
                      <a:pt x="1011804" y="3581552"/>
                    </a:cubicBezTo>
                    <a:cubicBezTo>
                      <a:pt x="1126238" y="3581552"/>
                      <a:pt x="1240671" y="3580282"/>
                      <a:pt x="1355104" y="3581552"/>
                    </a:cubicBezTo>
                    <a:cubicBezTo>
                      <a:pt x="1524781" y="3582822"/>
                      <a:pt x="3387281" y="3572662"/>
                      <a:pt x="3560905" y="3575202"/>
                    </a:cubicBezTo>
                    <a:cubicBezTo>
                      <a:pt x="3635878" y="3576472"/>
                      <a:pt x="3710852" y="3577742"/>
                      <a:pt x="3781879" y="3577742"/>
                    </a:cubicBezTo>
                    <a:cubicBezTo>
                      <a:pt x="3912096" y="3580282"/>
                      <a:pt x="4038368" y="3576472"/>
                      <a:pt x="4168585" y="3580282"/>
                    </a:cubicBezTo>
                    <a:cubicBezTo>
                      <a:pt x="4275126" y="3582822"/>
                      <a:pt x="4381668" y="3582822"/>
                      <a:pt x="4488209" y="3585362"/>
                    </a:cubicBezTo>
                    <a:cubicBezTo>
                      <a:pt x="4646048" y="3589172"/>
                      <a:pt x="4803887" y="3591712"/>
                      <a:pt x="4961726" y="3592982"/>
                    </a:cubicBezTo>
                    <a:cubicBezTo>
                      <a:pt x="5020915" y="3592982"/>
                      <a:pt x="5044288" y="3591712"/>
                      <a:pt x="5064608" y="3591712"/>
                    </a:cubicBez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  <a:prstDash val="dash"/>
              </a:ln>
            </p:spPr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2F22A9-AE1F-4669-B48D-424668D54C6C}"/>
                </a:ext>
              </a:extLst>
            </p:cNvPr>
            <p:cNvSpPr/>
            <p:nvPr/>
          </p:nvSpPr>
          <p:spPr>
            <a:xfrm>
              <a:off x="622373" y="1200686"/>
              <a:ext cx="4435767" cy="2095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giáp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tỉnh</a:t>
              </a:r>
              <a:r>
                <a:rPr lang="en-US" sz="2500" i="1" kern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500" i="1" kern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500" i="1" kern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" y="3239317"/>
            <a:ext cx="1015565" cy="16961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946406">
            <a:off x="4083706" y="3130217"/>
            <a:ext cx="676618" cy="637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58" y="64168"/>
            <a:ext cx="4054184" cy="487129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429543" y="786063"/>
            <a:ext cx="644946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910096" y="1498956"/>
            <a:ext cx="644946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804927" y="3086917"/>
            <a:ext cx="644946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291453" y="4429991"/>
            <a:ext cx="644946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406058" y="2934517"/>
            <a:ext cx="644946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362696" y="1194543"/>
            <a:ext cx="644946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406058" y="464627"/>
            <a:ext cx="644946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9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05188" y="212798"/>
            <a:ext cx="4566098" cy="396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23">
              <a:lnSpc>
                <a:spcPts val="2996"/>
              </a:lnSpc>
              <a:buClrTx/>
            </a:pPr>
            <a:r>
              <a:rPr lang="en-US" sz="2801" kern="1200" dirty="0" smtClean="0">
                <a:solidFill>
                  <a:schemeClr val="bg2">
                    <a:lumMod val="25000"/>
                  </a:schemeClr>
                </a:solidFill>
                <a:latin typeface="UTM Sharnay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I- VỊ TRÍ CỦA HÀ NỘI</a:t>
            </a:r>
            <a:endParaRPr lang="en-US" sz="2801" kern="1200" dirty="0">
              <a:solidFill>
                <a:schemeClr val="bg2">
                  <a:lumMod val="25000"/>
                </a:schemeClr>
              </a:solidFill>
              <a:latin typeface="UTM Sharnay" panose="020406030505060202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48622">
            <a:off x="3779217" y="4586752"/>
            <a:ext cx="90214" cy="982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48622">
            <a:off x="3547135" y="4411932"/>
            <a:ext cx="132833" cy="14463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3611" y="1451810"/>
            <a:ext cx="4511424" cy="1787507"/>
            <a:chOff x="373611" y="609060"/>
            <a:chExt cx="4511424" cy="3600092"/>
          </a:xfrm>
        </p:grpSpPr>
        <p:grpSp>
          <p:nvGrpSpPr>
            <p:cNvPr id="8" name="Group 8"/>
            <p:cNvGrpSpPr/>
            <p:nvPr/>
          </p:nvGrpSpPr>
          <p:grpSpPr>
            <a:xfrm>
              <a:off x="373611" y="609060"/>
              <a:ext cx="4511424" cy="3600092"/>
              <a:chOff x="-3810" y="0"/>
              <a:chExt cx="5088738" cy="3609492"/>
            </a:xfrm>
            <a:solidFill>
              <a:schemeClr val="bg1"/>
            </a:solidFill>
          </p:grpSpPr>
          <p:sp>
            <p:nvSpPr>
              <p:cNvPr id="9" name="Freeform 9"/>
              <p:cNvSpPr/>
              <p:nvPr/>
            </p:nvSpPr>
            <p:spPr>
              <a:xfrm>
                <a:off x="10160" y="0"/>
                <a:ext cx="5059527" cy="3599331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  <a:prstDash val="dash"/>
              </a:ln>
            </p:spPr>
          </p:sp>
          <p:sp>
            <p:nvSpPr>
              <p:cNvPr id="10" name="Freeform 10"/>
              <p:cNvSpPr/>
              <p:nvPr/>
            </p:nvSpPr>
            <p:spPr>
              <a:xfrm>
                <a:off x="-3810" y="0"/>
                <a:ext cx="5088738" cy="3609492"/>
              </a:xfrm>
              <a:custGeom>
                <a:avLst/>
                <a:gdLst/>
                <a:ahLst/>
                <a:cxnLst/>
                <a:rect l="l" t="t" r="r" b="b"/>
                <a:pathLst>
                  <a:path w="5088738" h="3609492">
                    <a:moveTo>
                      <a:pt x="5054448" y="21590"/>
                    </a:moveTo>
                    <a:cubicBezTo>
                      <a:pt x="5055718" y="34290"/>
                      <a:pt x="5055718" y="44450"/>
                      <a:pt x="5056988" y="54610"/>
                    </a:cubicBezTo>
                    <a:cubicBezTo>
                      <a:pt x="5059528" y="118241"/>
                      <a:pt x="5060798" y="196297"/>
                      <a:pt x="5063338" y="271565"/>
                    </a:cubicBezTo>
                    <a:cubicBezTo>
                      <a:pt x="5063338" y="380286"/>
                      <a:pt x="5076038" y="2524036"/>
                      <a:pt x="5082388" y="2632756"/>
                    </a:cubicBezTo>
                    <a:cubicBezTo>
                      <a:pt x="5088738" y="2797231"/>
                      <a:pt x="5084928" y="2964494"/>
                      <a:pt x="5084928" y="3128969"/>
                    </a:cubicBezTo>
                    <a:cubicBezTo>
                      <a:pt x="5084928" y="3273930"/>
                      <a:pt x="5086198" y="3407740"/>
                      <a:pt x="5087468" y="3548532"/>
                    </a:cubicBezTo>
                    <a:cubicBezTo>
                      <a:pt x="5087468" y="3570122"/>
                      <a:pt x="5087468" y="3584092"/>
                      <a:pt x="5087468" y="3608222"/>
                    </a:cubicBezTo>
                    <a:cubicBezTo>
                      <a:pt x="5064608" y="3608222"/>
                      <a:pt x="5044288" y="3609492"/>
                      <a:pt x="5013023" y="3608222"/>
                    </a:cubicBezTo>
                    <a:cubicBezTo>
                      <a:pt x="4756535" y="3603142"/>
                      <a:pt x="4496101" y="3609492"/>
                      <a:pt x="4239612" y="3604412"/>
                    </a:cubicBezTo>
                    <a:cubicBezTo>
                      <a:pt x="4085719" y="3600602"/>
                      <a:pt x="3935772" y="3603142"/>
                      <a:pt x="3781879" y="3600602"/>
                    </a:cubicBezTo>
                    <a:cubicBezTo>
                      <a:pt x="3710852" y="3599332"/>
                      <a:pt x="3639824" y="3598062"/>
                      <a:pt x="3568796" y="3596792"/>
                    </a:cubicBezTo>
                    <a:cubicBezTo>
                      <a:pt x="3525391" y="3596792"/>
                      <a:pt x="3485931" y="3598062"/>
                      <a:pt x="3442525" y="3598062"/>
                    </a:cubicBezTo>
                    <a:cubicBezTo>
                      <a:pt x="3332038" y="3596792"/>
                      <a:pt x="3028198" y="3598062"/>
                      <a:pt x="2917710" y="3596792"/>
                    </a:cubicBezTo>
                    <a:cubicBezTo>
                      <a:pt x="2838791" y="3595522"/>
                      <a:pt x="1260401" y="3604412"/>
                      <a:pt x="1181481" y="3603142"/>
                    </a:cubicBezTo>
                    <a:cubicBezTo>
                      <a:pt x="1161751" y="3603142"/>
                      <a:pt x="1138075" y="3604412"/>
                      <a:pt x="1118346" y="3604412"/>
                    </a:cubicBezTo>
                    <a:cubicBezTo>
                      <a:pt x="1070994" y="3604412"/>
                      <a:pt x="1027588" y="3605682"/>
                      <a:pt x="980236" y="3605682"/>
                    </a:cubicBezTo>
                    <a:cubicBezTo>
                      <a:pt x="861857" y="3605682"/>
                      <a:pt x="747424" y="3604412"/>
                      <a:pt x="629045" y="3603142"/>
                    </a:cubicBezTo>
                    <a:cubicBezTo>
                      <a:pt x="558017" y="3601872"/>
                      <a:pt x="486989" y="3600602"/>
                      <a:pt x="419908" y="3599332"/>
                    </a:cubicBezTo>
                    <a:cubicBezTo>
                      <a:pt x="293637" y="3598062"/>
                      <a:pt x="167365" y="3596792"/>
                      <a:pt x="48260" y="3596792"/>
                    </a:cubicBezTo>
                    <a:cubicBezTo>
                      <a:pt x="38100" y="3596792"/>
                      <a:pt x="29210" y="3596792"/>
                      <a:pt x="19050" y="3595522"/>
                    </a:cubicBezTo>
                    <a:cubicBezTo>
                      <a:pt x="10160" y="3594252"/>
                      <a:pt x="5080" y="3587902"/>
                      <a:pt x="7620" y="3579012"/>
                    </a:cubicBezTo>
                    <a:cubicBezTo>
                      <a:pt x="16510" y="3547125"/>
                      <a:pt x="12700" y="3477433"/>
                      <a:pt x="11430" y="3404952"/>
                    </a:cubicBezTo>
                    <a:cubicBezTo>
                      <a:pt x="10160" y="3257204"/>
                      <a:pt x="6350" y="3112243"/>
                      <a:pt x="7620" y="2964494"/>
                    </a:cubicBezTo>
                    <a:cubicBezTo>
                      <a:pt x="5080" y="2780505"/>
                      <a:pt x="0" y="502945"/>
                      <a:pt x="7620" y="316168"/>
                    </a:cubicBezTo>
                    <a:cubicBezTo>
                      <a:pt x="8890" y="279928"/>
                      <a:pt x="7620" y="240900"/>
                      <a:pt x="8890" y="204660"/>
                    </a:cubicBezTo>
                    <a:cubicBezTo>
                      <a:pt x="10160" y="146118"/>
                      <a:pt x="12700" y="8200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8716" y="30480"/>
                      <a:pt x="131852" y="29210"/>
                    </a:cubicBezTo>
                    <a:cubicBezTo>
                      <a:pt x="238393" y="25400"/>
                      <a:pt x="344934" y="22860"/>
                      <a:pt x="455422" y="20320"/>
                    </a:cubicBezTo>
                    <a:cubicBezTo>
                      <a:pt x="530395" y="17780"/>
                      <a:pt x="605369" y="16510"/>
                      <a:pt x="676396" y="13970"/>
                    </a:cubicBezTo>
                    <a:cubicBezTo>
                      <a:pt x="747424" y="11430"/>
                      <a:pt x="822397" y="8890"/>
                      <a:pt x="893425" y="8890"/>
                    </a:cubicBezTo>
                    <a:cubicBezTo>
                      <a:pt x="972344" y="7620"/>
                      <a:pt x="1051264" y="10160"/>
                      <a:pt x="1130183" y="8890"/>
                    </a:cubicBezTo>
                    <a:cubicBezTo>
                      <a:pt x="1228833" y="8890"/>
                      <a:pt x="3016360" y="6350"/>
                      <a:pt x="3115009" y="5080"/>
                    </a:cubicBezTo>
                    <a:cubicBezTo>
                      <a:pt x="3209713" y="3810"/>
                      <a:pt x="3304416" y="2540"/>
                      <a:pt x="3403065" y="2540"/>
                    </a:cubicBezTo>
                    <a:cubicBezTo>
                      <a:pt x="3564850" y="1270"/>
                      <a:pt x="3722690" y="0"/>
                      <a:pt x="3884474" y="0"/>
                    </a:cubicBezTo>
                    <a:cubicBezTo>
                      <a:pt x="3951556" y="0"/>
                      <a:pt x="4022584" y="2540"/>
                      <a:pt x="4089665" y="2540"/>
                    </a:cubicBezTo>
                    <a:cubicBezTo>
                      <a:pt x="4275126" y="3810"/>
                      <a:pt x="4464533" y="5080"/>
                      <a:pt x="4649993" y="7620"/>
                    </a:cubicBezTo>
                    <a:cubicBezTo>
                      <a:pt x="4748643" y="8890"/>
                      <a:pt x="4847292" y="12700"/>
                      <a:pt x="4945942" y="16510"/>
                    </a:cubicBezTo>
                    <a:cubicBezTo>
                      <a:pt x="4969618" y="16510"/>
                      <a:pt x="4993293" y="16510"/>
                      <a:pt x="5013023" y="16510"/>
                    </a:cubicBezTo>
                    <a:cubicBezTo>
                      <a:pt x="5035398" y="17780"/>
                      <a:pt x="5044288" y="20320"/>
                      <a:pt x="5054448" y="21590"/>
                    </a:cubicBezTo>
                    <a:close/>
                    <a:moveTo>
                      <a:pt x="5064608" y="3591712"/>
                    </a:moveTo>
                    <a:cubicBezTo>
                      <a:pt x="5065878" y="3575202"/>
                      <a:pt x="5067148" y="3562502"/>
                      <a:pt x="5067148" y="3549802"/>
                    </a:cubicBezTo>
                    <a:cubicBezTo>
                      <a:pt x="5065878" y="3393801"/>
                      <a:pt x="5064608" y="3246053"/>
                      <a:pt x="5064608" y="3087153"/>
                    </a:cubicBezTo>
                    <a:cubicBezTo>
                      <a:pt x="5064608" y="3014673"/>
                      <a:pt x="5067148" y="2942192"/>
                      <a:pt x="5065878" y="2869712"/>
                    </a:cubicBezTo>
                    <a:cubicBezTo>
                      <a:pt x="5065878" y="2802807"/>
                      <a:pt x="5064608" y="2733114"/>
                      <a:pt x="5063338" y="2666209"/>
                    </a:cubicBezTo>
                    <a:cubicBezTo>
                      <a:pt x="5058258" y="2563064"/>
                      <a:pt x="5046828" y="427677"/>
                      <a:pt x="5046828" y="324531"/>
                    </a:cubicBezTo>
                    <a:cubicBezTo>
                      <a:pt x="5044288" y="238112"/>
                      <a:pt x="5041748" y="148905"/>
                      <a:pt x="5039208" y="63500"/>
                    </a:cubicBezTo>
                    <a:cubicBezTo>
                      <a:pt x="5037938" y="44450"/>
                      <a:pt x="5036668" y="43180"/>
                      <a:pt x="5001186" y="41910"/>
                    </a:cubicBezTo>
                    <a:cubicBezTo>
                      <a:pt x="4989348" y="41910"/>
                      <a:pt x="4981456" y="41910"/>
                      <a:pt x="4969618" y="40640"/>
                    </a:cubicBezTo>
                    <a:cubicBezTo>
                      <a:pt x="4870968" y="36830"/>
                      <a:pt x="4768373" y="31750"/>
                      <a:pt x="4669724" y="30480"/>
                    </a:cubicBezTo>
                    <a:cubicBezTo>
                      <a:pt x="4429019" y="26670"/>
                      <a:pt x="4184369" y="25400"/>
                      <a:pt x="3943664" y="22860"/>
                    </a:cubicBezTo>
                    <a:cubicBezTo>
                      <a:pt x="3908150" y="22860"/>
                      <a:pt x="3868691" y="22860"/>
                      <a:pt x="3833177" y="22860"/>
                    </a:cubicBezTo>
                    <a:cubicBezTo>
                      <a:pt x="3773987" y="22860"/>
                      <a:pt x="3714797" y="22860"/>
                      <a:pt x="3659554" y="22860"/>
                    </a:cubicBezTo>
                    <a:cubicBezTo>
                      <a:pt x="3533283" y="22860"/>
                      <a:pt x="3407012" y="22860"/>
                      <a:pt x="3284686" y="24130"/>
                    </a:cubicBezTo>
                    <a:cubicBezTo>
                      <a:pt x="3178145" y="25400"/>
                      <a:pt x="1382726" y="29210"/>
                      <a:pt x="1276185" y="29210"/>
                    </a:cubicBezTo>
                    <a:cubicBezTo>
                      <a:pt x="1102562" y="29210"/>
                      <a:pt x="928939" y="26670"/>
                      <a:pt x="755316" y="33020"/>
                    </a:cubicBezTo>
                    <a:cubicBezTo>
                      <a:pt x="664558" y="36830"/>
                      <a:pt x="577747" y="36830"/>
                      <a:pt x="490935" y="38100"/>
                    </a:cubicBezTo>
                    <a:cubicBezTo>
                      <a:pt x="340988" y="41910"/>
                      <a:pt x="191041" y="45720"/>
                      <a:pt x="49530" y="50800"/>
                    </a:cubicBezTo>
                    <a:cubicBezTo>
                      <a:pt x="36830" y="50800"/>
                      <a:pt x="34290" y="53340"/>
                      <a:pt x="33020" y="73637"/>
                    </a:cubicBezTo>
                    <a:cubicBezTo>
                      <a:pt x="31750" y="123816"/>
                      <a:pt x="31750" y="173995"/>
                      <a:pt x="30480" y="224174"/>
                    </a:cubicBezTo>
                    <a:cubicBezTo>
                      <a:pt x="29210" y="307805"/>
                      <a:pt x="26670" y="388649"/>
                      <a:pt x="25400" y="472280"/>
                    </a:cubicBezTo>
                    <a:cubicBezTo>
                      <a:pt x="20320" y="561487"/>
                      <a:pt x="26670" y="2741477"/>
                      <a:pt x="29210" y="2830684"/>
                    </a:cubicBezTo>
                    <a:cubicBezTo>
                      <a:pt x="29210" y="2925466"/>
                      <a:pt x="29210" y="3023036"/>
                      <a:pt x="30480" y="3117818"/>
                    </a:cubicBezTo>
                    <a:cubicBezTo>
                      <a:pt x="30480" y="3187511"/>
                      <a:pt x="33020" y="3257204"/>
                      <a:pt x="33020" y="3326897"/>
                    </a:cubicBezTo>
                    <a:cubicBezTo>
                      <a:pt x="33020" y="3402164"/>
                      <a:pt x="33020" y="3477433"/>
                      <a:pt x="31750" y="3549802"/>
                    </a:cubicBezTo>
                    <a:cubicBezTo>
                      <a:pt x="31750" y="3553612"/>
                      <a:pt x="31750" y="3556152"/>
                      <a:pt x="31750" y="3559962"/>
                    </a:cubicBezTo>
                    <a:cubicBezTo>
                      <a:pt x="31750" y="3570122"/>
                      <a:pt x="35560" y="3573932"/>
                      <a:pt x="44450" y="3573932"/>
                    </a:cubicBezTo>
                    <a:cubicBezTo>
                      <a:pt x="76608" y="3573932"/>
                      <a:pt x="131852" y="3575202"/>
                      <a:pt x="183149" y="3575202"/>
                    </a:cubicBezTo>
                    <a:cubicBezTo>
                      <a:pt x="258123" y="3575202"/>
                      <a:pt x="337042" y="3572662"/>
                      <a:pt x="412016" y="3575202"/>
                    </a:cubicBezTo>
                    <a:cubicBezTo>
                      <a:pt x="534341" y="3579012"/>
                      <a:pt x="656666" y="3581552"/>
                      <a:pt x="778992" y="3580282"/>
                    </a:cubicBezTo>
                    <a:cubicBezTo>
                      <a:pt x="857911" y="3579012"/>
                      <a:pt x="932885" y="3581552"/>
                      <a:pt x="1011804" y="3581552"/>
                    </a:cubicBezTo>
                    <a:cubicBezTo>
                      <a:pt x="1126238" y="3581552"/>
                      <a:pt x="1240671" y="3580282"/>
                      <a:pt x="1355104" y="3581552"/>
                    </a:cubicBezTo>
                    <a:cubicBezTo>
                      <a:pt x="1524781" y="3582822"/>
                      <a:pt x="3387281" y="3572662"/>
                      <a:pt x="3560905" y="3575202"/>
                    </a:cubicBezTo>
                    <a:cubicBezTo>
                      <a:pt x="3635878" y="3576472"/>
                      <a:pt x="3710852" y="3577742"/>
                      <a:pt x="3781879" y="3577742"/>
                    </a:cubicBezTo>
                    <a:cubicBezTo>
                      <a:pt x="3912096" y="3580282"/>
                      <a:pt x="4038368" y="3576472"/>
                      <a:pt x="4168585" y="3580282"/>
                    </a:cubicBezTo>
                    <a:cubicBezTo>
                      <a:pt x="4275126" y="3582822"/>
                      <a:pt x="4381668" y="3582822"/>
                      <a:pt x="4488209" y="3585362"/>
                    </a:cubicBezTo>
                    <a:cubicBezTo>
                      <a:pt x="4646048" y="3589172"/>
                      <a:pt x="4803887" y="3591712"/>
                      <a:pt x="4961726" y="3592982"/>
                    </a:cubicBezTo>
                    <a:cubicBezTo>
                      <a:pt x="5020915" y="3592982"/>
                      <a:pt x="5044288" y="3591712"/>
                      <a:pt x="5064608" y="3591712"/>
                    </a:cubicBez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  <a:prstDash val="dash"/>
              </a:ln>
            </p:spPr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2F22A9-AE1F-4669-B48D-424668D54C6C}"/>
                </a:ext>
              </a:extLst>
            </p:cNvPr>
            <p:cNvSpPr/>
            <p:nvPr/>
          </p:nvSpPr>
          <p:spPr>
            <a:xfrm>
              <a:off x="689114" y="1317888"/>
              <a:ext cx="3879289" cy="1735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2500" i="1" kern="1200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500" i="1" kern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500" i="1" kern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nằm</a:t>
              </a:r>
              <a:r>
                <a:rPr lang="en-US" sz="2500" i="1" kern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500" i="1" kern="1200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2500" i="1" kern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500" i="1" kern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500" i="1" kern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500" i="1" kern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sz="2500" i="1" kern="12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i="1" kern="1200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endParaRPr lang="en-US" sz="2500" i="1" kern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" y="3239317"/>
            <a:ext cx="1015565" cy="16961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946406">
            <a:off x="4083706" y="3130217"/>
            <a:ext cx="676618" cy="637251"/>
          </a:xfrm>
          <a:prstGeom prst="rect">
            <a:avLst/>
          </a:prstGeom>
        </p:spPr>
      </p:pic>
      <p:pic>
        <p:nvPicPr>
          <p:cNvPr id="5122" name="Picture 2" descr="Bài 11. Đồng bằng Bắc Bộ (Địa lý 4) – ÔN THI ĐỊA LÝ – TOLD Channe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40" y="373646"/>
            <a:ext cx="4017542" cy="458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6052605" y="1839178"/>
            <a:ext cx="854631" cy="50386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345196" y="4238521"/>
            <a:ext cx="189659" cy="17552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39232" y="763172"/>
            <a:ext cx="4448093" cy="1468202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1119" y="2148344"/>
            <a:ext cx="177487" cy="1642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025018" y="3822500"/>
            <a:ext cx="170429" cy="1577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1266" y="3901362"/>
            <a:ext cx="146812" cy="1358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00120">
            <a:off x="8155991" y="216799"/>
            <a:ext cx="833983" cy="8402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162823" y="-62003"/>
            <a:ext cx="182372" cy="1687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9622572">
            <a:off x="4158146" y="609134"/>
            <a:ext cx="1199183" cy="3902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3613372">
            <a:off x="1764790" y="717021"/>
            <a:ext cx="356573" cy="21528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707732" y="818368"/>
            <a:ext cx="4029205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3600"/>
              </a:lnSpc>
              <a:buClrTx/>
            </a:pP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tới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tỉnh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giao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49" kern="1200" spc="179" dirty="0" err="1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249" kern="1200" spc="179" dirty="0" smtClean="0">
                <a:solidFill>
                  <a:srgbClr val="4E89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lang="en-US" sz="2249" kern="1200" spc="179" dirty="0">
              <a:solidFill>
                <a:srgbClr val="4E898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98065" y="4836996"/>
            <a:ext cx="4855803" cy="32087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707732" y="4827660"/>
            <a:ext cx="4436269" cy="320872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6569" y="314351"/>
            <a:ext cx="4040914" cy="4513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9566031" y="2148344"/>
            <a:ext cx="4502216" cy="963435"/>
            <a:chOff x="3937031" y="2439003"/>
            <a:chExt cx="4549243" cy="963435"/>
          </a:xfrm>
        </p:grpSpPr>
        <p:sp>
          <p:nvSpPr>
            <p:cNvPr id="18" name="TextBox 18"/>
            <p:cNvSpPr txBox="1"/>
            <p:nvPr/>
          </p:nvSpPr>
          <p:spPr>
            <a:xfrm>
              <a:off x="5699411" y="2750992"/>
              <a:ext cx="2786863" cy="39369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23">
                <a:lnSpc>
                  <a:spcPts val="3360"/>
                </a:lnSpc>
                <a:buClrTx/>
              </a:pPr>
              <a:r>
                <a:rPr lang="en-US" altLang="en-US" sz="2400" b="1" kern="1200" dirty="0" err="1">
                  <a:solidFill>
                    <a:prstClr val="black"/>
                  </a:solidFill>
                  <a:latin typeface="UTM HelvetIns" panose="02040603050506020204" pitchFamily="18" charset="0"/>
                  <a:ea typeface="+mn-ea"/>
                  <a:cs typeface="+mn-cs"/>
                </a:rPr>
                <a:t>Đ</a:t>
              </a:r>
              <a:r>
                <a:rPr lang="en-US" altLang="en-US" sz="2400" b="1" kern="1200" dirty="0" err="1" smtClean="0">
                  <a:solidFill>
                    <a:prstClr val="black"/>
                  </a:solidFill>
                  <a:latin typeface="UTM HelvetIns" panose="02040603050506020204" pitchFamily="18" charset="0"/>
                  <a:ea typeface="+mn-ea"/>
                  <a:cs typeface="+mn-cs"/>
                </a:rPr>
                <a:t>ường</a:t>
              </a:r>
              <a:r>
                <a:rPr lang="en-US" altLang="en-US" sz="2400" b="1" kern="1200" dirty="0" smtClean="0">
                  <a:solidFill>
                    <a:prstClr val="black"/>
                  </a:solidFill>
                  <a:latin typeface="UTM HelvetIns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altLang="en-US" sz="2400" b="1" kern="1200" dirty="0" err="1" smtClean="0">
                  <a:solidFill>
                    <a:prstClr val="black"/>
                  </a:solidFill>
                  <a:latin typeface="UTM HelvetIns" panose="02040603050506020204" pitchFamily="18" charset="0"/>
                  <a:ea typeface="+mn-ea"/>
                  <a:cs typeface="+mn-cs"/>
                </a:rPr>
                <a:t>sắt</a:t>
              </a:r>
              <a:endParaRPr lang="en-US" sz="2399" kern="1200" spc="191" dirty="0">
                <a:solidFill>
                  <a:srgbClr val="C0504D">
                    <a:lumMod val="50000"/>
                  </a:srgbClr>
                </a:solidFill>
                <a:latin typeface="UTM HelvetIns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3074" name="Picture 2" descr="Train cargo 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031" y="2439003"/>
              <a:ext cx="1762380" cy="963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-5091979" y="2896350"/>
            <a:ext cx="3739328" cy="1256505"/>
            <a:chOff x="5699411" y="2974630"/>
            <a:chExt cx="3739328" cy="1256505"/>
          </a:xfrm>
        </p:grpSpPr>
        <p:sp>
          <p:nvSpPr>
            <p:cNvPr id="27" name="TextBox 18"/>
            <p:cNvSpPr txBox="1"/>
            <p:nvPr/>
          </p:nvSpPr>
          <p:spPr>
            <a:xfrm>
              <a:off x="5699411" y="3465345"/>
              <a:ext cx="2786863" cy="43601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23">
                <a:lnSpc>
                  <a:spcPts val="3360"/>
                </a:lnSpc>
                <a:buClrTx/>
              </a:pPr>
              <a:r>
                <a:rPr lang="en-US" sz="2400" b="1" kern="1200" dirty="0" err="1" smtClean="0">
                  <a:solidFill>
                    <a:prstClr val="black"/>
                  </a:solidFill>
                  <a:latin typeface="UTM HelvetIns" panose="02040603050506020204" pitchFamily="18" charset="0"/>
                  <a:ea typeface="+mn-ea"/>
                  <a:cs typeface="+mn-cs"/>
                </a:rPr>
                <a:t>Đường</a:t>
              </a:r>
              <a:r>
                <a:rPr lang="en-US" sz="2400" b="1" kern="1200" dirty="0" smtClean="0">
                  <a:solidFill>
                    <a:prstClr val="black"/>
                  </a:solidFill>
                  <a:latin typeface="UTM HelvetIns" panose="02040603050506020204" pitchFamily="18" charset="0"/>
                  <a:ea typeface="+mn-ea"/>
                  <a:cs typeface="+mn-cs"/>
                </a:rPr>
                <a:t> ô </a:t>
              </a:r>
              <a:r>
                <a:rPr lang="en-US" sz="2400" b="1" kern="1200" dirty="0" err="1" smtClean="0">
                  <a:solidFill>
                    <a:prstClr val="black"/>
                  </a:solidFill>
                  <a:latin typeface="UTM HelvetIns" panose="02040603050506020204" pitchFamily="18" charset="0"/>
                  <a:ea typeface="+mn-ea"/>
                  <a:cs typeface="+mn-cs"/>
                </a:rPr>
                <a:t>tô</a:t>
              </a:r>
              <a:endParaRPr lang="en-US" sz="2399" kern="1200" spc="191" dirty="0">
                <a:solidFill>
                  <a:srgbClr val="C0504D">
                    <a:lumMod val="50000"/>
                  </a:srgbClr>
                </a:solidFill>
                <a:latin typeface="UTM HelvetIns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3076" name="Picture 4" descr="Car Vector Graphics Stock Illustration Royalty-free, PNG, 800x800px, Car,  Automotive Design, Car Dealership, Classic Car,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0" r="989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0821" y="2974630"/>
              <a:ext cx="1287918" cy="1256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4531452" y="5926195"/>
            <a:ext cx="4047042" cy="2024483"/>
            <a:chOff x="4439232" y="3314039"/>
            <a:chExt cx="4047042" cy="2024483"/>
          </a:xfrm>
        </p:grpSpPr>
        <p:sp>
          <p:nvSpPr>
            <p:cNvPr id="28" name="TextBox 18"/>
            <p:cNvSpPr txBox="1"/>
            <p:nvPr/>
          </p:nvSpPr>
          <p:spPr>
            <a:xfrm>
              <a:off x="5699411" y="4184833"/>
              <a:ext cx="2786863" cy="43601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23">
                <a:lnSpc>
                  <a:spcPts val="3360"/>
                </a:lnSpc>
                <a:buClrTx/>
              </a:pPr>
              <a:r>
                <a:rPr lang="en-US" sz="2400" b="1" kern="1200" dirty="0" err="1" smtClean="0">
                  <a:solidFill>
                    <a:prstClr val="black"/>
                  </a:solidFill>
                  <a:latin typeface="UTM HelvetIns" panose="02040603050506020204" pitchFamily="18" charset="0"/>
                  <a:ea typeface="+mn-ea"/>
                  <a:cs typeface="+mn-cs"/>
                </a:rPr>
                <a:t>Máy</a:t>
              </a:r>
              <a:r>
                <a:rPr lang="en-US" sz="2400" b="1" kern="1200" dirty="0" smtClean="0">
                  <a:solidFill>
                    <a:prstClr val="black"/>
                  </a:solidFill>
                  <a:latin typeface="UTM HelvetIns" panose="02040603050506020204" pitchFamily="18" charset="0"/>
                  <a:ea typeface="+mn-ea"/>
                  <a:cs typeface="+mn-cs"/>
                </a:rPr>
                <a:t> bay</a:t>
              </a:r>
              <a:endParaRPr lang="en-US" sz="2399" kern="1200" spc="191" dirty="0">
                <a:solidFill>
                  <a:srgbClr val="C0504D">
                    <a:lumMod val="50000"/>
                  </a:srgbClr>
                </a:solidFill>
                <a:latin typeface="UTM HelvetIns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3078" name="Picture 6" descr="Airplane Vector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39232" y="3314039"/>
              <a:ext cx="2024482" cy="202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5"/>
          <p:cNvSpPr txBox="1"/>
          <p:nvPr/>
        </p:nvSpPr>
        <p:spPr>
          <a:xfrm>
            <a:off x="4999933" y="128325"/>
            <a:ext cx="4566098" cy="396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23">
              <a:lnSpc>
                <a:spcPts val="2996"/>
              </a:lnSpc>
              <a:buClrTx/>
            </a:pPr>
            <a:r>
              <a:rPr lang="en-US" sz="2801" kern="1200" dirty="0" smtClean="0">
                <a:solidFill>
                  <a:schemeClr val="bg2">
                    <a:lumMod val="25000"/>
                  </a:schemeClr>
                </a:solidFill>
                <a:latin typeface="UTM Sharnay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I- VỊ TRÍ CỦA HÀ NỘI</a:t>
            </a:r>
            <a:endParaRPr lang="en-US" sz="2801" kern="1200" dirty="0">
              <a:solidFill>
                <a:schemeClr val="bg2">
                  <a:lumMod val="25000"/>
                </a:schemeClr>
              </a:solidFill>
              <a:latin typeface="UTM Sharnay" panose="020406030505060202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66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3982 L -0.55538 0.050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47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1.1309 0.024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45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5679E-6 L 0.01858 -0.490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345196" y="4238521"/>
            <a:ext cx="189659" cy="17552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39232" y="763171"/>
            <a:ext cx="4448093" cy="3871469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1119" y="2148344"/>
            <a:ext cx="177487" cy="1642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025018" y="3822500"/>
            <a:ext cx="170429" cy="1577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1266" y="3901362"/>
            <a:ext cx="146812" cy="1358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00120">
            <a:off x="8155991" y="216799"/>
            <a:ext cx="833983" cy="8402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162823" y="-62003"/>
            <a:ext cx="182372" cy="1687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9622572">
            <a:off x="4158146" y="609134"/>
            <a:ext cx="1199183" cy="3902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3613372">
            <a:off x="1764790" y="717021"/>
            <a:ext cx="356573" cy="21528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467435" y="1368434"/>
            <a:ext cx="434656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3600"/>
              </a:lnSpc>
              <a:buClrTx/>
            </a:pP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nằm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nơi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Hồng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chảy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qua,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thuận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giao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lưu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địa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phương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179" dirty="0" err="1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lang="en-US" sz="2400" kern="1200" spc="179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2400" kern="1200" spc="179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98065" y="4836996"/>
            <a:ext cx="4855803" cy="32087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707732" y="4827660"/>
            <a:ext cx="4436269" cy="320872"/>
          </a:xfrm>
          <a:prstGeom prst="rect">
            <a:avLst/>
          </a:prstGeom>
        </p:spPr>
      </p:pic>
      <p:sp>
        <p:nvSpPr>
          <p:cNvPr id="32" name="TextBox 5"/>
          <p:cNvSpPr txBox="1"/>
          <p:nvPr/>
        </p:nvSpPr>
        <p:spPr>
          <a:xfrm>
            <a:off x="5906340" y="678679"/>
            <a:ext cx="4566098" cy="396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23">
              <a:lnSpc>
                <a:spcPts val="2996"/>
              </a:lnSpc>
              <a:buClrTx/>
            </a:pPr>
            <a:r>
              <a:rPr lang="en-US" sz="2801" kern="1200" dirty="0" err="1" smtClean="0">
                <a:solidFill>
                  <a:schemeClr val="bg2">
                    <a:lumMod val="25000"/>
                  </a:schemeClr>
                </a:solidFill>
                <a:latin typeface="UTM Sharnay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Kết</a:t>
            </a:r>
            <a:r>
              <a:rPr lang="en-US" sz="2801" kern="1200" dirty="0" smtClean="0">
                <a:solidFill>
                  <a:schemeClr val="bg2">
                    <a:lumMod val="25000"/>
                  </a:schemeClr>
                </a:solidFill>
                <a:latin typeface="UTM Sharnay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1" kern="1200" dirty="0" err="1" smtClean="0">
                <a:solidFill>
                  <a:schemeClr val="bg2">
                    <a:lumMod val="25000"/>
                  </a:schemeClr>
                </a:solidFill>
                <a:latin typeface="UTM Sharnay" panose="0204060305050602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luận</a:t>
            </a:r>
            <a:endParaRPr lang="en-US" sz="2801" kern="1200" dirty="0">
              <a:solidFill>
                <a:schemeClr val="bg2">
                  <a:lumMod val="25000"/>
                </a:schemeClr>
              </a:solidFill>
              <a:latin typeface="UTM Sharnay" panose="020406030505060202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0" name="Picture 2" descr="Illustrations local illustrator captures the charm of vietnam in mini icons  – Artofit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" t="19259" r="71737" b="30525"/>
          <a:stretch/>
        </p:blipFill>
        <p:spPr bwMode="auto">
          <a:xfrm>
            <a:off x="240245" y="636941"/>
            <a:ext cx="3824236" cy="38922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1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595959"/>
      </a:dk2>
      <a:lt2>
        <a:srgbClr val="657E93"/>
      </a:lt2>
      <a:accent1>
        <a:srgbClr val="F3F6F7"/>
      </a:accent1>
      <a:accent2>
        <a:srgbClr val="CBD2D7"/>
      </a:accent2>
      <a:accent3>
        <a:srgbClr val="9BABB9"/>
      </a:accent3>
      <a:accent4>
        <a:srgbClr val="7E8D9D"/>
      </a:accent4>
      <a:accent5>
        <a:srgbClr val="637689"/>
      </a:accent5>
      <a:accent6>
        <a:srgbClr val="445D73"/>
      </a:accent6>
      <a:hlink>
        <a:srgbClr val="0E2A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92D050"/>
      </a:accent2>
      <a:accent3>
        <a:srgbClr val="0070C0"/>
      </a:accent3>
      <a:accent4>
        <a:srgbClr val="92D050"/>
      </a:accent4>
      <a:accent5>
        <a:srgbClr val="0070C0"/>
      </a:accent5>
      <a:accent6>
        <a:srgbClr val="92D050"/>
      </a:accent6>
      <a:hlink>
        <a:srgbClr val="0070C0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959</Words>
  <Application>Microsoft Office PowerPoint</Application>
  <PresentationFormat>On-screen Show (16:9)</PresentationFormat>
  <Paragraphs>112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UTM Windsor BT</vt:lpstr>
      <vt:lpstr>SimSun</vt:lpstr>
      <vt:lpstr>Arabia</vt:lpstr>
      <vt:lpstr>UTM Sharnay</vt:lpstr>
      <vt:lpstr>Paytone One</vt:lpstr>
      <vt:lpstr>Segoe UI Symbol</vt:lpstr>
      <vt:lpstr>UTM Futura Extra</vt:lpstr>
      <vt:lpstr>UTM Nyala</vt:lpstr>
      <vt:lpstr>#9Slide04 Tinos Bold</vt:lpstr>
      <vt:lpstr>UTM Dai Co Viet</vt:lpstr>
      <vt:lpstr>Arial-Rounded</vt:lpstr>
      <vt:lpstr>Calibri</vt:lpstr>
      <vt:lpstr>Times New Roman</vt:lpstr>
      <vt:lpstr>Cambria</vt:lpstr>
      <vt:lpstr>Montserrat</vt:lpstr>
      <vt:lpstr>Calibri Light</vt:lpstr>
      <vt:lpstr>UTM HelvetIns</vt:lpstr>
      <vt:lpstr>UTM God's Word</vt:lpstr>
      <vt:lpstr>Arial</vt:lpstr>
      <vt:lpstr>SimSun</vt:lpstr>
      <vt:lpstr>UTM Showcard</vt:lpstr>
      <vt:lpstr>Proxima Nova</vt:lpstr>
      <vt:lpstr>Slidesgo Final Pages</vt:lpstr>
      <vt:lpstr>Office Theme</vt:lpstr>
      <vt:lpstr>1_Office Theme</vt:lpstr>
      <vt:lpstr>2_Office Theme</vt:lpstr>
      <vt:lpstr>自定义设计方案</vt:lpstr>
      <vt:lpstr>Bài 15</vt:lpstr>
      <vt:lpstr>03</vt:lpstr>
      <vt:lpstr>PowerPoint Presentation</vt:lpstr>
      <vt:lpstr>Bài 15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keywords>Măng non Team</cp:keywords>
  <cp:lastModifiedBy>Hi</cp:lastModifiedBy>
  <cp:revision>25</cp:revision>
  <dcterms:modified xsi:type="dcterms:W3CDTF">2021-12-11T18:30:30Z</dcterms:modified>
</cp:coreProperties>
</file>