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309" r:id="rId4"/>
    <p:sldId id="308" r:id="rId5"/>
    <p:sldId id="257" r:id="rId6"/>
    <p:sldId id="310" r:id="rId7"/>
    <p:sldId id="311" r:id="rId8"/>
    <p:sldId id="314" r:id="rId9"/>
    <p:sldId id="316" r:id="rId10"/>
    <p:sldId id="318" r:id="rId11"/>
    <p:sldId id="319" r:id="rId12"/>
    <p:sldId id="261" r:id="rId13"/>
    <p:sldId id="328" r:id="rId14"/>
    <p:sldId id="329" r:id="rId15"/>
    <p:sldId id="312" r:id="rId16"/>
    <p:sldId id="320" r:id="rId17"/>
    <p:sldId id="322" r:id="rId18"/>
    <p:sldId id="323" r:id="rId19"/>
    <p:sldId id="321" r:id="rId20"/>
    <p:sldId id="324" r:id="rId21"/>
    <p:sldId id="313" r:id="rId22"/>
    <p:sldId id="307" r:id="rId23"/>
    <p:sldId id="326" r:id="rId24"/>
    <p:sldId id="275" r:id="rId25"/>
    <p:sldId id="330" r:id="rId26"/>
    <p:sldId id="269" r:id="rId27"/>
    <p:sldId id="306" r:id="rId28"/>
    <p:sldId id="327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5C4"/>
    <a:srgbClr val="F36522"/>
    <a:srgbClr val="66FF33"/>
    <a:srgbClr val="FF5050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02" y="25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8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9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09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2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76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674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34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6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63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330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01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8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292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31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28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39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60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885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6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1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96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48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81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36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2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5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70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5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4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27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6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4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079A0B-D244-442D-BB7A-0CCAF6B76B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5312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4822" y="19735312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C3FCF0-65B1-4542-A44B-BC7146AA1A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077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E78801-43B6-43AB-A936-A59A49928D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4253" y="-5238119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4D761-11A3-49E4-8FD1-A9C4A0A5DBBC}"/>
              </a:ext>
            </a:extLst>
          </p:cNvPr>
          <p:cNvSpPr txBox="1"/>
          <p:nvPr userDrawn="1"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20" Type="http://schemas.openxmlformats.org/officeDocument/2006/relationships/image" Target="../media/image25.png"/><Relationship Id="rId1" Type="http://schemas.openxmlformats.org/officeDocument/2006/relationships/themeOverride" Target="../theme/themeOverride1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10" Type="http://schemas.openxmlformats.org/officeDocument/2006/relationships/tags" Target="../tags/tag10.xm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png"/><Relationship Id="rId12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8.jp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png"/><Relationship Id="rId12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4.png"/><Relationship Id="rId11" Type="http://schemas.openxmlformats.org/officeDocument/2006/relationships/image" Target="../media/image33.jpg"/><Relationship Id="rId5" Type="http://schemas.openxmlformats.org/officeDocument/2006/relationships/image" Target="../media/image9.png"/><Relationship Id="rId10" Type="http://schemas.openxmlformats.org/officeDocument/2006/relationships/image" Target="../media/image32.jpe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11" Type="http://schemas.openxmlformats.org/officeDocument/2006/relationships/image" Target="../media/image18.gif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notesSlide" Target="../notesSlides/notesSlide24.xml"/><Relationship Id="rId3" Type="http://schemas.openxmlformats.org/officeDocument/2006/relationships/tags" Target="../tags/tag15.xml"/><Relationship Id="rId21" Type="http://schemas.openxmlformats.org/officeDocument/2006/relationships/image" Target="../media/image10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image" Target="../media/image12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10" Type="http://schemas.openxmlformats.org/officeDocument/2006/relationships/tags" Target="../tags/tag22.xml"/><Relationship Id="rId19" Type="http://schemas.openxmlformats.org/officeDocument/2006/relationships/image" Target="../media/image16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75" y="2079582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4764" y="3794651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6627" y="3796045"/>
            <a:ext cx="664522" cy="908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54" y="-1078423"/>
            <a:ext cx="5317992" cy="29832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39234" y="733255"/>
            <a:ext cx="399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Rockwell" panose="02040603050506020204" pitchFamily="18" charset="0"/>
              </a:rPr>
              <a:t>KHOA HỌC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585891" y="2207585"/>
            <a:ext cx="9772287" cy="1224021"/>
            <a:chOff x="1886142" y="2478256"/>
            <a:chExt cx="9772287" cy="1224021"/>
          </a:xfrm>
        </p:grpSpPr>
        <p:sp>
          <p:nvSpPr>
            <p:cNvPr id="27" name="文本框 3"/>
            <p:cNvSpPr txBox="1"/>
            <p:nvPr/>
          </p:nvSpPr>
          <p:spPr>
            <a:xfrm>
              <a:off x="1886142" y="2478256"/>
              <a:ext cx="9692077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 dirty="0">
                  <a:latin typeface="UTM Flamenco" panose="02040603050506020204" pitchFamily="18" charset="0"/>
                  <a:ea typeface="方正字迹-邢体草书繁体" panose="03000502000000000000" charset="-122"/>
                </a:rPr>
                <a:t>NÓNG, LẠNH VÀ NHIỆT ĐỘ</a:t>
              </a:r>
              <a:endParaRPr lang="zh-CN" altLang="en-US" sz="7200" b="1" dirty="0"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1966352" y="2501948"/>
              <a:ext cx="9692077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rgbClr val="FFFF00"/>
                  </a:solidFill>
                  <a:latin typeface="UTM Flamenco" panose="02040603050506020204" pitchFamily="18" charset="0"/>
                  <a:ea typeface="方正字迹-邢体草书繁体" panose="03000502000000000000" charset="-122"/>
                </a:rPr>
                <a:t>NÓNG, LẠNH VÀ NHIỆT ĐỘ</a:t>
              </a:r>
              <a:endParaRPr lang="zh-CN" altLang="en-US" sz="7200" b="1" dirty="0">
                <a:solidFill>
                  <a:srgbClr val="FFFF00"/>
                </a:solidFill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DC55641-5BFE-4510-932C-5122C4A654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5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656" y="4387691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984738" y="1434905"/>
            <a:ext cx="9563379" cy="450403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DC7D4B01-F964-4DF9-B1EA-FD23D35D2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420" y="1732193"/>
            <a:ext cx="86494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 -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2 </a:t>
            </a:r>
            <a:r>
              <a:rPr lang="en-US" altLang="en-US" sz="4400" b="1" i="1" dirty="0" err="1">
                <a:solidFill>
                  <a:srgbClr val="FF0000"/>
                </a:solidFill>
                <a:latin typeface="+mj-lt"/>
              </a:rPr>
              <a:t>nóng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hơn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1 </a:t>
            </a:r>
            <a:r>
              <a:rPr lang="en-US" altLang="en-US" sz="4400" b="1" i="1" dirty="0" err="1">
                <a:latin typeface="+mj-lt"/>
              </a:rPr>
              <a:t>nhưng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+mj-lt"/>
              </a:rPr>
              <a:t>lạnh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hơn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3. 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9A635BD3-8405-4E2F-A002-C2690188F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916" y="3442595"/>
            <a:ext cx="923569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*</a:t>
            </a:r>
            <a:r>
              <a:rPr lang="en-US" altLang="en-US" sz="4800" b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+mj-lt"/>
              </a:rPr>
              <a:t>luận</a:t>
            </a: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>
                <a:latin typeface="+mj-lt"/>
              </a:rPr>
              <a:t>: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Một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có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thể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là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nóng</a:t>
            </a:r>
            <a:r>
              <a:rPr lang="en-US" altLang="en-US" sz="4800" b="1" i="1" dirty="0">
                <a:latin typeface="+mj-lt"/>
              </a:rPr>
              <a:t> so </a:t>
            </a:r>
            <a:r>
              <a:rPr lang="en-US" altLang="en-US" sz="4800" b="1" i="1" dirty="0" err="1">
                <a:latin typeface="+mj-lt"/>
              </a:rPr>
              <a:t>với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này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nhưng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là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lạnh</a:t>
            </a:r>
            <a:r>
              <a:rPr lang="en-US" altLang="en-US" sz="4800" b="1" i="1" dirty="0">
                <a:latin typeface="+mj-lt"/>
              </a:rPr>
              <a:t> so </a:t>
            </a:r>
            <a:r>
              <a:rPr lang="en-US" altLang="en-US" sz="4800" b="1" i="1" dirty="0" err="1">
                <a:latin typeface="+mj-lt"/>
              </a:rPr>
              <a:t>với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khác</a:t>
            </a:r>
            <a:r>
              <a:rPr lang="en-US" altLang="en-US" sz="4800" b="1" i="1" dirty="0">
                <a:latin typeface="+mj-lt"/>
              </a:rPr>
              <a:t>.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4BB0BF3F-29C3-4542-A8FF-12A9CA6AA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76" y="1762493"/>
            <a:ext cx="834377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+mj-lt"/>
              </a:rPr>
              <a:t>   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Cốc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3 (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cốc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nóng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19F77C3C-F2F1-495E-9532-089D318EE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35" y="3221453"/>
            <a:ext cx="74230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+mj-lt"/>
              </a:rPr>
              <a:t>-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1 (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nước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đá</a:t>
            </a:r>
            <a:r>
              <a:rPr lang="en-US" altLang="en-US" sz="4400" b="1" i="1" dirty="0">
                <a:latin typeface="+mj-lt"/>
              </a:rPr>
              <a:t>) </a:t>
            </a:r>
            <a:r>
              <a:rPr lang="en-US" altLang="en-US" sz="4400" b="1" i="1" dirty="0" err="1">
                <a:latin typeface="+mj-lt"/>
              </a:rPr>
              <a:t>có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nhiệt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độ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thấp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nhất</a:t>
            </a:r>
            <a:r>
              <a:rPr lang="en-US" altLang="en-US" sz="4400" b="1" i="1" dirty="0">
                <a:latin typeface="+mj-lt"/>
              </a:rPr>
              <a:t>.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43B9A553-94F5-4556-9B19-DE4DA8E73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38" y="4773360"/>
            <a:ext cx="98956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Vật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nóng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có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nhiệt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độ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cao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hơn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vật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lạnh</a:t>
            </a:r>
            <a:r>
              <a:rPr lang="vi-VN" altLang="en-US" sz="4000" b="1" i="1" dirty="0">
                <a:solidFill>
                  <a:srgbClr val="C00000"/>
                </a:solidFill>
                <a:latin typeface="+mj-lt"/>
              </a:rPr>
              <a:t>.</a:t>
            </a:r>
            <a:endParaRPr lang="en-US" altLang="en-US" sz="40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C18E2-4DD4-4140-A40B-14B158C05BF0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2495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1" grpId="1"/>
      <p:bldP spid="22" grpId="0"/>
      <p:bldP spid="22" grpId="1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06642" y="1119495"/>
            <a:ext cx="1760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Kết</a:t>
            </a:r>
            <a:r>
              <a:rPr lang="en-US" altLang="zh-CN" sz="40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luận</a:t>
            </a:r>
            <a:endParaRPr lang="zh-CN" altLang="en-US" sz="20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86851" y="2196003"/>
            <a:ext cx="9228406" cy="2968283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814014" y="2545869"/>
            <a:ext cx="86945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lượng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nóng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lạnh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baseline="30000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C.</a:t>
            </a:r>
            <a:endParaRPr lang="en-US" altLang="en-US" sz="48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C5BD0-E364-4D47-92FA-A955103AAD8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516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15" name="MH_SubTitle_1">
            <a:extLst>
              <a:ext uri="{FF2B5EF4-FFF2-40B4-BE49-F238E27FC236}">
                <a16:creationId xmlns:a16="http://schemas.microsoft.com/office/drawing/2014/main" id="{6194AEDB-B3B0-4EF2-92F4-83B28DFD41B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74688" y="690789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01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19" name="MH_SubTitle_2">
            <a:extLst>
              <a:ext uri="{FF2B5EF4-FFF2-40B4-BE49-F238E27FC236}">
                <a16:creationId xmlns:a16="http://schemas.microsoft.com/office/drawing/2014/main" id="{33B484DE-6451-4A04-94FD-75EBF1DFD06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170708" y="763468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02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0" name="MH_SubTitle_3">
            <a:extLst>
              <a:ext uri="{FF2B5EF4-FFF2-40B4-BE49-F238E27FC236}">
                <a16:creationId xmlns:a16="http://schemas.microsoft.com/office/drawing/2014/main" id="{F0E96AE0-AF35-4535-A735-23AAA3CAF7F8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966728" y="763468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03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2" name="MH_SubTitle_4">
            <a:extLst>
              <a:ext uri="{FF2B5EF4-FFF2-40B4-BE49-F238E27FC236}">
                <a16:creationId xmlns:a16="http://schemas.microsoft.com/office/drawing/2014/main" id="{EC796BB1-7B7A-474E-B6B5-A7BF27DF4B82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8956235" y="799374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Câu</a:t>
            </a: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hỏi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3" name="MH_Other_1">
            <a:extLst>
              <a:ext uri="{FF2B5EF4-FFF2-40B4-BE49-F238E27FC236}">
                <a16:creationId xmlns:a16="http://schemas.microsoft.com/office/drawing/2014/main" id="{67438290-D629-461E-85BD-48B6C6DC693B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004668" y="1450856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4" name="MH_Other_2">
            <a:extLst>
              <a:ext uri="{FF2B5EF4-FFF2-40B4-BE49-F238E27FC236}">
                <a16:creationId xmlns:a16="http://schemas.microsoft.com/office/drawing/2014/main" id="{19CF13A6-119D-4DF7-AB2B-9A7DF13EBD27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948032" y="1421707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5" name="MH_Other_3">
            <a:extLst>
              <a:ext uri="{FF2B5EF4-FFF2-40B4-BE49-F238E27FC236}">
                <a16:creationId xmlns:a16="http://schemas.microsoft.com/office/drawing/2014/main" id="{85676191-6AA2-449A-8989-C56F416EF71A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7876235" y="1421707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6" name="MH_Text_1">
            <a:extLst>
              <a:ext uri="{FF2B5EF4-FFF2-40B4-BE49-F238E27FC236}">
                <a16:creationId xmlns:a16="http://schemas.microsoft.com/office/drawing/2014/main" id="{9F71FF31-3A5B-4F9B-BD51-2C421ADE4E8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676" y="2677905"/>
            <a:ext cx="2807033" cy="9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solidFill>
                  <a:srgbClr val="A7CA28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+mn-lt"/>
              </a:rPr>
              <a:t>Nước</a:t>
            </a:r>
            <a:r>
              <a:rPr lang="en-US" sz="3200" b="1" dirty="0">
                <a:latin typeface="+mn-lt"/>
              </a:rPr>
              <a:t> ở </a:t>
            </a:r>
            <a:r>
              <a:rPr lang="en-US" sz="3200" b="1" dirty="0" err="1">
                <a:latin typeface="+mn-lt"/>
              </a:rPr>
              <a:t>trong</a:t>
            </a:r>
            <a:r>
              <a:rPr lang="en-US" sz="3200" b="1" dirty="0">
                <a:latin typeface="+mn-lt"/>
              </a:rPr>
              <a:t> 3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ban </a:t>
            </a:r>
            <a:r>
              <a:rPr lang="en-US" sz="3200" b="1" dirty="0" err="1">
                <a:latin typeface="+mn-lt"/>
              </a:rPr>
              <a:t>đầu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như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nhau</a:t>
            </a:r>
            <a:r>
              <a:rPr lang="en-US" sz="3200" b="1" dirty="0">
                <a:latin typeface="+mn-lt"/>
              </a:rPr>
              <a:t>. </a:t>
            </a:r>
            <a:endParaRPr lang="en-US" sz="3200" dirty="0">
              <a:latin typeface="+mn-lt"/>
            </a:endParaRPr>
          </a:p>
        </p:txBody>
      </p:sp>
      <p:sp>
        <p:nvSpPr>
          <p:cNvPr id="27" name="MH_Text_2">
            <a:extLst>
              <a:ext uri="{FF2B5EF4-FFF2-40B4-BE49-F238E27FC236}">
                <a16:creationId xmlns:a16="http://schemas.microsoft.com/office/drawing/2014/main" id="{8C526BC1-0FC6-44A9-8A44-0D4C8A8341A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56806" y="2701382"/>
            <a:ext cx="2688458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latin typeface="+mn-lt"/>
                <a:ea typeface="+mn-e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Sau </a:t>
            </a:r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đổ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thêm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ly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ly</a:t>
            </a:r>
            <a:r>
              <a:rPr lang="en-US" sz="3200" b="1" dirty="0">
                <a:solidFill>
                  <a:srgbClr val="FF0000"/>
                </a:solidFill>
              </a:rPr>
              <a:t> 1.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MH_Text_1">
            <a:extLst>
              <a:ext uri="{FF2B5EF4-FFF2-40B4-BE49-F238E27FC236}">
                <a16:creationId xmlns:a16="http://schemas.microsoft.com/office/drawing/2014/main" id="{58528444-D6C6-4502-9E54-04335DC09B8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28438" y="2725612"/>
            <a:ext cx="2910956" cy="9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solidFill>
                  <a:srgbClr val="A7CA28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+mn-lt"/>
              </a:rPr>
              <a:t>Nhúng</a:t>
            </a:r>
            <a:r>
              <a:rPr lang="en-US" sz="3200" b="1" dirty="0">
                <a:latin typeface="+mn-lt"/>
              </a:rPr>
              <a:t> 2 </a:t>
            </a:r>
            <a:r>
              <a:rPr lang="en-US" sz="3200" b="1" dirty="0" err="1">
                <a:latin typeface="+mn-lt"/>
              </a:rPr>
              <a:t>ngón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tay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3 </a:t>
            </a:r>
            <a:r>
              <a:rPr lang="en-US" sz="3200" b="1" dirty="0" err="1">
                <a:latin typeface="+mn-lt"/>
              </a:rPr>
              <a:t>và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1, </a:t>
            </a:r>
            <a:r>
              <a:rPr lang="en-US" sz="3200" b="1" dirty="0" err="1">
                <a:latin typeface="+mn-lt"/>
              </a:rPr>
              <a:t>sau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đó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chuyển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nhanh</a:t>
            </a:r>
            <a:r>
              <a:rPr lang="en-US" sz="3200" b="1" dirty="0">
                <a:latin typeface="+mn-lt"/>
              </a:rPr>
              <a:t> 2 </a:t>
            </a:r>
            <a:r>
              <a:rPr lang="en-US" sz="3200" b="1" dirty="0" err="1">
                <a:latin typeface="+mn-lt"/>
              </a:rPr>
              <a:t>ngón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tay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2. </a:t>
            </a:r>
            <a:endParaRPr lang="en-US" sz="32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zh-CN" altLang="en-US" sz="3200" dirty="0">
              <a:solidFill>
                <a:srgbClr val="7F7F7F"/>
              </a:solidFill>
              <a:latin typeface="+mn-lt"/>
              <a:ea typeface="方正卡通简体" panose="03000509000000000000" pitchFamily="65" charset="-122"/>
            </a:endParaRPr>
          </a:p>
        </p:txBody>
      </p:sp>
      <p:sp>
        <p:nvSpPr>
          <p:cNvPr id="31" name="MH_Text_2">
            <a:extLst>
              <a:ext uri="{FF2B5EF4-FFF2-40B4-BE49-F238E27FC236}">
                <a16:creationId xmlns:a16="http://schemas.microsoft.com/office/drawing/2014/main" id="{0191DE39-4391-4B4D-80FC-AE04495D55D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545886" y="2701382"/>
            <a:ext cx="2688459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latin typeface="+mn-lt"/>
                <a:ea typeface="+mn-e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</a:rPr>
              <a:t>Lúc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này</a:t>
            </a:r>
            <a:r>
              <a:rPr lang="en-US" sz="3200" b="1" dirty="0">
                <a:solidFill>
                  <a:srgbClr val="0000CC"/>
                </a:solidFill>
              </a:rPr>
              <a:t>, ta </a:t>
            </a:r>
            <a:r>
              <a:rPr lang="en-US" sz="3200" b="1" dirty="0" err="1">
                <a:solidFill>
                  <a:srgbClr val="0000CC"/>
                </a:solidFill>
              </a:rPr>
              <a:t>có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cảm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giác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như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thế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nào</a:t>
            </a:r>
            <a:r>
              <a:rPr lang="en-US" sz="3200" b="1" dirty="0">
                <a:solidFill>
                  <a:srgbClr val="0000CC"/>
                </a:solidFill>
              </a:rPr>
              <a:t> ở 2 </a:t>
            </a:r>
            <a:r>
              <a:rPr lang="en-US" sz="3200" b="1" dirty="0" err="1">
                <a:solidFill>
                  <a:srgbClr val="0000CC"/>
                </a:solidFill>
              </a:rPr>
              <a:t>đầu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ngón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tay</a:t>
            </a:r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8125" y="-776442"/>
            <a:ext cx="4418035" cy="2947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7" y="1"/>
            <a:ext cx="2996684" cy="76300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444642" y="55122"/>
            <a:ext cx="2201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Thí</a:t>
            </a: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nghiệm</a:t>
            </a:r>
            <a:endParaRPr lang="zh-CN" altLang="en-US" sz="2000" b="1" dirty="0">
              <a:solidFill>
                <a:srgbClr val="FF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BC7E8-6C39-470C-9566-BC2A6580E62B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795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30" grpId="0"/>
      <p:bldP spid="31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2" name="THÍ NGHIỆM 1_ CẢM NHẬN VỀ ĐỘ NÓNG, LẠNH CỦA NƯỚC-BÀI 7_ THANG NHIỆT ĐỘ">
            <a:hlinkClick r:id="" action="ppaction://media"/>
            <a:extLst>
              <a:ext uri="{FF2B5EF4-FFF2-40B4-BE49-F238E27FC236}">
                <a16:creationId xmlns:a16="http://schemas.microsoft.com/office/drawing/2014/main" id="{EAE56F40-5B91-44FC-830E-6F876E5AC8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316" y="222931"/>
            <a:ext cx="10896019" cy="6138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F84FA-88D7-47A9-AC5E-0B3DAA1E59D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09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0" y="2553344"/>
            <a:ext cx="92091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xác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nhiệt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F2BB0-503B-4246-A27B-29E74B110BD5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3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35679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924" y="2290374"/>
            <a:ext cx="6428363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Các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loại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nhiệt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kế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, </a:t>
            </a:r>
          </a:p>
          <a:p>
            <a:pPr algn="ctr"/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cách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sử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dụng</a:t>
            </a:r>
            <a:endParaRPr lang="vi-VN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C1C730-50AC-43A4-BEEE-D9F116AD2E2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2479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4" y="0"/>
            <a:ext cx="11495979" cy="7888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C18C0F-4467-4090-8299-0D357B2C6E0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75585" y="1126071"/>
            <a:ext cx="91040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/>
            <a:r>
              <a:rPr lang="en-US" sz="4000" dirty="0" err="1">
                <a:latin typeface="+mj-lt"/>
              </a:rPr>
              <a:t>Để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nhiệt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độ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sử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dụng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nhiệt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kế</a:t>
            </a:r>
            <a:r>
              <a:rPr lang="en-US" sz="4000">
                <a:latin typeface="+mj-lt"/>
              </a:rPr>
              <a:t>. </a:t>
            </a:r>
            <a:endParaRPr lang="vi-VN" sz="4000" dirty="0">
              <a:latin typeface="+mj-lt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752022" y="2283189"/>
            <a:ext cx="492759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/>
            <a:r>
              <a:rPr lang="en-US" sz="4000"/>
              <a:t>Có nhiều loại nhiệt kế khác nhau: Nhiệt kế đo nhiệt độ cơ thể, nhiệt kế đo nhiệt độ không khí…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8743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E7B2F-7519-4509-8DD1-A4E632BC8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" y="1897145"/>
            <a:ext cx="3483263" cy="435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7501" y="918328"/>
            <a:ext cx="1879708" cy="1934192"/>
          </a:xfrm>
          <a:prstGeom prst="rect">
            <a:avLst/>
          </a:prstGeom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8648928" y="1031333"/>
            <a:ext cx="1754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8" y="4687712"/>
            <a:ext cx="1954452" cy="1629699"/>
          </a:xfrm>
          <a:prstGeom prst="rect">
            <a:avLst/>
          </a:prstGeom>
        </p:spPr>
      </p:pic>
      <p:sp>
        <p:nvSpPr>
          <p:cNvPr id="16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623450" y="4756958"/>
            <a:ext cx="200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055853" y="210303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8898" y="945248"/>
            <a:ext cx="4495023" cy="330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4973" y="3338602"/>
            <a:ext cx="3408379" cy="3422346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15" y="5370897"/>
            <a:ext cx="1831705" cy="1487103"/>
          </a:xfrm>
          <a:prstGeom prst="rect">
            <a:avLst/>
          </a:prstGeom>
        </p:spPr>
      </p:pic>
      <p:sp>
        <p:nvSpPr>
          <p:cNvPr id="21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809931" y="5515622"/>
            <a:ext cx="1797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87571-6E35-4592-B0EA-E2CD5FD4A6A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05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150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7" y="571500"/>
            <a:ext cx="9722625" cy="5993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52" y="793771"/>
            <a:ext cx="8426095" cy="5603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D3517-18A8-4897-BA73-5448A893A17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68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68316" y="189865"/>
            <a:ext cx="670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r="23603"/>
          <a:stretch/>
        </p:blipFill>
        <p:spPr bwMode="auto">
          <a:xfrm>
            <a:off x="4590652" y="1395413"/>
            <a:ext cx="3096125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2" b="99199" l="11912" r="88889">
                        <a14:foregroundMark x1="72573" y1="5205" x2="82983" y2="7608"/>
                        <a14:foregroundMark x1="82983" y1="7608" x2="83383" y2="18318"/>
                        <a14:foregroundMark x1="83383" y1="18318" x2="79079" y2="22122"/>
                        <a14:foregroundMark x1="72372" y1="5005" x2="83984" y2="8108"/>
                        <a14:foregroundMark x1="73273" y1="1602" x2="73674" y2="2703"/>
                        <a14:foregroundMark x1="88889" y1="14314" x2="86687" y2="14114"/>
                        <a14:foregroundMark x1="25325" y1="72773" x2="14314" y2="84184"/>
                        <a14:foregroundMark x1="14314" y1="84184" x2="20320" y2="95495"/>
                        <a14:foregroundMark x1="20320" y1="95495" x2="30931" y2="93093"/>
                        <a14:foregroundMark x1="30931" y1="93093" x2="32032" y2="92192"/>
                        <a14:foregroundMark x1="29129" y1="97798" x2="27528" y2="99299"/>
                        <a14:foregroundMark x1="20821" y1="78779" x2="12412" y2="85586"/>
                        <a14:foregroundMark x1="12412" y1="85586" x2="11912" y2="86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r="16125"/>
          <a:stretch/>
        </p:blipFill>
        <p:spPr bwMode="auto">
          <a:xfrm>
            <a:off x="8534400" y="1395414"/>
            <a:ext cx="3096126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19865"/>
          <a:stretch/>
        </p:blipFill>
        <p:spPr bwMode="auto">
          <a:xfrm>
            <a:off x="757871" y="1395413"/>
            <a:ext cx="2985159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6EB740-F682-4056-B6F6-1138F20B9EF8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484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430" y="39009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415925"/>
            <a:ext cx="10123020" cy="5655972"/>
          </a:xfrm>
          <a:prstGeom prst="rect">
            <a:avLst/>
          </a:prstGeom>
        </p:spPr>
      </p:pic>
      <p:sp>
        <p:nvSpPr>
          <p:cNvPr id="17" name="文本框 2"/>
          <p:cNvSpPr txBox="1"/>
          <p:nvPr/>
        </p:nvSpPr>
        <p:spPr>
          <a:xfrm>
            <a:off x="1641996" y="2278280"/>
            <a:ext cx="8571577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altLang="zh-CN" sz="11500" b="1" dirty="0">
                <a:solidFill>
                  <a:srgbClr val="FF0000"/>
                </a:solidFill>
                <a:latin typeface="UTM Bustamalaka" panose="02040603050506020204" pitchFamily="18" charset="0"/>
                <a:ea typeface="方正字迹-邢体草书繁体" panose="03000502000000000000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6" y="4955005"/>
            <a:ext cx="1709955" cy="17099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13" y="-406588"/>
            <a:ext cx="1603058" cy="1603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C35F0F-92A1-4962-B865-6718AF0D431B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002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261241" y="1781782"/>
            <a:ext cx="10489324" cy="2800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536575">
              <a:spcBef>
                <a:spcPct val="50000"/>
              </a:spcBef>
            </a:pP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2a);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(hình 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2b)...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816513" y="633005"/>
            <a:ext cx="3276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1" descr="5e63b5e3296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1981" y="4798063"/>
            <a:ext cx="2208557" cy="2208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BF20D-8B8F-4435-A5D4-9F9E87B2457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834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19" y="-112738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52718" y="2385870"/>
            <a:ext cx="468429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Thực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hành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</a:p>
          <a:p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Đo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nhiệt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độ</a:t>
            </a:r>
            <a:endParaRPr lang="en-US" sz="9600" b="1" dirty="0">
              <a:solidFill>
                <a:srgbClr val="FF0000"/>
              </a:solidFill>
              <a:latin typeface="UTM Bustamalaka" panose="020406030505060202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28B8E2-F0C3-4DAA-B4F1-9379869C9B4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1366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1767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0" descr="kien1005"/>
          <p:cNvPicPr>
            <a:picLocks noChangeAspect="1" noChangeArrowheads="1"/>
          </p:cNvPicPr>
          <p:nvPr/>
        </p:nvPicPr>
        <p:blipFill>
          <a:blip r:embed="rId10">
            <a:lum bright="-10000" contrast="40000"/>
          </a:blip>
          <a:srcRect b="6897"/>
          <a:stretch>
            <a:fillRect/>
          </a:stretch>
        </p:blipFill>
        <p:spPr bwMode="auto">
          <a:xfrm>
            <a:off x="2386538" y="475765"/>
            <a:ext cx="7346951" cy="4437933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29069" y="5048202"/>
            <a:ext cx="10031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+mj-lt"/>
              </a:rPr>
              <a:t>Nhiệt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kế</a:t>
            </a:r>
            <a:r>
              <a:rPr lang="en-US" altLang="en-US" sz="4000" b="1" dirty="0">
                <a:latin typeface="+mj-lt"/>
              </a:rPr>
              <a:t> ở </a:t>
            </a:r>
            <a:r>
              <a:rPr lang="en-US" altLang="en-US" sz="4000" b="1" dirty="0" err="1">
                <a:latin typeface="+mj-lt"/>
              </a:rPr>
              <a:t>trong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hình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chỉ</a:t>
            </a:r>
            <a:r>
              <a:rPr lang="en-US" altLang="en-US" sz="4000" b="1" dirty="0">
                <a:latin typeface="+mj-lt"/>
              </a:rPr>
              <a:t> bao </a:t>
            </a:r>
            <a:r>
              <a:rPr lang="en-US" altLang="en-US" sz="4000" b="1" dirty="0" err="1">
                <a:latin typeface="+mj-lt"/>
              </a:rPr>
              <a:t>nhiêu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độ</a:t>
            </a:r>
            <a:r>
              <a:rPr lang="en-US" altLang="en-US" sz="4000" b="1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F0364-E90D-41CC-9F39-C24F437025F8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137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763" y="4696604"/>
            <a:ext cx="2094300" cy="22487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9386" y="-286431"/>
            <a:ext cx="2453514" cy="16369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467" y="214372"/>
            <a:ext cx="1701085" cy="1701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9417" y="-305097"/>
            <a:ext cx="2658805" cy="1777804"/>
          </a:xfrm>
          <a:prstGeom prst="rect">
            <a:avLst/>
          </a:prstGeom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508913" y="1098551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404257" y="574450"/>
            <a:ext cx="9381218" cy="1154162"/>
          </a:xfrm>
          <a:prstGeom prst="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lg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vi-VN" altLang="en-US" b="1" i="1" dirty="0">
                <a:latin typeface="+mj-lt"/>
              </a:rPr>
              <a:t> Nhiệt độ của hơi nước đang sôi là </a:t>
            </a:r>
            <a:r>
              <a:rPr lang="vi-VN" altLang="en-US" b="1" i="1">
                <a:latin typeface="+mj-lt"/>
              </a:rPr>
              <a:t>bao </a:t>
            </a:r>
            <a:r>
              <a:rPr lang="vi-VN" altLang="en-US" b="1" i="1" smtClean="0">
                <a:latin typeface="+mj-lt"/>
              </a:rPr>
              <a:t>nhiêu?</a:t>
            </a:r>
            <a:endParaRPr lang="vi-VN" altLang="en-US" b="1" i="1" dirty="0">
              <a:latin typeface="+mj-lt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vi-VN" altLang="en-US" b="1" i="1" dirty="0">
                <a:latin typeface="+mj-lt"/>
              </a:rPr>
              <a:t>- Nhiệt độ của nước đá đang tan là </a:t>
            </a:r>
            <a:r>
              <a:rPr lang="vi-VN" altLang="en-US" b="1" i="1">
                <a:latin typeface="+mj-lt"/>
              </a:rPr>
              <a:t>bao </a:t>
            </a:r>
            <a:r>
              <a:rPr lang="vi-VN" altLang="en-US" b="1" i="1" smtClean="0">
                <a:latin typeface="+mj-lt"/>
              </a:rPr>
              <a:t>nhiêu?</a:t>
            </a:r>
            <a:endParaRPr lang="en-US" altLang="en-US" b="1" i="1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3213" y="1953814"/>
            <a:ext cx="9170711" cy="3900254"/>
            <a:chOff x="800915" y="1898651"/>
            <a:chExt cx="9170711" cy="3900254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800915" y="1898651"/>
              <a:ext cx="9170711" cy="3867150"/>
              <a:chOff x="-175" y="1584"/>
              <a:chExt cx="5985" cy="2736"/>
            </a:xfrm>
          </p:grpSpPr>
          <p:pic>
            <p:nvPicPr>
              <p:cNvPr id="18" name="Picture 6" descr="kien700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584"/>
                <a:ext cx="3552" cy="2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Hộp_Văn_Bản 6"/>
              <p:cNvSpPr txBox="1">
                <a:spLocks noChangeArrowheads="1"/>
              </p:cNvSpPr>
              <p:nvPr/>
            </p:nvSpPr>
            <p:spPr bwMode="auto">
              <a:xfrm>
                <a:off x="-175" y="2516"/>
                <a:ext cx="862" cy="14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Nước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đá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đang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tan</a:t>
                </a:r>
                <a:endParaRPr lang="vi-VN" altLang="en-US" dirty="0">
                  <a:solidFill>
                    <a:srgbClr val="F36522"/>
                  </a:solidFill>
                  <a:latin typeface="+mj-lt"/>
                </a:endParaRPr>
              </a:p>
            </p:txBody>
          </p:sp>
          <p:sp>
            <p:nvSpPr>
              <p:cNvPr id="20" name="Hộp_Văn_Bản 8"/>
              <p:cNvSpPr txBox="1">
                <a:spLocks noChangeArrowheads="1"/>
              </p:cNvSpPr>
              <p:nvPr/>
            </p:nvSpPr>
            <p:spPr bwMode="auto">
              <a:xfrm>
                <a:off x="4899" y="2877"/>
                <a:ext cx="911" cy="111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Nước</a:t>
                </a:r>
                <a:r>
                  <a:rPr lang="en-US" altLang="en-US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đang</a:t>
                </a:r>
                <a:r>
                  <a:rPr lang="en-US" altLang="en-US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sôi</a:t>
                </a:r>
                <a:endParaRPr lang="vi-VN" altLang="en-US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765" y="3149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00"/>
              </a:p>
            </p:txBody>
          </p:sp>
          <p:sp>
            <p:nvSpPr>
              <p:cNvPr id="22" name="AutoShape 8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192" cy="240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0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732" y="1925783"/>
              <a:ext cx="2373606" cy="38400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38" y="1925783"/>
              <a:ext cx="2909382" cy="387312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FD24B1B-599A-4EB2-8540-AECBCE69817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9293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28894"/>
          <a:stretch/>
        </p:blipFill>
        <p:spPr>
          <a:xfrm>
            <a:off x="41198" y="-27120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922" y="5722682"/>
            <a:ext cx="12193057" cy="109127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E560A9-F2CB-456C-9061-B16CBBD8E6CB}"/>
              </a:ext>
            </a:extLst>
          </p:cNvPr>
          <p:cNvSpPr txBox="1"/>
          <p:nvPr/>
        </p:nvSpPr>
        <p:spPr>
          <a:xfrm>
            <a:off x="2236465" y="17896"/>
            <a:ext cx="6157823" cy="830997"/>
          </a:xfrm>
          <a:prstGeom prst="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thể</a:t>
            </a:r>
            <a:endParaRPr lang="zh-CN" altLang="en-US" sz="2800" dirty="0">
              <a:solidFill>
                <a:srgbClr val="FF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8A350B7-3585-4D23-AA57-AFF2DEF6EBD1}"/>
              </a:ext>
            </a:extLst>
          </p:cNvPr>
          <p:cNvGrpSpPr/>
          <p:nvPr/>
        </p:nvGrpSpPr>
        <p:grpSpPr>
          <a:xfrm rot="20320671">
            <a:off x="1173789" y="935165"/>
            <a:ext cx="2498757" cy="1128572"/>
            <a:chOff x="4238677" y="1538083"/>
            <a:chExt cx="2498757" cy="11285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MH_Other_2">
              <a:extLst>
                <a:ext uri="{FF2B5EF4-FFF2-40B4-BE49-F238E27FC236}">
                  <a16:creationId xmlns:a16="http://schemas.microsoft.com/office/drawing/2014/main" id="{F3BE315E-B847-4421-B957-7CD19B1E65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404342" flipH="1">
              <a:off x="4238677" y="1567545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2" name="MH_Other_5">
              <a:extLst>
                <a:ext uri="{FF2B5EF4-FFF2-40B4-BE49-F238E27FC236}">
                  <a16:creationId xmlns:a16="http://schemas.microsoft.com/office/drawing/2014/main" id="{075DE8D9-A375-4C67-814E-87F4AAEE40ED}"/>
                </a:ext>
              </a:extLst>
            </p:cNvPr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871884" y="1967689"/>
              <a:ext cx="815745" cy="69896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A</a:t>
              </a:r>
              <a:endParaRPr lang="zh-CN" altLang="en-US" sz="3600" dirty="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6" name="MH_SubTitle_1">
              <a:extLst>
                <a:ext uri="{FF2B5EF4-FFF2-40B4-BE49-F238E27FC236}">
                  <a16:creationId xmlns:a16="http://schemas.microsoft.com/office/drawing/2014/main" id="{C06F61BC-95C9-46B9-8A3A-BE0186EC0394}"/>
                </a:ext>
              </a:extLst>
            </p:cNvPr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1440741">
              <a:off x="4367293" y="1538083"/>
              <a:ext cx="1504406" cy="3984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1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28B433-7D71-4574-BD48-813FB973AC6B}"/>
              </a:ext>
            </a:extLst>
          </p:cNvPr>
          <p:cNvGrpSpPr/>
          <p:nvPr/>
        </p:nvGrpSpPr>
        <p:grpSpPr>
          <a:xfrm rot="20158184">
            <a:off x="2186404" y="3385229"/>
            <a:ext cx="2498757" cy="1117812"/>
            <a:chOff x="4204330" y="3470565"/>
            <a:chExt cx="2498757" cy="111781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0" name="MH_Other_3">
              <a:extLst>
                <a:ext uri="{FF2B5EF4-FFF2-40B4-BE49-F238E27FC236}">
                  <a16:creationId xmlns:a16="http://schemas.microsoft.com/office/drawing/2014/main" id="{731E02AE-F226-4358-8F30-DEDF35CD621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404342" flipH="1">
              <a:off x="4204330" y="3489269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MH_Other_7">
              <a:extLst>
                <a:ext uri="{FF2B5EF4-FFF2-40B4-BE49-F238E27FC236}">
                  <a16:creationId xmlns:a16="http://schemas.microsoft.com/office/drawing/2014/main" id="{185BA9D1-BECE-48D9-8AE2-55C651C54896}"/>
                </a:ext>
              </a:extLst>
            </p:cNvPr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823798" y="3889413"/>
              <a:ext cx="817463" cy="6989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>
                  <a:solidFill>
                    <a:srgbClr val="FFFFFF"/>
                  </a:solidFill>
                  <a:latin typeface="Berlin Sans FB" panose="020E0602020502020306" pitchFamily="34" charset="0"/>
                </a:rPr>
                <a:t>C</a:t>
              </a:r>
              <a:endParaRPr lang="zh-CN" altLang="en-US" sz="360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7" name="MH_SubTitle_3">
              <a:extLst>
                <a:ext uri="{FF2B5EF4-FFF2-40B4-BE49-F238E27FC236}">
                  <a16:creationId xmlns:a16="http://schemas.microsoft.com/office/drawing/2014/main" id="{5F2FE71F-700E-4B4E-A70C-FD47E4035072}"/>
                </a:ext>
              </a:extLst>
            </p:cNvPr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1440741">
              <a:off x="4376089" y="3470565"/>
              <a:ext cx="1504406" cy="3984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3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33A254E-A409-44B9-AAC9-88FBD89656A2}"/>
              </a:ext>
            </a:extLst>
          </p:cNvPr>
          <p:cNvGrpSpPr/>
          <p:nvPr/>
        </p:nvGrpSpPr>
        <p:grpSpPr>
          <a:xfrm>
            <a:off x="5008861" y="1110669"/>
            <a:ext cx="2498757" cy="1113762"/>
            <a:chOff x="5880472" y="2506025"/>
            <a:chExt cx="2498757" cy="111376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MH_Other_1">
              <a:extLst>
                <a:ext uri="{FF2B5EF4-FFF2-40B4-BE49-F238E27FC236}">
                  <a16:creationId xmlns:a16="http://schemas.microsoft.com/office/drawing/2014/main" id="{ECA149D3-F51B-40E6-8850-B4AA13B84F1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20195658">
              <a:off x="5880472" y="2527548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MH_Other_6">
              <a:extLst>
                <a:ext uri="{FF2B5EF4-FFF2-40B4-BE49-F238E27FC236}">
                  <a16:creationId xmlns:a16="http://schemas.microsoft.com/office/drawing/2014/main" id="{EAEB8CBF-523C-4844-AF06-81892C593DBB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949165" y="2920823"/>
              <a:ext cx="817463" cy="6989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B</a:t>
              </a:r>
              <a:endParaRPr lang="zh-CN" altLang="en-US" sz="3600" dirty="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8" name="MH_SubTitle_2">
              <a:extLst>
                <a:ext uri="{FF2B5EF4-FFF2-40B4-BE49-F238E27FC236}">
                  <a16:creationId xmlns:a16="http://schemas.microsoft.com/office/drawing/2014/main" id="{69338D02-360C-46CC-A095-4611624E3B52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20135815">
              <a:off x="6675608" y="2506025"/>
              <a:ext cx="1504406" cy="4001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2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B380EBA-CF39-4111-A4DA-2D2A4055ACC3}"/>
              </a:ext>
            </a:extLst>
          </p:cNvPr>
          <p:cNvGrpSpPr/>
          <p:nvPr/>
        </p:nvGrpSpPr>
        <p:grpSpPr>
          <a:xfrm rot="756033">
            <a:off x="5632673" y="3484189"/>
            <a:ext cx="2498756" cy="1065922"/>
            <a:chOff x="5892493" y="4449273"/>
            <a:chExt cx="2498756" cy="106592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1" name="MH_Other_4">
              <a:extLst>
                <a:ext uri="{FF2B5EF4-FFF2-40B4-BE49-F238E27FC236}">
                  <a16:creationId xmlns:a16="http://schemas.microsoft.com/office/drawing/2014/main" id="{155C621A-49F3-4ACF-8E18-1E2D715FF9C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20195658">
              <a:off x="5892493" y="4449273"/>
              <a:ext cx="2498756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ea"/>
              </a:endParaRPr>
            </a:p>
          </p:txBody>
        </p:sp>
        <p:sp>
          <p:nvSpPr>
            <p:cNvPr id="55" name="MH_Other_8">
              <a:extLst>
                <a:ext uri="{FF2B5EF4-FFF2-40B4-BE49-F238E27FC236}">
                  <a16:creationId xmlns:a16="http://schemas.microsoft.com/office/drawing/2014/main" id="{398F7D7A-8A4A-4208-AFCC-DE2B471BF35C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949165" y="4868864"/>
              <a:ext cx="817463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D</a:t>
              </a:r>
              <a:endParaRPr lang="zh-CN" altLang="en-US" sz="36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9" name="MH_SubTitle_4">
              <a:extLst>
                <a:ext uri="{FF2B5EF4-FFF2-40B4-BE49-F238E27FC236}">
                  <a16:creationId xmlns:a16="http://schemas.microsoft.com/office/drawing/2014/main" id="{9711C2D3-56C5-473A-99DE-D2E00CD4D5EA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20135815">
              <a:off x="6651056" y="4452784"/>
              <a:ext cx="1504406" cy="4001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+mn-lt"/>
                  <a:ea typeface="+mn-ea"/>
                </a:rPr>
                <a:t>Lưu</a:t>
              </a:r>
              <a:r>
                <a:rPr lang="en-US" altLang="zh-CN" sz="2800" b="1" dirty="0">
                  <a:solidFill>
                    <a:schemeClr val="bg1"/>
                  </a:solidFill>
                  <a:latin typeface="+mn-lt"/>
                  <a:ea typeface="+mn-ea"/>
                </a:rPr>
                <a:t> ý</a:t>
              </a:r>
            </a:p>
          </p:txBody>
        </p:sp>
      </p:grpSp>
      <p:sp>
        <p:nvSpPr>
          <p:cNvPr id="64" name="MH_Text_2">
            <a:extLst>
              <a:ext uri="{FF2B5EF4-FFF2-40B4-BE49-F238E27FC236}">
                <a16:creationId xmlns:a16="http://schemas.microsoft.com/office/drawing/2014/main" id="{4AD4CC16-7A93-420B-B600-067889C79D7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0330" y="1832559"/>
            <a:ext cx="4447678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Vẩy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thủy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ngân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tụt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xuống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bầu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MH_Text_2">
            <a:extLst>
              <a:ext uri="{FF2B5EF4-FFF2-40B4-BE49-F238E27FC236}">
                <a16:creationId xmlns:a16="http://schemas.microsoft.com/office/drawing/2014/main" id="{4A45E3CE-DAB9-4AE8-A3B0-0A1C401C49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2776" y="4333481"/>
            <a:ext cx="5032823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Bấm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3 - 5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lấy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giấy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6" name="MH_Text_2">
            <a:extLst>
              <a:ext uri="{FF2B5EF4-FFF2-40B4-BE49-F238E27FC236}">
                <a16:creationId xmlns:a16="http://schemas.microsoft.com/office/drawing/2014/main" id="{FEA942A1-7E4E-4E7B-893A-4EC25340C0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9258" y="1648702"/>
            <a:ext cx="5470384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bầu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nách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kẹp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endParaRPr lang="zh-CN" altLang="en-US" sz="3200" dirty="0">
              <a:latin typeface="+mj-lt"/>
              <a:ea typeface="方正卡通简体" panose="03000509000000000000" pitchFamily="65" charset="-122"/>
            </a:endParaRPr>
          </a:p>
        </p:txBody>
      </p:sp>
      <p:sp>
        <p:nvSpPr>
          <p:cNvPr id="67" name="MH_Text_2">
            <a:extLst>
              <a:ext uri="{FF2B5EF4-FFF2-40B4-BE49-F238E27FC236}">
                <a16:creationId xmlns:a16="http://schemas.microsoft.com/office/drawing/2014/main" id="{91E4C7A1-F35F-48D6-B66B-2E7985D8F9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36965" y="4271534"/>
            <a:ext cx="5995646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r>
              <a:rPr lang="en-US" sz="3200" dirty="0" err="1">
                <a:latin typeface="+mj-lt"/>
                <a:cs typeface="Times New Roman" pitchFamily="18" charset="0"/>
              </a:rPr>
              <a:t>Khi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đọc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nhiệt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độ</a:t>
            </a:r>
            <a:r>
              <a:rPr lang="en-US" sz="3200" dirty="0">
                <a:latin typeface="+mj-lt"/>
                <a:cs typeface="Times New Roman" pitchFamily="18" charset="0"/>
              </a:rPr>
              <a:t> c</a:t>
            </a:r>
            <a:r>
              <a:rPr lang="vi-VN" sz="3200" dirty="0">
                <a:latin typeface="+mj-lt"/>
                <a:cs typeface="Times New Roman" pitchFamily="18" charset="0"/>
              </a:rPr>
              <a:t>ần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</a:t>
            </a:r>
            <a:r>
              <a:rPr lang="vi-VN" sz="3200" dirty="0">
                <a:latin typeface="+mj-lt"/>
                <a:cs typeface="Times New Roman" pitchFamily="18" charset="0"/>
              </a:rPr>
              <a:t>ìn</a:t>
            </a:r>
            <a:r>
              <a:rPr lang="en-US" sz="3200" dirty="0">
                <a:latin typeface="+mj-lt"/>
                <a:cs typeface="Times New Roman" pitchFamily="18" charset="0"/>
              </a:rPr>
              <a:t> m</a:t>
            </a:r>
            <a:r>
              <a:rPr lang="vi-VN" sz="3200" dirty="0">
                <a:latin typeface="+mj-lt"/>
                <a:cs typeface="Times New Roman" pitchFamily="18" charset="0"/>
              </a:rPr>
              <a:t>ức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ch</a:t>
            </a:r>
            <a:r>
              <a:rPr lang="vi-VN" sz="3200" dirty="0">
                <a:latin typeface="+mj-lt"/>
                <a:cs typeface="Times New Roman" pitchFamily="18" charset="0"/>
              </a:rPr>
              <a:t>ất</a:t>
            </a:r>
            <a:r>
              <a:rPr lang="en-US" sz="3200" dirty="0">
                <a:latin typeface="+mj-lt"/>
                <a:cs typeface="Times New Roman" pitchFamily="18" charset="0"/>
              </a:rPr>
              <a:t> l</a:t>
            </a:r>
            <a:r>
              <a:rPr lang="vi-VN" sz="3200" dirty="0">
                <a:latin typeface="+mj-lt"/>
                <a:cs typeface="Times New Roman" pitchFamily="18" charset="0"/>
              </a:rPr>
              <a:t>ỏng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ống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theo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ph</a:t>
            </a:r>
            <a:r>
              <a:rPr lang="vi-VN" sz="3200" dirty="0">
                <a:latin typeface="+mj-lt"/>
                <a:cs typeface="Times New Roman" pitchFamily="18" charset="0"/>
              </a:rPr>
              <a:t>ươ</a:t>
            </a:r>
            <a:r>
              <a:rPr lang="en-US" sz="3200" dirty="0">
                <a:latin typeface="+mj-lt"/>
                <a:cs typeface="Times New Roman" pitchFamily="18" charset="0"/>
              </a:rPr>
              <a:t>ng vu</a:t>
            </a:r>
            <a:r>
              <a:rPr lang="vi-VN" sz="3200" dirty="0">
                <a:latin typeface="+mj-lt"/>
                <a:cs typeface="Times New Roman" pitchFamily="18" charset="0"/>
              </a:rPr>
              <a:t>ô</a:t>
            </a:r>
            <a:r>
              <a:rPr lang="en-US" sz="3200" dirty="0">
                <a:latin typeface="+mj-lt"/>
                <a:cs typeface="Times New Roman" pitchFamily="18" charset="0"/>
              </a:rPr>
              <a:t>ng g</a:t>
            </a:r>
            <a:r>
              <a:rPr lang="vi-VN" sz="3200" dirty="0">
                <a:latin typeface="+mj-lt"/>
                <a:cs typeface="Times New Roman" pitchFamily="18" charset="0"/>
              </a:rPr>
              <a:t>óc</a:t>
            </a:r>
            <a:r>
              <a:rPr lang="en-US" sz="3200" dirty="0">
                <a:latin typeface="+mj-lt"/>
                <a:cs typeface="Times New Roman" pitchFamily="18" charset="0"/>
              </a:rPr>
              <a:t> v</a:t>
            </a:r>
            <a:r>
              <a:rPr lang="vi-VN" sz="3200" dirty="0">
                <a:latin typeface="+mj-lt"/>
                <a:cs typeface="Times New Roman" pitchFamily="18" charset="0"/>
              </a:rPr>
              <a:t>ới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ống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nhi</a:t>
            </a:r>
            <a:r>
              <a:rPr lang="vi-VN" sz="3200" dirty="0">
                <a:latin typeface="+mj-lt"/>
                <a:cs typeface="Times New Roman" pitchFamily="18" charset="0"/>
              </a:rPr>
              <a:t>ệt</a:t>
            </a:r>
            <a:r>
              <a:rPr lang="en-US" sz="3200" dirty="0">
                <a:latin typeface="+mj-lt"/>
                <a:cs typeface="Times New Roman" pitchFamily="18" charset="0"/>
              </a:rPr>
              <a:t> k</a:t>
            </a:r>
            <a:r>
              <a:rPr lang="vi-VN" sz="3200" dirty="0">
                <a:latin typeface="+mj-lt"/>
                <a:cs typeface="Times New Roman" pitchFamily="18" charset="0"/>
              </a:rPr>
              <a:t>ế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73A117-AD6C-48F1-8051-15991EB7177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307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94"/>
          <a:stretch/>
        </p:blipFill>
        <p:spPr>
          <a:xfrm>
            <a:off x="41198" y="-27120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2" y="5722682"/>
            <a:ext cx="12193057" cy="1091279"/>
          </a:xfrm>
          <a:prstGeom prst="rect">
            <a:avLst/>
          </a:prstGeom>
        </p:spPr>
      </p:pic>
      <p:pic>
        <p:nvPicPr>
          <p:cNvPr id="2" name="6.5.2 - Thí nghiệm_ Đo nhiệt độ bằng nhiệt kế - Tiến hành thí nghiệm">
            <a:hlinkClick r:id="" action="ppaction://media"/>
            <a:extLst>
              <a:ext uri="{FF2B5EF4-FFF2-40B4-BE49-F238E27FC236}">
                <a16:creationId xmlns:a16="http://schemas.microsoft.com/office/drawing/2014/main" id="{AADDFDBB-2C73-4F8B-9B37-3FED7E807E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3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00" y="278606"/>
            <a:ext cx="11201400" cy="6300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35090-A0C8-4295-B7B4-2C2796DF06C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398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844" y="-729242"/>
            <a:ext cx="12749844" cy="8692142"/>
          </a:xfrm>
          <a:prstGeom prst="rect">
            <a:avLst/>
          </a:prstGeom>
        </p:spPr>
      </p:pic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997638" y="1123547"/>
            <a:ext cx="99441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pPr indent="355600" eaLnBrk="1" hangingPunct="1">
              <a:spcBef>
                <a:spcPts val="1200"/>
              </a:spcBef>
              <a:buFontTx/>
              <a:buNone/>
            </a:pP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của hơi nước đang sôi là 100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của nước đá đang tan là 0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indent="355600" eaLnBrk="1" hangingPunct="1">
              <a:spcBef>
                <a:spcPts val="1200"/>
              </a:spcBef>
              <a:buFontTx/>
              <a:buNone/>
            </a:pP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cơ thể của người khoẻ mạnh vào khoảng 37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 nhiệt độ cơ thể cao hơn hoặc thấp hơn mức đó là dấu hiệu cơ thể bị bệnh, cần phải đi khám và chữa bệnh.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93" y="2339786"/>
            <a:ext cx="1726476" cy="184561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9" y="399674"/>
            <a:ext cx="1524131" cy="1588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10F7C6-9538-46C5-ACC2-FFAEF99AF7D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52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1486454" y="1644650"/>
            <a:ext cx="92190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DẶN DÒ</a:t>
            </a:r>
            <a:endParaRPr lang="zh-CN" altLang="en-US" sz="115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7604" y="2260358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6168" y="2312548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FE0CEA-B000-49CE-A522-051ADC1C206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21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1024941" y="1487374"/>
            <a:ext cx="103960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CHÚC CÁC EM HỌC TỐT</a:t>
            </a:r>
            <a:endParaRPr lang="zh-CN" altLang="en-US" sz="115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2903" y="2325617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3409" y="2221097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616828-AEB2-476A-A193-93824BBB2C0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70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194" y="37262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1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954987" y="1962823"/>
            <a:ext cx="10317707" cy="1438632"/>
          </a:xfrm>
          <a:prstGeom prst="snip1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B050"/>
                </a:solidFill>
              </a:rPr>
              <a:t>Tại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sao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nên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nhìn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trực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tiếp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vào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mặt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ánh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lửa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hàn</a:t>
            </a:r>
            <a:r>
              <a:rPr lang="en-US" altLang="en-US" sz="4000" b="1" dirty="0">
                <a:solidFill>
                  <a:srgbClr val="00B050"/>
                </a:solidFill>
              </a:rPr>
              <a:t> ? 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050878" y="3710780"/>
            <a:ext cx="9307773" cy="2093655"/>
          </a:xfrm>
          <a:prstGeom prst="snip2DiagRect">
            <a:avLst/>
          </a:prstGeom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1"/>
                </a:solidFill>
              </a:rPr>
              <a:t>     </a:t>
            </a:r>
            <a:r>
              <a:rPr lang="en-US" altLang="en-US" sz="3600" b="1" dirty="0" err="1">
                <a:solidFill>
                  <a:srgbClr val="0070C0"/>
                </a:solidFill>
              </a:rPr>
              <a:t>Vì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mặt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trời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hoặc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lửa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hàn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quá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chiếu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vào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mắt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thể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làm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hỏng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mắt</a:t>
            </a:r>
            <a:r>
              <a:rPr lang="en-US" alt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49775E-A37C-4A4F-92A1-4C6C5AFD01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5850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925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0160" y="207024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63550" y="3140693"/>
            <a:ext cx="10454185" cy="194095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/>
              <a:t> 	</a:t>
            </a:r>
            <a:r>
              <a:rPr lang="en-US" altLang="en-US" sz="3600" b="1" dirty="0" err="1"/>
              <a:t>Để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bảo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vệ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đôi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mắt</a:t>
            </a:r>
            <a:r>
              <a:rPr lang="en-US" altLang="en-US" sz="3600" b="1" dirty="0"/>
              <a:t> ta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nhìn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thẳng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vào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trời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chiếu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đèn</a:t>
            </a:r>
            <a:r>
              <a:rPr lang="en-US" altLang="en-US" sz="3600" b="1" dirty="0"/>
              <a:t> pin </a:t>
            </a:r>
            <a:r>
              <a:rPr lang="en-US" altLang="en-US" sz="3600" b="1" dirty="0" err="1"/>
              <a:t>vào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mắt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nhau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tránh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viết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đọc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dưới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ánh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yếu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hoặc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mạnh</a:t>
            </a:r>
            <a:r>
              <a:rPr lang="en-US" altLang="en-US" sz="3600" b="1" dirty="0"/>
              <a:t>, …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43580" y="1536681"/>
            <a:ext cx="9294126" cy="9194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bảo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vệ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mắt</a:t>
            </a:r>
            <a:r>
              <a:rPr lang="en-US" altLang="en-US" sz="4800" b="1" dirty="0">
                <a:solidFill>
                  <a:schemeClr val="bg1"/>
                </a:solidFill>
              </a:rPr>
              <a:t>, ta </a:t>
            </a:r>
            <a:r>
              <a:rPr lang="en-US" altLang="en-US" sz="4800" b="1" dirty="0" err="1">
                <a:solidFill>
                  <a:schemeClr val="bg1"/>
                </a:solidFill>
              </a:rPr>
              <a:t>phải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làm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8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3EFC0-82B0-4A20-A73B-4E4C795A233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440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697" y="0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3408" y="-355269"/>
            <a:ext cx="4724843" cy="31592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0" y="6144877"/>
            <a:ext cx="12193057" cy="109127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5081519" y="1819801"/>
            <a:ext cx="1515661" cy="1277457"/>
            <a:chOff x="1770392" y="2794610"/>
            <a:chExt cx="1072181" cy="99847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01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64D5891-AC6B-4EAB-9F4A-B6445C84CB92}"/>
              </a:ext>
            </a:extLst>
          </p:cNvPr>
          <p:cNvGrpSpPr/>
          <p:nvPr/>
        </p:nvGrpSpPr>
        <p:grpSpPr>
          <a:xfrm>
            <a:off x="6765758" y="2870693"/>
            <a:ext cx="1515661" cy="1277457"/>
            <a:chOff x="1770392" y="2794610"/>
            <a:chExt cx="1072181" cy="99847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94D6CC4-59AD-4A9C-A6CB-F3E20C5DB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146E275-B918-4113-A36B-6F46862D3FB1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D3C1257-0610-499A-8712-3D195AB5DD27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02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D585980-234F-4B49-A19B-7A53F6168439}"/>
              </a:ext>
            </a:extLst>
          </p:cNvPr>
          <p:cNvGrpSpPr/>
          <p:nvPr/>
        </p:nvGrpSpPr>
        <p:grpSpPr>
          <a:xfrm>
            <a:off x="5081519" y="3879701"/>
            <a:ext cx="1515661" cy="1277457"/>
            <a:chOff x="1770392" y="2794610"/>
            <a:chExt cx="1072181" cy="998471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1FA5940-D540-4919-811B-65156752B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D6AD967-EF2B-4139-BF20-67A77E120823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C76914C-090B-4082-8530-37624AAC2EBC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03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sp>
        <p:nvSpPr>
          <p:cNvPr id="41" name="TextBox 18">
            <a:extLst>
              <a:ext uri="{FF2B5EF4-FFF2-40B4-BE49-F238E27FC236}">
                <a16:creationId xmlns:a16="http://schemas.microsoft.com/office/drawing/2014/main" id="{850D28AF-E180-443B-9BAC-EBFF88BF6AB5}"/>
              </a:ext>
            </a:extLst>
          </p:cNvPr>
          <p:cNvSpPr txBox="1"/>
          <p:nvPr/>
        </p:nvSpPr>
        <p:spPr>
          <a:xfrm>
            <a:off x="6372017" y="2059006"/>
            <a:ext cx="536404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Sự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nóng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lạnh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của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vật</a:t>
            </a:r>
            <a:endParaRPr lang="en-US" altLang="zh-CN" sz="4800" b="1" dirty="0">
              <a:solidFill>
                <a:srgbClr val="FF0000"/>
              </a:solidFill>
              <a:latin typeface="UTM French Vanilla" panose="02040603050506020204" pitchFamily="18" charset="0"/>
              <a:ea typeface="方正字迹-邢体草书繁体" panose="03000502000000000000" charset="-122"/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C49B5844-3531-4F32-88BB-C64FB325BC7E}"/>
              </a:ext>
            </a:extLst>
          </p:cNvPr>
          <p:cNvSpPr txBox="1"/>
          <p:nvPr/>
        </p:nvSpPr>
        <p:spPr>
          <a:xfrm>
            <a:off x="246534" y="2961961"/>
            <a:ext cx="6871642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loại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nhiệt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kế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,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cách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sử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dụng</a:t>
            </a:r>
            <a:endParaRPr lang="vi-VN" alt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9BDB9941-96D5-431B-A4A6-E37DD36A8A43}"/>
              </a:ext>
            </a:extLst>
          </p:cNvPr>
          <p:cNvSpPr txBox="1"/>
          <p:nvPr/>
        </p:nvSpPr>
        <p:spPr>
          <a:xfrm>
            <a:off x="6440831" y="4104104"/>
            <a:ext cx="548446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>
              <a:tabLst>
                <a:tab pos="5567363" algn="l"/>
              </a:tabLst>
            </a:pP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Thực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đo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nhiệt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độ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7930" y="1224359"/>
            <a:ext cx="1800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Bài</a:t>
            </a:r>
            <a:r>
              <a:rPr lang="en-US" altLang="zh-CN" sz="44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mới</a:t>
            </a:r>
            <a:endParaRPr lang="zh-CN" altLang="en-US" sz="24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6BCA7E-E30D-42FD-BC0D-78D62DC3439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983126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90973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3861" y="2504291"/>
            <a:ext cx="7146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Sự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nóng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,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lạnh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của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vật</a:t>
            </a:r>
            <a:endParaRPr lang="en-US" altLang="zh-CN" sz="8000" b="1" dirty="0">
              <a:solidFill>
                <a:srgbClr val="FF0000"/>
              </a:solidFill>
              <a:latin typeface="UTM Bustamalaka" panose="02040603050506020204" pitchFamily="18" charset="0"/>
              <a:ea typeface="方正字迹-邢体草书繁体" panose="03000502000000000000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3410FA-C156-418F-A70A-B5D16F7B2464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330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1" y="2553344"/>
            <a:ext cx="91375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nóng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hằng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4C4DF-CA4C-498B-82BA-9C7773E2FE2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299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0" y="76430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68446" y="267490"/>
            <a:ext cx="908549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本框 66"/>
          <p:cNvSpPr txBox="1"/>
          <p:nvPr/>
        </p:nvSpPr>
        <p:spPr>
          <a:xfrm>
            <a:off x="2498531" y="4961883"/>
            <a:ext cx="2156956" cy="715089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文本框 67"/>
          <p:cNvSpPr txBox="1"/>
          <p:nvPr/>
        </p:nvSpPr>
        <p:spPr>
          <a:xfrm>
            <a:off x="8184196" y="4954435"/>
            <a:ext cx="2117558" cy="715089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768446" y="1377687"/>
            <a:ext cx="3594100" cy="35394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382228" y="1377687"/>
            <a:ext cx="3686992" cy="35394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ra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BCFB0-9B4A-402F-8E7D-F96F8D3D4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81" y="2672620"/>
            <a:ext cx="3491793" cy="3845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A07314-9E11-40D5-9A8D-A165AA752014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146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6901" y="273839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72698" y="-558309"/>
            <a:ext cx="4724843" cy="3159257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454" y="1012573"/>
            <a:ext cx="2201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Thí</a:t>
            </a:r>
            <a:r>
              <a:rPr lang="en-US" altLang="zh-CN" sz="40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nghiệm</a:t>
            </a:r>
            <a:endParaRPr lang="zh-CN" altLang="en-US" sz="20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07759" y="5462915"/>
            <a:ext cx="251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đá</a:t>
            </a:r>
            <a:endParaRPr lang="en-US" sz="36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028066" y="5462915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nguội</a:t>
            </a:r>
            <a:endParaRPr lang="en-US" sz="40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7937267" y="5534798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ấm</a:t>
            </a:r>
            <a:endParaRPr lang="en-US" sz="36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414" y="1821959"/>
            <a:ext cx="8946597" cy="3531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650608" y="159714"/>
            <a:ext cx="962526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nóng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91320-C0B1-4EF4-A710-732B7898B86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498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793</Words>
  <Application>Microsoft Office PowerPoint</Application>
  <PresentationFormat>Widescreen</PresentationFormat>
  <Paragraphs>146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宋体</vt:lpstr>
      <vt:lpstr>.VnTime</vt:lpstr>
      <vt:lpstr>Arial</vt:lpstr>
      <vt:lpstr>Arial Black</vt:lpstr>
      <vt:lpstr>Berlin Sans FB</vt:lpstr>
      <vt:lpstr>Calibri</vt:lpstr>
      <vt:lpstr>等线</vt:lpstr>
      <vt:lpstr>黑体</vt:lpstr>
      <vt:lpstr>Times New Roman</vt:lpstr>
      <vt:lpstr>UTM Bustamalaka</vt:lpstr>
      <vt:lpstr>UTM Edwardian</vt:lpstr>
      <vt:lpstr>UTM Flamenco</vt:lpstr>
      <vt:lpstr>UTM French Vanilla</vt:lpstr>
      <vt:lpstr>UTM Rockwell</vt:lpstr>
      <vt:lpstr>UVN Bach Dang Nang</vt:lpstr>
      <vt:lpstr>华康少女文字W5(P)</vt:lpstr>
      <vt:lpstr>方正光辉特粗简体</vt:lpstr>
      <vt:lpstr>方正卡通简体</vt:lpstr>
      <vt:lpstr>方正字迹-邢体草书繁体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PC</dc:creator>
  <dc:description>www.051661.com</dc:description>
  <cp:lastModifiedBy>Admin</cp:lastModifiedBy>
  <cp:revision>36</cp:revision>
  <dcterms:created xsi:type="dcterms:W3CDTF">2017-05-26T02:40:49Z</dcterms:created>
  <dcterms:modified xsi:type="dcterms:W3CDTF">2023-03-09T01:42:36Z</dcterms:modified>
  <cp:version>P39</cp:version>
</cp:coreProperties>
</file>