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</p:sldMasterIdLst>
  <p:notesMasterIdLst>
    <p:notesMasterId r:id="rId28"/>
  </p:notesMasterIdLst>
  <p:handoutMasterIdLst>
    <p:handoutMasterId r:id="rId29"/>
  </p:handoutMasterIdLst>
  <p:sldIdLst>
    <p:sldId id="460" r:id="rId4"/>
    <p:sldId id="477" r:id="rId5"/>
    <p:sldId id="475" r:id="rId6"/>
    <p:sldId id="476" r:id="rId7"/>
    <p:sldId id="471" r:id="rId8"/>
    <p:sldId id="462" r:id="rId9"/>
    <p:sldId id="431" r:id="rId10"/>
    <p:sldId id="434" r:id="rId11"/>
    <p:sldId id="313" r:id="rId12"/>
    <p:sldId id="428" r:id="rId13"/>
    <p:sldId id="443" r:id="rId14"/>
    <p:sldId id="472" r:id="rId15"/>
    <p:sldId id="468" r:id="rId16"/>
    <p:sldId id="473" r:id="rId17"/>
    <p:sldId id="470" r:id="rId18"/>
    <p:sldId id="467" r:id="rId19"/>
    <p:sldId id="344" r:id="rId20"/>
    <p:sldId id="327" r:id="rId21"/>
    <p:sldId id="328" r:id="rId22"/>
    <p:sldId id="478" r:id="rId23"/>
    <p:sldId id="331" r:id="rId24"/>
    <p:sldId id="333" r:id="rId25"/>
    <p:sldId id="320" r:id="rId26"/>
    <p:sldId id="398" r:id="rId27"/>
  </p:sldIdLst>
  <p:sldSz cx="9144000" cy="5143500" type="screen16x9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CE5"/>
    <a:srgbClr val="5B9E1C"/>
    <a:srgbClr val="D5EBE2"/>
    <a:srgbClr val="BCC1EA"/>
    <a:srgbClr val="FF33CC"/>
    <a:srgbClr val="F7F2AF"/>
    <a:srgbClr val="F2927A"/>
    <a:srgbClr val="F8C7BA"/>
    <a:srgbClr val="003399"/>
    <a:srgbClr val="AB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 varScale="1">
        <p:scale>
          <a:sx n="118" d="100"/>
          <a:sy n="118" d="100"/>
        </p:scale>
        <p:origin x="144" y="-205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8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0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9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3" algn="just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9pPr>
          </a:lstStyle>
          <a:p>
            <a:fld id="{774AA813-0F71-4C48-8D24-AFC17AB3EC8D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6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976BB-B8F2-43E1-86E1-10B439DD690B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5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FBF5-8465-4566-950D-6B14965DF50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9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4B5D9-6717-4205-BF87-42C0A1185B3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5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7A97B-91F7-4B15-86DA-8FF33C5C177E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49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A0598-1292-4CFF-8F93-8B2D71F6C919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F7663-3D0A-4F0E-B651-4DE948CF5305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3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EF63C-67C7-43CC-8206-D5922F3B376A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53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1"/>
            <a:ext cx="2060575" cy="44648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18D16-BF9A-4B70-B07C-D9DD8B93EBA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59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3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5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9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4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4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2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2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9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0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8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7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9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4717-6BAF-43F1-AC50-4F8A5BCF072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47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F619F-7D54-417E-A484-C63E0C54B66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F0B83-4955-4D79-ABBC-0B5CAECE366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74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976BB-B8F2-43E1-86E1-10B439DD690B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2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FBF5-8465-4566-950D-6B14965DF50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71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4B5D9-6717-4205-BF87-42C0A1185B3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46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7A97B-91F7-4B15-86DA-8FF33C5C177E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08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A0598-1292-4CFF-8F93-8B2D71F6C919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93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F7663-3D0A-4F0E-B651-4DE948CF5305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79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EF63C-67C7-43CC-8206-D5922F3B376A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2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1"/>
            <a:ext cx="2060575" cy="44648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1"/>
            <a:ext cx="6030912" cy="44648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18D16-BF9A-4B70-B07C-D9DD8B93EBAC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1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8805863" cy="51435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3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5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9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4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4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2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2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9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0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8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7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9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  <a:extLst/>
        </p:spPr>
        <p:txBody>
          <a:bodyPr/>
          <a:lstStyle>
            <a:lvl1pPr>
              <a:defRPr sz="3900"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54717-6BAF-43F1-AC50-4F8A5BCF072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8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F619F-7D54-417E-A484-C63E0C54B66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1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F0B83-4955-4D79-ABBC-0B5CAECE3660}" type="slidenum">
              <a:rPr lang="en-US">
                <a:solidFill>
                  <a:srgbClr val="006699"/>
                </a:solidFill>
              </a:rPr>
              <a:pPr/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0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-76200" y="4869655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BCC1EA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BCC1EA"/>
              </a:solidFill>
              <a:latin typeface="UVN Ky Thuat" panose="03050502040202020B03" pitchFamily="66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C0ADA4-1404-414F-A9BB-D3CCF2835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36" y="7108254"/>
            <a:ext cx="1071943" cy="92604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78E3A684-2B4E-473E-9822-1DA44F070A86}"/>
              </a:ext>
            </a:extLst>
          </p:cNvPr>
          <p:cNvSpPr/>
          <p:nvPr userDrawn="1"/>
        </p:nvSpPr>
        <p:spPr>
          <a:xfrm>
            <a:off x="8316416" y="18143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D5EBE2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D5EBE2"/>
              </a:solidFill>
              <a:latin typeface="UVN Ky Thuat" panose="03050502040202020B03" pitchFamily="66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 userDrawn="1"/>
        </p:nvSpPr>
        <p:spPr>
          <a:xfrm>
            <a:off x="8403092" y="48209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B9E1C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5" y="1722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1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6EE26D-D555-4D18-AAC6-9195BD9436F7}" type="slidenum">
              <a:rPr 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5142310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5" y="1722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1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6EE26D-D555-4D18-AAC6-9195BD9436F7}" type="slidenum">
              <a:rPr 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0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Noi Trong Len Cac Ban Oi - Dang Cap Nhat">
            <a:hlinkClick r:id="" action="ppaction://media"/>
            <a:extLst>
              <a:ext uri="{FF2B5EF4-FFF2-40B4-BE49-F238E27FC236}">
                <a16:creationId xmlns:a16="http://schemas.microsoft.com/office/drawing/2014/main" id="{B91F39F7-E0BB-4BFC-A3B8-2C82270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69" y="3147814"/>
            <a:ext cx="501157" cy="5011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55121" y="-20538"/>
            <a:ext cx="5381175" cy="5355724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Diana" panose="02040603050506020204" pitchFamily="18" charset="0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899592" y="915566"/>
            <a:ext cx="7812360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Môn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Lịch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sử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-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Lớp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4</a:t>
            </a:r>
            <a:endParaRPr lang="zh-CN" altLang="en-US" sz="6000" b="1" dirty="0">
              <a:solidFill>
                <a:srgbClr val="FF33C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Deutsch Gothic" panose="02040603050506020204" pitchFamily="18" charset="0"/>
              <a:ea typeface="汉仪娃娃篆简" panose="02010604000101010101" pitchFamily="2" charset="-122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791" y="-68735"/>
            <a:ext cx="1877285" cy="846149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708" y="194831"/>
            <a:ext cx="1877285" cy="846149"/>
          </a:xfrm>
          <a:prstGeom prst="rect">
            <a:avLst/>
          </a:prstGeom>
        </p:spPr>
      </p:pic>
      <p:sp>
        <p:nvSpPr>
          <p:cNvPr id="7" name="WordArt 16">
            <a:extLst>
              <a:ext uri="{FF2B5EF4-FFF2-40B4-BE49-F238E27FC236}">
                <a16:creationId xmlns:a16="http://schemas.microsoft.com/office/drawing/2014/main" id="{07F1EB32-3900-67BC-6863-773ECCF048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234" y="1841005"/>
            <a:ext cx="7874000" cy="1367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72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CHÙA</a:t>
            </a:r>
            <a:r>
              <a:rPr lang="en-US" sz="72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2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THỜI</a:t>
            </a:r>
            <a:r>
              <a:rPr lang="en-US" sz="72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72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LÍ</a:t>
            </a:r>
            <a:r>
              <a:rPr lang="en-US" sz="72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60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1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F94912-D8A4-0B82-E3FA-C50B6350A57C}"/>
              </a:ext>
            </a:extLst>
          </p:cNvPr>
          <p:cNvSpPr/>
          <p:nvPr/>
        </p:nvSpPr>
        <p:spPr>
          <a:xfrm>
            <a:off x="66266" y="95417"/>
            <a:ext cx="8982262" cy="4948669"/>
          </a:xfrm>
          <a:prstGeom prst="roundRect">
            <a:avLst/>
          </a:prstGeom>
          <a:noFill/>
          <a:ln w="76200" cmpd="tri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3500"/>
                            </p:stCondLst>
                            <p:childTnLst>
                              <p:par>
                                <p:cTn id="28" presetID="8" presetClass="emph" presetSubtype="0" repeatCount="6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53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4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1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3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5" y="488178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9" y="1976826"/>
            <a:ext cx="1884785" cy="3598529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EE0E341B-8658-43B1-8A92-7765A31FF82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D100C4-1B39-4E53-8A36-DE6A5B910436}"/>
              </a:ext>
            </a:extLst>
          </p:cNvPr>
          <p:cNvSpPr txBox="1"/>
          <p:nvPr/>
        </p:nvSpPr>
        <p:spPr>
          <a:xfrm>
            <a:off x="1367644" y="647132"/>
            <a:ext cx="6624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effectLst/>
                <a:latin typeface="+mj-lt"/>
              </a:rPr>
              <a:t>- </a:t>
            </a:r>
            <a:r>
              <a:rPr lang="vi-VN" sz="2400" b="0" i="1" dirty="0">
                <a:effectLst/>
                <a:latin typeface="+mj-lt"/>
              </a:rPr>
              <a:t>Đạo Phật có nguồn gốc từ Ấn Độ, đạo phật du nhập vào nước ta từ thời PKPB đô hộ.</a:t>
            </a:r>
            <a:endParaRPr lang="en-US" sz="2400" b="0" i="1" dirty="0">
              <a:effectLst/>
              <a:latin typeface="+mj-lt"/>
            </a:endParaRPr>
          </a:p>
          <a:p>
            <a:r>
              <a:rPr lang="vi-VN" sz="2400" b="0" i="1" dirty="0">
                <a:effectLst/>
                <a:latin typeface="+mj-lt"/>
              </a:rPr>
              <a:t> </a:t>
            </a:r>
            <a:r>
              <a:rPr lang="en-US" sz="2400" b="0" i="1" dirty="0">
                <a:effectLst/>
                <a:latin typeface="+mj-lt"/>
              </a:rPr>
              <a:t>-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VNI-Times" pitchFamily="2" charset="0"/>
              </a:rPr>
              <a:t>: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51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11" y="92079"/>
            <a:ext cx="9244202" cy="4918269"/>
          </a:xfrm>
          <a:prstGeom prst="rect">
            <a:avLst/>
          </a:prstGeom>
          <a:solidFill>
            <a:schemeClr val="bg1"/>
          </a:solidFill>
          <a:ln w="149225" cap="flat" cmpd="thickThin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 “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+mn-cs"/>
              </a:rPr>
              <a:t>- 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FA0CF10-AB38-4ADE-9E74-C44250F7B99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56318" y="232957"/>
            <a:ext cx="8540750" cy="17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2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BFEA98B-0297-4AB8-BD19-D8897656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211710"/>
            <a:ext cx="686266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C0000"/>
              </a:solidFill>
              <a:latin typeface="VNI-Times" pitchFamily="2" charset="0"/>
            </a:endParaRPr>
          </a:p>
        </p:txBody>
      </p:sp>
      <p:pic>
        <p:nvPicPr>
          <p:cNvPr id="10" name="Picture 12" descr="Chua Long Tien">
            <a:extLst>
              <a:ext uri="{FF2B5EF4-FFF2-40B4-BE49-F238E27FC236}">
                <a16:creationId xmlns:a16="http://schemas.microsoft.com/office/drawing/2014/main" id="{1C046514-9997-4182-BD60-6F961BB4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6" y="2367842"/>
            <a:ext cx="2533873" cy="23076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7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uôn viên chùa Bái Đính">
            <a:extLst>
              <a:ext uri="{FF2B5EF4-FFF2-40B4-BE49-F238E27FC236}">
                <a16:creationId xmlns:a16="http://schemas.microsoft.com/office/drawing/2014/main" id="{7E85D58E-EF3A-4038-A3F3-0BBF664D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0"/>
            <a:ext cx="8820472" cy="35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BC1B36-70FA-4770-9D67-5E267A847848}"/>
              </a:ext>
            </a:extLst>
          </p:cNvPr>
          <p:cNvSpPr/>
          <p:nvPr/>
        </p:nvSpPr>
        <p:spPr>
          <a:xfrm>
            <a:off x="827584" y="3795886"/>
            <a:ext cx="7128792" cy="1080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1031,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950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b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7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734740" y="1131590"/>
            <a:ext cx="6293644" cy="2274790"/>
            <a:chOff x="2133539" y="246185"/>
            <a:chExt cx="10088034" cy="3182815"/>
          </a:xfrm>
        </p:grpSpPr>
        <p:pic>
          <p:nvPicPr>
            <p:cNvPr id="1106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133539" y="575846"/>
              <a:ext cx="10088034" cy="27491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altLang="en-US" sz="4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NI-Times" pitchFamily="2" charset="0"/>
                  <a:cs typeface="+mn-cs"/>
                </a:rPr>
                <a:t>-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coi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21000"/>
                </a:lnSpc>
                <a:defRPr/>
              </a:pPr>
              <a:endParaRPr lang="en-US" sz="2800" b="1" dirty="0">
                <a:solidFill>
                  <a:srgbClr val="ED55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0601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630063" y="3733800"/>
            <a:ext cx="783324" cy="6335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5647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18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20DB17-DB7F-4798-8DD3-503B7FBB3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B591728E-D924-4F8A-805C-C68112FECDB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67544" y="483518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3.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:</a:t>
            </a:r>
            <a:endParaRPr lang="en-US" altLang="en-US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6" name="Picture 2" descr="Chua Long Tien">
            <a:extLst>
              <a:ext uri="{FF2B5EF4-FFF2-40B4-BE49-F238E27FC236}">
                <a16:creationId xmlns:a16="http://schemas.microsoft.com/office/drawing/2014/main" id="{9DAE56E5-987C-4CC0-8F4C-629A628C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75606"/>
            <a:ext cx="2667000" cy="35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ua Dong Yen tu">
            <a:extLst>
              <a:ext uri="{FF2B5EF4-FFF2-40B4-BE49-F238E27FC236}">
                <a16:creationId xmlns:a16="http://schemas.microsoft.com/office/drawing/2014/main" id="{AFA11CEB-CA59-42FA-8ABB-A0EE65BD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4546"/>
          <a:stretch>
            <a:fillRect/>
          </a:stretch>
        </p:blipFill>
        <p:spPr bwMode="auto">
          <a:xfrm>
            <a:off x="2699792" y="1257735"/>
            <a:ext cx="3048000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8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" y="14107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83768" y="156491"/>
            <a:ext cx="5408389" cy="2387203"/>
            <a:chOff x="2383527" y="208777"/>
            <a:chExt cx="9614912" cy="3182815"/>
          </a:xfrm>
        </p:grpSpPr>
        <p:pic>
          <p:nvPicPr>
            <p:cNvPr id="11266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527" y="208777"/>
              <a:ext cx="9486900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511541" y="811477"/>
              <a:ext cx="9486898" cy="164141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4000" dirty="0">
                  <a:latin typeface="VNI-Times" pitchFamily="2" charset="0"/>
                </a:rPr>
                <a:t> </a:t>
              </a:r>
            </a:p>
          </p:txBody>
        </p:sp>
      </p:grpSp>
      <p:pic>
        <p:nvPicPr>
          <p:cNvPr id="112649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3FC8FD-56FE-413A-A278-D24D30FC2E5D}"/>
              </a:ext>
            </a:extLst>
          </p:cNvPr>
          <p:cNvSpPr/>
          <p:nvPr/>
        </p:nvSpPr>
        <p:spPr>
          <a:xfrm>
            <a:off x="1551559" y="2758011"/>
            <a:ext cx="7200800" cy="1686395"/>
          </a:xfrm>
          <a:prstGeom prst="rect">
            <a:avLst/>
          </a:prstGeom>
          <a:solidFill>
            <a:srgbClr val="DF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BA01BCF1-EA03-4B36-B1AA-5721FC18E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2854002"/>
            <a:ext cx="86106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 + </a:t>
            </a:r>
            <a:r>
              <a:rPr lang="vi-VN" sz="2400" dirty="0">
                <a:latin typeface="+mj-lt"/>
              </a:rPr>
              <a:t>Chùa là nơi tu hành của các nhà sư</a:t>
            </a:r>
          </a:p>
          <a:p>
            <a:r>
              <a:rPr lang="vi-VN" sz="2400" dirty="0">
                <a:latin typeface="+mj-lt"/>
              </a:rPr>
              <a:t>+ Chùa là nơi tổ chức tế lễ của đạo phật</a:t>
            </a:r>
          </a:p>
          <a:p>
            <a:r>
              <a:rPr lang="vi-VN" sz="2400" dirty="0">
                <a:latin typeface="+mj-lt"/>
              </a:rPr>
              <a:t>+ Chùa là trung tâm văn hóa của làng xã</a:t>
            </a:r>
          </a:p>
        </p:txBody>
      </p:sp>
    </p:spTree>
    <p:extLst>
      <p:ext uri="{BB962C8B-B14F-4D97-AF65-F5344CB8AC3E}">
        <p14:creationId xmlns:p14="http://schemas.microsoft.com/office/powerpoint/2010/main" val="386918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01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5" y="-308570"/>
            <a:ext cx="7060529" cy="8856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94" y="406003"/>
            <a:ext cx="1101329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022873"/>
            <a:ext cx="140851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41" y="1943101"/>
            <a:ext cx="80486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NhacNen_New_mixdown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60" y="1"/>
            <a:ext cx="46553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017993" y="757238"/>
            <a:ext cx="740587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5" y="184631"/>
            <a:ext cx="1560711" cy="15607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6" y="775477"/>
            <a:ext cx="1628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1E51A1-C48C-4793-80D3-6E59986B6B6C}"/>
              </a:ext>
            </a:extLst>
          </p:cNvPr>
          <p:cNvSpPr txBox="1"/>
          <p:nvPr/>
        </p:nvSpPr>
        <p:spPr>
          <a:xfrm>
            <a:off x="2096689" y="1759271"/>
            <a:ext cx="4650583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040077"/>
      </p:ext>
    </p:extLst>
  </p:cSld>
  <p:clrMapOvr>
    <a:masterClrMapping/>
  </p:clrMapOvr>
  <p:transition spd="med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375 -0.0327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uamotcot">
            <a:hlinkClick r:id="rId2" action="ppaction://hlinksldjump"/>
            <a:extLst>
              <a:ext uri="{FF2B5EF4-FFF2-40B4-BE49-F238E27FC236}">
                <a16:creationId xmlns:a16="http://schemas.microsoft.com/office/drawing/2014/main" id="{3F565E28-1E8C-4AB9-8EE9-5380E5A7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2" y="143127"/>
            <a:ext cx="3598498" cy="3961210"/>
          </a:xfrm>
          <a:prstGeom prst="rect">
            <a:avLst/>
          </a:prstGeom>
          <a:solidFill>
            <a:srgbClr val="FF0066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 descr="Chuakeo4[1]">
            <a:hlinkClick r:id="rId4" action="ppaction://hlinksldjump"/>
            <a:extLst>
              <a:ext uri="{FF2B5EF4-FFF2-40B4-BE49-F238E27FC236}">
                <a16:creationId xmlns:a16="http://schemas.microsoft.com/office/drawing/2014/main" id="{B2B63412-2E3A-4458-998D-A733BBCC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56" y="104452"/>
            <a:ext cx="3598498" cy="22311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ntitled-7">
            <a:hlinkClick r:id="rId2" action="ppaction://hlinksldjump"/>
            <a:extLst>
              <a:ext uri="{FF2B5EF4-FFF2-40B4-BE49-F238E27FC236}">
                <a16:creationId xmlns:a16="http://schemas.microsoft.com/office/drawing/2014/main" id="{49556697-5A24-41AC-9560-BB21601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00" y="2714624"/>
            <a:ext cx="24574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988F65D4-7710-47A6-8193-A47913850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54" y="4632968"/>
            <a:ext cx="2860392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370BA062-E8FB-4AA5-B0D2-FD8228F4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122" y="2415504"/>
            <a:ext cx="2765751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Keo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48B6B81B-5079-4A67-97CD-A0EADEB6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834" y="4814266"/>
            <a:ext cx="2343150" cy="285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Töôïng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phaät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A-di-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ñaø</a:t>
            </a:r>
            <a:endParaRPr lang="en-US" altLang="en-US" sz="1800" b="1" dirty="0">
              <a:solidFill>
                <a:srgbClr val="0033CC"/>
              </a:solidFill>
              <a:latin typeface="VNI-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E4D0EEA-7D67-44B1-8665-FCB64CC2A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67494"/>
            <a:ext cx="32976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6387" name="Picture 4" descr="chuamotcot">
            <a:extLst>
              <a:ext uri="{FF2B5EF4-FFF2-40B4-BE49-F238E27FC236}">
                <a16:creationId xmlns:a16="http://schemas.microsoft.com/office/drawing/2014/main" id="{16FE7763-0844-4BF4-B72E-23CD7CCC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3165"/>
            <a:ext cx="3331369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>
            <a:extLst>
              <a:ext uri="{FF2B5EF4-FFF2-40B4-BE49-F238E27FC236}">
                <a16:creationId xmlns:a16="http://schemas.microsoft.com/office/drawing/2014/main" id="{446B5901-514E-40F2-984A-0D418149BA3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499992" y="555526"/>
            <a:ext cx="4449638" cy="33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100" b="1" dirty="0">
                <a:latin typeface="VNI-Times" pitchFamily="2" charset="0"/>
              </a:rPr>
              <a:t>        </a:t>
            </a:r>
            <a:r>
              <a:rPr lang="en-US" altLang="en-US" sz="2100" b="1" dirty="0">
                <a:latin typeface="VNI-Disney" panose="00000400000000000000" pitchFamily="2" charset="0"/>
              </a:rPr>
              <a:t>Bao </a:t>
            </a:r>
            <a:r>
              <a:rPr lang="en-US" altLang="en-US" sz="2100" b="1" dirty="0" err="1">
                <a:latin typeface="VNI-Disney" panose="00000400000000000000" pitchFamily="2" charset="0"/>
              </a:rPr>
              <a:t>goàm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ngoâi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chuøa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vaø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toaø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ñaøi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xaây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giöõa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hoà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hình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vuoâng</a:t>
            </a:r>
            <a:r>
              <a:rPr lang="en-US" altLang="en-US" sz="2100" b="1" dirty="0">
                <a:latin typeface="VNI-Disney" panose="00000400000000000000" pitchFamily="2" charset="0"/>
              </a:rPr>
              <a:t>.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Taàng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treân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laø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nhöõng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thanh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goã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taïo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thaønh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boä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khung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söôøn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ñôõ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cho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toaø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ñaøi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beân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treân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nhö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moät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ñoaù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hoa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sen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vöôn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thaúng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treân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hoà</a:t>
            </a:r>
            <a:r>
              <a:rPr lang="en-US" altLang="en-US" sz="2100" b="1" dirty="0">
                <a:latin typeface="VNI-Disney" panose="00000400000000000000" pitchFamily="2" charset="0"/>
              </a:rPr>
              <a:t>,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coù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caàu</a:t>
            </a:r>
            <a:r>
              <a:rPr lang="en-US" altLang="en-US" sz="2100" b="1" dirty="0">
                <a:latin typeface="VNI-Disney" panose="00000400000000000000" pitchFamily="2" charset="0"/>
              </a:rPr>
              <a:t> thang </a:t>
            </a:r>
            <a:r>
              <a:rPr lang="en-US" altLang="en-US" sz="2100" b="1" dirty="0" err="1">
                <a:latin typeface="VNI-Disney" panose="00000400000000000000" pitchFamily="2" charset="0"/>
              </a:rPr>
              <a:t>daãn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leân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phaät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ñaøi</a:t>
            </a:r>
            <a:r>
              <a:rPr lang="en-US" altLang="en-US" sz="2100" b="1" dirty="0">
                <a:latin typeface="VNI-Disney" panose="00000400000000000000" pitchFamily="2" charset="0"/>
              </a:rPr>
              <a:t>.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Treân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cöûa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phaät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ñaøi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coù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bieån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ñeà</a:t>
            </a:r>
            <a:r>
              <a:rPr lang="en-US" altLang="en-US" sz="2100" b="1" dirty="0">
                <a:latin typeface="VNI-Disney" panose="00000400000000000000" pitchFamily="2" charset="0"/>
              </a:rPr>
              <a:t>: “</a:t>
            </a:r>
            <a:r>
              <a:rPr lang="en-US" altLang="en-US" sz="2100" b="1" dirty="0" err="1">
                <a:latin typeface="VNI-Disney" panose="00000400000000000000" pitchFamily="2" charset="0"/>
              </a:rPr>
              <a:t>Lieân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Hoa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Ñaøi</a:t>
            </a:r>
            <a:r>
              <a:rPr lang="en-US" altLang="en-US" sz="2100" b="1" dirty="0">
                <a:latin typeface="VNI-Disney" panose="00000400000000000000" pitchFamily="2" charset="0"/>
              </a:rPr>
              <a:t>”, </a:t>
            </a:r>
            <a:r>
              <a:rPr lang="en-US" altLang="en-US" sz="2100" b="1" dirty="0" err="1">
                <a:latin typeface="VNI-Disney" panose="00000400000000000000" pitchFamily="2" charset="0"/>
              </a:rPr>
              <a:t>ghi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nhôù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söï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tích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naèm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moäng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cuûa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vua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thôøi</a:t>
            </a:r>
            <a:r>
              <a:rPr lang="en-US" altLang="en-US" sz="2100" b="1" dirty="0">
                <a:latin typeface="VNI-Disney" panose="00000400000000000000" pitchFamily="2" charset="0"/>
              </a:rPr>
              <a:t> </a:t>
            </a:r>
            <a:r>
              <a:rPr lang="en-US" altLang="en-US" sz="2100" b="1" dirty="0" err="1">
                <a:latin typeface="VNI-Disney" panose="00000400000000000000" pitchFamily="2" charset="0"/>
              </a:rPr>
              <a:t>Lyù</a:t>
            </a:r>
            <a:r>
              <a:rPr lang="en-US" altLang="en-US" sz="2100" b="1" dirty="0">
                <a:latin typeface="VNI-Disney" panose="000004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8608FC3-B051-47A2-98B8-8A3137773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633496"/>
            <a:ext cx="3314700" cy="421481"/>
          </a:xfrm>
        </p:spPr>
        <p:txBody>
          <a:bodyPr/>
          <a:lstStyle/>
          <a:p>
            <a:pPr eaLnBrk="1" hangingPunct="1"/>
            <a:r>
              <a:rPr lang="en-US" altLang="en-US" sz="2025" b="1" dirty="0">
                <a:latin typeface="Times New Roman" panose="02020603050405020304" pitchFamily="18" charset="0"/>
              </a:rPr>
              <a:t>     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025" b="1" dirty="0">
                <a:latin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025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5CC6E892-91C5-42F6-8C18-1ECA633CD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457200"/>
            <a:ext cx="262890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altLang="en-US" sz="15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12" name="Picture 4" descr="472a9aef_1">
            <a:extLst>
              <a:ext uri="{FF2B5EF4-FFF2-40B4-BE49-F238E27FC236}">
                <a16:creationId xmlns:a16="http://schemas.microsoft.com/office/drawing/2014/main" id="{8A06E451-5490-4C15-BC45-7D4E8601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486"/>
            <a:ext cx="4232473" cy="43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2F1A897B-88E8-45F7-AA27-C971313F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771168"/>
            <a:ext cx="396692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</a:rPr>
              <a:t>   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bậc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7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Nam.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Gác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chuông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gỗ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độc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đáo</a:t>
            </a:r>
            <a:r>
              <a:rPr lang="en-US" altLang="en-US" sz="2700" b="1" dirty="0">
                <a:latin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trúc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Bent-Up Arrow 4"/>
          <p:cNvSpPr/>
          <p:nvPr/>
        </p:nvSpPr>
        <p:spPr>
          <a:xfrm rot="5400000">
            <a:off x="2029153" y="1427479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539552" y="272058"/>
            <a:ext cx="3492989" cy="1128187"/>
            <a:chOff x="70020" y="33751"/>
            <a:chExt cx="2488233" cy="1128187"/>
          </a:xfrm>
        </p:grpSpPr>
        <p:sp>
          <p:nvSpPr>
            <p:cNvPr id="23" name="Rounded Rectangle 22"/>
            <p:cNvSpPr/>
            <p:nvPr/>
          </p:nvSpPr>
          <p:spPr>
            <a:xfrm>
              <a:off x="508252" y="3375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5"/>
            <p:cNvSpPr txBox="1"/>
            <p:nvPr/>
          </p:nvSpPr>
          <p:spPr>
            <a:xfrm>
              <a:off x="70020" y="135594"/>
              <a:ext cx="2488233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FF0000"/>
                </a:solidFill>
                <a:latin typeface="UTM Azuki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Bent-Up Arrow 7"/>
          <p:cNvSpPr/>
          <p:nvPr/>
        </p:nvSpPr>
        <p:spPr>
          <a:xfrm rot="5400000">
            <a:off x="4116830" y="2831312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fillRef>
          <a:effect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3048308" y="1706020"/>
            <a:ext cx="2697499" cy="1128187"/>
            <a:chOff x="1810363" y="1288555"/>
            <a:chExt cx="1717382" cy="1128187"/>
          </a:xfrm>
        </p:grpSpPr>
        <p:sp>
          <p:nvSpPr>
            <p:cNvPr id="19" name="Rounded Rectangle 18"/>
            <p:cNvSpPr/>
            <p:nvPr/>
          </p:nvSpPr>
          <p:spPr>
            <a:xfrm>
              <a:off x="1869628" y="1288555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10"/>
            <p:cNvSpPr txBox="1"/>
            <p:nvPr/>
          </p:nvSpPr>
          <p:spPr>
            <a:xfrm>
              <a:off x="1810363" y="1358219"/>
              <a:ext cx="1717382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Khám</a:t>
              </a:r>
              <a:r>
                <a:rPr lang="en-US" sz="40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phá</a:t>
              </a:r>
              <a:endParaRPr lang="en-US" sz="4000" dirty="0">
                <a:solidFill>
                  <a:srgbClr val="00B05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804285" y="2108993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5187134" y="3023555"/>
            <a:ext cx="2466717" cy="1128187"/>
            <a:chOff x="3205957" y="2555881"/>
            <a:chExt cx="1611770" cy="1128187"/>
          </a:xfrm>
        </p:grpSpPr>
        <p:sp>
          <p:nvSpPr>
            <p:cNvPr id="15" name="Rounded Rectangle 14"/>
            <p:cNvSpPr/>
            <p:nvPr/>
          </p:nvSpPr>
          <p:spPr>
            <a:xfrm>
              <a:off x="3205957" y="255588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4"/>
            <p:cNvSpPr txBox="1"/>
            <p:nvPr/>
          </p:nvSpPr>
          <p:spPr>
            <a:xfrm>
              <a:off x="3261040" y="2610964"/>
              <a:ext cx="1501604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Vận</a:t>
              </a:r>
              <a:r>
                <a:rPr lang="en-US" sz="4000" dirty="0">
                  <a:solidFill>
                    <a:srgbClr val="0070C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dụng</a:t>
              </a:r>
              <a:endParaRPr lang="en-US" sz="4000" dirty="0">
                <a:solidFill>
                  <a:srgbClr val="0070C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140614" y="3376320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FC0A3E-DB50-02A9-8C39-CCBC04B25CD4}"/>
              </a:ext>
            </a:extLst>
          </p:cNvPr>
          <p:cNvSpPr/>
          <p:nvPr/>
        </p:nvSpPr>
        <p:spPr>
          <a:xfrm>
            <a:off x="66266" y="95417"/>
            <a:ext cx="8982262" cy="4948669"/>
          </a:xfrm>
          <a:prstGeom prst="roundRect">
            <a:avLst/>
          </a:prstGeom>
          <a:noFill/>
          <a:ln w="76200" cmpd="tri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13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Untitled-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71450"/>
            <a:ext cx="3600450" cy="4199335"/>
          </a:xfrm>
          <a:noFill/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885950" y="4629150"/>
            <a:ext cx="205740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006699"/>
                </a:solidFill>
              </a:rPr>
              <a:t>Tượng phật A-di-đà</a:t>
            </a:r>
          </a:p>
        </p:txBody>
      </p:sp>
      <p:sp>
        <p:nvSpPr>
          <p:cNvPr id="62470" name="Rectangle 6"/>
          <p:cNvSpPr>
            <a:spLocks noRot="1" noChangeArrowheads="1"/>
          </p:cNvSpPr>
          <p:nvPr/>
        </p:nvSpPr>
        <p:spPr bwMode="auto">
          <a:xfrm>
            <a:off x="5079554" y="124445"/>
            <a:ext cx="4064446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A-di-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tạc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cương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1,87m;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bệ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2,77m.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khoác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chắp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ngửa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thiền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  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điêu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Lý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100" dirty="0">
              <a:solidFill>
                <a:srgbClr val="006699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100" dirty="0">
              <a:solidFill>
                <a:srgbClr val="006699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6699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66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CB94CEAB-E722-4D15-ACFA-4113A1756829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857250"/>
            <a:ext cx="5143500" cy="3429000"/>
            <a:chOff x="768" y="720"/>
            <a:chExt cx="4320" cy="2880"/>
          </a:xfrm>
        </p:grpSpPr>
        <p:pic>
          <p:nvPicPr>
            <p:cNvPr id="19470" name="Picture 3" descr="chua_phat_tich_bac_ninh_400">
              <a:extLst>
                <a:ext uri="{FF2B5EF4-FFF2-40B4-BE49-F238E27FC236}">
                  <a16:creationId xmlns:a16="http://schemas.microsoft.com/office/drawing/2014/main" id="{68348252-5949-4C36-BE27-5056A7B30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4">
              <a:extLst>
                <a:ext uri="{FF2B5EF4-FFF2-40B4-BE49-F238E27FC236}">
                  <a16:creationId xmlns:a16="http://schemas.microsoft.com/office/drawing/2014/main" id="{A5E50ED1-4F10-4EDB-BB5F-21737240D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912"/>
              <a:ext cx="146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E9240F"/>
                  </a:solidFill>
                  <a:latin typeface="Times New Roman" panose="02020603050405020304" pitchFamily="18" charset="0"/>
                </a:rPr>
                <a:t>Chùa Phật Tích</a:t>
              </a:r>
            </a:p>
          </p:txBody>
        </p:sp>
      </p:grpSp>
      <p:sp>
        <p:nvSpPr>
          <p:cNvPr id="19459" name="Rectangle 5">
            <a:extLst>
              <a:ext uri="{FF2B5EF4-FFF2-40B4-BE49-F238E27FC236}">
                <a16:creationId xmlns:a16="http://schemas.microsoft.com/office/drawing/2014/main" id="{4C9F04FD-DE3A-4B10-A9FF-AAEE8C9F7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0" y="171450"/>
            <a:ext cx="6172200" cy="457200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2550" b="1">
                <a:solidFill>
                  <a:srgbClr val="0000CC"/>
                </a:solidFill>
              </a:rPr>
              <a:t>Một số ngôi chùa thời Lý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BDE15362-1056-4DD6-893E-EB1443ACB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4171950"/>
            <a:ext cx="12939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Chùa Láng</a:t>
            </a:r>
          </a:p>
        </p:txBody>
      </p:sp>
      <p:grpSp>
        <p:nvGrpSpPr>
          <p:cNvPr id="19461" name="Group 7">
            <a:extLst>
              <a:ext uri="{FF2B5EF4-FFF2-40B4-BE49-F238E27FC236}">
                <a16:creationId xmlns:a16="http://schemas.microsoft.com/office/drawing/2014/main" id="{5E621628-F0DE-4F90-9989-B619B5B5ACB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00100"/>
            <a:ext cx="6229350" cy="4198144"/>
            <a:chOff x="384" y="672"/>
            <a:chExt cx="5232" cy="3526"/>
          </a:xfrm>
        </p:grpSpPr>
        <p:pic>
          <p:nvPicPr>
            <p:cNvPr id="19466" name="Picture 8" descr="chua HuongTich">
              <a:extLst>
                <a:ext uri="{FF2B5EF4-FFF2-40B4-BE49-F238E27FC236}">
                  <a16:creationId xmlns:a16="http://schemas.microsoft.com/office/drawing/2014/main" id="{15AEB6E9-F800-4D67-B748-8C96B608B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2544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7" name="Text Box 9">
              <a:extLst>
                <a:ext uri="{FF2B5EF4-FFF2-40B4-BE49-F238E27FC236}">
                  <a16:creationId xmlns:a16="http://schemas.microsoft.com/office/drawing/2014/main" id="{3F40D7FF-AE09-4B1A-918F-143BD4183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888"/>
              <a:ext cx="176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    Chùa Hương</a:t>
              </a:r>
            </a:p>
          </p:txBody>
        </p:sp>
        <p:pic>
          <p:nvPicPr>
            <p:cNvPr id="19468" name="Picture 10" descr="chualang_jpg">
              <a:extLst>
                <a:ext uri="{FF2B5EF4-FFF2-40B4-BE49-F238E27FC236}">
                  <a16:creationId xmlns:a16="http://schemas.microsoft.com/office/drawing/2014/main" id="{D9C4BA4E-B7E7-4873-B40D-7EC62D057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672"/>
              <a:ext cx="2592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Text Box 11">
              <a:extLst>
                <a:ext uri="{FF2B5EF4-FFF2-40B4-BE49-F238E27FC236}">
                  <a16:creationId xmlns:a16="http://schemas.microsoft.com/office/drawing/2014/main" id="{C78D4224-B86F-4895-A2C2-F5592D8F1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840"/>
              <a:ext cx="108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Chùa Láng</a:t>
              </a:r>
            </a:p>
          </p:txBody>
        </p:sp>
      </p:grpSp>
      <p:pic>
        <p:nvPicPr>
          <p:cNvPr id="19462" name="Picture 13" descr="DSC_0317%20copy">
            <a:extLst>
              <a:ext uri="{FF2B5EF4-FFF2-40B4-BE49-F238E27FC236}">
                <a16:creationId xmlns:a16="http://schemas.microsoft.com/office/drawing/2014/main" id="{37A95D9B-FC54-4F30-BBCC-F13A803F8DD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913" y="790614"/>
            <a:ext cx="4221031" cy="4114800"/>
          </a:xfrm>
          <a:noFill/>
        </p:spPr>
      </p:pic>
      <p:pic>
        <p:nvPicPr>
          <p:cNvPr id="19463" name="Picture 14" descr="cvn-habac-phapvan-2">
            <a:extLst>
              <a:ext uri="{FF2B5EF4-FFF2-40B4-BE49-F238E27FC236}">
                <a16:creationId xmlns:a16="http://schemas.microsoft.com/office/drawing/2014/main" id="{679DDA91-E0E8-41B0-97DF-8B06CD6F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09" y="698897"/>
            <a:ext cx="415170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5">
            <a:extLst>
              <a:ext uri="{FF2B5EF4-FFF2-40B4-BE49-F238E27FC236}">
                <a16:creationId xmlns:a16="http://schemas.microsoft.com/office/drawing/2014/main" id="{1855CB4C-0D2B-4B30-9FFC-E93C076F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823912"/>
            <a:ext cx="309168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Trấn Quốc- Hà Nội</a:t>
            </a:r>
          </a:p>
        </p:txBody>
      </p:sp>
      <p:sp>
        <p:nvSpPr>
          <p:cNvPr id="19465" name="Text Box 16">
            <a:extLst>
              <a:ext uri="{FF2B5EF4-FFF2-40B4-BE49-F238E27FC236}">
                <a16:creationId xmlns:a16="http://schemas.microsoft.com/office/drawing/2014/main" id="{3A2D2EC2-B11F-4FFC-B51D-D8D7DDD57A5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857750" y="844168"/>
            <a:ext cx="285750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Dâu- Bắc Ninh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44661321-8E45-4F22-988E-1F165C400984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51470"/>
            <a:ext cx="9036496" cy="5143500"/>
            <a:chOff x="0" y="0"/>
            <a:chExt cx="5760" cy="4320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0739BCCB-6DA5-4AE2-B6CB-2D47FC178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 descr="phât tich">
              <a:extLst>
                <a:ext uri="{FF2B5EF4-FFF2-40B4-BE49-F238E27FC236}">
                  <a16:creationId xmlns:a16="http://schemas.microsoft.com/office/drawing/2014/main" id="{9AE24A2B-4C9E-43D7-BAF7-02CF3DED6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0"/>
              <a:ext cx="2832" cy="21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37" name="Rectangle 5">
              <a:extLst>
                <a:ext uri="{FF2B5EF4-FFF2-40B4-BE49-F238E27FC236}">
                  <a16:creationId xmlns:a16="http://schemas.microsoft.com/office/drawing/2014/main" id="{D73E3306-6EAA-4832-84DB-5A66DEDB0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Keo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Bình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46438" name="Rectangle 6">
              <a:extLst>
                <a:ext uri="{FF2B5EF4-FFF2-40B4-BE49-F238E27FC236}">
                  <a16:creationId xmlns:a16="http://schemas.microsoft.com/office/drawing/2014/main" id="{22C4C59E-BED1-449F-9EDE-90318CF33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Phật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Tích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87" name="Picture 7" descr="chùa Thầy-Quốc oai-HN">
              <a:extLst>
                <a:ext uri="{FF2B5EF4-FFF2-40B4-BE49-F238E27FC236}">
                  <a16:creationId xmlns:a16="http://schemas.microsoft.com/office/drawing/2014/main" id="{7E3489D1-1945-4E22-A554-9C5C971AA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2190"/>
              <a:ext cx="2832" cy="21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40" name="Rectangle 8">
              <a:extLst>
                <a:ext uri="{FF2B5EF4-FFF2-40B4-BE49-F238E27FC236}">
                  <a16:creationId xmlns:a16="http://schemas.microsoft.com/office/drawing/2014/main" id="{AE334226-7B47-4035-AF7B-49F48E154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 Keo – Thái Bình</a:t>
              </a:r>
            </a:p>
          </p:txBody>
        </p:sp>
        <p:sp>
          <p:nvSpPr>
            <p:cNvPr id="146441" name="Rectangle 9">
              <a:extLst>
                <a:ext uri="{FF2B5EF4-FFF2-40B4-BE49-F238E27FC236}">
                  <a16:creationId xmlns:a16="http://schemas.microsoft.com/office/drawing/2014/main" id="{1C7E2069-C7D7-46E1-8D27-17E457513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Thầy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90" name="Picture 10" descr="chua-cha-lu1909_jpg[1]">
              <a:extLst>
                <a:ext uri="{FF2B5EF4-FFF2-40B4-BE49-F238E27FC236}">
                  <a16:creationId xmlns:a16="http://schemas.microsoft.com/office/drawing/2014/main" id="{64E6F6C7-EC9B-4787-8C8E-B702FBB5A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08"/>
              <a:ext cx="2880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43" name="Rectangle 11">
              <a:extLst>
                <a:ext uri="{FF2B5EF4-FFF2-40B4-BE49-F238E27FC236}">
                  <a16:creationId xmlns:a16="http://schemas.microsoft.com/office/drawing/2014/main" id="{87AF64F1-F2AC-4513-8150-E844C2754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08"/>
              <a:ext cx="2880" cy="6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Cha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Lư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Từ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Sơn-Bắc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Ninh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  <a:b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Thành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mẫu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Phạm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Thị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mẹ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vua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Lý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Tổ</a:t>
              </a:r>
              <a:endParaRPr lang="en-US" altLang="en-US" sz="165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4" y="0"/>
            <a:ext cx="943304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6657"/>
            <a:ext cx="767201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2717" y="140285"/>
            <a:ext cx="40202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8000" b="1" kern="0" dirty="0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dò</a:t>
            </a:r>
            <a:endParaRPr lang="en-US" altLang="en-US" sz="8000" b="1" kern="0" dirty="0">
              <a:solidFill>
                <a:srgbClr val="FF0000"/>
              </a:solidFill>
              <a:latin typeface="UTM Candomb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475656" y="1463724"/>
            <a:ext cx="5665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64C2729-48B2-44C0-984F-0EB2E2461C0D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29F03B14-DFA4-4ACB-A3F2-7E80FC70BBCA}"/>
              </a:ext>
            </a:extLst>
          </p:cNvPr>
          <p:cNvSpPr txBox="1"/>
          <p:nvPr/>
        </p:nvSpPr>
        <p:spPr>
          <a:xfrm>
            <a:off x="1257084" y="627534"/>
            <a:ext cx="6788456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Chúc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tốt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!</a:t>
            </a:r>
            <a:endParaRPr lang="en-US" sz="66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3B81778-5F88-4182-A70F-EFC7D82C6CE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1560" y="339503"/>
            <a:ext cx="8064896" cy="1872208"/>
          </a:xfrm>
          <a:noFill/>
        </p:spPr>
        <p:txBody>
          <a:bodyPr/>
          <a:lstStyle/>
          <a:p>
            <a:pPr eaLnBrk="1" hangingPunct="1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23528" y="2211711"/>
            <a:ext cx="864095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1010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1.012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468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1560" y="339503"/>
            <a:ext cx="8064896" cy="1872208"/>
          </a:xfrm>
          <a:noFill/>
        </p:spPr>
        <p:txBody>
          <a:bodyPr/>
          <a:lstStyle/>
          <a:p>
            <a:pPr eaLnBrk="1" hangingPunct="1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79512" y="1707654"/>
            <a:ext cx="864095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kern="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721"/>
            <a:ext cx="7404700" cy="3011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6547" y="1288837"/>
            <a:ext cx="49087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Khám</a:t>
            </a:r>
            <a:r>
              <a:rPr lang="en-US" sz="88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phá</a:t>
            </a:r>
            <a:endParaRPr lang="en-US" sz="8800" b="1" cap="none" spc="0" dirty="0">
              <a:ln/>
              <a:solidFill>
                <a:srgbClr val="FF0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UTM Deutsch Gothic" panose="020406030505060202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A3F67FB-6F00-4F18-99D3-5AB13331AC77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08E25D-C760-2F88-8E04-943F789A77F0}"/>
              </a:ext>
            </a:extLst>
          </p:cNvPr>
          <p:cNvSpPr/>
          <p:nvPr/>
        </p:nvSpPr>
        <p:spPr>
          <a:xfrm>
            <a:off x="66266" y="95417"/>
            <a:ext cx="8982262" cy="4948669"/>
          </a:xfrm>
          <a:prstGeom prst="roundRect">
            <a:avLst/>
          </a:prstGeom>
          <a:noFill/>
          <a:ln w="76200" cmpd="tri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8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pic>
        <p:nvPicPr>
          <p:cNvPr id="1026" name="Picture 2" descr="Hoàng đế dẹp loạn 12 sứ quân trong lịch sử VN - Đinh Tiên Hoà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6"/>
          <a:stretch/>
        </p:blipFill>
        <p:spPr bwMode="auto">
          <a:xfrm>
            <a:off x="4614119" y="1845463"/>
            <a:ext cx="3419872" cy="2459218"/>
          </a:xfrm>
          <a:prstGeom prst="ellipse">
            <a:avLst/>
          </a:prstGeom>
          <a:noFill/>
          <a:ln w="114300" cmpd="tri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D205CB19-D1C6-4F97-90F2-06EDFF39EBC3}"/>
              </a:ext>
            </a:extLst>
          </p:cNvPr>
          <p:cNvSpPr txBox="1"/>
          <p:nvPr/>
        </p:nvSpPr>
        <p:spPr>
          <a:xfrm>
            <a:off x="8486792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4" name="Picture 4" descr="chuamotcot">
            <a:extLst>
              <a:ext uri="{FF2B5EF4-FFF2-40B4-BE49-F238E27FC236}">
                <a16:creationId xmlns:a16="http://schemas.microsoft.com/office/drawing/2014/main" id="{C76C942F-9A40-4CB8-8956-8FFCF4C9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3023"/>
            <a:ext cx="3085492" cy="31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BABFD2-8135-4B78-B631-20C2EC126D2F}"/>
              </a:ext>
            </a:extLst>
          </p:cNvPr>
          <p:cNvSpPr txBox="1"/>
          <p:nvPr/>
        </p:nvSpPr>
        <p:spPr>
          <a:xfrm>
            <a:off x="128066" y="49174"/>
            <a:ext cx="9085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25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Lý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5BE3CC-1D98-A5B1-E1E7-9B86E88E4F3A}"/>
              </a:ext>
            </a:extLst>
          </p:cNvPr>
          <p:cNvSpPr/>
          <p:nvPr/>
        </p:nvSpPr>
        <p:spPr>
          <a:xfrm>
            <a:off x="66266" y="95417"/>
            <a:ext cx="8982262" cy="4948669"/>
          </a:xfrm>
          <a:prstGeom prst="roundRect">
            <a:avLst/>
          </a:prstGeom>
          <a:noFill/>
          <a:ln w="76200" cmpd="tri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0" y="0"/>
            <a:ext cx="9433048" cy="51435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390822" y="320348"/>
            <a:ext cx="1092587" cy="9888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30982" y="888949"/>
            <a:ext cx="7482036" cy="9541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2" y="2108793"/>
            <a:ext cx="3114474" cy="311447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942056" y="1666695"/>
            <a:ext cx="6150224" cy="331267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40598" y="2427734"/>
            <a:ext cx="6150224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1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? </a:t>
            </a:r>
          </a:p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88FED-7A24-43A2-9D5D-A5F314847A14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CF5B4750-BF4F-418B-A531-D848AD4FDA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55786" y="181310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latin typeface="VNI-Times" pitchFamily="2" charset="0"/>
              </a:rPr>
              <a:t>1</a:t>
            </a:r>
            <a:r>
              <a:rPr lang="en-US" altLang="en-US" b="1" dirty="0">
                <a:latin typeface="VNI-WIN Sample Font" pitchFamily="2" charset="0"/>
              </a:rPr>
              <a:t>.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altLang="en-US" b="1" dirty="0">
                <a:latin typeface="VNI-Times" pitchFamily="2" charset="0"/>
              </a:rPr>
              <a:t>:</a:t>
            </a:r>
            <a:endParaRPr lang="en-US" altLang="en-US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6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576433" y="-20207"/>
            <a:ext cx="1453267" cy="131529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80F51-57DD-422C-9488-3C998855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0" y="-43560"/>
            <a:ext cx="9144000" cy="5167453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183B3C22-1FE7-49CB-AAE6-76A91736BFC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043436" y="-81825"/>
            <a:ext cx="57401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2800" b="1" dirty="0">
              <a:latin typeface="VNI-Times" pitchFamily="2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66A6AEE-4662-4F04-BE30-E77D1802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2" y="603975"/>
            <a:ext cx="56353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CC0000"/>
                </a:solidFill>
                <a:latin typeface="VNI-Times" pitchFamily="2" charset="0"/>
              </a:rPr>
              <a:t>: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0" descr="PhatTo_Best3">
            <a:extLst>
              <a:ext uri="{FF2B5EF4-FFF2-40B4-BE49-F238E27FC236}">
                <a16:creationId xmlns:a16="http://schemas.microsoft.com/office/drawing/2014/main" id="{452543BB-F879-4B55-B61B-E17E336D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" y="132657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FA163D84-7039-4705-9ABE-5850730961E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886482" y="2924292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3100" b="1" dirty="0">
              <a:latin typeface="VNI-Times" pitchFamily="2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702A727A-153A-493F-844A-5CA92351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983" y="3679224"/>
            <a:ext cx="7151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18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mage-5-6 (Picture 8)">
            <a:extLst>
              <a:ext uri="{FF2B5EF4-FFF2-40B4-BE49-F238E27FC236}">
                <a16:creationId xmlns:a16="http://schemas.microsoft.com/office/drawing/2014/main" id="{701D4B20-4B47-438E-A1AF-0B6C7E11D3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2489" y="59719"/>
            <a:ext cx="21717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Image-5-3 (Picture 5)">
            <a:extLst>
              <a:ext uri="{FF2B5EF4-FFF2-40B4-BE49-F238E27FC236}">
                <a16:creationId xmlns:a16="http://schemas.microsoft.com/office/drawing/2014/main" id="{4BE8E4DF-6037-495C-9079-A9D8328B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9" y="0"/>
            <a:ext cx="2171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age-5-7 (Picture 9)">
            <a:extLst>
              <a:ext uri="{FF2B5EF4-FFF2-40B4-BE49-F238E27FC236}">
                <a16:creationId xmlns:a16="http://schemas.microsoft.com/office/drawing/2014/main" id="{877C9FD7-214E-41E2-B493-4DD8D88B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0" y="2766"/>
            <a:ext cx="257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AutoShape 9">
            <a:extLst>
              <a:ext uri="{FF2B5EF4-FFF2-40B4-BE49-F238E27FC236}">
                <a16:creationId xmlns:a16="http://schemas.microsoft.com/office/drawing/2014/main" id="{DE9CB3A1-1AFC-44AB-BE9E-CD3B9B97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84" y="3078394"/>
            <a:ext cx="6858000" cy="1943100"/>
          </a:xfrm>
          <a:prstGeom prst="horizontalScroll">
            <a:avLst>
              <a:gd name="adj" fmla="val 12500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8"/>
            <a:r>
              <a:rPr lang="vi-VN" sz="700" i="1" dirty="0"/>
              <a:t>.</a:t>
            </a:r>
            <a:endParaRPr lang="en-US" sz="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7C12D-3085-4A28-A78F-58010AF4A5C0}"/>
              </a:ext>
            </a:extLst>
          </p:cNvPr>
          <p:cNvSpPr txBox="1"/>
          <p:nvPr/>
        </p:nvSpPr>
        <p:spPr>
          <a:xfrm>
            <a:off x="1327816" y="3357446"/>
            <a:ext cx="5956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1" dirty="0">
                <a:effectLst/>
                <a:latin typeface="+mj-lt"/>
              </a:rPr>
              <a:t>Đạo Phật có nguồn gốc từ Ấn Độ, đạo phật du nhập vào nước ta từ thời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 hộ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766</Words>
  <Application>Microsoft Office PowerPoint</Application>
  <PresentationFormat>On-screen Show (16:9)</PresentationFormat>
  <Paragraphs>90</Paragraphs>
  <Slides>24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微软雅黑</vt:lpstr>
      <vt:lpstr>宋体</vt:lpstr>
      <vt:lpstr>#9Slide02 Noi dung dai</vt:lpstr>
      <vt:lpstr>Arial</vt:lpstr>
      <vt:lpstr>Calibri</vt:lpstr>
      <vt:lpstr>Times New Roman</vt:lpstr>
      <vt:lpstr>UTM Akashi</vt:lpstr>
      <vt:lpstr>UTM Azuki</vt:lpstr>
      <vt:lpstr>UTM Candombe</vt:lpstr>
      <vt:lpstr>UTM Deutsch Gothic</vt:lpstr>
      <vt:lpstr>UTM Diana</vt:lpstr>
      <vt:lpstr>UTM Gradoo</vt:lpstr>
      <vt:lpstr>UVN Ky Thuat</vt:lpstr>
      <vt:lpstr>Verdana</vt:lpstr>
      <vt:lpstr>VNI-Disney</vt:lpstr>
      <vt:lpstr>VNI-Times</vt:lpstr>
      <vt:lpstr>VNI-WIN Sample Font</vt:lpstr>
      <vt:lpstr>Wingdings 2</vt:lpstr>
      <vt:lpstr>-윤명조230</vt:lpstr>
      <vt:lpstr>汉仪娃娃篆简</vt:lpstr>
      <vt:lpstr>第一PPT，www.1ppt.com</vt:lpstr>
      <vt:lpstr>1_Balloons</vt:lpstr>
      <vt:lpstr>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Chùa Keo (Thái Bình)</vt:lpstr>
      <vt:lpstr>PowerPoint Presentation</vt:lpstr>
      <vt:lpstr>Một số ngôi chùa thời Lý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DinhBoLinh</dc:title>
  <dc:subject>Lich su</dc:subject>
  <dc:creator>KTUTS</dc:creator>
  <cp:keywords>BichHa</cp:keywords>
  <cp:lastModifiedBy>Admin</cp:lastModifiedBy>
  <cp:revision>466</cp:revision>
  <dcterms:created xsi:type="dcterms:W3CDTF">2015-12-11T17:46:17Z</dcterms:created>
  <dcterms:modified xsi:type="dcterms:W3CDTF">2022-11-24T14:26:46Z</dcterms:modified>
</cp:coreProperties>
</file>