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5" r:id="rId3"/>
    <p:sldId id="268" r:id="rId4"/>
    <p:sldId id="269" r:id="rId5"/>
    <p:sldId id="260" r:id="rId6"/>
    <p:sldId id="259" r:id="rId7"/>
    <p:sldId id="261" r:id="rId8"/>
    <p:sldId id="263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93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6AA9A-4555-44F5-831A-69DED1A9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8600" y="1146773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663370" y="3567906"/>
            <a:ext cx="4118429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00"/>
                  </a:gs>
                  <a:gs pos="50000">
                    <a:srgbClr val="99FF33"/>
                  </a:gs>
                  <a:gs pos="100000">
                    <a:srgbClr val="0066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577265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914400" y="1719263"/>
            <a:ext cx="7619999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biệt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em!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00"/>
                  </a:gs>
                  <a:gs pos="50000">
                    <a:srgbClr val="99FF33"/>
                  </a:gs>
                  <a:gs pos="100000">
                    <a:srgbClr val="0066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105883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239000" cy="958850"/>
          </a:xfrm>
          <a:prstGeom prst="rect">
            <a:avLst/>
          </a:prstGeom>
          <a:solidFill>
            <a:srgbClr val="EAEAEA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260475" indent="-1260475" eaLnBrk="1" hangingPunct="1">
              <a:spcBef>
                <a:spcPct val="50000"/>
              </a:spcBef>
            </a:pP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4702175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525044" y="4147344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28600" y="2852738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6019800" y="3476625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6019800" y="5410200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 hai số khi biết tổng và tỉ số của hai số đó.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562600" y="38862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562600" y="60198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057400" y="282714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980282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08323"/>
              </p:ext>
            </p:extLst>
          </p:nvPr>
        </p:nvGraphicFramePr>
        <p:xfrm>
          <a:off x="152400" y="2895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4114800" y="29718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71800"/>
                        <a:ext cx="1600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152400" y="41148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25825"/>
              </p:ext>
            </p:extLst>
          </p:nvPr>
        </p:nvGraphicFramePr>
        <p:xfrm>
          <a:off x="3944938" y="41148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11" imgW="558720" imgH="393480" progId="Equation.DSMT4">
                  <p:embed/>
                </p:oleObj>
              </mc:Choice>
              <mc:Fallback>
                <p:oleObj name="Equation" r:id="rId11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4114800"/>
                        <a:ext cx="15589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0" name="Object 40"/>
          <p:cNvGraphicFramePr>
            <a:graphicFrameLocks noChangeAspect="1"/>
          </p:cNvGraphicFramePr>
          <p:nvPr/>
        </p:nvGraphicFramePr>
        <p:xfrm>
          <a:off x="1600200" y="28956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13" imgW="977760" imgH="393480" progId="Equation.DSMT4">
                  <p:embed/>
                </p:oleObj>
              </mc:Choice>
              <mc:Fallback>
                <p:oleObj name="Equation" r:id="rId13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213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/>
        </p:nvGraphicFramePr>
        <p:xfrm>
          <a:off x="5791200" y="29718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15" imgW="977760" imgH="393480" progId="Equation.DSMT4">
                  <p:embed/>
                </p:oleObj>
              </mc:Choice>
              <mc:Fallback>
                <p:oleObj name="Equation" r:id="rId1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1800"/>
                        <a:ext cx="213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2" name="Object 42"/>
          <p:cNvGraphicFramePr>
            <a:graphicFrameLocks noChangeAspect="1"/>
          </p:cNvGraphicFramePr>
          <p:nvPr/>
        </p:nvGraphicFramePr>
        <p:xfrm>
          <a:off x="1676400" y="4114800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17" imgW="596880" imgH="393480" progId="Equation.DSMT4">
                  <p:embed/>
                </p:oleObj>
              </mc:Choice>
              <mc:Fallback>
                <p:oleObj name="Equation" r:id="rId1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1524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02807"/>
              </p:ext>
            </p:extLst>
          </p:nvPr>
        </p:nvGraphicFramePr>
        <p:xfrm>
          <a:off x="5445125" y="4191000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4191000"/>
                        <a:ext cx="26749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70629" y="210710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4628770"/>
              </p:ext>
            </p:extLst>
          </p:nvPr>
        </p:nvGraphicFramePr>
        <p:xfrm>
          <a:off x="609600" y="2505075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3" imgW="711000" imgH="393480" progId="Equation.DSMT4">
                  <p:embed/>
                </p:oleObj>
              </mc:Choice>
              <mc:Fallback>
                <p:oleObj name="Equation" r:id="rId3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05075"/>
                        <a:ext cx="16764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8797216"/>
              </p:ext>
            </p:extLst>
          </p:nvPr>
        </p:nvGraphicFramePr>
        <p:xfrm>
          <a:off x="2286000" y="2552700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2700"/>
                        <a:ext cx="1676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3503613"/>
          <a:ext cx="12192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3613"/>
                        <a:ext cx="121920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09800" y="4416425"/>
          <a:ext cx="1295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6425"/>
                        <a:ext cx="12954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2209800" y="5334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1" imgW="317160" imgH="393480" progId="Equation.DSMT4">
                  <p:embed/>
                </p:oleObj>
              </mc:Choice>
              <mc:Fallback>
                <p:oleObj name="Equation" r:id="rId1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2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457200" y="594518"/>
            <a:ext cx="8229600" cy="42973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 cm,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39790" y="1664670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latin typeface="Arial" charset="0"/>
                </a:rPr>
                <a:t>18cm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 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 x       </a:t>
            </a:r>
            <a:r>
              <a:rPr lang="en-US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21565"/>
              </p:ext>
            </p:extLst>
          </p:nvPr>
        </p:nvGraphicFramePr>
        <p:xfrm>
          <a:off x="3464175" y="950363"/>
          <a:ext cx="597875" cy="8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4175" y="950363"/>
                        <a:ext cx="597875" cy="8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43840"/>
              </p:ext>
            </p:extLst>
          </p:nvPr>
        </p:nvGraphicFramePr>
        <p:xfrm>
          <a:off x="2990850" y="4163239"/>
          <a:ext cx="495300" cy="78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63239"/>
                        <a:ext cx="495300" cy="78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6678" y="1059246"/>
            <a:ext cx="2139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CC0000"/>
                </a:solidFill>
              </a:rPr>
              <a:t>Bài</a:t>
            </a:r>
            <a:r>
              <a:rPr lang="en-US" sz="3000" b="1" dirty="0">
                <a:solidFill>
                  <a:srgbClr val="CC0000"/>
                </a:solidFill>
              </a:rPr>
              <a:t> </a:t>
            </a:r>
            <a:r>
              <a:rPr lang="en-US" sz="3000" b="1" dirty="0" smtClean="0">
                <a:solidFill>
                  <a:srgbClr val="CC0000"/>
                </a:solidFill>
              </a:rPr>
              <a:t>3 :</a:t>
            </a:r>
            <a:endParaRPr lang="en-US" sz="3000" b="1" dirty="0">
              <a:solidFill>
                <a:srgbClr val="CC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21336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048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</a:rPr>
              <a:t>Ta có sơ đồ: 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62000" y="21336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búp bê: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1307" name="AutoShape 43"/>
          <p:cNvSpPr>
            <a:spLocks/>
          </p:cNvSpPr>
          <p:nvPr/>
        </p:nvSpPr>
        <p:spPr bwMode="auto">
          <a:xfrm>
            <a:off x="6324600" y="19812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2605087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smtClean="0">
                <a:solidFill>
                  <a:srgbClr val="CC0000"/>
                </a:solidFill>
              </a:rPr>
              <a:t>63 đồ chơi</a:t>
            </a:r>
            <a:endParaRPr lang="en-US" sz="2800" b="1">
              <a:solidFill>
                <a:srgbClr val="CC0000"/>
              </a:solidFill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90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ô tô: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27432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27432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4290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41148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2743200" y="30480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2743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34290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41148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48006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54864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AutoShape 79"/>
          <p:cNvSpPr>
            <a:spLocks/>
          </p:cNvSpPr>
          <p:nvPr/>
        </p:nvSpPr>
        <p:spPr bwMode="auto">
          <a:xfrm rot="-5400000">
            <a:off x="3238500" y="14859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AutoShape 80"/>
          <p:cNvSpPr>
            <a:spLocks/>
          </p:cNvSpPr>
          <p:nvPr/>
        </p:nvSpPr>
        <p:spPr bwMode="auto">
          <a:xfrm rot="-5400000">
            <a:off x="4305300" y="11049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4343400" y="2362200"/>
            <a:ext cx="37941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29000" y="609600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Bài giải: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752600" y="3795712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Theo sơ đồ, tổng số phần bằng nhau là: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400" y="4329112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2 + 5 = 7 (phần)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5000" y="4648200"/>
            <a:ext cx="6308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</a:t>
            </a:r>
            <a:r>
              <a:rPr lang="en-US" sz="2400" b="1" smtClean="0">
                <a:solidFill>
                  <a:srgbClr val="CC0000"/>
                </a:solidFill>
              </a:rPr>
              <a:t>ô tô là</a:t>
            </a:r>
            <a:r>
              <a:rPr lang="en-US" sz="2400" b="1">
                <a:solidFill>
                  <a:srgbClr val="CC0000"/>
                </a:solidFill>
              </a:rPr>
              <a:t>: </a:t>
            </a:r>
            <a:endParaRPr lang="en-US" sz="2400" b="1" smtClean="0">
              <a:solidFill>
                <a:srgbClr val="CC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                 63 </a:t>
            </a:r>
            <a:r>
              <a:rPr lang="en-US" sz="2400" b="1">
                <a:solidFill>
                  <a:srgbClr val="CC0000"/>
                </a:solidFill>
              </a:rPr>
              <a:t>: 7 x </a:t>
            </a:r>
            <a:r>
              <a:rPr lang="en-US" sz="2400" b="1" smtClean="0">
                <a:solidFill>
                  <a:srgbClr val="CC0000"/>
                </a:solidFill>
              </a:rPr>
              <a:t>5 </a:t>
            </a:r>
            <a:r>
              <a:rPr lang="en-US" sz="2400" b="1">
                <a:solidFill>
                  <a:srgbClr val="CC0000"/>
                </a:solidFill>
              </a:rPr>
              <a:t>= </a:t>
            </a:r>
            <a:r>
              <a:rPr lang="en-US" sz="2400" b="1" smtClean="0">
                <a:solidFill>
                  <a:srgbClr val="CC0000"/>
                </a:solidFill>
              </a:rPr>
              <a:t>45 (ô tô)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743200" y="56388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CC0000"/>
                </a:solidFill>
              </a:rPr>
              <a:t>Đáp số: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057650" y="5648623"/>
            <a:ext cx="336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CC0000"/>
                </a:solidFill>
              </a:rPr>
              <a:t>45 ô tô</a:t>
            </a:r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0"/>
      <p:bldP spid="11307" grpId="0" animBg="1"/>
      <p:bldP spid="11308" grpId="0"/>
      <p:bldP spid="11309" grpId="0"/>
      <p:bldP spid="11330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3" grpId="0" animBg="1"/>
      <p:bldP spid="11344" grpId="0" animBg="1"/>
      <p:bldP spid="11346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008638"/>
              </p:ext>
            </p:extLst>
          </p:nvPr>
        </p:nvGraphicFramePr>
        <p:xfrm>
          <a:off x="8008940" y="109526"/>
          <a:ext cx="593725" cy="106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40" y="109526"/>
                        <a:ext cx="593725" cy="10696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862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12800" y="30099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12800" y="34766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90800" y="3733799"/>
            <a:ext cx="57912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582863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0198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624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2390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6294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057903" y="1409699"/>
            <a:ext cx="152398" cy="4343401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2711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753054" y="4228781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429000" y="4724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25625" y="5173663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98371" y="561766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35 </a:t>
            </a:r>
            <a:r>
              <a:rPr lang="en-US" sz="2400" dirty="0"/>
              <a:t>: </a:t>
            </a:r>
            <a:r>
              <a:rPr lang="en-US" sz="2400" dirty="0" smtClean="0"/>
              <a:t>7     2 </a:t>
            </a:r>
            <a:r>
              <a:rPr lang="en-US" sz="2400" dirty="0"/>
              <a:t>= 10 (</a:t>
            </a:r>
            <a:r>
              <a:rPr lang="en-US" sz="2400" dirty="0" err="1"/>
              <a:t>tuổi</a:t>
            </a:r>
            <a:r>
              <a:rPr lang="en-US" sz="2400" dirty="0"/>
              <a:t>)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3227222"/>
              </p:ext>
            </p:extLst>
          </p:nvPr>
        </p:nvGraphicFramePr>
        <p:xfrm>
          <a:off x="4067906" y="5701203"/>
          <a:ext cx="298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06" y="5701203"/>
                        <a:ext cx="298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65662" y="613169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4102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565775" y="31892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576513" y="3276599"/>
            <a:ext cx="1385887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590800" y="32162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962400" y="32004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276600" y="32242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175794" y="2478881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582863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962400" y="3268663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276600" y="366799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665662" y="36576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83820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78486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/>
      <p:bldP spid="12307" grpId="0"/>
      <p:bldP spid="12308" grpId="0"/>
      <p:bldP spid="12309" grpId="0"/>
      <p:bldP spid="12311" grpId="0"/>
      <p:bldP spid="12314" grpId="0"/>
      <p:bldP spid="12315" grpId="0" animBg="1"/>
      <p:bldP spid="12316" grpId="0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1242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32004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2915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.VnAristoteH" pitchFamily="34" charset="0"/>
              </a:rPr>
              <a:t>H</a:t>
            </a:r>
            <a:r>
              <a:rPr lang="en-US" sz="2400" dirty="0" smtClean="0"/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12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200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</a:t>
            </a:r>
            <a:endParaRPr lang="en-US" sz="3200" b="1"/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</a:t>
            </a:r>
            <a:endParaRPr lang="en-US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4114800" y="4901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D</a:t>
            </a:r>
            <a:endParaRPr lang="en-US" sz="3200" b="1"/>
          </a:p>
        </p:txBody>
      </p:sp>
      <p:sp>
        <p:nvSpPr>
          <p:cNvPr id="17" name="Oval 16"/>
          <p:cNvSpPr/>
          <p:nvPr/>
        </p:nvSpPr>
        <p:spPr>
          <a:xfrm>
            <a:off x="4114800" y="3276600"/>
            <a:ext cx="533400" cy="457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398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THANH HUONG</cp:lastModifiedBy>
  <cp:revision>40</cp:revision>
  <dcterms:created xsi:type="dcterms:W3CDTF">2016-04-03T02:55:46Z</dcterms:created>
  <dcterms:modified xsi:type="dcterms:W3CDTF">2023-04-08T16:41:00Z</dcterms:modified>
</cp:coreProperties>
</file>