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77" r:id="rId10"/>
    <p:sldId id="265" r:id="rId11"/>
    <p:sldId id="266" r:id="rId12"/>
    <p:sldId id="267" r:id="rId13"/>
    <p:sldId id="268" r:id="rId14"/>
    <p:sldId id="269" r:id="rId15"/>
    <p:sldId id="272" r:id="rId16"/>
    <p:sldId id="270" r:id="rId17"/>
    <p:sldId id="271"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8F7"/>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CE81E-FF5D-4069-A4BE-971218E5E08B}"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18530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E81E-FF5D-4069-A4BE-971218E5E08B}"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131525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E81E-FF5D-4069-A4BE-971218E5E08B}"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345127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E81E-FF5D-4069-A4BE-971218E5E08B}"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42160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CE81E-FF5D-4069-A4BE-971218E5E08B}"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217187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CE81E-FF5D-4069-A4BE-971218E5E08B}"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193281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CE81E-FF5D-4069-A4BE-971218E5E08B}"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270071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CE81E-FF5D-4069-A4BE-971218E5E08B}"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119794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E81E-FF5D-4069-A4BE-971218E5E08B}"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379863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CE81E-FF5D-4069-A4BE-971218E5E08B}"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346948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CE81E-FF5D-4069-A4BE-971218E5E08B}"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1FAD8-548A-45BD-A3E8-B8E96C0881B6}" type="slidenum">
              <a:rPr lang="en-US" smtClean="0"/>
              <a:t>‹#›</a:t>
            </a:fld>
            <a:endParaRPr lang="en-US"/>
          </a:p>
        </p:txBody>
      </p:sp>
    </p:spTree>
    <p:extLst>
      <p:ext uri="{BB962C8B-B14F-4D97-AF65-F5344CB8AC3E}">
        <p14:creationId xmlns:p14="http://schemas.microsoft.com/office/powerpoint/2010/main" val="78924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CE81E-FF5D-4069-A4BE-971218E5E08B}"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1FAD8-548A-45BD-A3E8-B8E96C0881B6}" type="slidenum">
              <a:rPr lang="en-US" smtClean="0"/>
              <a:t>‹#›</a:t>
            </a:fld>
            <a:endParaRPr lang="en-US"/>
          </a:p>
        </p:txBody>
      </p:sp>
    </p:spTree>
    <p:extLst>
      <p:ext uri="{BB962C8B-B14F-4D97-AF65-F5344CB8AC3E}">
        <p14:creationId xmlns:p14="http://schemas.microsoft.com/office/powerpoint/2010/main" val="412025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141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0"/>
            <a:ext cx="11696700" cy="6176963"/>
          </a:xfrm>
        </p:spPr>
        <p:txBody>
          <a:bodyPr>
            <a:normAutofit fontScale="92500" lnSpcReduction="10000"/>
          </a:bodyPr>
          <a:lstStyle/>
          <a:p>
            <a:pPr lvl="0" algn="ctr"/>
            <a:r>
              <a:rPr lang="vi-VN" b="1" dirty="0">
                <a:latin typeface="Times New Roman" panose="02020603050405020304" pitchFamily="18" charset="0"/>
              </a:rPr>
              <a:t>Hơn một nghìn ngày vòng quanh trái đất</a:t>
            </a:r>
            <a:endParaRPr lang="en-US" b="1" dirty="0">
              <a:latin typeface="Calibri Light" panose="020F0302020204030204"/>
            </a:endParaRPr>
          </a:p>
          <a:p>
            <a:pPr lvl="0"/>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20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9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1519,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Xê</a:t>
            </a:r>
            <a:r>
              <a:rPr lang="en-US" sz="2200" dirty="0">
                <a:latin typeface="Times New Roman" panose="02020603050405020304" pitchFamily="18" charset="0"/>
                <a:cs typeface="Times New Roman" panose="02020603050405020304" pitchFamily="18" charset="0"/>
              </a:rPr>
              <a:t>-vi-la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Tây</a:t>
            </a:r>
            <a:r>
              <a:rPr lang="en-US" sz="2200" dirty="0">
                <a:latin typeface="Times New Roman" panose="02020603050405020304" pitchFamily="18" charset="0"/>
                <a:cs typeface="Times New Roman" panose="02020603050405020304" pitchFamily="18" charset="0"/>
              </a:rPr>
              <a:t> Ban </a:t>
            </a:r>
            <a:r>
              <a:rPr lang="en-US" sz="2200" dirty="0" err="1">
                <a:latin typeface="Times New Roman" panose="02020603050405020304" pitchFamily="18" charset="0"/>
                <a:cs typeface="Times New Roman" panose="02020603050405020304" pitchFamily="18" charset="0"/>
              </a:rPr>
              <a:t>Nha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going </a:t>
            </a:r>
            <a:r>
              <a:rPr lang="en-US" sz="2200" dirty="0" err="1">
                <a:latin typeface="Times New Roman" panose="02020603050405020304" pitchFamily="18" charset="0"/>
                <a:cs typeface="Times New Roman" panose="02020603050405020304" pitchFamily="18" charset="0"/>
              </a:rPr>
              <a:t>buồm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đội</a:t>
            </a:r>
            <a:r>
              <a:rPr lang="en-US" sz="2200" dirty="0">
                <a:latin typeface="Times New Roman" panose="02020603050405020304" pitchFamily="18" charset="0"/>
                <a:cs typeface="Times New Roman" panose="02020603050405020304" pitchFamily="18" charset="0"/>
              </a:rPr>
              <a:t> do Ma-</a:t>
            </a:r>
            <a:r>
              <a:rPr lang="en-US" sz="2200" dirty="0" err="1">
                <a:latin typeface="Times New Roman" panose="02020603050405020304" pitchFamily="18" charset="0"/>
                <a:cs typeface="Times New Roman" panose="02020603050405020304" pitchFamily="18" charset="0"/>
              </a:rPr>
              <a:t>gien</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lăng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a:t>
            </a:r>
          </a:p>
          <a:p>
            <a:pPr lvl="0"/>
            <a:r>
              <a:rPr lang="en-US" sz="2200" dirty="0" err="1">
                <a:latin typeface="Times New Roman" panose="02020603050405020304" pitchFamily="18" charset="0"/>
                <a:cs typeface="Times New Roman" panose="02020603050405020304" pitchFamily="18" charset="0"/>
              </a:rPr>
              <a:t>Vượt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Dương</a:t>
            </a:r>
            <a:r>
              <a:rPr lang="en-US" sz="2200" dirty="0">
                <a:latin typeface="Times New Roman" panose="02020603050405020304" pitchFamily="18" charset="0"/>
                <a:cs typeface="Times New Roman" panose="02020603050405020304" pitchFamily="18" charset="0"/>
              </a:rPr>
              <a:t>, Ma-</a:t>
            </a:r>
            <a:r>
              <a:rPr lang="en-US" sz="2200" dirty="0" err="1">
                <a:latin typeface="Times New Roman" panose="02020603050405020304" pitchFamily="18" charset="0"/>
                <a:cs typeface="Times New Roman" panose="02020603050405020304" pitchFamily="18" charset="0"/>
              </a:rPr>
              <a:t>gien</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lăng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biển</a:t>
            </a:r>
            <a:r>
              <a:rPr lang="en-US" sz="2200" dirty="0">
                <a:latin typeface="Times New Roman" panose="02020603050405020304" pitchFamily="18" charset="0"/>
                <a:cs typeface="Times New Roman" panose="02020603050405020304" pitchFamily="18" charset="0"/>
              </a:rPr>
              <a:t> Nam </a:t>
            </a:r>
            <a:r>
              <a:rPr lang="vi-VN" sz="2200" dirty="0">
                <a:latin typeface="Times New Roman" panose="02020603050405020304" pitchFamily="18" charset="0"/>
                <a:cs typeface="Times New Roman" panose="02020603050405020304" pitchFamily="18" charset="0"/>
              </a:rPr>
              <a:t>Mĩ. Tới một eo biển dẫn tới một đại dương mênh mông. Thấy sóng yên biển lặng, Ma-gien-lăng đặt tên cho đại dương mới tìm được là Thái Bình Dương.</a:t>
            </a:r>
          </a:p>
          <a:p>
            <a:pPr lvl="0"/>
            <a:r>
              <a:rPr lang="vi-VN" sz="2200" dirty="0">
                <a:latin typeface="Times New Roman" panose="02020603050405020304" pitchFamily="18" charset="0"/>
                <a:cs typeface="Times New Roman" panose="02020603050405020304" pitchFamily="18" charset="0"/>
              </a:rPr>
              <a:t>Thái Bình Dương bát ngát, đi mãi chẳng thấy bờ. Thức ăn cạn, Nước ngọt hết sạch. Thủy thủ phải uống nước tiểu, ninh nhừ giầy và thắt lưng da để ăn. Mỗi ngày có vài ba người chết phải ném xác xuống biển. May sao, gặp một hòn đảo nhỏ, được tiếp tế thức ăn và nước ngọt, đoàn thám hiểm ổn định được tinh thần.</a:t>
            </a:r>
          </a:p>
          <a:p>
            <a:pPr lvl="0"/>
            <a:r>
              <a:rPr lang="vi-VN" sz="2200" dirty="0">
                <a:latin typeface="Times New Roman" panose="02020603050405020304" pitchFamily="18" charset="0"/>
                <a:cs typeface="Times New Roman" panose="02020603050405020304" pitchFamily="18" charset="0"/>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lvl="0"/>
            <a:r>
              <a:rPr lang="vi-VN" sz="2200" dirty="0">
                <a:latin typeface="Times New Roman" panose="02020603050405020304" pitchFamily="18" charset="0"/>
                <a:cs typeface="Times New Roman" panose="02020603050405020304" pitchFamily="18" charset="0"/>
              </a:rPr>
              <a:t>Những thủy thủ còn lại tiếp tục vượt Ấn Đọc Dương tìm đường trở về châu Âu. Ngày 8 tháng 9 năm 1922, đoàn thám hiểm chỉ còn lại một chiếc thuyền với mười tám thủy thủ trở về Tây Ban Nha.</a:t>
            </a:r>
          </a:p>
          <a:p>
            <a:pPr lvl="0"/>
            <a:r>
              <a:rPr lang="vi-VN" sz="2200" dirty="0">
                <a:latin typeface="Times New Roman" panose="02020603050405020304" pitchFamily="18" charset="0"/>
                <a:cs typeface="Times New Roman" panose="02020603050405020304" pitchFamily="18" charset="0"/>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marL="0" lvl="0" indent="0" algn="ctr">
              <a:buNone/>
            </a:pPr>
            <a:r>
              <a:rPr lang="vi-VN" sz="2200" i="1" dirty="0">
                <a:latin typeface="Times New Roman" panose="02020603050405020304" pitchFamily="18" charset="0"/>
                <a:cs typeface="Times New Roman" panose="02020603050405020304" pitchFamily="18" charset="0"/>
              </a:rPr>
              <a:t>                                                                                                  Theo </a:t>
            </a:r>
            <a:r>
              <a:rPr lang="vi-VN" sz="2200" b="1" dirty="0">
                <a:latin typeface="Times New Roman" panose="02020603050405020304" pitchFamily="18" charset="0"/>
                <a:cs typeface="Times New Roman" panose="02020603050405020304" pitchFamily="18" charset="0"/>
              </a:rPr>
              <a:t>TRẦN DIỆU TẦN </a:t>
            </a:r>
            <a:r>
              <a:rPr lang="vi-VN" sz="2200" i="1" dirty="0">
                <a:latin typeface="Times New Roman" panose="02020603050405020304" pitchFamily="18" charset="0"/>
                <a:cs typeface="Times New Roman" panose="02020603050405020304" pitchFamily="18" charset="0"/>
              </a:rPr>
              <a:t>và</a:t>
            </a:r>
            <a:r>
              <a:rPr lang="vi-VN" sz="2200"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ĐỖ THÁI</a:t>
            </a:r>
          </a:p>
          <a:p>
            <a:endParaRPr lang="en-US" dirty="0"/>
          </a:p>
        </p:txBody>
      </p:sp>
    </p:spTree>
    <p:extLst>
      <p:ext uri="{BB962C8B-B14F-4D97-AF65-F5344CB8AC3E}">
        <p14:creationId xmlns:p14="http://schemas.microsoft.com/office/powerpoint/2010/main" val="23450775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26439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10579"/>
            <a:ext cx="10515600" cy="1325563"/>
          </a:xfrm>
        </p:spPr>
        <p:txBody>
          <a:bodyPr/>
          <a:lstStyle/>
          <a:p>
            <a:pPr algn="ctr"/>
            <a:r>
              <a:rPr lang="vi-VN" b="1" dirty="0" smtClean="0"/>
              <a:t>Tập đọc</a:t>
            </a:r>
            <a:br>
              <a:rPr lang="vi-VN" b="1" dirty="0" smtClean="0"/>
            </a:br>
            <a:r>
              <a:rPr lang="vi-VN" b="1" dirty="0" smtClean="0">
                <a:solidFill>
                  <a:srgbClr val="FF0000"/>
                </a:solidFill>
              </a:rPr>
              <a:t>Hơn một nghìn ngày vòng quanh trái đất</a:t>
            </a:r>
            <a:endParaRPr lang="en-US" b="1" dirty="0">
              <a:solidFill>
                <a:srgbClr val="FF0000"/>
              </a:solidFill>
            </a:endParaRPr>
          </a:p>
        </p:txBody>
      </p:sp>
      <p:sp>
        <p:nvSpPr>
          <p:cNvPr id="3" name="Content Placeholder 2"/>
          <p:cNvSpPr>
            <a:spLocks noGrp="1"/>
          </p:cNvSpPr>
          <p:nvPr>
            <p:ph idx="1"/>
          </p:nvPr>
        </p:nvSpPr>
        <p:spPr>
          <a:xfrm>
            <a:off x="902594" y="1941535"/>
            <a:ext cx="10515600" cy="3699412"/>
          </a:xfrm>
          <a:noFill/>
        </p:spPr>
        <p:txBody>
          <a:bodyPr>
            <a:noAutofit/>
          </a:bodyPr>
          <a:lstStyle/>
          <a:p>
            <a:pPr algn="just"/>
            <a:r>
              <a:rPr lang="vi-VN" sz="4800" dirty="0" smtClean="0">
                <a:solidFill>
                  <a:srgbClr val="000000"/>
                </a:solidFill>
                <a:latin typeface="Times New Roman" panose="02020603050405020304" pitchFamily="18" charset="0"/>
                <a:cs typeface="Times New Roman" panose="02020603050405020304" pitchFamily="18" charset="0"/>
              </a:rPr>
              <a:t>1.</a:t>
            </a:r>
            <a:r>
              <a:rPr lang="en-US" sz="4800" dirty="0" smtClean="0">
                <a:solidFill>
                  <a:srgbClr val="000000"/>
                </a:solidFill>
                <a:latin typeface="Times New Roman" panose="02020603050405020304" pitchFamily="18" charset="0"/>
                <a:cs typeface="Times New Roman" panose="02020603050405020304" pitchFamily="18" charset="0"/>
              </a:rPr>
              <a:t>Ma-</a:t>
            </a:r>
            <a:r>
              <a:rPr lang="vi-VN"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gien</a:t>
            </a:r>
            <a:r>
              <a:rPr lang="en-US" sz="4800" dirty="0" smtClean="0">
                <a:solidFill>
                  <a:srgbClr val="000000"/>
                </a:solidFill>
                <a:latin typeface="Times New Roman" panose="02020603050405020304" pitchFamily="18" charset="0"/>
                <a:cs typeface="Times New Roman" panose="02020603050405020304" pitchFamily="18" charset="0"/>
              </a:rPr>
              <a:t>-</a:t>
            </a:r>
            <a:r>
              <a:rPr lang="vi-VN"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lăng</a:t>
            </a:r>
            <a:r>
              <a:rPr lang="vi-VN" sz="4800" dirty="0" smtClean="0">
                <a:solidFill>
                  <a:srgbClr val="000000"/>
                </a:solidFill>
                <a:latin typeface="Times New Roman" panose="02020603050405020304" pitchFamily="18" charset="0"/>
                <a:cs typeface="Times New Roman" panose="02020603050405020304" pitchFamily="18" charset="0"/>
              </a:rPr>
              <a:t> thực hiện cuộc thám hiểm nhằm mục đích gì ?</a:t>
            </a:r>
          </a:p>
          <a:p>
            <a:pPr algn="just"/>
            <a:r>
              <a:rPr lang="vi-VN" sz="4800" b="1" i="1" dirty="0" smtClean="0">
                <a:solidFill>
                  <a:srgbClr val="000000"/>
                </a:solidFill>
                <a:latin typeface="Times New Roman" panose="02020603050405020304" pitchFamily="18" charset="0"/>
                <a:cs typeface="Times New Roman" panose="02020603050405020304" pitchFamily="18" charset="0"/>
              </a:rPr>
              <a:t> </a:t>
            </a:r>
            <a:r>
              <a:rPr lang="en-US" sz="4800" b="1" i="1" dirty="0" smtClean="0">
                <a:solidFill>
                  <a:srgbClr val="000000"/>
                </a:solidFill>
                <a:latin typeface="Times New Roman" panose="02020603050405020304" pitchFamily="18" charset="0"/>
                <a:cs typeface="Times New Roman" panose="02020603050405020304" pitchFamily="18" charset="0"/>
              </a:rPr>
              <a:t> </a:t>
            </a:r>
            <a:r>
              <a:rPr lang="vi-VN" sz="4800" dirty="0" smtClean="0">
                <a:solidFill>
                  <a:srgbClr val="000000"/>
                </a:solidFill>
                <a:latin typeface="Times New Roman" panose="02020603050405020304" pitchFamily="18" charset="0"/>
                <a:cs typeface="Times New Roman" panose="02020603050405020304" pitchFamily="18" charset="0"/>
              </a:rPr>
              <a:t>Ma-gien-lăng thực hiện cuộc thám hiểm nhằm mục đích khám phá con đường trên biển dẫn đến những vùng đất mới.</a:t>
            </a:r>
            <a:endParaRPr lang="en-US" sz="4800"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vi-VN" sz="4800" dirty="0" smtClean="0">
                <a:solidFill>
                  <a:srgbClr val="000000"/>
                </a:solidFill>
                <a:latin typeface="OpenSans"/>
              </a:rPr>
              <a:t> </a:t>
            </a:r>
            <a:r>
              <a:rPr lang="en-US" sz="4800" dirty="0" smtClean="0">
                <a:solidFill>
                  <a:srgbClr val="000000"/>
                </a:solidFill>
                <a:latin typeface="OpenSans"/>
              </a:rPr>
              <a:t/>
            </a:r>
            <a:br>
              <a:rPr lang="en-US" sz="4800" dirty="0" smtClean="0">
                <a:solidFill>
                  <a:srgbClr val="000000"/>
                </a:solidFill>
                <a:latin typeface="OpenSans"/>
              </a:rPr>
            </a:br>
            <a:r>
              <a:rPr lang="en-US" sz="4800" dirty="0" smtClean="0">
                <a:solidFill>
                  <a:srgbClr val="000000"/>
                </a:solidFill>
                <a:latin typeface="OpenSans"/>
              </a:rPr>
              <a:t/>
            </a:r>
            <a:br>
              <a:rPr lang="en-US" sz="4800" dirty="0" smtClean="0">
                <a:solidFill>
                  <a:srgbClr val="000000"/>
                </a:solidFill>
                <a:latin typeface="OpenSans"/>
              </a:rPr>
            </a:br>
            <a:endParaRPr lang="en-US" sz="4800" dirty="0"/>
          </a:p>
        </p:txBody>
      </p:sp>
    </p:spTree>
    <p:extLst>
      <p:ext uri="{BB962C8B-B14F-4D97-AF65-F5344CB8AC3E}">
        <p14:creationId xmlns:p14="http://schemas.microsoft.com/office/powerpoint/2010/main" val="540324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81" y="274973"/>
            <a:ext cx="10515600" cy="1325563"/>
          </a:xfrm>
        </p:spPr>
        <p:txBody>
          <a:bodyPr/>
          <a:lstStyle/>
          <a:p>
            <a:pPr algn="ctr"/>
            <a:r>
              <a:rPr lang="vi-VN" b="1" dirty="0">
                <a:solidFill>
                  <a:prstClr val="black"/>
                </a:solidFill>
              </a:rPr>
              <a:t>Tập đọc</a:t>
            </a:r>
            <a:br>
              <a:rPr lang="vi-VN" b="1" dirty="0">
                <a:solidFill>
                  <a:prstClr val="black"/>
                </a:solidFill>
              </a:rPr>
            </a:br>
            <a:r>
              <a:rPr lang="vi-VN" b="1" dirty="0">
                <a:solidFill>
                  <a:srgbClr val="FF0000"/>
                </a:solidFill>
              </a:rPr>
              <a:t>Hơn một nghìn ngày vòng quanh trái đất</a:t>
            </a:r>
            <a:endParaRPr lang="en-US" dirty="0"/>
          </a:p>
        </p:txBody>
      </p:sp>
      <p:sp>
        <p:nvSpPr>
          <p:cNvPr id="3" name="Content Placeholder 2"/>
          <p:cNvSpPr>
            <a:spLocks noGrp="1"/>
          </p:cNvSpPr>
          <p:nvPr>
            <p:ph idx="1"/>
          </p:nvPr>
        </p:nvSpPr>
        <p:spPr>
          <a:xfrm>
            <a:off x="420711" y="1825625"/>
            <a:ext cx="11771289" cy="4034262"/>
          </a:xfrm>
          <a:noFill/>
        </p:spPr>
        <p:txBody>
          <a:bodyPr>
            <a:normAutofit fontScale="25000" lnSpcReduction="20000"/>
          </a:bodyPr>
          <a:lstStyle/>
          <a:p>
            <a:r>
              <a:rPr lang="vi-VN" sz="19200" dirty="0" smtClean="0">
                <a:latin typeface="Times New Roman" panose="02020603050405020304" pitchFamily="18" charset="0"/>
                <a:cs typeface="Times New Roman" panose="02020603050405020304" pitchFamily="18" charset="0"/>
              </a:rPr>
              <a:t>2. Đoàn thám hiểm đã gặp những khó khăn gì dọc đường ?</a:t>
            </a:r>
          </a:p>
          <a:p>
            <a:r>
              <a:rPr lang="vi-VN" sz="19200" dirty="0">
                <a:latin typeface="Times New Roman" panose="02020603050405020304" pitchFamily="18" charset="0"/>
                <a:cs typeface="Times New Roman" panose="02020603050405020304" pitchFamily="18" charset="0"/>
              </a:rPr>
              <a:t> Đoàn thám hiểm đã gặp các khó khăn như:</a:t>
            </a:r>
          </a:p>
          <a:p>
            <a:r>
              <a:rPr lang="vi-VN" sz="19200" dirty="0">
                <a:latin typeface="Times New Roman" panose="02020603050405020304" pitchFamily="18" charset="0"/>
                <a:cs typeface="Times New Roman" panose="02020603050405020304" pitchFamily="18" charset="0"/>
              </a:rPr>
              <a:t>- Không đủ thức ăn, nước uống</a:t>
            </a:r>
          </a:p>
          <a:p>
            <a:r>
              <a:rPr lang="vi-VN" sz="19200" dirty="0">
                <a:latin typeface="Times New Roman" panose="02020603050405020304" pitchFamily="18" charset="0"/>
                <a:cs typeface="Times New Roman" panose="02020603050405020304" pitchFamily="18" charset="0"/>
              </a:rPr>
              <a:t>- Phải chiến đấu với dân trên nhiều hòn đảo, rất nhiều người phải bỏ mạng</a:t>
            </a:r>
          </a:p>
          <a:p>
            <a:r>
              <a:rPr lang="vi-VN" dirty="0"/>
              <a:t/>
            </a:r>
            <a:br>
              <a:rPr lang="vi-VN" dirty="0"/>
            </a:br>
            <a:r>
              <a:rPr lang="vi-VN" dirty="0"/>
              <a:t/>
            </a:r>
            <a:br>
              <a:rPr lang="vi-VN" dirty="0"/>
            </a:br>
            <a:endParaRPr lang="en-US" dirty="0"/>
          </a:p>
        </p:txBody>
      </p:sp>
    </p:spTree>
    <p:extLst>
      <p:ext uri="{BB962C8B-B14F-4D97-AF65-F5344CB8AC3E}">
        <p14:creationId xmlns:p14="http://schemas.microsoft.com/office/powerpoint/2010/main" val="90204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521" y="117163"/>
            <a:ext cx="10516511" cy="1761897"/>
          </a:xfrm>
          <a:prstGeom prst="rect">
            <a:avLst/>
          </a:prstGeom>
        </p:spPr>
      </p:pic>
      <p:sp>
        <p:nvSpPr>
          <p:cNvPr id="3" name="Content Placeholder 2"/>
          <p:cNvSpPr>
            <a:spLocks noGrp="1"/>
          </p:cNvSpPr>
          <p:nvPr>
            <p:ph idx="1"/>
          </p:nvPr>
        </p:nvSpPr>
        <p:spPr>
          <a:xfrm>
            <a:off x="154545" y="1825624"/>
            <a:ext cx="11745533" cy="4845631"/>
          </a:xfrm>
        </p:spPr>
        <p:txBody>
          <a:bodyPr>
            <a:normAutofit/>
          </a:bodyPr>
          <a:lstStyle/>
          <a:p>
            <a:r>
              <a:rPr lang="vi-VN" sz="4800" dirty="0" smtClean="0">
                <a:latin typeface="Times New Roman" panose="02020603050405020304" pitchFamily="18" charset="0"/>
                <a:cs typeface="Times New Roman" panose="02020603050405020304" pitchFamily="18" charset="0"/>
              </a:rPr>
              <a:t>3. Hạm đội của Ma-gien-lăng đã đi theo hành trình nào ? Chọn ý đúng :</a:t>
            </a:r>
          </a:p>
        </p:txBody>
      </p:sp>
      <p:sp>
        <p:nvSpPr>
          <p:cNvPr id="5" name="Rectangle 4"/>
          <p:cNvSpPr/>
          <p:nvPr/>
        </p:nvSpPr>
        <p:spPr>
          <a:xfrm>
            <a:off x="246842" y="3120405"/>
            <a:ext cx="12037455" cy="4308872"/>
          </a:xfrm>
          <a:prstGeom prst="rect">
            <a:avLst/>
          </a:prstGeom>
        </p:spPr>
        <p:txBody>
          <a:bodyPr wrap="square">
            <a:spAutoFit/>
          </a:bodyPr>
          <a:lstStyle/>
          <a:p>
            <a:pPr algn="just"/>
            <a:r>
              <a:rPr lang="vi-VN" sz="4400" dirty="0" smtClean="0">
                <a:solidFill>
                  <a:srgbClr val="000000"/>
                </a:solidFill>
                <a:latin typeface="Times New Roman" panose="02020603050405020304" pitchFamily="18" charset="0"/>
                <a:cs typeface="Times New Roman" panose="02020603050405020304" pitchFamily="18" charset="0"/>
              </a:rPr>
              <a:t>a) </a:t>
            </a:r>
            <a:r>
              <a:rPr lang="vi-VN" sz="4400" dirty="0">
                <a:solidFill>
                  <a:srgbClr val="000000"/>
                </a:solidFill>
                <a:latin typeface="Times New Roman" panose="02020603050405020304" pitchFamily="18" charset="0"/>
                <a:cs typeface="Times New Roman" panose="02020603050405020304" pitchFamily="18" charset="0"/>
              </a:rPr>
              <a:t>Châu Âu - Đại Tây Dương - châu Mĩ - châu Âu</a:t>
            </a:r>
          </a:p>
          <a:p>
            <a:pPr algn="just"/>
            <a:r>
              <a:rPr lang="vi-VN" sz="4400" dirty="0" smtClean="0">
                <a:solidFill>
                  <a:srgbClr val="000000"/>
                </a:solidFill>
                <a:latin typeface="Times New Roman" panose="02020603050405020304" pitchFamily="18" charset="0"/>
                <a:cs typeface="Times New Roman" panose="02020603050405020304" pitchFamily="18" charset="0"/>
              </a:rPr>
              <a:t>b) </a:t>
            </a:r>
            <a:r>
              <a:rPr lang="vi-VN" sz="4400" dirty="0">
                <a:solidFill>
                  <a:srgbClr val="000000"/>
                </a:solidFill>
                <a:latin typeface="Times New Roman" panose="02020603050405020304" pitchFamily="18" charset="0"/>
                <a:cs typeface="Times New Roman" panose="02020603050405020304" pitchFamily="18" charset="0"/>
              </a:rPr>
              <a:t>Châu Âu - Đại Tây Dương - Thái Bình Dương - châu Á - châu Âu</a:t>
            </a:r>
          </a:p>
          <a:p>
            <a:pPr algn="just"/>
            <a:r>
              <a:rPr lang="vi-VN" sz="4400" dirty="0" smtClean="0">
                <a:solidFill>
                  <a:srgbClr val="000000"/>
                </a:solidFill>
                <a:latin typeface="Times New Roman" panose="02020603050405020304" pitchFamily="18" charset="0"/>
                <a:cs typeface="Times New Roman" panose="02020603050405020304" pitchFamily="18" charset="0"/>
              </a:rPr>
              <a:t>c) </a:t>
            </a:r>
            <a:r>
              <a:rPr lang="vi-VN" sz="4400" dirty="0">
                <a:solidFill>
                  <a:srgbClr val="000000"/>
                </a:solidFill>
                <a:latin typeface="Times New Roman" panose="02020603050405020304" pitchFamily="18" charset="0"/>
                <a:cs typeface="Times New Roman" panose="02020603050405020304" pitchFamily="18" charset="0"/>
              </a:rPr>
              <a:t>Châu Âu - Đại Tây Dương - châu Mĩ - Thái Bình Dương - châu Á - Ấn Độ Dương - châu Âu</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
        <p:nvSpPr>
          <p:cNvPr id="6" name="Oval 5"/>
          <p:cNvSpPr/>
          <p:nvPr/>
        </p:nvSpPr>
        <p:spPr>
          <a:xfrm>
            <a:off x="154545" y="5274841"/>
            <a:ext cx="579549" cy="579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6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arn(inVertical)">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circle(in)">
                                      <p:cBhvr>
                                        <p:cTn id="26" dur="2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79" y="210579"/>
            <a:ext cx="12192000" cy="1325563"/>
          </a:xfrm>
        </p:spPr>
        <p:txBody>
          <a:bodyPr>
            <a:normAutofit/>
          </a:bodyPr>
          <a:lstStyle/>
          <a:p>
            <a:r>
              <a:rPr lang="vi-VN" sz="3600" b="1" dirty="0" smtClean="0">
                <a:solidFill>
                  <a:srgbClr val="FF0000"/>
                </a:solidFill>
              </a:rPr>
              <a:t>CUỘC HÀNH TRÌNH CỦA HẠM ĐỘI MA-GIEN-LĂNG</a:t>
            </a:r>
            <a:endParaRPr lang="en-US" sz="3600" b="1"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80" y="1416676"/>
            <a:ext cx="10818254" cy="5441324"/>
          </a:xfrm>
        </p:spPr>
      </p:pic>
    </p:spTree>
    <p:extLst>
      <p:ext uri="{BB962C8B-B14F-4D97-AF65-F5344CB8AC3E}">
        <p14:creationId xmlns:p14="http://schemas.microsoft.com/office/powerpoint/2010/main" val="120639891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63728"/>
            <a:ext cx="10516511" cy="1761897"/>
          </a:xfrm>
          <a:prstGeom prst="rect">
            <a:avLst/>
          </a:prstGeom>
        </p:spPr>
      </p:pic>
      <p:sp>
        <p:nvSpPr>
          <p:cNvPr id="3" name="Content Placeholder 2"/>
          <p:cNvSpPr>
            <a:spLocks noGrp="1"/>
          </p:cNvSpPr>
          <p:nvPr>
            <p:ph idx="1"/>
          </p:nvPr>
        </p:nvSpPr>
        <p:spPr>
          <a:xfrm>
            <a:off x="515155" y="1825625"/>
            <a:ext cx="11526591" cy="4351338"/>
          </a:xfrm>
        </p:spPr>
        <p:txBody>
          <a:bodyPr>
            <a:normAutofit/>
          </a:bodyPr>
          <a:lstStyle/>
          <a:p>
            <a:pPr lvl="1"/>
            <a:r>
              <a:rPr lang="vi-VN" sz="4400" dirty="0" smtClean="0">
                <a:latin typeface="Times New Roman" panose="02020603050405020304" pitchFamily="18" charset="0"/>
                <a:cs typeface="Times New Roman" panose="02020603050405020304" pitchFamily="18" charset="0"/>
              </a:rPr>
              <a:t>4. Đoàn thám hiểm đã đạt những kết quả gì ?</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1154805" y="2570133"/>
            <a:ext cx="10526333" cy="2862322"/>
          </a:xfrm>
          <a:prstGeom prst="rect">
            <a:avLst/>
          </a:prstGeom>
        </p:spPr>
        <p:txBody>
          <a:bodyPr wrap="square">
            <a:spAutoFit/>
          </a:bodyPr>
          <a:lstStyle/>
          <a:p>
            <a:r>
              <a:rPr lang="vi-VN" sz="4800" dirty="0">
                <a:solidFill>
                  <a:srgbClr val="000000"/>
                </a:solidFill>
                <a:latin typeface="Times New Roman" panose="02020603050405020304" pitchFamily="18" charset="0"/>
                <a:cs typeface="Times New Roman" panose="02020603050405020304" pitchFamily="18" charset="0"/>
              </a:rPr>
              <a:t>Đoàn thám hiểm đã khẳng định trái đất hình cầu, đã phát hiện Thái Bình Dương và nhiều vùng đất mới.</a:t>
            </a:r>
            <a:br>
              <a:rPr lang="vi-VN" sz="4800" dirty="0">
                <a:solidFill>
                  <a:srgbClr val="000000"/>
                </a:solidFill>
                <a:latin typeface="Times New Roman" panose="02020603050405020304" pitchFamily="18" charset="0"/>
                <a:cs typeface="Times New Roman" panose="02020603050405020304" pitchFamily="18" charset="0"/>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79977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F0000"/>
                                        </p:clrVal>
                                      </p:to>
                                    </p:set>
                                    <p:set>
                                      <p:cBhvr>
                                        <p:cTn id="7" dur="500" fill="hold"/>
                                        <p:tgtEl>
                                          <p:spTgt spid="3">
                                            <p:txEl>
                                              <p:pRg st="0" end="0"/>
                                            </p:txEl>
                                          </p:spTgt>
                                        </p:tgtEl>
                                        <p:attrNameLst>
                                          <p:attrName>fillcolor</p:attrName>
                                        </p:attrNameLst>
                                      </p:cBhvr>
                                      <p:to>
                                        <p:clrVal>
                                          <a:srgbClr val="FF0000"/>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5"/>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6822" y="63728"/>
            <a:ext cx="10516511" cy="1761897"/>
          </a:xfrm>
          <a:prstGeom prst="rect">
            <a:avLst/>
          </a:prstGeom>
        </p:spPr>
      </p:pic>
      <p:sp>
        <p:nvSpPr>
          <p:cNvPr id="3" name="Content Placeholder 2"/>
          <p:cNvSpPr>
            <a:spLocks noGrp="1"/>
          </p:cNvSpPr>
          <p:nvPr>
            <p:ph idx="1"/>
          </p:nvPr>
        </p:nvSpPr>
        <p:spPr>
          <a:xfrm>
            <a:off x="-1" y="1825625"/>
            <a:ext cx="12428113" cy="4351338"/>
          </a:xfrm>
        </p:spPr>
        <p:txBody>
          <a:bodyPr>
            <a:normAutofit/>
          </a:bodyPr>
          <a:lstStyle/>
          <a:p>
            <a:r>
              <a:rPr lang="vi-VN" sz="4800" dirty="0" smtClean="0">
                <a:latin typeface="Times New Roman" panose="02020603050405020304" pitchFamily="18" charset="0"/>
                <a:cs typeface="Times New Roman" panose="02020603050405020304" pitchFamily="18" charset="0"/>
              </a:rPr>
              <a:t>5. Câu chuyện giúp em hiểu những gì về các nhà thám hiểm ?</a:t>
            </a:r>
            <a:endParaRPr lang="en-US" sz="4800" dirty="0">
              <a:latin typeface="Times New Roman" panose="02020603050405020304" pitchFamily="18" charset="0"/>
              <a:cs typeface="Times New Roman" panose="02020603050405020304" pitchFamily="18" charset="0"/>
            </a:endParaRPr>
          </a:p>
        </p:txBody>
      </p:sp>
      <p:sp>
        <p:nvSpPr>
          <p:cNvPr id="5" name="Rectangle 4"/>
          <p:cNvSpPr/>
          <p:nvPr/>
        </p:nvSpPr>
        <p:spPr>
          <a:xfrm>
            <a:off x="386365" y="3149640"/>
            <a:ext cx="11655379" cy="4893647"/>
          </a:xfrm>
          <a:prstGeom prst="rect">
            <a:avLst/>
          </a:prstGeom>
        </p:spPr>
        <p:txBody>
          <a:bodyPr wrap="square">
            <a:spAutoFit/>
          </a:bodyPr>
          <a:lstStyle/>
          <a:p>
            <a:r>
              <a:rPr lang="vi-VN" sz="4800" dirty="0">
                <a:solidFill>
                  <a:srgbClr val="000000"/>
                </a:solidFill>
                <a:latin typeface="Times New Roman" panose="02020603050405020304" pitchFamily="18" charset="0"/>
                <a:cs typeface="Times New Roman" panose="02020603050405020304" pitchFamily="18" charset="0"/>
              </a:rPr>
              <a:t>Câu chuyện đã cho ta thấy các nhà thám hiểm là những người ham muốn khám phá thế giới xung quanh nên bất chấp hiểm nguy, họ đã dũng cảm dấn thân vào các cuộc dò tìm đầy khó khăn nguy hiểm.</a:t>
            </a:r>
            <a:br>
              <a:rPr lang="vi-VN" sz="4800" dirty="0">
                <a:solidFill>
                  <a:srgbClr val="000000"/>
                </a:solidFill>
                <a:latin typeface="Times New Roman" panose="02020603050405020304" pitchFamily="18" charset="0"/>
                <a:cs typeface="Times New Roman" panose="02020603050405020304" pitchFamily="18" charset="0"/>
              </a:rPr>
            </a:br>
            <a:r>
              <a:rPr lang="vi-VN" sz="3600" dirty="0">
                <a:solidFill>
                  <a:srgbClr val="000000"/>
                </a:solidFill>
                <a:latin typeface="Times New Roman" panose="02020603050405020304" pitchFamily="18" charset="0"/>
                <a:cs typeface="Times New Roman" panose="02020603050405020304" pitchFamily="18" charset="0"/>
              </a:rPr>
              <a:t/>
            </a:r>
            <a:br>
              <a:rPr lang="vi-VN" sz="3600" dirty="0">
                <a:solidFill>
                  <a:srgbClr val="000000"/>
                </a:solidFill>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7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12191999" cy="6858000"/>
          </a:xfrm>
          <a:prstGeom prst="rect">
            <a:avLst/>
          </a:prstGeom>
        </p:spPr>
      </p:pic>
      <p:sp>
        <p:nvSpPr>
          <p:cNvPr id="7" name="TextBox 6"/>
          <p:cNvSpPr txBox="1"/>
          <p:nvPr/>
        </p:nvSpPr>
        <p:spPr>
          <a:xfrm>
            <a:off x="1506828" y="1249250"/>
            <a:ext cx="8783391" cy="3385542"/>
          </a:xfrm>
          <a:prstGeom prst="rect">
            <a:avLst/>
          </a:prstGeom>
          <a:noFill/>
        </p:spPr>
        <p:txBody>
          <a:bodyPr wrap="square" rtlCol="0">
            <a:spAutoFit/>
          </a:bodyPr>
          <a:lstStyle/>
          <a:p>
            <a:pPr algn="ctr"/>
            <a:r>
              <a:rPr lang="vi-VN" sz="4600" b="1" u="sng" dirty="0" smtClean="0">
                <a:solidFill>
                  <a:srgbClr val="00B0F0"/>
                </a:solidFill>
                <a:latin typeface="Times New Roman" panose="02020603050405020304" pitchFamily="18" charset="0"/>
                <a:cs typeface="Times New Roman" panose="02020603050405020304" pitchFamily="18" charset="0"/>
              </a:rPr>
              <a:t>NỘI DUNG :</a:t>
            </a:r>
          </a:p>
          <a:p>
            <a:r>
              <a:rPr lang="vi-VN" sz="2800" dirty="0" smtClean="0">
                <a:latin typeface="Times New Roman" panose="02020603050405020304" pitchFamily="18" charset="0"/>
                <a:cs typeface="Times New Roman" panose="02020603050405020304" pitchFamily="18" charset="0"/>
              </a:rPr>
              <a:t>Bài học nói về chuyến thàm hiểm của Ma-gien-lăng và đoàn thủy thủ. Tuy chuyến đi gặp nhiều khó khăn, hi sinh nhiều thủy thủ, chính bản hân Ma-gien-lăng cũng đã phải bỏ mạng sống của mình trước luc rở về. Chuyến đi cua cả đoàn đã để lại những phát hiện vĩ đại: khẳng định trái đất hình cầu, phát hiện Thái Bình Dương và những vùng đất mới.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432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xEl>
                                              <p:pRg st="0" end="0"/>
                                            </p:txEl>
                                          </p:spTgt>
                                        </p:tgtEl>
                                        <p:attrNameLst>
                                          <p:attrName>ppt_x</p:attrName>
                                          <p:attrName>ppt_y</p:attrName>
                                        </p:attrNameLst>
                                      </p:cBhvr>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0"/>
            <a:ext cx="10515600" cy="866440"/>
          </a:xfrm>
        </p:spPr>
        <p:txBody>
          <a:bodyPr/>
          <a:lstStyle/>
          <a:p>
            <a:pPr algn="ctr"/>
            <a:r>
              <a:rPr lang="vi-VN" dirty="0" smtClean="0">
                <a:solidFill>
                  <a:srgbClr val="0070C0"/>
                </a:solidFill>
              </a:rPr>
              <a:t>III. Luyện đọc diễn cảm</a:t>
            </a:r>
            <a:endParaRPr lang="en-US" dirty="0">
              <a:solidFill>
                <a:srgbClr val="0070C0"/>
              </a:solidFill>
            </a:endParaRPr>
          </a:p>
        </p:txBody>
      </p:sp>
      <p:sp>
        <p:nvSpPr>
          <p:cNvPr id="3" name="Content Placeholder 2"/>
          <p:cNvSpPr>
            <a:spLocks noGrp="1"/>
          </p:cNvSpPr>
          <p:nvPr>
            <p:ph idx="1"/>
          </p:nvPr>
        </p:nvSpPr>
        <p:spPr>
          <a:xfrm>
            <a:off x="352022" y="866440"/>
            <a:ext cx="11668259" cy="5442867"/>
          </a:xfrm>
        </p:spPr>
        <p:txBody>
          <a:bodyPr>
            <a:normAutofit fontScale="25000" lnSpcReduction="20000"/>
          </a:bodyPr>
          <a:lstStyle/>
          <a:p>
            <a:pPr algn="just"/>
            <a:r>
              <a:rPr lang="vi-VN" sz="16000" dirty="0">
                <a:solidFill>
                  <a:srgbClr val="000000"/>
                </a:solidFill>
                <a:latin typeface="Times New Roman" panose="02020603050405020304" pitchFamily="18" charset="0"/>
                <a:cs typeface="Times New Roman" panose="02020603050405020304" pitchFamily="18" charset="0"/>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r>
              <a:rPr lang="vi-VN" sz="16000" dirty="0">
                <a:solidFill>
                  <a:srgbClr val="000000"/>
                </a:solidFill>
                <a:latin typeface="Times New Roman" panose="02020603050405020304" pitchFamily="18" charset="0"/>
                <a:cs typeface="Times New Roman" panose="02020603050405020304" pitchFamily="18" charset="0"/>
              </a:rPr>
              <a:t>   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0265127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0027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41668"/>
            <a:ext cx="12192000" cy="6716332"/>
          </a:xfrm>
          <a:prstGeom prst="rect">
            <a:avLst/>
          </a:prstGeom>
          <a:blipFill>
            <a:blip r:embed="rId2"/>
            <a:tile tx="0" ty="0" sx="100000" sy="100000" flip="none" algn="tl"/>
          </a:blipFill>
        </p:spPr>
        <p:txBody>
          <a:bodyPr wrap="square" rtlCol="0">
            <a:spAutoFit/>
          </a:bodyPr>
          <a:lstStyle/>
          <a:p>
            <a:endParaRPr lang="en-US" dirty="0"/>
          </a:p>
        </p:txBody>
      </p:sp>
      <p:pic>
        <p:nvPicPr>
          <p:cNvPr id="10" name="Picture 9"/>
          <p:cNvPicPr>
            <a:picLocks noChangeAspect="1"/>
          </p:cNvPicPr>
          <p:nvPr/>
        </p:nvPicPr>
        <p:blipFill>
          <a:blip r:embed="rId3"/>
          <a:stretch>
            <a:fillRect/>
          </a:stretch>
        </p:blipFill>
        <p:spPr>
          <a:xfrm>
            <a:off x="1984198" y="634619"/>
            <a:ext cx="7090263" cy="5163760"/>
          </a:xfrm>
          <a:prstGeom prst="rect">
            <a:avLst/>
          </a:prstGeom>
        </p:spPr>
      </p:pic>
      <p:sp>
        <p:nvSpPr>
          <p:cNvPr id="11" name="TextBox 10"/>
          <p:cNvSpPr txBox="1"/>
          <p:nvPr/>
        </p:nvSpPr>
        <p:spPr>
          <a:xfrm>
            <a:off x="0" y="0"/>
            <a:ext cx="12192000" cy="369332"/>
          </a:xfrm>
          <a:prstGeom prst="rect">
            <a:avLst/>
          </a:prstGeom>
          <a:blipFill>
            <a:blip r:embed="rId2"/>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678048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524651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0"/>
            <a:ext cx="12192000" cy="6858000"/>
          </a:xfrm>
        </p:spPr>
        <p:txBody>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416" y="0"/>
            <a:ext cx="5078695" cy="5280338"/>
          </a:xfrm>
          <a:prstGeom prst="rect">
            <a:avLst/>
          </a:prstGeom>
        </p:spPr>
      </p:pic>
      <p:pic>
        <p:nvPicPr>
          <p:cNvPr id="4" name="Picture 3"/>
          <p:cNvPicPr>
            <a:picLocks noChangeAspect="1"/>
          </p:cNvPicPr>
          <p:nvPr/>
        </p:nvPicPr>
        <p:blipFill>
          <a:blip r:embed="rId3"/>
          <a:stretch>
            <a:fillRect/>
          </a:stretch>
        </p:blipFill>
        <p:spPr>
          <a:xfrm>
            <a:off x="3567448" y="5280338"/>
            <a:ext cx="4881093" cy="1091820"/>
          </a:xfrm>
          <a:prstGeom prst="rect">
            <a:avLst/>
          </a:prstGeom>
        </p:spPr>
      </p:pic>
    </p:spTree>
    <p:extLst>
      <p:ext uri="{BB962C8B-B14F-4D97-AF65-F5344CB8AC3E}">
        <p14:creationId xmlns:p14="http://schemas.microsoft.com/office/powerpoint/2010/main" val="35761146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 y="0"/>
            <a:ext cx="12192001" cy="6858000"/>
          </a:xfrm>
          <a:prstGeom prst="rect">
            <a:avLst/>
          </a:prstGeom>
        </p:spPr>
      </p:pic>
      <p:pic>
        <p:nvPicPr>
          <p:cNvPr id="9" name="Picture 8"/>
          <p:cNvPicPr>
            <a:picLocks noChangeAspect="1"/>
          </p:cNvPicPr>
          <p:nvPr/>
        </p:nvPicPr>
        <p:blipFill>
          <a:blip r:embed="rId3"/>
          <a:stretch>
            <a:fillRect/>
          </a:stretch>
        </p:blipFill>
        <p:spPr>
          <a:xfrm>
            <a:off x="1159099" y="2457536"/>
            <a:ext cx="10233793" cy="3135045"/>
          </a:xfrm>
          <a:prstGeom prst="rect">
            <a:avLst/>
          </a:prstGeom>
        </p:spPr>
      </p:pic>
      <p:sp>
        <p:nvSpPr>
          <p:cNvPr id="10" name="Rounded Rectangle 9"/>
          <p:cNvSpPr/>
          <p:nvPr/>
        </p:nvSpPr>
        <p:spPr>
          <a:xfrm>
            <a:off x="3275524" y="297692"/>
            <a:ext cx="5640947" cy="825893"/>
          </a:xfrm>
          <a:prstGeom prst="roundRect">
            <a:avLst>
              <a:gd name="adj" fmla="val 24464"/>
            </a:avLst>
          </a:prstGeom>
          <a:solidFill>
            <a:srgbClr val="B9D8F7"/>
          </a:solidFill>
          <a:ln>
            <a:solidFill>
              <a:srgbClr val="B9D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Bài đọc này chia làm mấy đoạn ?</a:t>
            </a:r>
            <a:endParaRPr lang="en-US" sz="2400" dirty="0">
              <a:solidFill>
                <a:schemeClr val="bg1"/>
              </a:solidFill>
              <a:latin typeface="+mj-lt"/>
            </a:endParaRPr>
          </a:p>
        </p:txBody>
      </p:sp>
      <p:sp>
        <p:nvSpPr>
          <p:cNvPr id="11" name="Rounded Rectangle 10"/>
          <p:cNvSpPr/>
          <p:nvPr/>
        </p:nvSpPr>
        <p:spPr>
          <a:xfrm>
            <a:off x="3275524" y="297692"/>
            <a:ext cx="5640947" cy="8121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Bài đọc này chia làm 6 đoạn.</a:t>
            </a:r>
            <a:endParaRPr lang="en-US" sz="2400" dirty="0">
              <a:solidFill>
                <a:srgbClr val="FF0000"/>
              </a:solidFill>
              <a:latin typeface="+mj-lt"/>
            </a:endParaRPr>
          </a:p>
        </p:txBody>
      </p:sp>
      <p:pic>
        <p:nvPicPr>
          <p:cNvPr id="12" name="Picture 11"/>
          <p:cNvPicPr>
            <a:picLocks noChangeAspect="1"/>
          </p:cNvPicPr>
          <p:nvPr/>
        </p:nvPicPr>
        <p:blipFill>
          <a:blip r:embed="rId4"/>
          <a:stretch>
            <a:fillRect/>
          </a:stretch>
        </p:blipFill>
        <p:spPr>
          <a:xfrm>
            <a:off x="1312815" y="3214474"/>
            <a:ext cx="10236071" cy="3133616"/>
          </a:xfrm>
          <a:prstGeom prst="rect">
            <a:avLst/>
          </a:prstGeom>
        </p:spPr>
      </p:pic>
      <p:sp>
        <p:nvSpPr>
          <p:cNvPr id="13" name="TextBox 12"/>
          <p:cNvSpPr txBox="1"/>
          <p:nvPr/>
        </p:nvSpPr>
        <p:spPr>
          <a:xfrm>
            <a:off x="223233" y="1991595"/>
            <a:ext cx="12415233" cy="3600986"/>
          </a:xfrm>
          <a:prstGeom prst="rect">
            <a:avLst/>
          </a:prstGeom>
          <a:noFill/>
        </p:spPr>
        <p:txBody>
          <a:bodyPr wrap="square" rtlCol="0">
            <a:spAutoFit/>
          </a:bodyPr>
          <a:lstStyle/>
          <a:p>
            <a:r>
              <a:rPr lang="vi-VN" sz="3500" dirty="0" smtClean="0">
                <a:solidFill>
                  <a:srgbClr val="FF0000"/>
                </a:solidFill>
                <a:latin typeface="+mj-lt"/>
              </a:rPr>
              <a:t>Đoạn 1 </a:t>
            </a:r>
            <a:r>
              <a:rPr lang="vi-VN" sz="3500" dirty="0" smtClean="0">
                <a:latin typeface="+mj-lt"/>
              </a:rPr>
              <a:t>: Từ đầu đến những vùng đất mới.</a:t>
            </a:r>
          </a:p>
          <a:p>
            <a:r>
              <a:rPr lang="vi-VN" sz="3500" dirty="0" smtClean="0">
                <a:solidFill>
                  <a:srgbClr val="FF0000"/>
                </a:solidFill>
                <a:latin typeface="+mj-lt"/>
              </a:rPr>
              <a:t>Đoạn 2 </a:t>
            </a:r>
            <a:r>
              <a:rPr lang="vi-VN" sz="3500" dirty="0" smtClean="0">
                <a:latin typeface="+mj-lt"/>
              </a:rPr>
              <a:t>: Từ Vượt Đại Tây Dương đến Thái Bình Dương.</a:t>
            </a:r>
          </a:p>
          <a:p>
            <a:r>
              <a:rPr lang="vi-VN" sz="3500" dirty="0" smtClean="0">
                <a:solidFill>
                  <a:srgbClr val="FF0000"/>
                </a:solidFill>
                <a:latin typeface="+mj-lt"/>
              </a:rPr>
              <a:t>Đoạn 3 </a:t>
            </a:r>
            <a:r>
              <a:rPr lang="vi-VN" sz="3500" dirty="0" smtClean="0">
                <a:latin typeface="+mj-lt"/>
              </a:rPr>
              <a:t>: Từ Thái Bình Dương bát ngát đến ổn định được tinh thần.</a:t>
            </a:r>
          </a:p>
          <a:p>
            <a:r>
              <a:rPr lang="vi-VN" sz="3500" dirty="0" smtClean="0">
                <a:solidFill>
                  <a:srgbClr val="FF0000"/>
                </a:solidFill>
                <a:latin typeface="+mj-lt"/>
              </a:rPr>
              <a:t>Đoạn 4 </a:t>
            </a:r>
            <a:r>
              <a:rPr lang="vi-VN" sz="3500" dirty="0" smtClean="0">
                <a:latin typeface="+mj-lt"/>
              </a:rPr>
              <a:t>: Đoạn đường từ đó đến công việc mình làm.</a:t>
            </a:r>
          </a:p>
          <a:p>
            <a:r>
              <a:rPr lang="vi-VN" sz="3500" dirty="0" smtClean="0">
                <a:solidFill>
                  <a:srgbClr val="FF0000"/>
                </a:solidFill>
                <a:latin typeface="+mj-lt"/>
              </a:rPr>
              <a:t>Đoạn 5 </a:t>
            </a:r>
            <a:r>
              <a:rPr lang="vi-VN" sz="3500" dirty="0" smtClean="0">
                <a:latin typeface="+mj-lt"/>
              </a:rPr>
              <a:t>: Từ Những thủy thủ còn lại đến trở về Tây Ban Nha.</a:t>
            </a:r>
          </a:p>
          <a:p>
            <a:r>
              <a:rPr lang="vi-VN" sz="3500" dirty="0" smtClean="0">
                <a:solidFill>
                  <a:srgbClr val="FF0000"/>
                </a:solidFill>
                <a:latin typeface="+mj-lt"/>
              </a:rPr>
              <a:t>Đoạn 6 </a:t>
            </a:r>
            <a:r>
              <a:rPr lang="vi-VN" sz="3500" dirty="0" smtClean="0">
                <a:latin typeface="+mj-lt"/>
              </a:rPr>
              <a:t>: Phần còn lại.</a:t>
            </a:r>
          </a:p>
          <a:p>
            <a:endParaRPr lang="en-US" dirty="0"/>
          </a:p>
        </p:txBody>
      </p:sp>
    </p:spTree>
    <p:extLst>
      <p:ext uri="{BB962C8B-B14F-4D97-AF65-F5344CB8AC3E}">
        <p14:creationId xmlns:p14="http://schemas.microsoft.com/office/powerpoint/2010/main" val="34920481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additive="base">
                                        <p:cTn id="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anim calcmode="lin" valueType="num">
                                      <p:cBhvr additive="base">
                                        <p:cTn id="4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 calcmode="lin" valueType="num">
                                      <p:cBhvr additive="base">
                                        <p:cTn id="4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115910" y="653143"/>
            <a:ext cx="12076089" cy="4154984"/>
          </a:xfrm>
          <a:prstGeom prst="rect">
            <a:avLst/>
          </a:prstGeom>
          <a:noFill/>
        </p:spPr>
        <p:txBody>
          <a:bodyPr wrap="square" rtlCol="0">
            <a:spAutoFit/>
          </a:bodyPr>
          <a:lstStyle/>
          <a:p>
            <a:pPr algn="ctr"/>
            <a:r>
              <a:rPr lang="vi-VN" sz="6600" dirty="0" smtClean="0">
                <a:solidFill>
                  <a:schemeClr val="bg1"/>
                </a:solidFill>
                <a:latin typeface="+mj-lt"/>
              </a:rPr>
              <a:t> </a:t>
            </a:r>
            <a:r>
              <a:rPr lang="vi-VN" sz="6600" u="sng" dirty="0" smtClean="0">
                <a:solidFill>
                  <a:schemeClr val="bg1"/>
                </a:solidFill>
                <a:latin typeface="+mj-lt"/>
              </a:rPr>
              <a:t>Giọng đọc:</a:t>
            </a:r>
          </a:p>
          <a:p>
            <a:r>
              <a:rPr lang="vi-VN" sz="6600" dirty="0">
                <a:solidFill>
                  <a:schemeClr val="bg1"/>
                </a:solidFill>
                <a:latin typeface="+mj-lt"/>
              </a:rPr>
              <a:t> </a:t>
            </a:r>
            <a:r>
              <a:rPr lang="vi-VN" sz="6600" dirty="0" smtClean="0">
                <a:solidFill>
                  <a:schemeClr val="bg1"/>
                </a:solidFill>
                <a:latin typeface="+mj-lt"/>
              </a:rPr>
              <a:t>Toàn bài đọc giọng rõ ràng, chậm rãi, ca ngợi lòng dũng cảm, nhấn giộng ở các từ nói về chuyến đi.</a:t>
            </a:r>
            <a:endParaRPr lang="en-US" sz="6600" dirty="0">
              <a:solidFill>
                <a:schemeClr val="bg1"/>
              </a:solidFill>
              <a:latin typeface="+mj-lt"/>
            </a:endParaRPr>
          </a:p>
        </p:txBody>
      </p:sp>
    </p:spTree>
    <p:extLst>
      <p:ext uri="{BB962C8B-B14F-4D97-AF65-F5344CB8AC3E}">
        <p14:creationId xmlns:p14="http://schemas.microsoft.com/office/powerpoint/2010/main" val="21117191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7744" y="2767526"/>
            <a:ext cx="10516511" cy="1322947"/>
          </a:xfrm>
          <a:prstGeom prst="rect">
            <a:avLst/>
          </a:prstGeom>
        </p:spPr>
      </p:pic>
      <p:sp>
        <p:nvSpPr>
          <p:cNvPr id="9" name="Content Placeholder 8"/>
          <p:cNvSpPr>
            <a:spLocks noGrp="1"/>
          </p:cNvSpPr>
          <p:nvPr>
            <p:ph idx="1"/>
          </p:nvPr>
        </p:nvSpPr>
        <p:spPr>
          <a:xfrm>
            <a:off x="0" y="0"/>
            <a:ext cx="12192000" cy="6858000"/>
          </a:xfrm>
        </p:spPr>
        <p:txBody>
          <a:bodyPr>
            <a:normAutofit lnSpcReduction="10000"/>
          </a:bodyPr>
          <a:lstStyle/>
          <a:p>
            <a:pPr algn="ctr"/>
            <a:r>
              <a:rPr lang="vi-VN" b="1" dirty="0" smtClean="0">
                <a:solidFill>
                  <a:srgbClr val="FF0000"/>
                </a:solidFill>
                <a:latin typeface="+mj-lt"/>
              </a:rPr>
              <a:t>Hơn một nghìn ngày vòng quanh trái đất</a:t>
            </a:r>
            <a:endParaRPr lang="en-US" b="1" dirty="0" smtClean="0">
              <a:solidFill>
                <a:srgbClr val="FF0000"/>
              </a:solidFill>
              <a:latin typeface="+mj-lt"/>
            </a:endParaRPr>
          </a:p>
          <a:p>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Ngày</a:t>
            </a:r>
            <a:r>
              <a:rPr lang="en-US" sz="2200" dirty="0" smtClean="0">
                <a:solidFill>
                  <a:srgbClr val="FF33CC"/>
                </a:solidFill>
                <a:latin typeface="Times New Roman" panose="02020603050405020304" pitchFamily="18" charset="0"/>
                <a:cs typeface="Times New Roman" panose="02020603050405020304" pitchFamily="18" charset="0"/>
              </a:rPr>
              <a:t> 20 </a:t>
            </a:r>
            <a:r>
              <a:rPr lang="en-US" sz="2200" dirty="0" err="1" smtClean="0">
                <a:solidFill>
                  <a:srgbClr val="FF33CC"/>
                </a:solidFill>
                <a:latin typeface="Times New Roman" panose="02020603050405020304" pitchFamily="18" charset="0"/>
                <a:cs typeface="Times New Roman" panose="02020603050405020304" pitchFamily="18" charset="0"/>
              </a:rPr>
              <a:t>tháng</a:t>
            </a:r>
            <a:r>
              <a:rPr lang="en-US" sz="2200" dirty="0" smtClean="0">
                <a:solidFill>
                  <a:srgbClr val="FF33CC"/>
                </a:solidFill>
                <a:latin typeface="Times New Roman" panose="02020603050405020304" pitchFamily="18" charset="0"/>
                <a:cs typeface="Times New Roman" panose="02020603050405020304" pitchFamily="18" charset="0"/>
              </a:rPr>
              <a:t> 9 </a:t>
            </a:r>
            <a:r>
              <a:rPr lang="en-US" sz="2200" dirty="0" err="1" smtClean="0">
                <a:solidFill>
                  <a:srgbClr val="FF33CC"/>
                </a:solidFill>
                <a:latin typeface="Times New Roman" panose="02020603050405020304" pitchFamily="18" charset="0"/>
                <a:cs typeface="Times New Roman" panose="02020603050405020304" pitchFamily="18" charset="0"/>
              </a:rPr>
              <a:t>năm</a:t>
            </a:r>
            <a:r>
              <a:rPr lang="en-US" sz="2200" dirty="0" smtClean="0">
                <a:solidFill>
                  <a:srgbClr val="FF33CC"/>
                </a:solidFill>
                <a:latin typeface="Times New Roman" panose="02020603050405020304" pitchFamily="18" charset="0"/>
                <a:cs typeface="Times New Roman" panose="02020603050405020304" pitchFamily="18" charset="0"/>
              </a:rPr>
              <a:t> 1519, </a:t>
            </a:r>
            <a:r>
              <a:rPr lang="en-US" sz="2200" dirty="0" err="1" smtClean="0">
                <a:solidFill>
                  <a:srgbClr val="FF33CC"/>
                </a:solidFill>
                <a:latin typeface="Times New Roman" panose="02020603050405020304" pitchFamily="18" charset="0"/>
                <a:cs typeface="Times New Roman" panose="02020603050405020304" pitchFamily="18" charset="0"/>
              </a:rPr>
              <a:t>từ</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cảng</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Xê</a:t>
            </a:r>
            <a:r>
              <a:rPr lang="en-US" sz="2200" dirty="0" smtClean="0">
                <a:solidFill>
                  <a:srgbClr val="FF33CC"/>
                </a:solidFill>
                <a:latin typeface="Times New Roman" panose="02020603050405020304" pitchFamily="18" charset="0"/>
                <a:cs typeface="Times New Roman" panose="02020603050405020304" pitchFamily="18" charset="0"/>
              </a:rPr>
              <a:t>-vi-la </a:t>
            </a:r>
            <a:r>
              <a:rPr lang="en-US" sz="2200" dirty="0" err="1" smtClean="0">
                <a:solidFill>
                  <a:srgbClr val="FF33CC"/>
                </a:solidFill>
                <a:latin typeface="Times New Roman" panose="02020603050405020304" pitchFamily="18" charset="0"/>
                <a:cs typeface="Times New Roman" panose="02020603050405020304" pitchFamily="18" charset="0"/>
              </a:rPr>
              <a:t>nước</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Tây</a:t>
            </a:r>
            <a:r>
              <a:rPr lang="en-US" sz="2200" dirty="0" smtClean="0">
                <a:solidFill>
                  <a:srgbClr val="FF33CC"/>
                </a:solidFill>
                <a:latin typeface="Times New Roman" panose="02020603050405020304" pitchFamily="18" charset="0"/>
                <a:cs typeface="Times New Roman" panose="02020603050405020304" pitchFamily="18" charset="0"/>
              </a:rPr>
              <a:t> Ban </a:t>
            </a:r>
            <a:r>
              <a:rPr lang="en-US" sz="2200" dirty="0" err="1" smtClean="0">
                <a:solidFill>
                  <a:srgbClr val="FF33CC"/>
                </a:solidFill>
                <a:latin typeface="Times New Roman" panose="02020603050405020304" pitchFamily="18" charset="0"/>
                <a:cs typeface="Times New Roman" panose="02020603050405020304" pitchFamily="18" charset="0"/>
              </a:rPr>
              <a:t>Nha</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có</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năm</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chiếc</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thuyền</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lớn</a:t>
            </a:r>
            <a:r>
              <a:rPr lang="en-US" sz="2200" dirty="0" smtClean="0">
                <a:solidFill>
                  <a:srgbClr val="FF33CC"/>
                </a:solidFill>
                <a:latin typeface="Times New Roman" panose="02020603050405020304" pitchFamily="18" charset="0"/>
                <a:cs typeface="Times New Roman" panose="02020603050405020304" pitchFamily="18" charset="0"/>
              </a:rPr>
              <a:t> going </a:t>
            </a:r>
            <a:r>
              <a:rPr lang="en-US" sz="2200" dirty="0" err="1" smtClean="0">
                <a:solidFill>
                  <a:srgbClr val="FF33CC"/>
                </a:solidFill>
                <a:latin typeface="Times New Roman" panose="02020603050405020304" pitchFamily="18" charset="0"/>
                <a:cs typeface="Times New Roman" panose="02020603050405020304" pitchFamily="18" charset="0"/>
              </a:rPr>
              <a:t>buồm</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ra</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khơi</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Đó</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là</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hạm</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đội</a:t>
            </a:r>
            <a:r>
              <a:rPr lang="en-US" sz="2200" dirty="0" smtClean="0">
                <a:solidFill>
                  <a:srgbClr val="FF33CC"/>
                </a:solidFill>
                <a:latin typeface="Times New Roman" panose="02020603050405020304" pitchFamily="18" charset="0"/>
                <a:cs typeface="Times New Roman" panose="02020603050405020304" pitchFamily="18" charset="0"/>
              </a:rPr>
              <a:t> do Ma-</a:t>
            </a:r>
            <a:r>
              <a:rPr lang="en-US" sz="2200" dirty="0" err="1" smtClean="0">
                <a:solidFill>
                  <a:srgbClr val="FF33CC"/>
                </a:solidFill>
                <a:latin typeface="Times New Roman" panose="02020603050405020304" pitchFamily="18" charset="0"/>
                <a:cs typeface="Times New Roman" panose="02020603050405020304" pitchFamily="18" charset="0"/>
              </a:rPr>
              <a:t>gien</a:t>
            </a:r>
            <a:r>
              <a:rPr lang="en-US" sz="2200" dirty="0" smtClean="0">
                <a:solidFill>
                  <a:srgbClr val="FF33CC"/>
                </a:solidFill>
                <a:latin typeface="Times New Roman" panose="02020603050405020304" pitchFamily="18" charset="0"/>
                <a:cs typeface="Times New Roman" panose="02020603050405020304" pitchFamily="18" charset="0"/>
              </a:rPr>
              <a:t>-</a:t>
            </a:r>
            <a:r>
              <a:rPr lang="en-US" sz="2200" dirty="0" err="1" smtClean="0">
                <a:solidFill>
                  <a:srgbClr val="FF33CC"/>
                </a:solidFill>
                <a:latin typeface="Times New Roman" panose="02020603050405020304" pitchFamily="18" charset="0"/>
                <a:cs typeface="Times New Roman" panose="02020603050405020304" pitchFamily="18" charset="0"/>
              </a:rPr>
              <a:t>lăng</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chỉ</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huy</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với</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nhiệm</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vụ</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khám</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phá</a:t>
            </a:r>
            <a:r>
              <a:rPr lang="en-US" sz="2200" dirty="0">
                <a:solidFill>
                  <a:srgbClr val="FF33CC"/>
                </a:solidFill>
                <a:latin typeface="Times New Roman" panose="02020603050405020304" pitchFamily="18" charset="0"/>
                <a:cs typeface="Times New Roman" panose="02020603050405020304" pitchFamily="18" charset="0"/>
              </a:rPr>
              <a:t> </a:t>
            </a:r>
            <a:r>
              <a:rPr lang="en-US" sz="2200" dirty="0" smtClean="0">
                <a:solidFill>
                  <a:srgbClr val="FF33CC"/>
                </a:solidFill>
                <a:latin typeface="Times New Roman" panose="02020603050405020304" pitchFamily="18" charset="0"/>
                <a:cs typeface="Times New Roman" panose="02020603050405020304" pitchFamily="18" charset="0"/>
              </a:rPr>
              <a:t>con </a:t>
            </a:r>
            <a:r>
              <a:rPr lang="en-US" sz="2200" dirty="0" err="1" smtClean="0">
                <a:solidFill>
                  <a:srgbClr val="FF33CC"/>
                </a:solidFill>
                <a:latin typeface="Times New Roman" panose="02020603050405020304" pitchFamily="18" charset="0"/>
                <a:cs typeface="Times New Roman" panose="02020603050405020304" pitchFamily="18" charset="0"/>
              </a:rPr>
              <a:t>đường</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trên</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biển</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dẫn</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tới</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những</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vùng</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đất</a:t>
            </a: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err="1" smtClean="0">
                <a:solidFill>
                  <a:srgbClr val="FF33CC"/>
                </a:solidFill>
                <a:latin typeface="Times New Roman" panose="02020603050405020304" pitchFamily="18" charset="0"/>
                <a:cs typeface="Times New Roman" panose="02020603050405020304" pitchFamily="18" charset="0"/>
              </a:rPr>
              <a:t>mới</a:t>
            </a:r>
            <a:r>
              <a:rPr lang="en-US" sz="2200" dirty="0" smtClean="0">
                <a:solidFill>
                  <a:srgbClr val="FF33CC"/>
                </a:solidFill>
                <a:latin typeface="Times New Roman" panose="02020603050405020304" pitchFamily="18" charset="0"/>
                <a:cs typeface="Times New Roman" panose="02020603050405020304" pitchFamily="18" charset="0"/>
              </a:rPr>
              <a:t>.</a:t>
            </a:r>
          </a:p>
          <a:p>
            <a:r>
              <a:rPr lang="en-US" sz="2200" dirty="0" err="1" smtClean="0">
                <a:solidFill>
                  <a:srgbClr val="FFC000"/>
                </a:solidFill>
                <a:latin typeface="Times New Roman" panose="02020603050405020304" pitchFamily="18" charset="0"/>
                <a:cs typeface="Times New Roman" panose="02020603050405020304" pitchFamily="18" charset="0"/>
              </a:rPr>
              <a:t>Vượt</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Đại</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Tây</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Dương</a:t>
            </a:r>
            <a:r>
              <a:rPr lang="en-US" sz="2200" dirty="0" smtClean="0">
                <a:solidFill>
                  <a:srgbClr val="FFC000"/>
                </a:solidFill>
                <a:latin typeface="Times New Roman" panose="02020603050405020304" pitchFamily="18" charset="0"/>
                <a:cs typeface="Times New Roman" panose="02020603050405020304" pitchFamily="18" charset="0"/>
              </a:rPr>
              <a:t>, Ma-</a:t>
            </a:r>
            <a:r>
              <a:rPr lang="en-US" sz="2200" dirty="0" err="1" smtClean="0">
                <a:solidFill>
                  <a:srgbClr val="FFC000"/>
                </a:solidFill>
                <a:latin typeface="Times New Roman" panose="02020603050405020304" pitchFamily="18" charset="0"/>
                <a:cs typeface="Times New Roman" panose="02020603050405020304" pitchFamily="18" charset="0"/>
              </a:rPr>
              <a:t>gien</a:t>
            </a:r>
            <a:r>
              <a:rPr lang="en-US" sz="2200" dirty="0" smtClean="0">
                <a:solidFill>
                  <a:srgbClr val="FFC000"/>
                </a:solidFill>
                <a:latin typeface="Times New Roman" panose="02020603050405020304" pitchFamily="18" charset="0"/>
                <a:cs typeface="Times New Roman" panose="02020603050405020304" pitchFamily="18" charset="0"/>
              </a:rPr>
              <a:t>-</a:t>
            </a:r>
            <a:r>
              <a:rPr lang="en-US" sz="2200" dirty="0" err="1" smtClean="0">
                <a:solidFill>
                  <a:srgbClr val="FFC000"/>
                </a:solidFill>
                <a:latin typeface="Times New Roman" panose="02020603050405020304" pitchFamily="18" charset="0"/>
                <a:cs typeface="Times New Roman" panose="02020603050405020304" pitchFamily="18" charset="0"/>
              </a:rPr>
              <a:t>lăng</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cho</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đoàn</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thuyền</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đi</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dọc</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theo</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bờ</a:t>
            </a:r>
            <a:r>
              <a:rPr lang="en-US" sz="2200" dirty="0" smtClean="0">
                <a:solidFill>
                  <a:srgbClr val="FFC000"/>
                </a:solidFill>
                <a:latin typeface="Times New Roman" panose="02020603050405020304" pitchFamily="18" charset="0"/>
                <a:cs typeface="Times New Roman" panose="02020603050405020304" pitchFamily="18" charset="0"/>
              </a:rPr>
              <a:t> </a:t>
            </a:r>
            <a:r>
              <a:rPr lang="en-US" sz="2200" dirty="0" err="1" smtClean="0">
                <a:solidFill>
                  <a:srgbClr val="FFC000"/>
                </a:solidFill>
                <a:latin typeface="Times New Roman" panose="02020603050405020304" pitchFamily="18" charset="0"/>
                <a:cs typeface="Times New Roman" panose="02020603050405020304" pitchFamily="18" charset="0"/>
              </a:rPr>
              <a:t>biển</a:t>
            </a:r>
            <a:r>
              <a:rPr lang="en-US" sz="2200" dirty="0" smtClean="0">
                <a:solidFill>
                  <a:srgbClr val="FFC000"/>
                </a:solidFill>
                <a:latin typeface="Times New Roman" panose="02020603050405020304" pitchFamily="18" charset="0"/>
                <a:cs typeface="Times New Roman" panose="02020603050405020304" pitchFamily="18" charset="0"/>
              </a:rPr>
              <a:t> Nam </a:t>
            </a:r>
            <a:r>
              <a:rPr lang="vi-VN" sz="2200" dirty="0" smtClean="0">
                <a:solidFill>
                  <a:srgbClr val="FFC000"/>
                </a:solidFill>
                <a:latin typeface="Times New Roman" panose="02020603050405020304" pitchFamily="18" charset="0"/>
                <a:cs typeface="Times New Roman" panose="02020603050405020304" pitchFamily="18" charset="0"/>
              </a:rPr>
              <a:t>Mĩ. Tới một eo biển dẫn tới một đại dương mênh mông. Thấy sóng yên biển lặng, Ma-gien-lăng đặt tên cho đại dương mới tìm được là Thái Bình Dương.</a:t>
            </a:r>
          </a:p>
          <a:p>
            <a:r>
              <a:rPr lang="vi-VN" sz="2200" dirty="0" smtClean="0">
                <a:solidFill>
                  <a:srgbClr val="00B050"/>
                </a:solidFill>
                <a:latin typeface="Times New Roman" panose="02020603050405020304" pitchFamily="18" charset="0"/>
                <a:cs typeface="Times New Roman" panose="02020603050405020304" pitchFamily="18" charset="0"/>
              </a:rPr>
              <a:t>Thái Bình Dương bát ngát, đi mãi chẳng thấy bờ. Thức ăn cạn, Nước ngọt hết sạch. Thủy thủ phải uống nước tiểu, ninh nhừ giầy và thắt lưng da để ăn. Mỗi ngày có vài ba người chết phải ném xác xuống biển. May sao, gặp một hòn đảo nhỏ, được tiếp tế thức ăn và nước ngọt, đoàn thám hiểm ổn định được tinh thần.</a:t>
            </a:r>
          </a:p>
          <a:p>
            <a:r>
              <a:rPr lang="vi-VN" sz="2200" dirty="0" smtClean="0">
                <a:solidFill>
                  <a:srgbClr val="00B0F0"/>
                </a:solidFill>
                <a:latin typeface="Times New Roman" panose="02020603050405020304" pitchFamily="18" charset="0"/>
                <a:cs typeface="Times New Roman" panose="02020603050405020304" pitchFamily="18" charset="0"/>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r>
              <a:rPr lang="vi-VN" sz="2200" dirty="0" smtClean="0">
                <a:solidFill>
                  <a:srgbClr val="002060"/>
                </a:solidFill>
                <a:latin typeface="Times New Roman" panose="02020603050405020304" pitchFamily="18" charset="0"/>
                <a:cs typeface="Times New Roman" panose="02020603050405020304" pitchFamily="18" charset="0"/>
              </a:rPr>
              <a:t>Những thủy thủ còn lại tiếp tục vượt Ấn Đọc Dương tìm đường trở về châu Âu. Ngày 8 tháng 9 năm 1922, đoàn thám hiểm chỉ còn lại một chiếc thuyền với mười tám thủy thủ trở về Tây Ban Nha.</a:t>
            </a:r>
          </a:p>
          <a:p>
            <a:r>
              <a:rPr lang="vi-VN" sz="2200" dirty="0" smtClean="0">
                <a:solidFill>
                  <a:srgbClr val="7030A0"/>
                </a:solidFill>
                <a:latin typeface="Times New Roman" panose="02020603050405020304" pitchFamily="18" charset="0"/>
                <a:cs typeface="Times New Roman" panose="02020603050405020304" pitchFamily="18" charset="0"/>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marL="0" indent="0" algn="ctr">
              <a:buNone/>
            </a:pPr>
            <a:r>
              <a:rPr lang="vi-VN" sz="2200" i="1" dirty="0" smtClean="0">
                <a:solidFill>
                  <a:srgbClr val="002060"/>
                </a:solidFill>
                <a:latin typeface="Times New Roman" panose="02020603050405020304" pitchFamily="18" charset="0"/>
                <a:cs typeface="Times New Roman" panose="02020603050405020304" pitchFamily="18" charset="0"/>
              </a:rPr>
              <a:t>                                                                                                  </a:t>
            </a:r>
            <a:r>
              <a:rPr lang="vi-VN" sz="2200" i="1" dirty="0" smtClean="0">
                <a:latin typeface="Times New Roman" panose="02020603050405020304" pitchFamily="18" charset="0"/>
                <a:cs typeface="Times New Roman" panose="02020603050405020304" pitchFamily="18" charset="0"/>
              </a:rPr>
              <a:t>Theo </a:t>
            </a:r>
            <a:r>
              <a:rPr lang="vi-VN" sz="2200" b="1" dirty="0">
                <a:latin typeface="Times New Roman" panose="02020603050405020304" pitchFamily="18" charset="0"/>
                <a:cs typeface="Times New Roman" panose="02020603050405020304" pitchFamily="18" charset="0"/>
              </a:rPr>
              <a:t>TRẦN</a:t>
            </a:r>
            <a:r>
              <a:rPr lang="vi-VN" sz="2200" b="1" dirty="0" smtClean="0">
                <a:latin typeface="Times New Roman" panose="02020603050405020304" pitchFamily="18" charset="0"/>
                <a:cs typeface="Times New Roman" panose="02020603050405020304" pitchFamily="18" charset="0"/>
              </a:rPr>
              <a:t> DIỆU TẦN </a:t>
            </a:r>
            <a:r>
              <a:rPr lang="vi-VN" sz="2200" i="1" dirty="0" smtClean="0">
                <a:latin typeface="Times New Roman" panose="02020603050405020304" pitchFamily="18" charset="0"/>
                <a:cs typeface="Times New Roman" panose="02020603050405020304" pitchFamily="18" charset="0"/>
              </a:rPr>
              <a:t>và</a:t>
            </a:r>
            <a:r>
              <a:rPr lang="vi-VN" sz="2200" dirty="0" smtClean="0">
                <a:latin typeface="Times New Roman" panose="02020603050405020304" pitchFamily="18" charset="0"/>
                <a:cs typeface="Times New Roman" panose="02020603050405020304" pitchFamily="18" charset="0"/>
              </a:rPr>
              <a:t> </a:t>
            </a:r>
            <a:r>
              <a:rPr lang="vi-VN" sz="2200" b="1" dirty="0" smtClean="0">
                <a:latin typeface="Times New Roman" panose="02020603050405020304" pitchFamily="18" charset="0"/>
                <a:cs typeface="Times New Roman" panose="02020603050405020304" pitchFamily="18" charset="0"/>
              </a:rPr>
              <a:t>ĐỖ THÁI</a:t>
            </a:r>
          </a:p>
        </p:txBody>
      </p:sp>
    </p:spTree>
    <p:extLst>
      <p:ext uri="{BB962C8B-B14F-4D97-AF65-F5344CB8AC3E}">
        <p14:creationId xmlns:p14="http://schemas.microsoft.com/office/powerpoint/2010/main" val="3626812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426" y="-29075"/>
            <a:ext cx="12199153" cy="6858594"/>
          </a:xfrm>
          <a:prstGeom prst="rect">
            <a:avLst/>
          </a:prstGeom>
        </p:spPr>
      </p:pic>
      <p:pic>
        <p:nvPicPr>
          <p:cNvPr id="5" name="Content Placeholder 4"/>
          <p:cNvPicPr>
            <a:picLocks noGrp="1" noChangeAspect="1"/>
          </p:cNvPicPr>
          <p:nvPr>
            <p:ph idx="1"/>
          </p:nvPr>
        </p:nvPicPr>
        <p:blipFill>
          <a:blip r:embed="rId3"/>
          <a:stretch>
            <a:fillRect/>
          </a:stretch>
        </p:blipFill>
        <p:spPr>
          <a:xfrm>
            <a:off x="1003904" y="1642315"/>
            <a:ext cx="2206943" cy="829128"/>
          </a:xfrm>
          <a:prstGeom prst="rect">
            <a:avLst/>
          </a:prstGeom>
        </p:spPr>
      </p:pic>
      <p:pic>
        <p:nvPicPr>
          <p:cNvPr id="6" name="Picture 5"/>
          <p:cNvPicPr>
            <a:picLocks noChangeAspect="1"/>
          </p:cNvPicPr>
          <p:nvPr/>
        </p:nvPicPr>
        <p:blipFill>
          <a:blip r:embed="rId4"/>
          <a:stretch>
            <a:fillRect/>
          </a:stretch>
        </p:blipFill>
        <p:spPr>
          <a:xfrm>
            <a:off x="3145279" y="853416"/>
            <a:ext cx="2139881" cy="554784"/>
          </a:xfrm>
          <a:prstGeom prst="rect">
            <a:avLst/>
          </a:prstGeom>
        </p:spPr>
      </p:pic>
      <p:pic>
        <p:nvPicPr>
          <p:cNvPr id="7" name="Picture 6"/>
          <p:cNvPicPr>
            <a:picLocks noChangeAspect="1"/>
          </p:cNvPicPr>
          <p:nvPr/>
        </p:nvPicPr>
        <p:blipFill>
          <a:blip r:embed="rId5"/>
          <a:stretch>
            <a:fillRect/>
          </a:stretch>
        </p:blipFill>
        <p:spPr>
          <a:xfrm>
            <a:off x="3302265" y="1988756"/>
            <a:ext cx="2341067" cy="353599"/>
          </a:xfrm>
          <a:prstGeom prst="rect">
            <a:avLst/>
          </a:prstGeom>
        </p:spPr>
      </p:pic>
      <p:pic>
        <p:nvPicPr>
          <p:cNvPr id="8" name="Picture 7"/>
          <p:cNvPicPr>
            <a:picLocks noChangeAspect="1"/>
          </p:cNvPicPr>
          <p:nvPr/>
        </p:nvPicPr>
        <p:blipFill>
          <a:blip r:embed="rId6"/>
          <a:stretch>
            <a:fillRect/>
          </a:stretch>
        </p:blipFill>
        <p:spPr>
          <a:xfrm>
            <a:off x="3302265" y="2807002"/>
            <a:ext cx="1591194" cy="445047"/>
          </a:xfrm>
          <a:prstGeom prst="rect">
            <a:avLst/>
          </a:prstGeom>
        </p:spPr>
      </p:pic>
      <p:pic>
        <p:nvPicPr>
          <p:cNvPr id="9" name="Picture 8"/>
          <p:cNvPicPr>
            <a:picLocks noChangeAspect="1"/>
          </p:cNvPicPr>
          <p:nvPr/>
        </p:nvPicPr>
        <p:blipFill>
          <a:blip r:embed="rId7"/>
          <a:stretch>
            <a:fillRect/>
          </a:stretch>
        </p:blipFill>
        <p:spPr>
          <a:xfrm>
            <a:off x="5632661" y="957891"/>
            <a:ext cx="1999661" cy="475529"/>
          </a:xfrm>
          <a:prstGeom prst="rect">
            <a:avLst/>
          </a:prstGeom>
        </p:spPr>
      </p:pic>
      <p:pic>
        <p:nvPicPr>
          <p:cNvPr id="10" name="Picture 9"/>
          <p:cNvPicPr>
            <a:picLocks noChangeAspect="1"/>
          </p:cNvPicPr>
          <p:nvPr/>
        </p:nvPicPr>
        <p:blipFill>
          <a:blip r:embed="rId8"/>
          <a:stretch>
            <a:fillRect/>
          </a:stretch>
        </p:blipFill>
        <p:spPr>
          <a:xfrm>
            <a:off x="5824704" y="1988242"/>
            <a:ext cx="1560711" cy="402371"/>
          </a:xfrm>
          <a:prstGeom prst="rect">
            <a:avLst/>
          </a:prstGeom>
        </p:spPr>
      </p:pic>
      <p:pic>
        <p:nvPicPr>
          <p:cNvPr id="11" name="Picture 10"/>
          <p:cNvPicPr>
            <a:picLocks noChangeAspect="1"/>
          </p:cNvPicPr>
          <p:nvPr/>
        </p:nvPicPr>
        <p:blipFill>
          <a:blip r:embed="rId9"/>
          <a:stretch>
            <a:fillRect/>
          </a:stretch>
        </p:blipFill>
        <p:spPr>
          <a:xfrm>
            <a:off x="5824704" y="3023219"/>
            <a:ext cx="1505843" cy="335309"/>
          </a:xfrm>
          <a:prstGeom prst="rect">
            <a:avLst/>
          </a:prstGeom>
        </p:spPr>
      </p:pic>
      <p:pic>
        <p:nvPicPr>
          <p:cNvPr id="12" name="Picture 11"/>
          <p:cNvPicPr>
            <a:picLocks noChangeAspect="1"/>
          </p:cNvPicPr>
          <p:nvPr/>
        </p:nvPicPr>
        <p:blipFill>
          <a:blip r:embed="rId10"/>
          <a:stretch>
            <a:fillRect/>
          </a:stretch>
        </p:blipFill>
        <p:spPr>
          <a:xfrm>
            <a:off x="1003904" y="3581754"/>
            <a:ext cx="2517866" cy="518205"/>
          </a:xfrm>
          <a:prstGeom prst="rect">
            <a:avLst/>
          </a:prstGeom>
        </p:spPr>
      </p:pic>
      <p:pic>
        <p:nvPicPr>
          <p:cNvPr id="13" name="Picture 12"/>
          <p:cNvPicPr>
            <a:picLocks noChangeAspect="1"/>
          </p:cNvPicPr>
          <p:nvPr/>
        </p:nvPicPr>
        <p:blipFill>
          <a:blip r:embed="rId11"/>
          <a:stretch>
            <a:fillRect/>
          </a:stretch>
        </p:blipFill>
        <p:spPr>
          <a:xfrm>
            <a:off x="1422455" y="4407573"/>
            <a:ext cx="7492633" cy="1658256"/>
          </a:xfrm>
          <a:prstGeom prst="rect">
            <a:avLst/>
          </a:prstGeom>
        </p:spPr>
      </p:pic>
    </p:spTree>
    <p:extLst>
      <p:ext uri="{BB962C8B-B14F-4D97-AF65-F5344CB8AC3E}">
        <p14:creationId xmlns:p14="http://schemas.microsoft.com/office/powerpoint/2010/main" val="34796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1984" y="141668"/>
            <a:ext cx="7876715" cy="1408298"/>
          </a:xfrm>
          <a:prstGeom prst="rect">
            <a:avLst/>
          </a:prstGeom>
        </p:spPr>
      </p:pic>
      <p:sp>
        <p:nvSpPr>
          <p:cNvPr id="5" name="Content Placeholder 4"/>
          <p:cNvSpPr>
            <a:spLocks noGrp="1"/>
          </p:cNvSpPr>
          <p:nvPr>
            <p:ph idx="1"/>
          </p:nvPr>
        </p:nvSpPr>
        <p:spPr>
          <a:xfrm>
            <a:off x="180304" y="2521085"/>
            <a:ext cx="12192000" cy="1245469"/>
          </a:xfrm>
          <a:prstGeom prst="rect">
            <a:avLst/>
          </a:prstGeom>
          <a:noFill/>
        </p:spPr>
        <p:txBody>
          <a:bodyPr wrap="square" lIns="91440" tIns="45720" rIns="91440" bIns="45720">
            <a:spAutoFit/>
          </a:bodyPr>
          <a:lstStyle/>
          <a:p>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Ma-tan :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một</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đảo</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thuộc</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quần</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đảo</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Phi-</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líp</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-pin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ngày</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nay.</a:t>
            </a:r>
          </a:p>
          <a:p>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Sứ</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mạng</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nhiệm</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vụ</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cao</a:t>
            </a:r>
            <a:r>
              <a:rPr lang="en-US" sz="37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 </a:t>
            </a:r>
            <a:r>
              <a:rPr lang="en-US" sz="3700" b="1" cap="none" spc="0" dirty="0" err="1" smtClean="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rPr>
              <a:t>cả</a:t>
            </a:r>
            <a:endParaRPr lang="en-US" sz="3700" b="1" cap="none" spc="0" dirty="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9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1198</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 Hơn một nghìn ngày vòng quanh trái đất</vt:lpstr>
      <vt:lpstr>Tập đọc Hơn một nghìn ngày vòng quanh trái đất</vt:lpstr>
      <vt:lpstr>PowerPoint Presentation</vt:lpstr>
      <vt:lpstr>CUỘC HÀNH TRÌNH CỦA HẠM ĐỘI MA-GIEN-LĂNG</vt:lpstr>
      <vt:lpstr>PowerPoint Presentation</vt:lpstr>
      <vt:lpstr>PowerPoint Presentation</vt:lpstr>
      <vt:lpstr>PowerPoint Presentation</vt:lpstr>
      <vt:lpstr>III. Luyện đọc diễn cảm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cp:revision>
  <dcterms:created xsi:type="dcterms:W3CDTF">2022-06-05T15:07:41Z</dcterms:created>
  <dcterms:modified xsi:type="dcterms:W3CDTF">2022-06-08T01:24:34Z</dcterms:modified>
</cp:coreProperties>
</file>