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3" r:id="rId2"/>
  </p:sldMasterIdLst>
  <p:notesMasterIdLst>
    <p:notesMasterId r:id="rId27"/>
  </p:notesMasterIdLst>
  <p:sldIdLst>
    <p:sldId id="283" r:id="rId3"/>
    <p:sldId id="284" r:id="rId4"/>
    <p:sldId id="299" r:id="rId5"/>
    <p:sldId id="285" r:id="rId6"/>
    <p:sldId id="291" r:id="rId7"/>
    <p:sldId id="286" r:id="rId8"/>
    <p:sldId id="304" r:id="rId9"/>
    <p:sldId id="258" r:id="rId10"/>
    <p:sldId id="287" r:id="rId11"/>
    <p:sldId id="260" r:id="rId12"/>
    <p:sldId id="290" r:id="rId13"/>
    <p:sldId id="262" r:id="rId14"/>
    <p:sldId id="263" r:id="rId15"/>
    <p:sldId id="295" r:id="rId16"/>
    <p:sldId id="292" r:id="rId17"/>
    <p:sldId id="296" r:id="rId18"/>
    <p:sldId id="298" r:id="rId19"/>
    <p:sldId id="266" r:id="rId20"/>
    <p:sldId id="267" r:id="rId21"/>
    <p:sldId id="300" r:id="rId22"/>
    <p:sldId id="269" r:id="rId23"/>
    <p:sldId id="301" r:id="rId24"/>
    <p:sldId id="306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5" autoAdjust="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70A5E-1004-4917-B51E-C0EF661D126A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4C7A4-3109-441A-9C81-1AB0B2F7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6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165E26-8EA3-48BF-8A40-DAC9EBB4F566}" type="slidenum">
              <a:rPr lang="en-US" smtClean="0">
                <a:latin typeface="Arial" charset="0"/>
              </a:rPr>
              <a:pPr eaLnBrk="1" hangingPunct="1"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50833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34DC48-2D8F-49EE-9ECF-FE0A777EB9E0}" type="slidenum">
              <a:rPr lang="en-US" smtClean="0">
                <a:latin typeface="Arial" charset="0"/>
              </a:rPr>
              <a:pPr eaLnBrk="1" hangingPunct="1"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7380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248E48-BF30-4682-A421-4718F1156C97}" type="slidenum">
              <a:rPr lang="en-US" smtClean="0">
                <a:latin typeface="Arial" charset="0"/>
              </a:rPr>
              <a:pPr eaLnBrk="1" hangingPunct="1"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52313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3A211-754F-44BA-AF58-FA2D25B13B43}" type="slidenum">
              <a:rPr lang="en-US"/>
              <a:pPr/>
              <a:t>20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8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046BD-F53D-4C53-9B1C-15A3791E2019}" type="slidenum">
              <a:rPr lang="en-US"/>
              <a:pPr/>
              <a:t>22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F90F6-0BC8-4778-9E21-2B6751B929AB}" type="slidenum">
              <a:rPr lang="en-US"/>
              <a:pPr/>
              <a:t>24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9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0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3768-D3A5-45E9-89B6-78102D139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03130"/>
      </p:ext>
    </p:extLst>
  </p:cSld>
  <p:clrMapOvr>
    <a:masterClrMapping/>
  </p:clrMapOvr>
  <p:transition spd="med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2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71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24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19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64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0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6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5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87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39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73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3768-D3A5-45E9-89B6-78102D1393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19216"/>
      </p:ext>
    </p:extLst>
  </p:cSld>
  <p:clrMapOvr>
    <a:masterClrMapping/>
  </p:clrMapOvr>
  <p:transition spd="med"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1334E-9791-4A6E-8B28-A5679FECBB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00523"/>
      </p:ext>
    </p:extLst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6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4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4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CCD2-AB78-4928-81D5-CB99A34A169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7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228600"/>
            <a:ext cx="48829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Những</a:t>
            </a:r>
            <a:r>
              <a:rPr lang="en-US" sz="2800" b="1">
                <a:solidFill>
                  <a:schemeClr val="bg1"/>
                </a:solidFill>
                <a:cs typeface="Times New Roman" pitchFamily="18" charset="0"/>
              </a:rPr>
              <a:t> loại cây khác nhau thì cần chất khoáng như thế nào?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891116" y="1238250"/>
            <a:ext cx="381000" cy="4000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3886200" y="1828800"/>
            <a:ext cx="385916" cy="3429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886200" y="2492476"/>
            <a:ext cx="385916" cy="304801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533900" y="1143000"/>
            <a:ext cx="3314700" cy="495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Liều lượng như nhau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533900" y="2492476"/>
            <a:ext cx="3314700" cy="5555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Liều lượng khác nhau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533900" y="1828800"/>
            <a:ext cx="3314700" cy="495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Nhiều ni- tơ hơn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u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Huong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648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733800" y="4058264"/>
            <a:ext cx="2286000" cy="5702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3200400" y="3124200"/>
            <a:ext cx="2286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7772400" y="4572000"/>
            <a:ext cx="1371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Ô-xi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5715000"/>
            <a:ext cx="480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>
                <a:solidFill>
                  <a:schemeClr val="bg1"/>
                </a:solidFill>
                <a:latin typeface="+mj-lt"/>
              </a:rPr>
              <a:t>H.1: Sơ đồ sự trao đổi khí trong quang hợp của thực </a:t>
            </a:r>
            <a:r>
              <a:rPr lang="vi-VN" sz="2800" b="1" smtClean="0">
                <a:solidFill>
                  <a:schemeClr val="bg1"/>
                </a:solidFill>
                <a:latin typeface="+mj-lt"/>
              </a:rPr>
              <a:t>vật</a:t>
            </a:r>
            <a:endParaRPr lang="vi-VN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648200" y="5719134"/>
            <a:ext cx="449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>
                <a:solidFill>
                  <a:schemeClr val="bg1"/>
                </a:solidFill>
                <a:latin typeface="+mj-lt"/>
              </a:rPr>
              <a:t>H.2 Sơ đồ sự trao đổi khí trong hô hấp của thực </a:t>
            </a:r>
            <a:r>
              <a:rPr lang="vi-VN" sz="2800" b="1" smtClean="0">
                <a:solidFill>
                  <a:schemeClr val="bg1"/>
                </a:solidFill>
                <a:latin typeface="+mj-lt"/>
              </a:rPr>
              <a:t>vật</a:t>
            </a:r>
            <a:endParaRPr lang="vi-VN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-2458" y="3733800"/>
            <a:ext cx="1371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Ô-xi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-27039" y="1600200"/>
            <a:ext cx="937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+mj-lt"/>
              </a:rPr>
              <a:t>Họt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j-lt"/>
              </a:rPr>
              <a:t>động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Vai trò của không khí đối với thực vật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:</a:t>
            </a:r>
            <a:endParaRPr lang="vi-VN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9600" y="2290672"/>
            <a:ext cx="8001000" cy="9097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sz="3000" dirty="0" smtClean="0">
                <a:latin typeface="Times New Roman" pitchFamily="18" charset="0"/>
              </a:rPr>
              <a:t>So </a:t>
            </a:r>
            <a:r>
              <a:rPr lang="en-US" sz="3000" dirty="0" err="1" smtClean="0">
                <a:latin typeface="Times New Roman" pitchFamily="18" charset="0"/>
              </a:rPr>
              <a:t>sánh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sự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khác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nhau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giữa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quang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sz="3000" dirty="0" err="1" smtClean="0">
                <a:latin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hô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hấp</a:t>
            </a:r>
            <a:r>
              <a:rPr lang="en-US" sz="3000" dirty="0" smtClean="0">
                <a:latin typeface="Times New Roman" pitchFamily="18" charset="0"/>
              </a:rPr>
              <a:t>?</a:t>
            </a:r>
            <a:endParaRPr lang="en-US" sz="3000" dirty="0">
              <a:latin typeface="Times New Roman" pitchFamily="18" charset="0"/>
            </a:endParaRP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94465676"/>
              </p:ext>
            </p:extLst>
          </p:nvPr>
        </p:nvGraphicFramePr>
        <p:xfrm>
          <a:off x="609600" y="3465512"/>
          <a:ext cx="8001000" cy="2746332"/>
        </p:xfrm>
        <a:graphic>
          <a:graphicData uri="http://schemas.openxmlformats.org/drawingml/2006/table">
            <a:tbl>
              <a:tblPr/>
              <a:tblGrid>
                <a:gridCol w="4000500"/>
                <a:gridCol w="4000500"/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trình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quang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trình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hô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hấp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000066"/>
                        </a:solidFill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000066"/>
                        </a:solidFill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000066"/>
                        </a:solidFill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4343400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</a:rPr>
              <a:t>Xảy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</a:rPr>
              <a:t>ra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</a:rPr>
              <a:t>vào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</a:rPr>
              <a:t> ban </a:t>
            </a:r>
            <a:r>
              <a:rPr lang="en-US" sz="3000" b="1" dirty="0" err="1" smtClean="0">
                <a:solidFill>
                  <a:srgbClr val="000066"/>
                </a:solidFill>
                <a:latin typeface="Times New Roman" pitchFamily="18" charset="0"/>
              </a:rPr>
              <a:t>ngày</a:t>
            </a:r>
            <a:endParaRPr lang="en-US" sz="30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9261" y="4143345"/>
            <a:ext cx="369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Xảy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ra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ban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đêm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cả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ban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</a:rPr>
              <a:t>ngày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220563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Hít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khí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các-bô-níc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thải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khí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</a:rPr>
              <a:t>ô-xi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9261" y="5220563"/>
            <a:ext cx="395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Hít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khí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ô-xi,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thải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khí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</a:rPr>
              <a:t>các-bô-níc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28600" y="2933700"/>
            <a:ext cx="8756855" cy="8382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900">
                <a:solidFill>
                  <a:schemeClr val="tx2"/>
                </a:solidFill>
                <a:latin typeface="Times New Roman" pitchFamily="18" charset="0"/>
              </a:rPr>
              <a:t>Điều gì xảy ra nếu một trong </a:t>
            </a:r>
            <a:r>
              <a:rPr lang="en-US" sz="2900" smtClean="0">
                <a:solidFill>
                  <a:schemeClr val="tx2"/>
                </a:solidFill>
                <a:latin typeface="Times New Roman" pitchFamily="18" charset="0"/>
              </a:rPr>
              <a:t>hai quá </a:t>
            </a:r>
            <a:r>
              <a:rPr lang="en-US" sz="2900">
                <a:solidFill>
                  <a:schemeClr val="tx2"/>
                </a:solidFill>
                <a:latin typeface="Times New Roman" pitchFamily="18" charset="0"/>
              </a:rPr>
              <a:t>trình trên bị ngừng?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3838267" y="3810000"/>
            <a:ext cx="1351935" cy="1502082"/>
          </a:xfrm>
          <a:prstGeom prst="downArrow">
            <a:avLst>
              <a:gd name="adj1" fmla="val 50000"/>
              <a:gd name="adj2" fmla="val 25000"/>
            </a:avLst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667000" y="5397500"/>
            <a:ext cx="3943350" cy="584775"/>
          </a:xfrm>
          <a:prstGeom prst="rect">
            <a:avLst/>
          </a:prstGeom>
          <a:noFill/>
          <a:ln w="5715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Thực vật sẽ chết</a:t>
            </a:r>
          </a:p>
        </p:txBody>
      </p:sp>
    </p:spTree>
    <p:extLst>
      <p:ext uri="{BB962C8B-B14F-4D97-AF65-F5344CB8AC3E}">
        <p14:creationId xmlns:p14="http://schemas.microsoft.com/office/powerpoint/2010/main" val="381581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4" grpId="0" animBg="1"/>
      <p:bldP spid="737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40110" y="3352800"/>
            <a:ext cx="89916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ô-xi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2705715" y="1951703"/>
            <a:ext cx="386039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94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b="1" kern="10" cap="all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9989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95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EA6E8-8AF1-46C4-8DB0-2640A60BF17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17411" name="Picture 8" descr="house_with_trees_blow_a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5455"/>
            <a:ext cx="19812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22"/>
          <p:cNvSpPr>
            <a:spLocks noChangeArrowheads="1" noChangeShapeType="1" noTextEdit="1"/>
          </p:cNvSpPr>
          <p:nvPr/>
        </p:nvSpPr>
        <p:spPr bwMode="auto">
          <a:xfrm>
            <a:off x="380999" y="685800"/>
            <a:ext cx="5908675" cy="16017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Đồng hành cùng nhà nông</a:t>
            </a:r>
          </a:p>
        </p:txBody>
      </p:sp>
      <p:grpSp>
        <p:nvGrpSpPr>
          <p:cNvPr id="17413" name="Group 12"/>
          <p:cNvGrpSpPr>
            <a:grpSpLocks/>
          </p:cNvGrpSpPr>
          <p:nvPr/>
        </p:nvGrpSpPr>
        <p:grpSpPr bwMode="auto">
          <a:xfrm>
            <a:off x="228600" y="3773400"/>
            <a:ext cx="2590800" cy="2457450"/>
            <a:chOff x="144" y="2640"/>
            <a:chExt cx="1632" cy="1536"/>
          </a:xfrm>
        </p:grpSpPr>
        <p:sp>
          <p:nvSpPr>
            <p:cNvPr id="17426" name="Rectangle 9"/>
            <p:cNvSpPr>
              <a:spLocks noChangeArrowheads="1"/>
            </p:cNvSpPr>
            <p:nvPr/>
          </p:nvSpPr>
          <p:spPr bwMode="auto">
            <a:xfrm>
              <a:off x="144" y="2640"/>
              <a:ext cx="1632" cy="15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7" name="Picture 5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784"/>
              <a:ext cx="1008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" name="Text Box 23"/>
          <p:cNvSpPr txBox="1">
            <a:spLocks noChangeArrowheads="1"/>
          </p:cNvSpPr>
          <p:nvPr/>
        </p:nvSpPr>
        <p:spPr bwMode="auto">
          <a:xfrm>
            <a:off x="726902" y="2971800"/>
            <a:ext cx="1409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accent2"/>
                </a:solidFill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cs typeface="Times New Roman" pitchFamily="18" charset="0"/>
              </a:rPr>
              <a:t>Hai</a:t>
            </a:r>
            <a:endParaRPr lang="en-US" sz="28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grpSp>
        <p:nvGrpSpPr>
          <p:cNvPr id="17415" name="Group 13"/>
          <p:cNvGrpSpPr>
            <a:grpSpLocks/>
          </p:cNvGrpSpPr>
          <p:nvPr/>
        </p:nvGrpSpPr>
        <p:grpSpPr bwMode="auto">
          <a:xfrm>
            <a:off x="3048000" y="3773400"/>
            <a:ext cx="2819400" cy="2438400"/>
            <a:chOff x="1968" y="2640"/>
            <a:chExt cx="1776" cy="1536"/>
          </a:xfrm>
        </p:grpSpPr>
        <p:sp>
          <p:nvSpPr>
            <p:cNvPr id="17424" name="Rectangle 10"/>
            <p:cNvSpPr>
              <a:spLocks noChangeArrowheads="1"/>
            </p:cNvSpPr>
            <p:nvPr/>
          </p:nvSpPr>
          <p:spPr bwMode="auto">
            <a:xfrm>
              <a:off x="1968" y="2640"/>
              <a:ext cx="1776" cy="15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5" name="Picture 6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832"/>
              <a:ext cx="110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Text Box 24"/>
          <p:cNvSpPr txBox="1">
            <a:spLocks noChangeArrowheads="1"/>
          </p:cNvSpPr>
          <p:nvPr/>
        </p:nvSpPr>
        <p:spPr bwMode="auto">
          <a:xfrm>
            <a:off x="3674301" y="2895600"/>
            <a:ext cx="1298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accent2"/>
                </a:solidFill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cs typeface="Times New Roman" pitchFamily="18" charset="0"/>
              </a:rPr>
              <a:t>Tư</a:t>
            </a:r>
            <a:endParaRPr lang="en-US" sz="28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grpSp>
        <p:nvGrpSpPr>
          <p:cNvPr id="17417" name="Group 14"/>
          <p:cNvGrpSpPr>
            <a:grpSpLocks/>
          </p:cNvGrpSpPr>
          <p:nvPr/>
        </p:nvGrpSpPr>
        <p:grpSpPr bwMode="auto">
          <a:xfrm>
            <a:off x="6134100" y="3817502"/>
            <a:ext cx="2743200" cy="2438400"/>
            <a:chOff x="3888" y="2640"/>
            <a:chExt cx="1728" cy="1536"/>
          </a:xfrm>
        </p:grpSpPr>
        <p:sp>
          <p:nvSpPr>
            <p:cNvPr id="17422" name="Rectangle 11"/>
            <p:cNvSpPr>
              <a:spLocks noChangeArrowheads="1"/>
            </p:cNvSpPr>
            <p:nvPr/>
          </p:nvSpPr>
          <p:spPr bwMode="auto">
            <a:xfrm>
              <a:off x="3888" y="2640"/>
              <a:ext cx="1728" cy="15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3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104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8" name="Text Box 25"/>
          <p:cNvSpPr txBox="1">
            <a:spLocks noChangeArrowheads="1"/>
          </p:cNvSpPr>
          <p:nvPr/>
        </p:nvSpPr>
        <p:spPr bwMode="auto">
          <a:xfrm>
            <a:off x="6935179" y="3011661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accent2"/>
                </a:solidFill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cs typeface="Times New Roman" pitchFamily="18" charset="0"/>
              </a:rPr>
              <a:t>Sáu</a:t>
            </a:r>
            <a:endParaRPr lang="en-US" sz="28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31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07D65-863A-40B2-848E-CCE6A0D94F4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8457" name="AutoShape 20"/>
          <p:cNvSpPr>
            <a:spLocks noChangeArrowheads="1"/>
          </p:cNvSpPr>
          <p:nvPr/>
        </p:nvSpPr>
        <p:spPr bwMode="auto">
          <a:xfrm rot="15961805">
            <a:off x="3953011" y="1939335"/>
            <a:ext cx="1615573" cy="3245769"/>
          </a:xfrm>
          <a:prstGeom prst="cloudCallout">
            <a:avLst>
              <a:gd name="adj1" fmla="val -93624"/>
              <a:gd name="adj2" fmla="val 17623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 sz="2000" smtClean="0">
              <a:solidFill>
                <a:srgbClr val="0000CC"/>
              </a:solidFill>
            </a:endParaRPr>
          </a:p>
          <a:p>
            <a:pPr eaLnBrk="0" hangingPunct="0"/>
            <a:endParaRPr lang="en-US" sz="2000" smtClean="0">
              <a:solidFill>
                <a:srgbClr val="0000CC"/>
              </a:solidFill>
            </a:endParaRPr>
          </a:p>
          <a:p>
            <a:pPr eaLnBrk="0" hangingPunct="0"/>
            <a:endParaRPr lang="en-US" sz="2000">
              <a:solidFill>
                <a:srgbClr val="0000CC"/>
              </a:solidFill>
            </a:endParaRPr>
          </a:p>
        </p:txBody>
      </p:sp>
      <p:grpSp>
        <p:nvGrpSpPr>
          <p:cNvPr id="18438" name="Group 37"/>
          <p:cNvGrpSpPr>
            <a:grpSpLocks/>
          </p:cNvGrpSpPr>
          <p:nvPr/>
        </p:nvGrpSpPr>
        <p:grpSpPr bwMode="auto">
          <a:xfrm>
            <a:off x="67131" y="5105400"/>
            <a:ext cx="2735335" cy="1752600"/>
            <a:chOff x="144" y="2640"/>
            <a:chExt cx="1632" cy="1536"/>
          </a:xfrm>
        </p:grpSpPr>
        <p:sp>
          <p:nvSpPr>
            <p:cNvPr id="18455" name="Rectangle 4"/>
            <p:cNvSpPr>
              <a:spLocks noChangeArrowheads="1"/>
            </p:cNvSpPr>
            <p:nvPr/>
          </p:nvSpPr>
          <p:spPr bwMode="auto">
            <a:xfrm>
              <a:off x="144" y="2640"/>
              <a:ext cx="1632" cy="15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6" name="Picture 6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832"/>
              <a:ext cx="100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0" name="Picture 9" descr="house_with_trees_blow_a_h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1763" y="0"/>
            <a:ext cx="218150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3" name="AutoShape 17"/>
          <p:cNvSpPr>
            <a:spLocks noChangeArrowheads="1"/>
          </p:cNvSpPr>
          <p:nvPr/>
        </p:nvSpPr>
        <p:spPr bwMode="auto">
          <a:xfrm rot="15961805">
            <a:off x="6826412" y="2020996"/>
            <a:ext cx="1573443" cy="3174336"/>
          </a:xfrm>
          <a:prstGeom prst="cloudCallout">
            <a:avLst>
              <a:gd name="adj1" fmla="val -93518"/>
              <a:gd name="adj2" fmla="val 12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 sz="2800">
              <a:solidFill>
                <a:srgbClr val="6600FF"/>
              </a:solidFill>
            </a:endParaRPr>
          </a:p>
          <a:p>
            <a:pPr eaLnBrk="0" hangingPunct="0"/>
            <a:endParaRPr lang="en-US" sz="2800">
              <a:solidFill>
                <a:srgbClr val="6600FF"/>
              </a:solidFill>
            </a:endParaRPr>
          </a:p>
          <a:p>
            <a:pPr eaLnBrk="0" hangingPunct="0"/>
            <a:endParaRPr lang="en-US" sz="1200">
              <a:solidFill>
                <a:srgbClr val="6600FF"/>
              </a:solidFill>
            </a:endParaRPr>
          </a:p>
        </p:txBody>
      </p:sp>
      <p:grpSp>
        <p:nvGrpSpPr>
          <p:cNvPr id="18442" name="Group 27"/>
          <p:cNvGrpSpPr>
            <a:grpSpLocks/>
          </p:cNvGrpSpPr>
          <p:nvPr/>
        </p:nvGrpSpPr>
        <p:grpSpPr bwMode="auto">
          <a:xfrm>
            <a:off x="6435713" y="5079999"/>
            <a:ext cx="2694931" cy="1752600"/>
            <a:chOff x="3888" y="2640"/>
            <a:chExt cx="1728" cy="1536"/>
          </a:xfrm>
        </p:grpSpPr>
        <p:sp>
          <p:nvSpPr>
            <p:cNvPr id="18451" name="Rectangle 3"/>
            <p:cNvSpPr>
              <a:spLocks noChangeArrowheads="1"/>
            </p:cNvSpPr>
            <p:nvPr/>
          </p:nvSpPr>
          <p:spPr bwMode="auto">
            <a:xfrm>
              <a:off x="3888" y="2640"/>
              <a:ext cx="1728" cy="15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2" name="Picture 23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" y="2760"/>
              <a:ext cx="120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3" name="Group 26"/>
          <p:cNvGrpSpPr>
            <a:grpSpLocks/>
          </p:cNvGrpSpPr>
          <p:nvPr/>
        </p:nvGrpSpPr>
        <p:grpSpPr bwMode="auto">
          <a:xfrm>
            <a:off x="3276600" y="5105400"/>
            <a:ext cx="2736682" cy="1752600"/>
            <a:chOff x="2064" y="2640"/>
            <a:chExt cx="1584" cy="1536"/>
          </a:xfrm>
        </p:grpSpPr>
        <p:sp>
          <p:nvSpPr>
            <p:cNvPr id="18449" name="Rectangle 2"/>
            <p:cNvSpPr>
              <a:spLocks noChangeArrowheads="1"/>
            </p:cNvSpPr>
            <p:nvPr/>
          </p:nvSpPr>
          <p:spPr bwMode="auto">
            <a:xfrm>
              <a:off x="2064" y="2640"/>
              <a:ext cx="1584" cy="15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0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" y="2784"/>
              <a:ext cx="110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loud Callout 5"/>
          <p:cNvSpPr/>
          <p:nvPr/>
        </p:nvSpPr>
        <p:spPr>
          <a:xfrm>
            <a:off x="-131763" y="2529904"/>
            <a:ext cx="3315617" cy="1727325"/>
          </a:xfrm>
          <a:prstGeom prst="cloudCallout">
            <a:avLst>
              <a:gd name="adj1" fmla="val -23398"/>
              <a:gd name="adj2" fmla="val 692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7126" y="2717554"/>
            <a:ext cx="32575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0424" y="2898338"/>
            <a:ext cx="320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vi-VN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các-bô-nic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257171" y="3197680"/>
            <a:ext cx="2955558" cy="89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600" b="1" dirty="0">
                <a:solidFill>
                  <a:srgbClr val="FF0000"/>
                </a:solidFill>
              </a:rPr>
              <a:t>Ta </a:t>
            </a:r>
            <a:r>
              <a:rPr lang="en-US" sz="2600" b="1" dirty="0" err="1">
                <a:solidFill>
                  <a:srgbClr val="FF0000"/>
                </a:solidFill>
              </a:rPr>
              <a:t>sẽ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tăng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gấp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ba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sz="2600" b="1" dirty="0" err="1">
                <a:solidFill>
                  <a:srgbClr val="FF0000"/>
                </a:solidFill>
              </a:rPr>
              <a:t>lần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khí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các-bô-níc</a:t>
            </a:r>
            <a:r>
              <a:rPr lang="en-US" sz="2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796969" y="4597971"/>
            <a:ext cx="1409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Hai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4035071" y="4597107"/>
            <a:ext cx="1298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Tư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6904099" y="4571343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Sáu</a:t>
            </a:r>
            <a:endParaRPr lang="en-US" sz="2800" b="1" dirty="0">
              <a:cs typeface="Times New Roman" pitchFamily="18" charset="0"/>
            </a:endParaRPr>
          </a:p>
        </p:txBody>
      </p:sp>
      <p:pic>
        <p:nvPicPr>
          <p:cNvPr id="23" name="Picture 3" descr="Photo09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2736682" cy="264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ANd9GcTYkwHEDvfZQz6cDX1HXrJbghAWSeaMei72W4fPTl8hFUmDJgJOB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03" y="0"/>
            <a:ext cx="2848597" cy="263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Untit%286%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7" b="4636"/>
          <a:stretch>
            <a:fillRect/>
          </a:stretch>
        </p:blipFill>
        <p:spPr bwMode="auto">
          <a:xfrm>
            <a:off x="0" y="13478"/>
            <a:ext cx="2771639" cy="26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939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34966 0.618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3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33021 0.6192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69844 0.6155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13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7" grpId="0" animBg="1"/>
      <p:bldP spid="18453" grpId="0" animBg="1"/>
      <p:bldP spid="6" grpId="0" animBg="1"/>
      <p:bldP spid="7" grpId="0"/>
      <p:bldP spid="8" grpId="0"/>
      <p:bldP spid="33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382000" cy="10779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nông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.</a:t>
            </a:r>
            <a:r>
              <a:rPr lang="en-US" sz="3200" b="1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70137" y="2209800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743700" y="2209799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006600"/>
                </a:solidFill>
                <a:cs typeface="Times New Roman" pitchFamily="18" charset="0"/>
              </a:rPr>
              <a:t>B</a:t>
            </a:r>
            <a:endParaRPr lang="en-US" sz="3200" b="1">
              <a:solidFill>
                <a:srgbClr val="006600"/>
              </a:solidFill>
              <a:cs typeface="Times New Roman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4077" y="2743200"/>
            <a:ext cx="4441723" cy="954107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/>
              <a:t>1.  Lượng khí các-bô-níc có sẵn trong không </a:t>
            </a:r>
            <a:r>
              <a:rPr lang="vi-VN" sz="2800" b="1" smtClean="0"/>
              <a:t>khí</a:t>
            </a:r>
            <a:endParaRPr lang="vi-VN" sz="2800" b="1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4077" y="4246562"/>
            <a:ext cx="4495800" cy="954107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/>
              <a:t>2. Lượng khí các-bô-níc tăng gấp </a:t>
            </a:r>
            <a:r>
              <a:rPr lang="vi-VN" sz="2800" b="1" smtClean="0"/>
              <a:t>đôi</a:t>
            </a:r>
            <a:endParaRPr lang="vi-VN" sz="2800" b="1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4076" y="5562600"/>
            <a:ext cx="4441723" cy="954107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/>
              <a:t>3. Lượng khí các-bô-níc tăng cao hơn gấp </a:t>
            </a:r>
            <a:r>
              <a:rPr lang="vi-VN" sz="2800" b="1" smtClean="0"/>
              <a:t>đôi</a:t>
            </a:r>
            <a:endParaRPr lang="vi-VN" sz="2800" b="1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257800" y="4267200"/>
            <a:ext cx="3581400" cy="954107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vi-VN" sz="2800" b="1"/>
              <a:t>b. Cây phát triển </a:t>
            </a:r>
            <a:endParaRPr lang="en-US" sz="2800" b="1" smtClean="0"/>
          </a:p>
          <a:p>
            <a:pPr algn="ctr" eaLnBrk="1" hangingPunct="1"/>
            <a:r>
              <a:rPr lang="vi-VN" sz="2800" b="1" smtClean="0"/>
              <a:t>bình thường</a:t>
            </a:r>
            <a:endParaRPr lang="vi-VN" sz="2800" b="1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181600" y="2743200"/>
            <a:ext cx="3733800" cy="954107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/>
              <a:t>a . Cây phát triển năng suất </a:t>
            </a:r>
            <a:r>
              <a:rPr lang="vi-VN" sz="2800" b="1" smtClean="0"/>
              <a:t>cao</a:t>
            </a:r>
            <a:endParaRPr lang="vi-VN" sz="2800" b="1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257800" y="5791200"/>
            <a:ext cx="3657600" cy="523220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  <a:cs typeface="Times New Roman" pitchFamily="18" charset="0"/>
              </a:rPr>
              <a:t>    </a:t>
            </a:r>
            <a:r>
              <a:rPr lang="en-US" sz="2800" b="1"/>
              <a:t>c. Cây sẽ </a:t>
            </a:r>
            <a:r>
              <a:rPr lang="en-US" sz="2800" b="1" smtClean="0"/>
              <a:t>chết</a:t>
            </a:r>
            <a:endParaRPr lang="en-US" sz="2800" b="1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4495800" y="3352800"/>
            <a:ext cx="762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4549876" y="3428999"/>
            <a:ext cx="707923" cy="13152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4495800" y="5989638"/>
            <a:ext cx="7619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09600" y="1524000"/>
            <a:ext cx="82296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cs typeface="Times New Roman" pitchFamily="18" charset="0"/>
              </a:rPr>
              <a:t>Nối các ý ở cột A với các ý ở cột B sao cho thích hợp</a:t>
            </a:r>
          </a:p>
        </p:txBody>
      </p:sp>
    </p:spTree>
    <p:extLst>
      <p:ext uri="{BB962C8B-B14F-4D97-AF65-F5344CB8AC3E}">
        <p14:creationId xmlns:p14="http://schemas.microsoft.com/office/powerpoint/2010/main" val="11720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 animBg="1"/>
      <p:bldP spid="9225" grpId="0" animBg="1"/>
      <p:bldP spid="9226" grpId="0" animBg="1"/>
      <p:bldP spid="9228" grpId="0" animBg="1"/>
      <p:bldP spid="9229" grpId="0" animBg="1"/>
      <p:bldP spid="9230" grpId="0" animBg="1"/>
      <p:bldP spid="9233" grpId="0" animBg="1"/>
      <p:bldP spid="9235" grpId="0" animBg="1"/>
      <p:bldP spid="923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28600" y="2428568"/>
            <a:ext cx="8534400" cy="255454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 các-bô-níc có trong không khí chỉ đủ cho cây phát triển bình thường. Nếu tăng lượng khí các-bô-níc lên gấp đôi thì cây trồng sẽ cho năng suất cao hơn. Nhưng nếu lượng khí các-bô-nic cao hơn nữa, cây trồng sẽ chết.</a:t>
            </a:r>
          </a:p>
        </p:txBody>
      </p:sp>
    </p:spTree>
    <p:extLst>
      <p:ext uri="{BB962C8B-B14F-4D97-AF65-F5344CB8AC3E}">
        <p14:creationId xmlns:p14="http://schemas.microsoft.com/office/powerpoint/2010/main" val="12727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838200" y="457200"/>
            <a:ext cx="7467600" cy="13716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Chúng ta cần làm gì để giúp cây trồng </a:t>
            </a:r>
          </a:p>
          <a:p>
            <a:pPr algn="ctr"/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hấp thu tốt không khí?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 flipH="1">
            <a:off x="1676400" y="1828800"/>
            <a:ext cx="2895600" cy="1371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152400" y="3352800"/>
            <a:ext cx="2895600" cy="11430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Trồng cây nơi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thoáng mát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6477000" y="3276600"/>
            <a:ext cx="2667000" cy="11811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Bón phân xanh, 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phân chuồng</a:t>
            </a: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4526280" y="1828800"/>
            <a:ext cx="2895600" cy="1447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>
            <a:off x="3276600" y="1828800"/>
            <a:ext cx="1295400" cy="2667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1935480" y="4610100"/>
            <a:ext cx="2590800" cy="11049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Làm đất tơi xốp</a:t>
            </a: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4876800" y="4495800"/>
            <a:ext cx="2667000" cy="1143000"/>
          </a:xfrm>
          <a:prstGeom prst="ellipse">
            <a:avLst/>
          </a:prstGeom>
          <a:solidFill>
            <a:schemeClr val="bg1"/>
          </a:solidFill>
          <a:ln w="3810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Tăng lượng khí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 các-bô-nic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4541520" y="1866900"/>
            <a:ext cx="1371600" cy="2590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-30480" y="0"/>
            <a:ext cx="9144000" cy="6858000"/>
            <a:chOff x="-4104" y="10"/>
            <a:chExt cx="5760" cy="4320"/>
          </a:xfrm>
        </p:grpSpPr>
        <p:pic>
          <p:nvPicPr>
            <p:cNvPr id="21522" name="Picture 12" descr="1357530915_new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04" y="1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Text Box 13"/>
            <p:cNvSpPr txBox="1">
              <a:spLocks noChangeArrowheads="1"/>
            </p:cNvSpPr>
            <p:nvPr/>
          </p:nvSpPr>
          <p:spPr bwMode="auto">
            <a:xfrm>
              <a:off x="-1536" y="3840"/>
              <a:ext cx="3192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Trồng cây nơi thoáng mát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-30480" y="0"/>
            <a:ext cx="9144000" cy="6800850"/>
            <a:chOff x="-5510" y="-310"/>
            <a:chExt cx="5760" cy="4284"/>
          </a:xfrm>
        </p:grpSpPr>
        <p:pic>
          <p:nvPicPr>
            <p:cNvPr id="21520" name="Picture 15" descr="caythuocla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10" y="-310"/>
              <a:ext cx="5760" cy="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-5404" y="3570"/>
              <a:ext cx="2755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Làm đất tơi xốp</a:t>
              </a:r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-60642" y="7620"/>
            <a:ext cx="9144000" cy="6904038"/>
            <a:chOff x="0" y="0"/>
            <a:chExt cx="5760" cy="4349"/>
          </a:xfrm>
        </p:grpSpPr>
        <p:pic>
          <p:nvPicPr>
            <p:cNvPr id="21518" name="Picture 18" descr="Phân chuồng   các phương pháp ủ phâ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Text Box 19"/>
            <p:cNvSpPr txBox="1">
              <a:spLocks noChangeArrowheads="1"/>
            </p:cNvSpPr>
            <p:nvPr/>
          </p:nvSpPr>
          <p:spPr bwMode="auto">
            <a:xfrm>
              <a:off x="0" y="3984"/>
              <a:ext cx="5760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Bón phân chuồng, phân xanh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33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 animBg="1"/>
      <p:bldP spid="79876" grpId="0" animBg="1"/>
      <p:bldP spid="79877" grpId="0" animBg="1"/>
      <p:bldP spid="79878" grpId="0" animBg="1"/>
      <p:bldP spid="79879" grpId="0" animBg="1"/>
      <p:bldP spid="79880" grpId="0" animBg="1"/>
      <p:bldP spid="79881" grpId="0" animBg="1"/>
      <p:bldP spid="798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1955" y="437535"/>
            <a:ext cx="52258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Cùng một cây, ở những giai đoạn phát triển khác nhau, nhu cầu về chất khoáng như thế nào?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304800" y="2220629"/>
            <a:ext cx="381000" cy="37430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304800" y="28194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304800" y="3505200"/>
            <a:ext cx="3810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022555" y="2148562"/>
            <a:ext cx="3581400" cy="518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Đều như nhau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022555" y="2819400"/>
            <a:ext cx="3581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Cũng khác nhau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022555" y="3429000"/>
            <a:ext cx="3581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Không cần chất khoáng</a:t>
            </a:r>
          </a:p>
        </p:txBody>
      </p:sp>
    </p:spTree>
    <p:extLst>
      <p:ext uri="{BB962C8B-B14F-4D97-AF65-F5344CB8AC3E}">
        <p14:creationId xmlns:p14="http://schemas.microsoft.com/office/powerpoint/2010/main" val="29755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219200" y="231058"/>
            <a:ext cx="7239000" cy="1066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Làm thế nào để lượng khí các-bô-níc ở những nơi này không tăng cao?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371600" y="228600"/>
            <a:ext cx="6553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Lượng khí các-bô-níc những nơi này như thế  nào?</a:t>
            </a:r>
          </a:p>
        </p:txBody>
      </p:sp>
    </p:spTree>
    <p:extLst>
      <p:ext uri="{BB962C8B-B14F-4D97-AF65-F5344CB8AC3E}">
        <p14:creationId xmlns:p14="http://schemas.microsoft.com/office/powerpoint/2010/main" val="12836137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4" grpId="1" animBg="1"/>
      <p:bldP spid="21515" grpId="0" animBg="1"/>
      <p:bldP spid="215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162800" cy="12192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Trả lời nhanh các câu hỏi sau:</a:t>
            </a:r>
            <a:endParaRPr lang="en-US" sz="3200" smtClean="0"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229600" cy="1143000"/>
          </a:xfrm>
          <a:noFill/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990000"/>
                </a:solidFill>
              </a:rPr>
              <a:t>1/</a:t>
            </a:r>
            <a:r>
              <a:rPr lang="en-US" smtClean="0">
                <a:solidFill>
                  <a:srgbClr val="990000"/>
                </a:solidFill>
                <a:latin typeface="Times New Roman" pitchFamily="18" charset="0"/>
              </a:rPr>
              <a:t> Tại sao ban ngày khi đứng dưới tán lá của cây chúng ta thấy mát mẻ, dễ chịu?</a:t>
            </a:r>
            <a:r>
              <a:rPr lang="en-US" smtClean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3400" y="3048000"/>
            <a:ext cx="8229600" cy="1143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2/Tại sao vào ban đêm ta không nên để nhiều hoa, cây cảnh trong phòng ngủ?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457200" y="4495800"/>
            <a:ext cx="8305800" cy="1524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rgbClr val="990000"/>
                </a:solidFill>
                <a:latin typeface="Comic Sans MS" pitchFamily="66" charset="0"/>
              </a:rPr>
              <a:t> 3/Lượng khí các-bô-nic quá nhiều ở khu vực đông dân cư, để đảm bảo sức khỏe con người cần làm gì?</a:t>
            </a:r>
            <a:r>
              <a:rPr lang="en-US" sz="320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1676400" y="762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-360">
                <a:ln w="1270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Ai thông minh?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609600" y="3962400"/>
            <a:ext cx="7543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000066"/>
                </a:solidFill>
              </a:rPr>
              <a:t>Vì lúc đó cây đang thực hiện quá trình quang </a:t>
            </a:r>
          </a:p>
          <a:p>
            <a:r>
              <a:rPr lang="en-US" sz="2800">
                <a:solidFill>
                  <a:srgbClr val="000066"/>
                </a:solidFill>
              </a:rPr>
              <a:t>hợp. Lượng khí ô-xi và hơi nước thoát ra làm </a:t>
            </a:r>
            <a:br>
              <a:rPr lang="en-US" sz="2800">
                <a:solidFill>
                  <a:srgbClr val="000066"/>
                </a:solidFill>
              </a:rPr>
            </a:br>
            <a:r>
              <a:rPr lang="en-US" sz="2800">
                <a:solidFill>
                  <a:srgbClr val="000066"/>
                </a:solidFill>
              </a:rPr>
              <a:t>cho không khí mát mẻ.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609600" y="4222648"/>
            <a:ext cx="83058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6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 lúc đó cây đang thực hiện quá trình hô hấp.</a:t>
            </a:r>
          </a:p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Cây sẽ hút hết ô-xi có trong phòng và thải ra</a:t>
            </a:r>
          </a:p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nhiều khí các-bô-nic làm cho chúng ta khó thở.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2857500" y="6100609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Trồng cây xanh</a:t>
            </a:r>
          </a:p>
        </p:txBody>
      </p:sp>
      <p:pic>
        <p:nvPicPr>
          <p:cNvPr id="81930" name="Picture 10" descr="Trồng cây xanh trong khuôn viên trường họ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0"/>
            <a:ext cx="4572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11" descr="ImageHand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0"/>
            <a:ext cx="40957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2" descr="Vân Trang, V.Music làm chiến sỹ tình nguyện, Tin tức trong ngày, Van Trang, VMusic, chien dich, trong cay, dap xe, ca si, tin t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4767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đô th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048000"/>
            <a:ext cx="4152900" cy="30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19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 animBg="1"/>
      <p:bldP spid="81924" grpId="0" animBg="1"/>
      <p:bldP spid="81925" grpId="0" build="p" animBg="1"/>
      <p:bldP spid="81926" grpId="0" animBg="1"/>
      <p:bldP spid="81927" grpId="0"/>
      <p:bldP spid="81927" grpId="1"/>
      <p:bldP spid="81928" grpId="0" animBg="1"/>
      <p:bldP spid="81928" grpId="1" animBg="1"/>
      <p:bldP spid="819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4" name="Object 6"/>
          <p:cNvGraphicFramePr>
            <a:graphicFrameLocks noGrp="1" noChangeAspect="1"/>
          </p:cNvGraphicFramePr>
          <p:nvPr>
            <p:ph/>
          </p:nvPr>
        </p:nvGraphicFramePr>
        <p:xfrm>
          <a:off x="0" y="276225"/>
          <a:ext cx="9144000" cy="584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hart" r:id="rId4" imgW="8229600" imgH="5848350" progId="MSGraph.Chart.8">
                  <p:embed followColorScheme="full"/>
                </p:oleObj>
              </mc:Choice>
              <mc:Fallback>
                <p:oleObj name="Chart" r:id="rId4" imgW="8229600" imgH="58483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6225"/>
                        <a:ext cx="9144000" cy="584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52400" y="1905000"/>
            <a:ext cx="8991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ô- xi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ô- xi,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CC"/>
                </a:solidFill>
              </a:rPr>
              <a:t>- </a:t>
            </a:r>
            <a:r>
              <a:rPr lang="en-US" sz="2800" b="1" dirty="0" smtClean="0">
                <a:solidFill>
                  <a:srgbClr val="0000CC"/>
                </a:solidFill>
              </a:rPr>
              <a:t>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khí-các-bô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704850" y="838200"/>
            <a:ext cx="1828800" cy="357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71172887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2971800"/>
            <a:ext cx="6629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u="none" dirty="0"/>
              <a:t> </a:t>
            </a:r>
          </a:p>
        </p:txBody>
      </p:sp>
      <p:pic>
        <p:nvPicPr>
          <p:cNvPr id="93187" name="Picture 3" descr="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651"/>
            <a:ext cx="487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571750" y="5334366"/>
            <a:ext cx="857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u="none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4800" u="none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4800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57200" y="5832901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0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o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4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2971800"/>
            <a:ext cx="6629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u="none"/>
              <a:t> </a:t>
            </a:r>
          </a:p>
        </p:txBody>
      </p:sp>
      <p:pic>
        <p:nvPicPr>
          <p:cNvPr id="93187" name="Picture 3" descr="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651"/>
            <a:ext cx="487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571750" y="5334366"/>
            <a:ext cx="857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u="none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4800" u="none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4800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57200" y="5832901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09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322" y="1392704"/>
            <a:ext cx="877676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Nhu cầu không khí </a:t>
            </a:r>
          </a:p>
          <a:p>
            <a:pPr algn="ctr"/>
            <a:r>
              <a:rPr lang="en-US" sz="60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 thực vật</a:t>
            </a:r>
            <a:endParaRPr lang="en-US" sz="60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9" name="Text Box 9"/>
          <p:cNvSpPr txBox="1">
            <a:spLocks noChangeArrowheads="1"/>
          </p:cNvSpPr>
          <p:nvPr/>
        </p:nvSpPr>
        <p:spPr bwMode="auto">
          <a:xfrm>
            <a:off x="914400" y="2457450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600">
              <a:latin typeface="Times New Roman" pitchFamily="18" charset="0"/>
            </a:endParaRPr>
          </a:p>
        </p:txBody>
      </p:sp>
      <p:sp>
        <p:nvSpPr>
          <p:cNvPr id="358410" name="Text Box 10"/>
          <p:cNvSpPr txBox="1">
            <a:spLocks noChangeArrowheads="1"/>
          </p:cNvSpPr>
          <p:nvPr/>
        </p:nvSpPr>
        <p:spPr bwMode="auto">
          <a:xfrm>
            <a:off x="914400" y="2457450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600">
              <a:latin typeface="Times New Roman" pitchFamily="18" charset="0"/>
            </a:endParaRPr>
          </a:p>
        </p:txBody>
      </p:sp>
      <p:sp>
        <p:nvSpPr>
          <p:cNvPr id="358411" name="Text Box 11"/>
          <p:cNvSpPr txBox="1">
            <a:spLocks noChangeArrowheads="1"/>
          </p:cNvSpPr>
          <p:nvPr/>
        </p:nvSpPr>
        <p:spPr bwMode="auto">
          <a:xfrm>
            <a:off x="381000" y="245745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Times New Roman" pitchFamily="18" charset="0"/>
              </a:rPr>
              <a:t>* Không khí gồm những thành phần nào ?</a:t>
            </a:r>
          </a:p>
        </p:txBody>
      </p:sp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762000" y="3143250"/>
            <a:ext cx="655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Ô-xi                   Ni-tơ              Các-bô-nic</a:t>
            </a:r>
          </a:p>
          <a:p>
            <a:pPr algn="l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Bụi                    Vi khuẩn       Hơi nước</a:t>
            </a:r>
          </a:p>
        </p:txBody>
      </p:sp>
      <p:sp>
        <p:nvSpPr>
          <p:cNvPr id="358413" name="Text Box 13"/>
          <p:cNvSpPr txBox="1">
            <a:spLocks noChangeArrowheads="1"/>
          </p:cNvSpPr>
          <p:nvPr/>
        </p:nvSpPr>
        <p:spPr bwMode="auto">
          <a:xfrm>
            <a:off x="381000" y="4210050"/>
            <a:ext cx="746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Times New Roman" pitchFamily="18" charset="0"/>
              </a:rPr>
              <a:t>* Những khí nào quan trọng đối với thực vật?</a:t>
            </a:r>
          </a:p>
        </p:txBody>
      </p:sp>
      <p:sp>
        <p:nvSpPr>
          <p:cNvPr id="358414" name="Text Box 14"/>
          <p:cNvSpPr txBox="1">
            <a:spLocks noChangeArrowheads="1"/>
          </p:cNvSpPr>
          <p:nvPr/>
        </p:nvSpPr>
        <p:spPr bwMode="auto">
          <a:xfrm>
            <a:off x="762000" y="3143250"/>
            <a:ext cx="1314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Ô-xi</a:t>
            </a:r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4895850" y="313055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Các-bô-níc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-27039" y="1698278"/>
            <a:ext cx="937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>
                <a:solidFill>
                  <a:srgbClr val="0000FF"/>
                </a:solidFill>
                <a:latin typeface="+mj-lt"/>
              </a:rPr>
              <a:t>Hoạt động 1: Vai trò của không khí đối với thực vật</a:t>
            </a:r>
            <a:r>
              <a:rPr lang="vi-VN" sz="3200" b="1" smtClean="0">
                <a:solidFill>
                  <a:srgbClr val="0000FF"/>
                </a:solidFill>
                <a:latin typeface="+mj-lt"/>
              </a:rPr>
              <a:t>:</a:t>
            </a:r>
            <a:endParaRPr lang="vi-VN" sz="3200" b="1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78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-0.00324 L -0.05018 0.07801 C -0.06771 0.09584 -0.07518 0.12038 -0.07379 0.14468 C -0.07205 0.17269 -0.06198 0.19375 -0.04184 0.20764 L 0.04427 0.27408 " pathEditMode="relative" rAng="5133811" ptsTypes="FffFF">
                                      <p:cBhvr>
                                        <p:cTn id="35" dur="1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144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8 0.02037 L 0.01476 0.10463 C 0.03299 0.12315 0.04184 0.14699 0.03993 0.17084 C 0.03785 0.19769 0.02552 0.2176 0.00469 0.23033 L -0.08767 0.29074 " pathEditMode="relative" rAng="5768161" ptsTypes="FffFF">
                                      <p:cBhvr>
                                        <p:cTn id="37" dur="10" fill="hold"/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1" grpId="0"/>
      <p:bldP spid="358412" grpId="0"/>
      <p:bldP spid="358413" grpId="0"/>
      <p:bldP spid="358414" grpId="0"/>
      <p:bldP spid="358414" grpId="1"/>
      <p:bldP spid="358415" grpId="0"/>
      <p:bldP spid="358415" grpId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 d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nen d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070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994025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406400" y="1257300"/>
            <a:ext cx="1409700" cy="1422400"/>
            <a:chOff x="528" y="792"/>
            <a:chExt cx="888" cy="896"/>
          </a:xfrm>
        </p:grpSpPr>
        <p:grpSp>
          <p:nvGrpSpPr>
            <p:cNvPr id="11307" name="Group 9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1317" name="Line 10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8" name="Line 11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08" name="Group 12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1315" name="Line 13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6" name="Line 14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09" name="Group 15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1313" name="Line 16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4" name="Line 17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10" name="Group 18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1311" name="Line 1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2" name="Line 2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8629" name="Group 21"/>
          <p:cNvGrpSpPr>
            <a:grpSpLocks/>
          </p:cNvGrpSpPr>
          <p:nvPr/>
        </p:nvGrpSpPr>
        <p:grpSpPr bwMode="auto">
          <a:xfrm rot="1355059">
            <a:off x="-381000" y="381000"/>
            <a:ext cx="3009900" cy="3149600"/>
            <a:chOff x="528" y="792"/>
            <a:chExt cx="888" cy="896"/>
          </a:xfrm>
        </p:grpSpPr>
        <p:grpSp>
          <p:nvGrpSpPr>
            <p:cNvPr id="11295" name="Group 22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1305" name="Line 23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Line 24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6" name="Group 25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1303" name="Line 26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Line 27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7" name="Group 28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1301" name="Line 2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3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8" name="Group 31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1299" name="Line 3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Line 3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8642" name="Arc 34"/>
          <p:cNvSpPr>
            <a:spLocks/>
          </p:cNvSpPr>
          <p:nvPr/>
        </p:nvSpPr>
        <p:spPr bwMode="auto">
          <a:xfrm rot="2960661" flipH="1">
            <a:off x="2594005" y="3923832"/>
            <a:ext cx="784166" cy="2016844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1905000 h 21600"/>
              <a:gd name="T4" fmla="*/ 0 w 21600"/>
              <a:gd name="T5" fmla="*/ 1905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3" name="Arc 35"/>
          <p:cNvSpPr>
            <a:spLocks/>
          </p:cNvSpPr>
          <p:nvPr/>
        </p:nvSpPr>
        <p:spPr bwMode="auto">
          <a:xfrm rot="13982437" flipV="1">
            <a:off x="2743744" y="3083667"/>
            <a:ext cx="760911" cy="1736046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4" name="Rectangle 36"/>
          <p:cNvSpPr>
            <a:spLocks noChangeArrowheads="1"/>
          </p:cNvSpPr>
          <p:nvPr/>
        </p:nvSpPr>
        <p:spPr bwMode="auto">
          <a:xfrm>
            <a:off x="685800" y="5257800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 ô-xi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45" name="Rectangle 37"/>
          <p:cNvSpPr>
            <a:spLocks noChangeArrowheads="1"/>
          </p:cNvSpPr>
          <p:nvPr/>
        </p:nvSpPr>
        <p:spPr bwMode="auto">
          <a:xfrm>
            <a:off x="0" y="4114800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 Các-bô-níc</a:t>
            </a:r>
          </a:p>
        </p:txBody>
      </p:sp>
      <p:sp>
        <p:nvSpPr>
          <p:cNvPr id="68646" name="Arc 38"/>
          <p:cNvSpPr>
            <a:spLocks/>
          </p:cNvSpPr>
          <p:nvPr/>
        </p:nvSpPr>
        <p:spPr bwMode="auto">
          <a:xfrm rot="13046667" flipV="1">
            <a:off x="5175186" y="4163002"/>
            <a:ext cx="1613027" cy="1003440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7" name="Arc 39"/>
          <p:cNvSpPr>
            <a:spLocks/>
          </p:cNvSpPr>
          <p:nvPr/>
        </p:nvSpPr>
        <p:spPr bwMode="auto">
          <a:xfrm rot="11881152" flipV="1">
            <a:off x="5028210" y="2961149"/>
            <a:ext cx="1373580" cy="971621"/>
          </a:xfrm>
          <a:custGeom>
            <a:avLst/>
            <a:gdLst>
              <a:gd name="T0" fmla="*/ 63556 w 21600"/>
              <a:gd name="T1" fmla="*/ 0 h 21571"/>
              <a:gd name="T2" fmla="*/ 1219200 w 21600"/>
              <a:gd name="T3" fmla="*/ 1446212 h 21571"/>
              <a:gd name="T4" fmla="*/ 0 w 21600"/>
              <a:gd name="T5" fmla="*/ 1446212 h 215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71" fill="none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</a:path>
              <a:path w="21600" h="21571" stroke="0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  <a:lnTo>
                  <a:pt x="0" y="21571"/>
                </a:lnTo>
                <a:lnTo>
                  <a:pt x="1125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6248400" y="3124200"/>
            <a:ext cx="289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 Các-bô-níc</a:t>
            </a:r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6019800" y="4724400"/>
            <a:ext cx="281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 ô-xi</a:t>
            </a: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38100" y="31955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đồ sự trao đổi khí trong quang hợp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vật</a:t>
            </a:r>
          </a:p>
        </p:txBody>
      </p:sp>
      <p:pic>
        <p:nvPicPr>
          <p:cNvPr id="68651" name="Picture 43" descr="slide0037_image09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68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52" name="Rectangle 44"/>
          <p:cNvSpPr>
            <a:spLocks noChangeArrowheads="1"/>
          </p:cNvSpPr>
          <p:nvPr/>
        </p:nvSpPr>
        <p:spPr bwMode="auto">
          <a:xfrm>
            <a:off x="0" y="914400"/>
            <a:ext cx="2057400" cy="990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Quan sát</a:t>
            </a:r>
          </a:p>
        </p:txBody>
      </p:sp>
      <p:sp>
        <p:nvSpPr>
          <p:cNvPr id="68653" name="AutoShape 45"/>
          <p:cNvSpPr>
            <a:spLocks noChangeArrowheads="1"/>
          </p:cNvSpPr>
          <p:nvPr/>
        </p:nvSpPr>
        <p:spPr bwMode="auto">
          <a:xfrm>
            <a:off x="3561824" y="734663"/>
            <a:ext cx="5292616" cy="1981200"/>
          </a:xfrm>
          <a:prstGeom prst="cloudCallout">
            <a:avLst>
              <a:gd name="adj1" fmla="val -49318"/>
              <a:gd name="adj2" fmla="val 44995"/>
            </a:avLst>
          </a:prstGeom>
          <a:solidFill>
            <a:srgbClr val="CCFFCC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Trong quang hợp thực vật hít vào khí gì?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Thải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ra khí gì?</a:t>
            </a:r>
          </a:p>
        </p:txBody>
      </p:sp>
      <p:sp>
        <p:nvSpPr>
          <p:cNvPr id="68654" name="AutoShape 46"/>
          <p:cNvSpPr>
            <a:spLocks noChangeArrowheads="1"/>
          </p:cNvSpPr>
          <p:nvPr/>
        </p:nvSpPr>
        <p:spPr bwMode="auto">
          <a:xfrm>
            <a:off x="3657600" y="685800"/>
            <a:ext cx="5486400" cy="2057400"/>
          </a:xfrm>
          <a:prstGeom prst="cloudCallout">
            <a:avLst>
              <a:gd name="adj1" fmla="val -14870"/>
              <a:gd name="adj2" fmla="val 10573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Quá trình quang hợp chỉ xảy ra khi nào?</a:t>
            </a:r>
          </a:p>
        </p:txBody>
      </p:sp>
      <p:sp>
        <p:nvSpPr>
          <p:cNvPr id="68655" name="Rectangle 47"/>
          <p:cNvSpPr>
            <a:spLocks noChangeArrowheads="1"/>
          </p:cNvSpPr>
          <p:nvPr/>
        </p:nvSpPr>
        <p:spPr bwMode="auto">
          <a:xfrm>
            <a:off x="6172200" y="914400"/>
            <a:ext cx="2438400" cy="914400"/>
          </a:xfrm>
          <a:prstGeom prst="rect">
            <a:avLst/>
          </a:prstGeom>
          <a:solidFill>
            <a:srgbClr val="FFFF99"/>
          </a:solidFill>
          <a:ln w="9525" cap="rnd" algn="ctr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Vào ban ngày</a:t>
            </a:r>
          </a:p>
        </p:txBody>
      </p:sp>
      <p:sp>
        <p:nvSpPr>
          <p:cNvPr id="615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12051" flipV="1">
            <a:off x="6249994" y="2988495"/>
            <a:ext cx="2514600" cy="9144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l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395652">
            <a:off x="5827325" y="4723673"/>
            <a:ext cx="1746622" cy="601989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58" name="AutoShape 50"/>
          <p:cNvSpPr>
            <a:spLocks noChangeArrowheads="1"/>
          </p:cNvSpPr>
          <p:nvPr/>
        </p:nvSpPr>
        <p:spPr bwMode="auto">
          <a:xfrm>
            <a:off x="3775184" y="582263"/>
            <a:ext cx="5486400" cy="2286000"/>
          </a:xfrm>
          <a:prstGeom prst="cloudCallout">
            <a:avLst>
              <a:gd name="adj1" fmla="val -14870"/>
              <a:gd name="adj2" fmla="val 834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Bộ phận nào của cây chủ yếu thực hiện quá trình quang hợp</a:t>
            </a:r>
          </a:p>
        </p:txBody>
      </p:sp>
      <p:sp>
        <p:nvSpPr>
          <p:cNvPr id="68659" name="Rectangle 51"/>
          <p:cNvSpPr>
            <a:spLocks noChangeArrowheads="1"/>
          </p:cNvSpPr>
          <p:nvPr/>
        </p:nvSpPr>
        <p:spPr bwMode="auto">
          <a:xfrm>
            <a:off x="5105400" y="1066800"/>
            <a:ext cx="2438400" cy="914400"/>
          </a:xfrm>
          <a:prstGeom prst="rect">
            <a:avLst/>
          </a:prstGeom>
          <a:solidFill>
            <a:srgbClr val="FFFF99"/>
          </a:solidFill>
          <a:ln w="9525" cap="rnd" algn="ctr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Lá cây</a:t>
            </a:r>
          </a:p>
        </p:txBody>
      </p:sp>
      <p:sp>
        <p:nvSpPr>
          <p:cNvPr id="68660" name="Oval 52"/>
          <p:cNvSpPr>
            <a:spLocks noChangeArrowheads="1"/>
          </p:cNvSpPr>
          <p:nvPr/>
        </p:nvSpPr>
        <p:spPr bwMode="auto">
          <a:xfrm>
            <a:off x="681038" y="1543050"/>
            <a:ext cx="8763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5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25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686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686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83 0.61356 C 0.29496 0.60616 0.29514 0.59875 0.29323 0.59159 C 0.29271 0.58904 0.28958 0.58742 0.28836 0.58511 C 0.28698 0.58233 0.28767 0.5791 0.28611 0.57632 C 0.28507 0.57378 0.28281 0.57193 0.28142 0.56962 C 0.27951 0.56615 0.27777 0.56245 0.27639 0.55875 C 0.26909 0.53932 0.26041 0.51943 0.25468 0.49954 C 0.24965 0.44357 0.25416 0.49885 0.25 0.4186 C 0.2493 0.40611 0.2493 0.39362 0.24739 0.38136 C 0.24461 0.36517 0.21649 0.34598 0.19913 0.34182 C 0.18871 0.33557 0.18298 0.3321 0.17482 0.32424 C 0.17048 0.31152 0.16111 0.30088 0.15069 0.29163 C 0.1401 0.26064 0.16198 0.24145 0.17257 0.21508 C 0.17569 0.19658 0.17847 0.17854 0.18229 0.16027 C 0.18021 0.13136 0.18524 0.12581 0.17014 0.10754 C 0.16597 0.09667 0.15416 0.08765 0.1434 0.08118 C 0.12968 0.06221 0.0842 0.05065 0.05902 0.04649 C 0.04705 0.04718 0.03489 0.04672 0.02291 0.04834 C 0.01562 0.04949 0.01493 0.05736 0.00833 0.05736 " pathEditMode="relative" rAng="0" ptsTypes="ffffffffffffffffffA">
                                      <p:cBhvr>
                                        <p:cTn id="47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283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0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 -0.02012 C -0.01858 -0.01225 -0.0224 -0.00693 -0.02552 -0.00023 C -0.02778 0.00486 -0.029 0.01064 -0.03143 0.0155 C -0.03247 0.01758 -0.03334 0.01943 -0.03438 0.02151 C -0.0349 0.02429 -0.03542 0.02683 -0.03594 0.02961 C -0.03681 0.03354 -0.03889 0.0414 -0.03889 0.04163 C -0.03854 0.05666 -0.04827 0.11009 -0.02691 0.11888 C -0.0165 0.12836 -0.02101 0.12443 -0.01354 0.1309 C -0.01059 0.13298 -0.00643 0.13298 -0.00313 0.13483 C 0.0059 0.13992 0.01441 0.14455 0.02378 0.14848 C 0.03073 0.15125 0.03593 0.15588 0.04323 0.15865 C 0.05052 0.16513 0.05937 0.1679 0.06701 0.17461 C 0.07274 0.1797 0.07534 0.18733 0.08194 0.19057 C 0.0842 0.19473 0.08732 0.1982 0.08941 0.20259 C 0.09027 0.20421 0.0901 0.20653 0.09097 0.20838 C 0.09357 0.21393 0.09791 0.21971 0.10139 0.22387 C 0.10434 0.2322 0.10885 0.23636 0.1118 0.24422 C 0.1158 0.25417 0.11892 0.26596 0.12378 0.27591 C 0.12673 0.2951 0.12621 0.28678 0.12378 0.31776 C 0.12309 0.32563 0.121 0.32401 0.11788 0.33164 C 0.08507 0.40981 0.06215 0.36147 -0.04184 0.36356 C -0.05209 0.37234 -0.06424 0.37535 -0.07622 0.37697 C -0.07726 0.37928 -0.07917 0.38321 -0.07917 0.38321 " pathEditMode="relative" rAng="0" ptsTypes="ffffffffffffffffffffffA">
                                      <p:cBhvr>
                                        <p:cTn id="69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214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50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5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25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2" grpId="0" animBg="1"/>
      <p:bldP spid="68643" grpId="0" animBg="1"/>
      <p:bldP spid="68646" grpId="0" animBg="1"/>
      <p:bldP spid="68647" grpId="0" animBg="1"/>
      <p:bldP spid="68652" grpId="0" animBg="1"/>
      <p:bldP spid="68652" grpId="1" animBg="1"/>
      <p:bldP spid="68653" grpId="0" animBg="1"/>
      <p:bldP spid="68653" grpId="1" animBg="1"/>
      <p:bldP spid="68654" grpId="0" animBg="1"/>
      <p:bldP spid="68654" grpId="1" animBg="1"/>
      <p:bldP spid="68655" grpId="0" animBg="1"/>
      <p:bldP spid="68655" grpId="1" animBg="1"/>
      <p:bldP spid="6157" grpId="0" animBg="1"/>
      <p:bldP spid="2" grpId="0" animBg="1"/>
      <p:bldP spid="68658" grpId="0" animBg="1"/>
      <p:bldP spid="68658" grpId="1" animBg="1"/>
      <p:bldP spid="68659" grpId="0" animBg="1"/>
      <p:bldP spid="68659" grpId="1" animBg="1"/>
      <p:bldP spid="686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5" y="1284579"/>
            <a:ext cx="210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-9048425">
            <a:off x="1167495" y="370179"/>
            <a:ext cx="609600" cy="11430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99"/>
              </a:gs>
              <a:gs pos="100000">
                <a:srgbClr val="FFCC00"/>
              </a:gs>
            </a:gsLst>
            <a:path path="rect">
              <a:fillToRect t="100000" r="100000"/>
            </a:path>
          </a:gradFill>
          <a:ln w="9525" cap="rnd">
            <a:solidFill>
              <a:srgbClr val="FF33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rc 38"/>
          <p:cNvSpPr>
            <a:spLocks/>
          </p:cNvSpPr>
          <p:nvPr/>
        </p:nvSpPr>
        <p:spPr bwMode="auto">
          <a:xfrm rot="2960661" flipV="1">
            <a:off x="3695744" y="1997705"/>
            <a:ext cx="2194378" cy="2555198"/>
          </a:xfrm>
          <a:custGeom>
            <a:avLst/>
            <a:gdLst>
              <a:gd name="T0" fmla="*/ 0 w 21600"/>
              <a:gd name="T1" fmla="*/ 0 h 21600"/>
              <a:gd name="T2" fmla="*/ 922337 w 21600"/>
              <a:gd name="T3" fmla="*/ 1500187 h 21600"/>
              <a:gd name="T4" fmla="*/ 0 w 21600"/>
              <a:gd name="T5" fmla="*/ 15001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7" name="Arc 39"/>
          <p:cNvSpPr>
            <a:spLocks/>
          </p:cNvSpPr>
          <p:nvPr/>
        </p:nvSpPr>
        <p:spPr bwMode="auto">
          <a:xfrm rot="13982437" flipV="1">
            <a:off x="1537382" y="2530767"/>
            <a:ext cx="1458913" cy="947738"/>
          </a:xfrm>
          <a:custGeom>
            <a:avLst/>
            <a:gdLst>
              <a:gd name="T0" fmla="*/ 0 w 21600"/>
              <a:gd name="T1" fmla="*/ 0 h 21600"/>
              <a:gd name="T2" fmla="*/ 1458913 w 21600"/>
              <a:gd name="T3" fmla="*/ 947738 h 21600"/>
              <a:gd name="T4" fmla="*/ 0 w 21600"/>
              <a:gd name="T5" fmla="*/ 9477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357870" y="2665704"/>
            <a:ext cx="1633861" cy="6096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ô-xi</a:t>
            </a:r>
            <a:r>
              <a:rPr lang="en-US" sz="3600" dirty="0">
                <a:latin typeface="Times New Roman" pitchFamily="18" charset="0"/>
              </a:rPr>
              <a:t> </a:t>
            </a:r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2462895" y="446379"/>
            <a:ext cx="2057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Quan sát</a:t>
            </a:r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auto">
          <a:xfrm>
            <a:off x="457200" y="4055066"/>
            <a:ext cx="8820150" cy="2898184"/>
          </a:xfrm>
          <a:prstGeom prst="cloudCallout">
            <a:avLst>
              <a:gd name="adj1" fmla="val -31310"/>
              <a:gd name="adj2" fmla="val -81435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err="1" smtClean="0">
                <a:latin typeface="Times New Roman" pitchFamily="18" charset="0"/>
              </a:rPr>
              <a:t>Quá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hô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hấp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xảy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hô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hấp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hít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</a:rPr>
              <a:t>Thải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</a:rPr>
              <a:t>?</a:t>
            </a:r>
            <a:endParaRPr lang="en-US" sz="3600" dirty="0"/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4593233" y="1032302"/>
            <a:ext cx="4214490" cy="9144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Thảo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luận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nhóm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vi-VN" sz="3600" dirty="0">
                <a:solidFill>
                  <a:srgbClr val="000066"/>
                </a:solidFill>
                <a:latin typeface="Times New Roman" pitchFamily="18" charset="0"/>
              </a:rPr>
              <a:t>2</a:t>
            </a:r>
            <a:endParaRPr lang="en-US" sz="3600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(2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phút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38100" y="31955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5248274" y="2588773"/>
            <a:ext cx="3286125" cy="6096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Các-bô-níc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41063 L 0.00833 3.4104E-6 " pathEditMode="relative" rAng="0" ptsTypes="AA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05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1430043" y="20521"/>
            <a:ext cx="2806994" cy="7620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 hấp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FF99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nen d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4363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nen da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5" y="1284579"/>
            <a:ext cx="210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AutoShape 6"/>
          <p:cNvSpPr>
            <a:spLocks noChangeArrowheads="1"/>
          </p:cNvSpPr>
          <p:nvPr/>
        </p:nvSpPr>
        <p:spPr bwMode="auto">
          <a:xfrm rot="-9048425">
            <a:off x="392227" y="406901"/>
            <a:ext cx="609600" cy="11430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99"/>
              </a:gs>
              <a:gs pos="100000">
                <a:srgbClr val="FFCC00"/>
              </a:gs>
            </a:gsLst>
            <a:path path="rect">
              <a:fillToRect t="100000" r="100000"/>
            </a:path>
          </a:gradFill>
          <a:ln w="9525" cap="rnd">
            <a:solidFill>
              <a:srgbClr val="FF33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6954838" y="557213"/>
            <a:ext cx="1438275" cy="1028700"/>
            <a:chOff x="528" y="792"/>
            <a:chExt cx="888" cy="896"/>
          </a:xfrm>
        </p:grpSpPr>
        <p:grpSp>
          <p:nvGrpSpPr>
            <p:cNvPr id="12329" name="Group 8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2339" name="Line 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Line 1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0" name="Group 11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2337" name="Line 1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Line 1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1" name="Group 14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2335" name="Line 1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Line 16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2" name="Group 17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2333" name="Line 18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Line 19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652" name="Group 20"/>
          <p:cNvGrpSpPr>
            <a:grpSpLocks/>
          </p:cNvGrpSpPr>
          <p:nvPr/>
        </p:nvGrpSpPr>
        <p:grpSpPr bwMode="auto">
          <a:xfrm rot="1355059">
            <a:off x="6230393" y="-8617"/>
            <a:ext cx="2914650" cy="2117725"/>
            <a:chOff x="528" y="792"/>
            <a:chExt cx="888" cy="896"/>
          </a:xfrm>
        </p:grpSpPr>
        <p:grpSp>
          <p:nvGrpSpPr>
            <p:cNvPr id="12317" name="Group 21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2327" name="Line 2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Line 2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8" name="Group 24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2325" name="Line 2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Line 26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9" name="Group 27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2323" name="Line 28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Line 29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0" name="Group 30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2321" name="Line 31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Line 32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9666" name="Picture 34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7" name="Picture 35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8" name="Picture 36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7" descr="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210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70" name="Arc 38"/>
          <p:cNvSpPr>
            <a:spLocks/>
          </p:cNvSpPr>
          <p:nvPr/>
        </p:nvSpPr>
        <p:spPr bwMode="auto">
          <a:xfrm rot="2960661" flipH="1">
            <a:off x="1712008" y="2838742"/>
            <a:ext cx="922337" cy="1500187"/>
          </a:xfrm>
          <a:custGeom>
            <a:avLst/>
            <a:gdLst>
              <a:gd name="T0" fmla="*/ 0 w 21600"/>
              <a:gd name="T1" fmla="*/ 0 h 21600"/>
              <a:gd name="T2" fmla="*/ 922337 w 21600"/>
              <a:gd name="T3" fmla="*/ 1500187 h 21600"/>
              <a:gd name="T4" fmla="*/ 0 w 21600"/>
              <a:gd name="T5" fmla="*/ 15001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9671" name="Arc 39"/>
          <p:cNvSpPr>
            <a:spLocks/>
          </p:cNvSpPr>
          <p:nvPr/>
        </p:nvSpPr>
        <p:spPr bwMode="auto">
          <a:xfrm rot="13982437" flipV="1">
            <a:off x="1537382" y="2530767"/>
            <a:ext cx="1458913" cy="947738"/>
          </a:xfrm>
          <a:custGeom>
            <a:avLst/>
            <a:gdLst>
              <a:gd name="T0" fmla="*/ 0 w 21600"/>
              <a:gd name="T1" fmla="*/ 0 h 21600"/>
              <a:gd name="T2" fmla="*/ 1458913 w 21600"/>
              <a:gd name="T3" fmla="*/ 947738 h 21600"/>
              <a:gd name="T4" fmla="*/ 0 w 21600"/>
              <a:gd name="T5" fmla="*/ 9477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357870" y="2665704"/>
            <a:ext cx="12668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ô-xi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69673" name="Rectangle 41"/>
          <p:cNvSpPr>
            <a:spLocks noChangeArrowheads="1"/>
          </p:cNvSpPr>
          <p:nvPr/>
        </p:nvSpPr>
        <p:spPr bwMode="auto">
          <a:xfrm>
            <a:off x="76200" y="3971925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Các-bô-níc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9674" name="Arc 42"/>
          <p:cNvSpPr>
            <a:spLocks/>
          </p:cNvSpPr>
          <p:nvPr/>
        </p:nvSpPr>
        <p:spPr bwMode="auto">
          <a:xfrm rot="13046667" flipV="1">
            <a:off x="6339655" y="3384581"/>
            <a:ext cx="1005724" cy="1118896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5" name="Arc 43"/>
          <p:cNvSpPr>
            <a:spLocks/>
          </p:cNvSpPr>
          <p:nvPr/>
        </p:nvSpPr>
        <p:spPr bwMode="auto">
          <a:xfrm rot="11881152" flipV="1">
            <a:off x="6251073" y="2726343"/>
            <a:ext cx="871038" cy="1408291"/>
          </a:xfrm>
          <a:custGeom>
            <a:avLst/>
            <a:gdLst>
              <a:gd name="T0" fmla="*/ 63556 w 21600"/>
              <a:gd name="T1" fmla="*/ 0 h 21571"/>
              <a:gd name="T2" fmla="*/ 1219200 w 21600"/>
              <a:gd name="T3" fmla="*/ 1446213 h 21571"/>
              <a:gd name="T4" fmla="*/ 0 w 21600"/>
              <a:gd name="T5" fmla="*/ 1446213 h 215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71" fill="none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</a:path>
              <a:path w="21600" h="21571" stroke="0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  <a:lnTo>
                  <a:pt x="0" y="21571"/>
                </a:lnTo>
                <a:lnTo>
                  <a:pt x="1125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6" name="Rectangle 44"/>
          <p:cNvSpPr>
            <a:spLocks noChangeArrowheads="1"/>
          </p:cNvSpPr>
          <p:nvPr/>
        </p:nvSpPr>
        <p:spPr bwMode="auto">
          <a:xfrm rot="622568">
            <a:off x="7400674" y="2710657"/>
            <a:ext cx="15530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Khí ô-xi</a:t>
            </a:r>
          </a:p>
        </p:txBody>
      </p:sp>
      <p:sp>
        <p:nvSpPr>
          <p:cNvPr id="69677" name="Rectangle 45"/>
          <p:cNvSpPr>
            <a:spLocks noChangeArrowheads="1"/>
          </p:cNvSpPr>
          <p:nvPr/>
        </p:nvSpPr>
        <p:spPr bwMode="auto">
          <a:xfrm>
            <a:off x="6705600" y="3886200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Các-bô-nic</a:t>
            </a:r>
          </a:p>
        </p:txBody>
      </p:sp>
      <p:sp>
        <p:nvSpPr>
          <p:cNvPr id="615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395652">
            <a:off x="7129720" y="2559687"/>
            <a:ext cx="1882775" cy="8255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1800"/>
          </a:p>
        </p:txBody>
      </p:sp>
      <p:sp>
        <p:nvSpPr>
          <p:cNvPr id="2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12051" flipV="1">
            <a:off x="6585664" y="3831862"/>
            <a:ext cx="2104339" cy="72063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l"/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37195" y="5288340"/>
            <a:ext cx="9144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</a:rPr>
              <a:t>So </a:t>
            </a:r>
            <a:r>
              <a:rPr lang="en-US" sz="4800" dirty="0" err="1">
                <a:latin typeface="Times New Roman" pitchFamily="18" charset="0"/>
              </a:rPr>
              <a:t>sánh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sự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khác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nhau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giữa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quá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trình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quang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hợp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quá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trình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hô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hấp</a:t>
            </a:r>
            <a:r>
              <a:rPr lang="en-US" sz="4800" dirty="0" smtClean="0">
                <a:latin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</a:endParaRPr>
          </a:p>
        </p:txBody>
      </p:sp>
      <p:sp>
        <p:nvSpPr>
          <p:cNvPr id="54" name="Rectangle 42"/>
          <p:cNvSpPr>
            <a:spLocks noChangeArrowheads="1"/>
          </p:cNvSpPr>
          <p:nvPr/>
        </p:nvSpPr>
        <p:spPr bwMode="auto">
          <a:xfrm>
            <a:off x="4617587" y="32907"/>
            <a:ext cx="3564895" cy="7620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quang hợp</a:t>
            </a:r>
            <a:endParaRPr lang="en-US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83" name="Oval 51"/>
          <p:cNvSpPr>
            <a:spLocks noChangeArrowheads="1"/>
          </p:cNvSpPr>
          <p:nvPr/>
        </p:nvSpPr>
        <p:spPr bwMode="auto">
          <a:xfrm>
            <a:off x="7218700" y="597263"/>
            <a:ext cx="8763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8 0.44699 L 0.00833 -2.59259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9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696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0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38" grpId="1" animBg="1"/>
      <p:bldP spid="69670" grpId="0" animBg="1"/>
      <p:bldP spid="69671" grpId="0" animBg="1"/>
      <p:bldP spid="69672" grpId="0"/>
      <p:bldP spid="69673" grpId="0"/>
      <p:bldP spid="69674" grpId="0" animBg="1"/>
      <p:bldP spid="69675" grpId="0" animBg="1"/>
      <p:bldP spid="6157" grpId="0" animBg="1"/>
      <p:bldP spid="2" grpId="0" animBg="1"/>
      <p:bldP spid="696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97309" y="2743200"/>
            <a:ext cx="8254181" cy="1143000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</a:rPr>
              <a:t>So </a:t>
            </a:r>
            <a:r>
              <a:rPr lang="en-US" dirty="0" err="1" smtClean="0">
                <a:latin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quang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hô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hấp</a:t>
            </a:r>
            <a:r>
              <a:rPr lang="en-US" dirty="0" smtClean="0">
                <a:latin typeface="Times New Roman" pitchFamily="18" charset="0"/>
              </a:rPr>
              <a:t>?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27039" y="1905000"/>
            <a:ext cx="937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+mj-lt"/>
              </a:rPr>
              <a:t>Hoạt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j-lt"/>
              </a:rPr>
              <a:t>động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Vai trò của không khí đối với thực vật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:</a:t>
            </a:r>
            <a:endParaRPr lang="vi-VN" sz="32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78" y="3886200"/>
            <a:ext cx="425122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3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981</Words>
  <Application>Microsoft Office PowerPoint</Application>
  <PresentationFormat>On-screen Show (4:3)</PresentationFormat>
  <Paragraphs>143</Paragraphs>
  <Slides>24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nhanh các câu hỏi sau: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43</cp:revision>
  <dcterms:created xsi:type="dcterms:W3CDTF">2015-04-01T08:07:22Z</dcterms:created>
  <dcterms:modified xsi:type="dcterms:W3CDTF">2021-04-20T07:50:04Z</dcterms:modified>
</cp:coreProperties>
</file>