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66" r:id="rId4"/>
    <p:sldId id="267" r:id="rId5"/>
    <p:sldId id="260" r:id="rId6"/>
    <p:sldId id="262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13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0" r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oleObject" Target="../embeddings/oleObject2.bin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19" Type="http://schemas.openxmlformats.org/officeDocument/2006/relationships/image" Target="../media/image4.wmf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3" Type="http://schemas.openxmlformats.org/officeDocument/2006/relationships/image" Target="../media/image7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17" Type="http://schemas.openxmlformats.org/officeDocument/2006/relationships/image" Target="../media/image46.png"/><Relationship Id="rId2" Type="http://schemas.openxmlformats.org/officeDocument/2006/relationships/image" Target="../media/image31.png"/><Relationship Id="rId16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5" Type="http://schemas.openxmlformats.org/officeDocument/2006/relationships/image" Target="../media/image4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Relationship Id="rId14" Type="http://schemas.openxmlformats.org/officeDocument/2006/relationships/image" Target="../media/image4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gif"/><Relationship Id="rId3" Type="http://schemas.openxmlformats.org/officeDocument/2006/relationships/audio" Target="../media/audio1.wav"/><Relationship Id="rId7" Type="http://schemas.openxmlformats.org/officeDocument/2006/relationships/image" Target="../media/image51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dministrator\Desktop\dong%20mau%20lac%20hong%20ppt.MP3" TargetMode="External"/><Relationship Id="rId6" Type="http://schemas.openxmlformats.org/officeDocument/2006/relationships/image" Target="../media/image50.png"/><Relationship Id="rId5" Type="http://schemas.openxmlformats.org/officeDocument/2006/relationships/image" Target="../media/image6.gif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276872"/>
            <a:ext cx="9198874" cy="2123658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4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44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44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sz="4400" b="1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4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4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4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4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138 -139)</a:t>
            </a:r>
            <a:endParaRPr lang="en-US" sz="4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87708" y="1692097"/>
            <a:ext cx="73448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6282" y="737297"/>
            <a:ext cx="7867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290169" y="1150662"/>
                <a:ext cx="1299908" cy="676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/>
                        </a:rPr>
                        <m:t>𝑎</m:t>
                      </m:r>
                      <m:r>
                        <a:rPr lang="en-US" sz="2000" i="1" smtClean="0">
                          <a:latin typeface="Cambria Math"/>
                        </a:rPr>
                        <m:t>) </m:t>
                      </m:r>
                      <m:f>
                        <m:fPr>
                          <m:ctrlPr>
                            <a:rPr lang="en-US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sz="2000" i="1">
                          <a:latin typeface="Cambria Math"/>
                        </a:rPr>
                        <m:t> + </m:t>
                      </m:r>
                      <m:f>
                        <m:fPr>
                          <m:ctrlPr>
                            <a:rPr lang="en-US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169" y="1150662"/>
                <a:ext cx="1299908" cy="67685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479298" y="1194206"/>
                <a:ext cx="966931" cy="622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5+1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6+3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9298" y="1194206"/>
                <a:ext cx="966931" cy="622222"/>
              </a:xfrm>
              <a:prstGeom prst="rect">
                <a:avLst/>
              </a:prstGeom>
              <a:blipFill rotWithShape="1">
                <a:blip r:embed="rId4"/>
                <a:stretch>
                  <a:fillRect l="-10127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382802" y="1194206"/>
                <a:ext cx="720069" cy="6147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 </m:t>
                    </m:r>
                    <m:r>
                      <a:rPr lang="en-US" sz="2400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6 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9 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2802" y="1194206"/>
                <a:ext cx="720069" cy="614784"/>
              </a:xfrm>
              <a:prstGeom prst="rect">
                <a:avLst/>
              </a:prstGeom>
              <a:blipFill rotWithShape="1">
                <a:blip r:embed="rId5"/>
                <a:stretch>
                  <a:fillRect l="-13559" b="-99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058870" y="1194206"/>
                <a:ext cx="595098" cy="6147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2 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3 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8870" y="1194206"/>
                <a:ext cx="595098" cy="614784"/>
              </a:xfrm>
              <a:prstGeom prst="rect">
                <a:avLst/>
              </a:prstGeom>
              <a:blipFill rotWithShape="1">
                <a:blip r:embed="rId6"/>
                <a:stretch>
                  <a:fillRect l="-16495" r="-5155" b="-99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4698899" y="1158100"/>
                <a:ext cx="1353832" cy="622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b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)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−</m:t>
                    </m:r>
                    <m:r>
                      <a:rPr lang="en-US" sz="2400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8899" y="1158100"/>
                <a:ext cx="1353832" cy="622222"/>
              </a:xfrm>
              <a:prstGeom prst="rect">
                <a:avLst/>
              </a:prstGeom>
              <a:blipFill rotWithShape="1">
                <a:blip r:embed="rId7"/>
                <a:stretch>
                  <a:fillRect l="-7207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5888028" y="1201644"/>
                <a:ext cx="966931" cy="622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5−1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6−3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8028" y="1201644"/>
                <a:ext cx="966931" cy="622222"/>
              </a:xfrm>
              <a:prstGeom prst="rect">
                <a:avLst/>
              </a:prstGeom>
              <a:blipFill>
                <a:blip r:embed="rId8"/>
                <a:stretch>
                  <a:fillRect l="-10063" b="-98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6791532" y="1201644"/>
                <a:ext cx="720069" cy="6150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 </m:t>
                    </m:r>
                    <m:r>
                      <a:rPr lang="en-US" sz="2400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4 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3 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1532" y="1201644"/>
                <a:ext cx="720069" cy="615040"/>
              </a:xfrm>
              <a:prstGeom prst="rect">
                <a:avLst/>
              </a:prstGeom>
              <a:blipFill rotWithShape="1">
                <a:blip r:embed="rId9"/>
                <a:stretch>
                  <a:fillRect l="-12712" b="-89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290611" y="2013856"/>
                <a:ext cx="1231106" cy="622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c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)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611" y="2013856"/>
                <a:ext cx="1231106" cy="622222"/>
              </a:xfrm>
              <a:prstGeom prst="rect">
                <a:avLst/>
              </a:prstGeom>
              <a:blipFill rotWithShape="1">
                <a:blip r:embed="rId10"/>
                <a:stretch>
                  <a:fillRect l="-7921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1479740" y="2057400"/>
                <a:ext cx="966931" cy="622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9740" y="2057400"/>
                <a:ext cx="966931" cy="622222"/>
              </a:xfrm>
              <a:prstGeom prst="rect">
                <a:avLst/>
              </a:prstGeom>
              <a:blipFill rotWithShape="1">
                <a:blip r:embed="rId11"/>
                <a:stretch>
                  <a:fillRect l="-10127"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2383244" y="2057400"/>
                <a:ext cx="849913" cy="6224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 </m:t>
                    </m:r>
                    <m:r>
                      <a:rPr lang="en-US" sz="2400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5 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18 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3244" y="2057400"/>
                <a:ext cx="849913" cy="622414"/>
              </a:xfrm>
              <a:prstGeom prst="rect">
                <a:avLst/>
              </a:prstGeom>
              <a:blipFill rotWithShape="1">
                <a:blip r:embed="rId12"/>
                <a:stretch>
                  <a:fillRect l="-11511"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5982996" y="2054816"/>
                <a:ext cx="1331039" cy="6222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/>
                  <a:t>=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2996" y="2054816"/>
                <a:ext cx="1331039" cy="622222"/>
              </a:xfrm>
              <a:prstGeom prst="rect">
                <a:avLst/>
              </a:prstGeom>
              <a:blipFill rotWithShape="1">
                <a:blip r:embed="rId13"/>
                <a:stretch>
                  <a:fillRect l="-4566" b="-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6972908" y="2064838"/>
                <a:ext cx="966931" cy="622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2908" y="2064838"/>
                <a:ext cx="966931" cy="622222"/>
              </a:xfrm>
              <a:prstGeom prst="rect">
                <a:avLst/>
              </a:prstGeom>
              <a:blipFill rotWithShape="1">
                <a:blip r:embed="rId14"/>
                <a:stretch>
                  <a:fillRect l="-10127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4687596" y="2098360"/>
                <a:ext cx="1464256" cy="6222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/>
                  <a:t>d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)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:</m:t>
                    </m:r>
                    <m:r>
                      <a:rPr lang="en-US" sz="2400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7596" y="2098360"/>
                <a:ext cx="1464256" cy="622222"/>
              </a:xfrm>
              <a:prstGeom prst="rect">
                <a:avLst/>
              </a:prstGeom>
              <a:blipFill rotWithShape="1">
                <a:blip r:embed="rId15"/>
                <a:stretch>
                  <a:fillRect l="-6667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3332838" y="2165872"/>
            <a:ext cx="533400" cy="40011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779912" y="1305262"/>
            <a:ext cx="533400" cy="40011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S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587343" y="1312700"/>
            <a:ext cx="533400" cy="40011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S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582096" y="2175894"/>
            <a:ext cx="533400" cy="40011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S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79753" y="4799126"/>
            <a:ext cx="7867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Equation" r:id="rId16" imgW="914400" imgH="215640" progId="Equation.3">
                  <p:embed/>
                </p:oleObj>
              </mc:Choice>
              <mc:Fallback>
                <p:oleObj name="Equation" r:id="rId16" imgW="914400" imgH="215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7858148" y="2071678"/>
          <a:ext cx="500066" cy="596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" name="Equation" r:id="rId18" imgW="330120" imgH="393480" progId="Equation.3">
                  <p:embed/>
                </p:oleObj>
              </mc:Choice>
              <mc:Fallback>
                <p:oleObj name="Equation" r:id="rId18" imgW="33012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48" y="2071678"/>
                        <a:ext cx="500066" cy="5962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914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21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 animBg="1"/>
      <p:bldP spid="12" grpId="0" animBg="1"/>
      <p:bldP spid="13" grpId="0" animBg="1"/>
      <p:bldP spid="14" grpId="0" animBg="1"/>
      <p:bldP spid="20" grpId="0" animBg="1"/>
      <p:bldP spid="21" grpId="0" animBg="1"/>
      <p:bldP spid="24" grpId="0" animBg="1"/>
      <p:bldP spid="26" grpId="0" animBg="1"/>
      <p:bldP spid="27" grpId="0" animBg="1"/>
      <p:bldP spid="28" grpId="0" animBg="1"/>
      <p:bldP spid="30" grpId="0" animBg="1"/>
      <p:bldP spid="31" grpId="0" animBg="1"/>
      <p:bldP spid="34" grpId="0" animBg="1"/>
      <p:bldP spid="2" grpId="0" animBg="1"/>
      <p:bldP spid="35" grpId="0" animBg="1"/>
      <p:bldP spid="36" grpId="0" animBg="1"/>
      <p:bldP spid="37" grpId="0" animBg="1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764704"/>
            <a:ext cx="4370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80999" y="1189742"/>
                <a:ext cx="7571303" cy="6161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𝑎</m:t>
                    </m:r>
                    <m:r>
                      <a:rPr lang="en-US" sz="2400" b="0" i="1" smtClean="0">
                        <a:latin typeface="Cambria Math"/>
                      </a:rPr>
                      <m:t>) 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sz="2400" dirty="0"/>
                      <m:t>x</m:t>
                    </m:r>
                    <m:r>
                      <a:rPr lang="en-US" sz="2400" b="0" i="1" dirty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4 </m:t>
                        </m:r>
                      </m:den>
                    </m:f>
                  </m:oMath>
                </a14:m>
                <a:r>
                  <a:rPr lang="en-US" sz="2400" dirty="0" smtClean="0"/>
                  <a:t> x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2400" b="0" i="0" smtClean="0">
                        <a:latin typeface="Cambria Math"/>
                      </a:rPr>
                      <m:t>                  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b</m:t>
                    </m:r>
                  </m:oMath>
                </a14:m>
                <a:r>
                  <a:rPr lang="en-US" sz="2400" dirty="0" smtClean="0"/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sz="2400" dirty="0"/>
                      <m:t>x</m:t>
                    </m:r>
                    <m:r>
                      <a:rPr lang="en-US" sz="2400" i="1" dirty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4 </m:t>
                        </m:r>
                      </m:den>
                    </m:f>
                  </m:oMath>
                </a14:m>
                <a:r>
                  <a:rPr lang="en-US" sz="2400" dirty="0"/>
                  <a:t> 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smtClean="0"/>
                  <a:t>		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sz="2400" b="0" i="0" smtClean="0">
                        <a:latin typeface="Cambria Math"/>
                      </a:rPr>
                      <m:t>:</m:t>
                    </m:r>
                    <m:r>
                      <a:rPr lang="en-US" sz="2400" i="1" dirty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4 </m:t>
                        </m:r>
                      </m:den>
                    </m:f>
                  </m:oMath>
                </a14:m>
                <a:r>
                  <a:rPr lang="en-US" sz="2400" dirty="0"/>
                  <a:t> x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999" y="1189742"/>
                <a:ext cx="7571303" cy="616194"/>
              </a:xfrm>
              <a:prstGeom prst="rect">
                <a:avLst/>
              </a:prstGeom>
              <a:blipFill>
                <a:blip r:embed="rId2"/>
                <a:stretch>
                  <a:fillRect b="-99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-605108" y="2322599"/>
                <a:ext cx="3262771" cy="616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𝑎</m:t>
                      </m:r>
                      <m:r>
                        <a:rPr lang="en-US" sz="2400" i="1" smtClean="0">
                          <a:latin typeface="Cambria Math"/>
                        </a:rPr>
                        <m:t>)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m:rPr>
                          <m:nor/>
                        </m:rPr>
                        <a:rPr lang="en-US" sz="2400" dirty="0"/>
                        <m:t>x</m:t>
                      </m:r>
                      <m:r>
                        <a:rPr lang="en-US" sz="2400" i="1" dirty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4 </m:t>
                          </m:r>
                        </m:den>
                      </m:f>
                      <m:r>
                        <m:rPr>
                          <m:nor/>
                        </m:rPr>
                        <a:rPr lang="en-US" sz="2400" dirty="0"/>
                        <m:t> </m:t>
                      </m:r>
                      <m:r>
                        <m:rPr>
                          <m:nor/>
                        </m:rPr>
                        <a:rPr lang="en-US" sz="2400" dirty="0"/>
                        <m:t>x</m:t>
                      </m:r>
                      <m:r>
                        <m:rPr>
                          <m:nor/>
                        </m:rPr>
                        <a:rPr lang="en-US" sz="2400" dirty="0"/>
                        <m:t>  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05108" y="2322599"/>
                <a:ext cx="3262771" cy="616194"/>
              </a:xfrm>
              <a:prstGeom prst="rect">
                <a:avLst/>
              </a:prstGeom>
              <a:blipFill>
                <a:blip r:embed="rId3"/>
                <a:stretch>
                  <a:fillRect b="-1881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3329" y="3247660"/>
                <a:ext cx="3002719" cy="616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1 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4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6 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329" y="3247660"/>
                <a:ext cx="3002719" cy="616194"/>
              </a:xfrm>
              <a:prstGeom prst="rect">
                <a:avLst/>
              </a:prstGeom>
              <a:blipFill>
                <a:blip r:embed="rId4"/>
                <a:stretch>
                  <a:fillRect l="-3043" b="-99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29538" y="3939297"/>
                <a:ext cx="3133415" cy="6163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   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48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538" y="3939297"/>
                <a:ext cx="3133415" cy="616387"/>
              </a:xfrm>
              <a:prstGeom prst="rect">
                <a:avLst/>
              </a:prstGeom>
              <a:blipFill>
                <a:blip r:embed="rId5"/>
                <a:stretch>
                  <a:fillRect l="-3113" b="-99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148683" y="1805936"/>
            <a:ext cx="4370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2667000" y="2267601"/>
                <a:ext cx="3262771" cy="616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b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)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sz="2400" dirty="0"/>
                      <m:t>x</m:t>
                    </m:r>
                    <m:r>
                      <a:rPr lang="en-US" sz="2400" i="1" dirty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4 </m:t>
                        </m:r>
                      </m:den>
                    </m:f>
                    <m:r>
                      <m:rPr>
                        <m:nor/>
                      </m:rPr>
                      <a:rPr lang="en-US" sz="2400" dirty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:</m:t>
                    </m:r>
                    <m:r>
                      <m:rPr>
                        <m:nor/>
                      </m:rPr>
                      <a:rPr lang="en-US" sz="2400" dirty="0"/>
                      <m:t> 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0" y="2267601"/>
                <a:ext cx="3262771" cy="616194"/>
              </a:xfrm>
              <a:prstGeom prst="rect">
                <a:avLst/>
              </a:prstGeom>
              <a:blipFill>
                <a:blip r:embed="rId6"/>
                <a:stretch>
                  <a:fillRect l="-2991" b="-99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715380" y="3630912"/>
                <a:ext cx="3002719" cy="616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1 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6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4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1 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5380" y="3630912"/>
                <a:ext cx="3002719" cy="616194"/>
              </a:xfrm>
              <a:prstGeom prst="rect">
                <a:avLst/>
              </a:prstGeom>
              <a:blipFill>
                <a:blip r:embed="rId7"/>
                <a:stretch>
                  <a:fillRect l="-3043" b="-99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2721962" y="4247106"/>
                <a:ext cx="3791433" cy="617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   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 8</m:t>
                        </m:r>
                      </m:den>
                    </m:f>
                  </m:oMath>
                </a14:m>
                <a:r>
                  <a:rPr lang="en-US" sz="2400" dirty="0" smtClean="0"/>
                  <a:t>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1962" y="4247106"/>
                <a:ext cx="3791433" cy="617157"/>
              </a:xfrm>
              <a:prstGeom prst="rect">
                <a:avLst/>
              </a:prstGeom>
              <a:blipFill>
                <a:blip r:embed="rId8"/>
                <a:stretch>
                  <a:fillRect l="-2576" b="-99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2666999" y="2938793"/>
                <a:ext cx="3262771" cy="616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sz="2400" dirty="0"/>
                      <m:t>x</m:t>
                    </m:r>
                    <m:r>
                      <a:rPr lang="en-US" sz="2400" i="1" dirty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4 </m:t>
                        </m:r>
                      </m:den>
                    </m:f>
                    <m:r>
                      <m:rPr>
                        <m:nor/>
                      </m:rPr>
                      <a:rPr lang="en-US" sz="2400" dirty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x</m:t>
                    </m:r>
                    <m:r>
                      <m:rPr>
                        <m:nor/>
                      </m:rPr>
                      <a:rPr lang="en-US" sz="2400" dirty="0"/>
                      <m:t> 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6999" y="2938793"/>
                <a:ext cx="3262771" cy="616964"/>
              </a:xfrm>
              <a:prstGeom prst="rect">
                <a:avLst/>
              </a:prstGeom>
              <a:blipFill>
                <a:blip r:embed="rId9"/>
                <a:stretch>
                  <a:fillRect l="-746" b="-99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868029" y="2266102"/>
                <a:ext cx="3262771" cy="616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c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)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sz="2400" b="0" i="0" smtClean="0">
                        <a:latin typeface="Cambria Math"/>
                      </a:rPr>
                      <m:t>: </m:t>
                    </m:r>
                    <m:r>
                      <a:rPr lang="en-US" sz="2400" i="1" dirty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4 </m:t>
                        </m:r>
                      </m:den>
                    </m:f>
                    <m:r>
                      <m:rPr>
                        <m:nor/>
                      </m:rPr>
                      <a:rPr lang="en-US" sz="2400" dirty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X</m:t>
                    </m:r>
                    <m:r>
                      <m:rPr>
                        <m:nor/>
                      </m:rPr>
                      <a:rPr lang="en-US" sz="2400" dirty="0"/>
                      <m:t> 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029" y="2266102"/>
                <a:ext cx="3262771" cy="616194"/>
              </a:xfrm>
              <a:prstGeom prst="rect">
                <a:avLst/>
              </a:prstGeom>
              <a:blipFill>
                <a:blip r:embed="rId10"/>
                <a:stretch>
                  <a:fillRect l="-2991" b="-99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5916409" y="3629413"/>
                <a:ext cx="3002719" cy="616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4 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1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6 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6409" y="3629413"/>
                <a:ext cx="3002719" cy="616194"/>
              </a:xfrm>
              <a:prstGeom prst="rect">
                <a:avLst/>
              </a:prstGeom>
              <a:blipFill>
                <a:blip r:embed="rId11"/>
                <a:stretch>
                  <a:fillRect l="-3252" b="-99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922991" y="4245607"/>
                <a:ext cx="3791433" cy="613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   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 12</m:t>
                        </m:r>
                      </m:den>
                    </m:f>
                  </m:oMath>
                </a14:m>
                <a:r>
                  <a:rPr lang="en-US" sz="2400" dirty="0" smtClean="0"/>
                  <a:t>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2991" y="4245607"/>
                <a:ext cx="3791433" cy="613886"/>
              </a:xfrm>
              <a:prstGeom prst="rect">
                <a:avLst/>
              </a:prstGeom>
              <a:blipFill>
                <a:blip r:embed="rId12"/>
                <a:stretch>
                  <a:fillRect l="-2572" b="-99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868028" y="2937294"/>
                <a:ext cx="3262771" cy="6140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sz="2400" dirty="0"/>
                      <m:t>x</m:t>
                    </m:r>
                    <m:r>
                      <a:rPr lang="en-US" sz="2400" i="1" dirty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den>
                    </m:f>
                    <m:r>
                      <m:rPr>
                        <m:nor/>
                      </m:rPr>
                      <a:rPr lang="en-US" sz="2400" dirty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x</m:t>
                    </m:r>
                    <m:r>
                      <m:rPr>
                        <m:nor/>
                      </m:rPr>
                      <a:rPr lang="en-US" sz="2400" dirty="0"/>
                      <m:t> 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028" y="2937294"/>
                <a:ext cx="3262771" cy="614014"/>
              </a:xfrm>
              <a:prstGeom prst="rect">
                <a:avLst/>
              </a:prstGeom>
              <a:blipFill>
                <a:blip r:embed="rId13"/>
                <a:stretch>
                  <a:fillRect l="-935" b="-99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380999" y="5184304"/>
            <a:ext cx="85381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50013" y="5157719"/>
            <a:ext cx="8538129" cy="1200329"/>
          </a:xfrm>
          <a:prstGeom prst="rect">
            <a:avLst/>
          </a:prstGeom>
          <a:solidFill>
            <a:srgbClr val="92D050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ta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9652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31" grpId="0"/>
      <p:bldP spid="32" grpId="0" animBg="1"/>
      <p:bldP spid="33" grpId="0" animBg="1"/>
      <p:bldP spid="34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/>
      <p:bldP spid="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8571" y="898822"/>
            <a:ext cx="4370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41263" y="1327577"/>
                <a:ext cx="8494633" cy="6217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𝑎</m:t>
                    </m:r>
                    <m:r>
                      <a:rPr lang="en-US" sz="2400" b="0" i="1" smtClean="0">
                        <a:latin typeface="Cambria Math"/>
                      </a:rPr>
                      <m:t>) 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sz="2400" dirty="0"/>
                      <m:t>x</m:t>
                    </m:r>
                    <m:r>
                      <a:rPr lang="en-US" sz="2400" b="0" i="1" dirty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3 </m:t>
                        </m:r>
                      </m:den>
                    </m:f>
                  </m:oMath>
                </a14:m>
                <a:r>
                  <a:rPr lang="en-US" sz="2400" dirty="0" smtClean="0"/>
                  <a:t>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400" b="0" i="0" smtClean="0">
                        <a:latin typeface="Cambria Math"/>
                      </a:rPr>
                      <m:t>                  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b</m:t>
                    </m:r>
                  </m:oMath>
                </a14:m>
                <a:r>
                  <a:rPr lang="en-US" sz="2400" dirty="0" smtClean="0"/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sz="2400" b="0" i="0" smtClean="0">
                        <a:latin typeface="Cambria Math"/>
                      </a:rPr>
                      <m:t>  </m:t>
                    </m:r>
                    <m:r>
                      <m:rPr>
                        <m:nor/>
                      </m:rPr>
                      <a:rPr lang="en-US" sz="2400" dirty="0"/>
                      <m:t>+</m:t>
                    </m:r>
                    <m:r>
                      <a:rPr lang="en-US" sz="2400" b="0" i="1" dirty="0" smtClean="0"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3 </m:t>
                        </m:r>
                      </m:den>
                    </m:f>
                    <m:r>
                      <m:rPr>
                        <m:nor/>
                      </m:rPr>
                      <a:rPr lang="en-US" sz="2400" dirty="0"/>
                      <m:t>x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smtClean="0"/>
                  <a:t>		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sz="2400" b="0" i="0" smtClean="0">
                        <a:latin typeface="Cambria Math"/>
                      </a:rPr>
                      <m:t> − </m:t>
                    </m:r>
                    <m:r>
                      <a:rPr lang="en-US" sz="2400" i="1" dirty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3 </m:t>
                        </m:r>
                      </m:den>
                    </m:f>
                  </m:oMath>
                </a14:m>
                <a:r>
                  <a:rPr lang="en-US" sz="2400" dirty="0" smtClean="0"/>
                  <a:t>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263" y="1327577"/>
                <a:ext cx="8494633" cy="621773"/>
              </a:xfrm>
              <a:prstGeom prst="rect">
                <a:avLst/>
              </a:prstGeom>
              <a:blipFill>
                <a:blip r:embed="rId2"/>
                <a:stretch>
                  <a:fillRect b="-98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-192135" y="1958253"/>
                <a:ext cx="3034171" cy="621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𝑎</m:t>
                      </m:r>
                      <m:r>
                        <a:rPr lang="en-US" sz="2400" i="1" smtClean="0">
                          <a:latin typeface="Cambria Math"/>
                        </a:rPr>
                        <m:t>)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m:rPr>
                          <m:nor/>
                        </m:rPr>
                        <a:rPr lang="en-US" sz="2400" dirty="0"/>
                        <m:t>x</m:t>
                      </m:r>
                      <m:r>
                        <a:rPr lang="en-US" sz="2400" i="1" dirty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3 </m:t>
                          </m:r>
                        </m:den>
                      </m:f>
                      <m:r>
                        <m:rPr>
                          <m:nor/>
                        </m:rPr>
                        <a:rPr lang="en-US" sz="2400" dirty="0"/>
                        <m:t> +  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92135" y="1958253"/>
                <a:ext cx="3034171" cy="621773"/>
              </a:xfrm>
              <a:prstGeom prst="rect">
                <a:avLst/>
              </a:prstGeom>
              <a:blipFill>
                <a:blip r:embed="rId3"/>
                <a:stretch>
                  <a:fillRect b="-196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0327" y="2806416"/>
                <a:ext cx="3061991" cy="6219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3</m:t>
                        </m:r>
                      </m:den>
                    </m:f>
                  </m:oMath>
                </a14:m>
                <a:r>
                  <a:rPr lang="en-US" sz="2400" dirty="0" smtClean="0"/>
                  <a:t>  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327" y="2806416"/>
                <a:ext cx="3061991" cy="621902"/>
              </a:xfrm>
              <a:prstGeom prst="rect">
                <a:avLst/>
              </a:prstGeom>
              <a:blipFill>
                <a:blip r:embed="rId4"/>
                <a:stretch>
                  <a:fillRect l="-3187" b="-98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25357" y="3436364"/>
                <a:ext cx="3937679" cy="6222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   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400" dirty="0" smtClean="0"/>
                  <a:t>      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357" y="3436364"/>
                <a:ext cx="3937679" cy="622222"/>
              </a:xfrm>
              <a:prstGeom prst="rect">
                <a:avLst/>
              </a:prstGeom>
              <a:blipFill>
                <a:blip r:embed="rId5"/>
                <a:stretch>
                  <a:fillRect l="-2477" b="-98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66171" y="4113809"/>
                <a:ext cx="4177166" cy="616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2400" dirty="0" smtClean="0"/>
                  <a:t> 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171" y="4113809"/>
                <a:ext cx="4177166" cy="616964"/>
              </a:xfrm>
              <a:prstGeom prst="rect">
                <a:avLst/>
              </a:prstGeom>
              <a:blipFill>
                <a:blip r:embed="rId6"/>
                <a:stretch>
                  <a:fillRect l="-2190" b="-99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45992" y="4745647"/>
                <a:ext cx="2528591" cy="6146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 13  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992" y="4745647"/>
                <a:ext cx="2528591" cy="614655"/>
              </a:xfrm>
              <a:prstGeom prst="rect">
                <a:avLst/>
              </a:prstGeom>
              <a:blipFill>
                <a:blip r:embed="rId7"/>
                <a:stretch>
                  <a:fillRect l="-3614" b="-99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1949737" y="3450820"/>
            <a:ext cx="5941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(</a:t>
            </a:r>
            <a:r>
              <a:rPr lang="en-US" sz="1400" dirty="0">
                <a:solidFill>
                  <a:srgbClr val="FF0000"/>
                </a:solidFill>
              </a:rPr>
              <a:t>3</a:t>
            </a:r>
            <a:r>
              <a:rPr lang="en-US" sz="1400" dirty="0" smtClean="0">
                <a:solidFill>
                  <a:srgbClr val="FF0000"/>
                </a:solidFill>
              </a:rPr>
              <a:t>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27881" y="3436364"/>
            <a:ext cx="5941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(2)</a:t>
            </a:r>
            <a:endParaRPr lang="en-US" sz="1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371493" y="1958254"/>
                <a:ext cx="3034171" cy="621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b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)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sz="2400" dirty="0"/>
                      <m:t>+</m:t>
                    </m:r>
                    <m:r>
                      <a:rPr lang="en-US" sz="2400" b="0" i="1" dirty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3 </m:t>
                        </m:r>
                      </m:den>
                    </m:f>
                    <m:r>
                      <m:rPr>
                        <m:nor/>
                      </m:rPr>
                      <a:rPr lang="en-US" sz="2400" dirty="0"/>
                      <m:t>x</m:t>
                    </m:r>
                    <m:r>
                      <a:rPr lang="en-US" sz="2400" b="0" i="1" dirty="0" smtClean="0"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1493" y="1958254"/>
                <a:ext cx="3034171" cy="621773"/>
              </a:xfrm>
              <a:prstGeom prst="rect">
                <a:avLst/>
              </a:prstGeom>
              <a:blipFill>
                <a:blip r:embed="rId8"/>
                <a:stretch>
                  <a:fillRect l="-3012" b="-98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419873" y="2574448"/>
                <a:ext cx="3061991" cy="6219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5 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2 </m:t>
                        </m:r>
                      </m:den>
                    </m:f>
                  </m:oMath>
                </a14:m>
                <a:r>
                  <a:rPr lang="en-US" sz="2400" dirty="0" smtClean="0"/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4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3" y="2574448"/>
                <a:ext cx="3061991" cy="621902"/>
              </a:xfrm>
              <a:prstGeom prst="rect">
                <a:avLst/>
              </a:prstGeom>
              <a:blipFill>
                <a:blip r:embed="rId9"/>
                <a:stretch>
                  <a:fillRect l="-2988" b="-8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376330" y="3190642"/>
                <a:ext cx="3937679" cy="6222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 smtClean="0"/>
                  <a:t>  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6330" y="3190642"/>
                <a:ext cx="3937679" cy="622222"/>
              </a:xfrm>
              <a:prstGeom prst="rect">
                <a:avLst/>
              </a:prstGeom>
              <a:blipFill>
                <a:blip r:embed="rId10"/>
                <a:stretch>
                  <a:fillRect l="-2477" b="-98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3419873" y="3820148"/>
                <a:ext cx="4177166" cy="6146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30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2400" dirty="0" smtClean="0"/>
                  <a:t>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3" y="3820148"/>
                <a:ext cx="4177166" cy="614655"/>
              </a:xfrm>
              <a:prstGeom prst="rect">
                <a:avLst/>
              </a:prstGeom>
              <a:blipFill>
                <a:blip r:embed="rId11"/>
                <a:stretch>
                  <a:fillRect l="-2190" b="-11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3419872" y="4437112"/>
                <a:ext cx="2528591" cy="6146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 31  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437112"/>
                <a:ext cx="2528591" cy="614655"/>
              </a:xfrm>
              <a:prstGeom prst="rect">
                <a:avLst/>
              </a:prstGeom>
              <a:blipFill>
                <a:blip r:embed="rId12"/>
                <a:stretch>
                  <a:fillRect l="-3614" b="-99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/>
          <p:cNvSpPr txBox="1"/>
          <p:nvPr/>
        </p:nvSpPr>
        <p:spPr>
          <a:xfrm>
            <a:off x="3804575" y="3132186"/>
            <a:ext cx="5941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(6)</a:t>
            </a:r>
            <a:endParaRPr lang="en-US" sz="1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233571" y="1959462"/>
                <a:ext cx="3034171" cy="621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sz="2400" b="0" i="0" smtClean="0">
                        <a:latin typeface="Cambria Math"/>
                      </a:rPr>
                      <m:t> −</m:t>
                    </m:r>
                    <m:r>
                      <a:rPr lang="en-US" sz="2400" b="0" i="1" dirty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3 </m:t>
                        </m:r>
                      </m:den>
                    </m:f>
                    <m:r>
                      <m:rPr>
                        <m:nor/>
                      </m:rPr>
                      <a:rPr lang="en-US" sz="2400" dirty="0"/>
                      <m:t>x</m:t>
                    </m:r>
                    <m:r>
                      <a:rPr lang="en-US" sz="2400" b="0" i="1" dirty="0" smtClean="0"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571" y="1959462"/>
                <a:ext cx="3034171" cy="621773"/>
              </a:xfrm>
              <a:prstGeom prst="rect">
                <a:avLst/>
              </a:prstGeom>
              <a:blipFill>
                <a:blip r:embed="rId13"/>
                <a:stretch>
                  <a:fillRect l="-3219" b="-98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281951" y="2575656"/>
                <a:ext cx="3061991" cy="6219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5 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2 </m:t>
                        </m:r>
                      </m:den>
                    </m:f>
                  </m:oMath>
                </a14:m>
                <a:r>
                  <a:rPr lang="en-US" sz="2400" dirty="0" smtClean="0"/>
                  <a:t>  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4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1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1951" y="2575656"/>
                <a:ext cx="3061991" cy="621902"/>
              </a:xfrm>
              <a:prstGeom prst="rect">
                <a:avLst/>
              </a:prstGeom>
              <a:blipFill>
                <a:blip r:embed="rId14"/>
                <a:stretch>
                  <a:fillRect l="-3187" b="-8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6238408" y="3191850"/>
                <a:ext cx="3937679" cy="61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 smtClean="0"/>
                  <a:t>    -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8408" y="3191850"/>
                <a:ext cx="3937679" cy="619913"/>
              </a:xfrm>
              <a:prstGeom prst="rect">
                <a:avLst/>
              </a:prstGeom>
              <a:blipFill>
                <a:blip r:embed="rId15"/>
                <a:stretch>
                  <a:fillRect l="-2322" b="-99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6281951" y="3821356"/>
                <a:ext cx="4177166" cy="6222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15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400" dirty="0" smtClean="0"/>
                  <a:t> 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1951" y="3821356"/>
                <a:ext cx="4177166" cy="622222"/>
              </a:xfrm>
              <a:prstGeom prst="rect">
                <a:avLst/>
              </a:prstGeom>
              <a:blipFill>
                <a:blip r:embed="rId16"/>
                <a:stretch>
                  <a:fillRect l="-2336" b="-98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281950" y="4438320"/>
                <a:ext cx="2528591" cy="6148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 7  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1950" y="4438320"/>
                <a:ext cx="2528591" cy="614848"/>
              </a:xfrm>
              <a:prstGeom prst="rect">
                <a:avLst/>
              </a:prstGeom>
              <a:blipFill>
                <a:blip r:embed="rId17"/>
                <a:stretch>
                  <a:fillRect l="-3865" b="-89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6665438" y="3146050"/>
            <a:ext cx="5941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(</a:t>
            </a:r>
            <a:r>
              <a:rPr lang="en-US" sz="1400" dirty="0">
                <a:solidFill>
                  <a:srgbClr val="FF0000"/>
                </a:solidFill>
              </a:rPr>
              <a:t>3</a:t>
            </a:r>
            <a:r>
              <a:rPr lang="en-US" sz="1400" dirty="0" smtClean="0">
                <a:solidFill>
                  <a:srgbClr val="FF0000"/>
                </a:solidFill>
              </a:rPr>
              <a:t>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344725" y="3156572"/>
            <a:ext cx="5941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(2)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652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2" grpId="0"/>
      <p:bldP spid="31" grpId="0"/>
      <p:bldP spid="32" grpId="0" animBg="1"/>
      <p:bldP spid="33" grpId="0" animBg="1"/>
      <p:bldP spid="34" grpId="0" animBg="1"/>
      <p:bldP spid="35" grpId="0" animBg="1"/>
      <p:bldP spid="36" grpId="0" animBg="1"/>
      <p:bldP spid="37" grpId="0"/>
      <p:bldP spid="38" grpId="0" animBg="1"/>
      <p:bldP spid="39" grpId="0" animBg="1"/>
      <p:bldP spid="40" grpId="0" animBg="1"/>
      <p:bldP spid="41" grpId="0" animBg="1"/>
      <p:bldP spid="42" grpId="0" animBg="1"/>
      <p:bldP spid="43" grpId="0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63655" y="530714"/>
                <a:ext cx="8484809" cy="13860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Bài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Người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smtClean="0">
                    <a:latin typeface="Times New Roman" pitchFamily="18" charset="0"/>
                    <a:cs typeface="Times New Roman" pitchFamily="18" charset="0"/>
                  </a:rPr>
                  <a:t>ta cho một vòi nước chảy vào bể chưa có nước. Lần thứ nhất chảy vào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bể</a:t>
                </a:r>
                <a:r>
                  <a:rPr lang="en-US" sz="2400" smtClean="0">
                    <a:latin typeface="Times New Roman" pitchFamily="18" charset="0"/>
                    <a:cs typeface="Times New Roman" pitchFamily="18" charset="0"/>
                  </a:rPr>
                  <a:t>, lần thứ hai chảy vào thêm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 5</m:t>
                        </m:r>
                      </m:den>
                    </m:f>
                  </m:oMath>
                </a14:m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bể</a:t>
                </a:r>
                <a:r>
                  <a:rPr lang="en-US" sz="2400" smtClean="0">
                    <a:latin typeface="Times New Roman" pitchFamily="18" charset="0"/>
                    <a:cs typeface="Times New Roman" pitchFamily="18" charset="0"/>
                  </a:rPr>
                  <a:t>. Hỏi còn mấy phần bể chưa có nước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655" y="530714"/>
                <a:ext cx="8484809" cy="1386020"/>
              </a:xfrm>
              <a:prstGeom prst="rect">
                <a:avLst/>
              </a:prstGeom>
              <a:blipFill>
                <a:blip r:embed="rId2"/>
                <a:stretch>
                  <a:fillRect l="-1078" t="-3524" r="-1940" b="-74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/>
          <p:cNvCxnSpPr/>
          <p:nvPr/>
        </p:nvCxnSpPr>
        <p:spPr>
          <a:xfrm>
            <a:off x="399122" y="1412466"/>
            <a:ext cx="2590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210659" y="1412466"/>
            <a:ext cx="366546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63655" y="2022066"/>
                <a:ext cx="4326467" cy="18785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smtClean="0">
                    <a:latin typeface="Times New Roman" pitchFamily="18" charset="0"/>
                    <a:cs typeface="Times New Roman" pitchFamily="18" charset="0"/>
                  </a:rPr>
                  <a:t>Tóm tắt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: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smtClean="0">
                    <a:latin typeface="Times New Roman" pitchFamily="18" charset="0"/>
                    <a:cs typeface="Times New Roman" pitchFamily="18" charset="0"/>
                  </a:rPr>
                  <a:t>Lần thứ nhất chảy vào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bể;</a:t>
                </a:r>
              </a:p>
              <a:p>
                <a:r>
                  <a:rPr lang="en-US" sz="2400" smtClean="0">
                    <a:latin typeface="Times New Roman" pitchFamily="18" charset="0"/>
                    <a:cs typeface="Times New Roman" pitchFamily="18" charset="0"/>
                  </a:rPr>
                  <a:t>Lần thứ hai chảy vào thêm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2 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bể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</a:p>
              <a:p>
                <a:r>
                  <a:rPr lang="en-US" sz="2400" smtClean="0">
                    <a:latin typeface="Times New Roman" pitchFamily="18" charset="0"/>
                    <a:cs typeface="Times New Roman" pitchFamily="18" charset="0"/>
                  </a:rPr>
                  <a:t>Còn mấy phần bể chưa có nước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655" y="2022066"/>
                <a:ext cx="4326467" cy="1878528"/>
              </a:xfrm>
              <a:prstGeom prst="rect">
                <a:avLst/>
              </a:prstGeom>
              <a:blipFill>
                <a:blip r:embed="rId3"/>
                <a:stretch>
                  <a:fillRect l="-2113" t="-2597" b="-6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5043390" y="1771682"/>
            <a:ext cx="3435164" cy="1981200"/>
            <a:chOff x="5025268" y="1273616"/>
            <a:chExt cx="3435164" cy="1981200"/>
          </a:xfrm>
        </p:grpSpPr>
        <p:sp>
          <p:nvSpPr>
            <p:cNvPr id="24" name="Cube 23"/>
            <p:cNvSpPr/>
            <p:nvPr/>
          </p:nvSpPr>
          <p:spPr>
            <a:xfrm>
              <a:off x="5025268" y="1273616"/>
              <a:ext cx="3432932" cy="1981200"/>
            </a:xfrm>
            <a:prstGeom prst="cub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047040" y="2264216"/>
              <a:ext cx="2899532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 14"/>
            <p:cNvCxnSpPr/>
            <p:nvPr/>
          </p:nvCxnSpPr>
          <p:spPr>
            <a:xfrm flipV="1">
              <a:off x="7927032" y="1819672"/>
              <a:ext cx="53340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834517" y="4111163"/>
                <a:ext cx="6461289" cy="2774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Bài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giải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: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phần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bể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đã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nước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r>
                  <a:rPr lang="en-US" sz="2400" dirty="0" smtClean="0"/>
                  <a:t>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29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35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(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bể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  <a:p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phần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bể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chưa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nước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1 -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29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35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35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(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bể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  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Đápsố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35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bể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4517" y="4111163"/>
                <a:ext cx="6461289" cy="2774221"/>
              </a:xfrm>
              <a:prstGeom prst="rect">
                <a:avLst/>
              </a:prstGeom>
              <a:blipFill>
                <a:blip r:embed="rId4"/>
                <a:stretch>
                  <a:fillRect l="-1509" t="-1758" b="-10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9173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3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99694" y="648953"/>
            <a:ext cx="73846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23 450kg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2710kg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-gam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4507" y="1969885"/>
            <a:ext cx="43709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23 450kg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phê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2710kg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        ? kg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458614" y="2815218"/>
            <a:ext cx="1447800" cy="243905"/>
            <a:chOff x="4267200" y="2188028"/>
            <a:chExt cx="1447800" cy="243905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4267200" y="2312191"/>
              <a:ext cx="14478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5715000" y="2188028"/>
              <a:ext cx="0" cy="2286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4267200" y="2203333"/>
              <a:ext cx="0" cy="2286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4458614" y="3246227"/>
            <a:ext cx="1447800" cy="243905"/>
            <a:chOff x="4267200" y="2619037"/>
            <a:chExt cx="1447800" cy="243905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4267200" y="2743200"/>
              <a:ext cx="14478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715000" y="2619037"/>
              <a:ext cx="0" cy="2286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4267200" y="2634342"/>
              <a:ext cx="0" cy="2286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5906414" y="3241808"/>
            <a:ext cx="1447800" cy="243905"/>
            <a:chOff x="4267200" y="2619037"/>
            <a:chExt cx="1447800" cy="24390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4267200" y="2743200"/>
              <a:ext cx="14478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715000" y="2619037"/>
              <a:ext cx="0" cy="2286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267200" y="2634342"/>
              <a:ext cx="0" cy="2286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4611014" y="253219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2710kg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5684768" y="2145382"/>
            <a:ext cx="443291" cy="28956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313143" y="3630162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kg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31034" y="4186823"/>
            <a:ext cx="615995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		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0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– gam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	2710  </a:t>
            </a:r>
            <a:r>
              <a:rPr lang="en-US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2 = 5420 (kg)</a:t>
            </a:r>
          </a:p>
          <a:p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– gam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2710 + 5420 = 8130 (kg)</a:t>
            </a:r>
          </a:p>
          <a:p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-gam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23450 – 8130 = 15320 (kg)</a:t>
            </a:r>
          </a:p>
          <a:p>
            <a:r>
              <a:rPr lang="en-US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15320 kg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phê</a:t>
            </a:r>
            <a:endParaRPr lang="en-US" sz="2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524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20" grpId="0" animBg="1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flower-rose-013_0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734881">
            <a:off x="3124200" y="4343400"/>
            <a:ext cx="1676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2390" name="WordArt 6" descr="Woven mat"/>
          <p:cNvSpPr>
            <a:spLocks noChangeArrowheads="1" noChangeShapeType="1" noTextEdit="1"/>
          </p:cNvSpPr>
          <p:nvPr/>
        </p:nvSpPr>
        <p:spPr bwMode="auto">
          <a:xfrm>
            <a:off x="1447800" y="1676400"/>
            <a:ext cx="64770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>
              <a:defRPr/>
            </a:pPr>
            <a:r>
              <a:rPr lang="en-US" sz="3600" b="1" kern="10" dirty="0" err="1" smtClean="0">
                <a:ln w="9525">
                  <a:round/>
                  <a:headEnd/>
                  <a:tailEnd/>
                </a:ln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 smtClean="0">
                <a:ln w="9525">
                  <a:round/>
                  <a:headEnd/>
                  <a:tailEnd/>
                </a:ln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kern="10" dirty="0">
              <a:ln w="9525">
                <a:round/>
                <a:headEnd/>
                <a:tailEnd/>
              </a:ln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7701" name="dong mau lac hong pp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8915400" y="6553200"/>
            <a:ext cx="228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6705600" y="6400800"/>
            <a:ext cx="22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.</a:t>
            </a:r>
          </a:p>
        </p:txBody>
      </p:sp>
      <p:pic>
        <p:nvPicPr>
          <p:cNvPr id="22534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400000">
            <a:off x="7092950" y="-768350"/>
            <a:ext cx="4445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5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4650" y="538163"/>
            <a:ext cx="539750" cy="250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6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400000" flipV="1">
            <a:off x="1600200" y="-685800"/>
            <a:ext cx="381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7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8229600" y="533400"/>
            <a:ext cx="533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8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5400000">
            <a:off x="1403350" y="5002213"/>
            <a:ext cx="550863" cy="243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9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V="1">
            <a:off x="328613" y="3810000"/>
            <a:ext cx="509587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0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6246599" flipV="1">
            <a:off x="7312819" y="5179219"/>
            <a:ext cx="534987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1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 flipV="1">
            <a:off x="8148638" y="3657600"/>
            <a:ext cx="614362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2" name="Picture 2" descr="flower-rose-013_0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67200" y="4038600"/>
            <a:ext cx="1676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3" name="Picture 2" descr="flower-rose-013_0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719955">
            <a:off x="5105400" y="4373563"/>
            <a:ext cx="152400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4" name="Picture 17" descr="Obst100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295400" y="4419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2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2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7701"/>
                </p:tgtEl>
              </p:cMediaNode>
            </p:audio>
          </p:childTnLst>
        </p:cTn>
      </p:par>
    </p:tnLst>
    <p:bldLst>
      <p:bldP spid="15770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922</Words>
  <Application>Microsoft Office PowerPoint</Application>
  <PresentationFormat>On-screen Show (4:3)</PresentationFormat>
  <Paragraphs>90</Paragraphs>
  <Slides>7</Slides>
  <Notes>0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TRANGVIET 0987094209</dc:creator>
  <cp:lastModifiedBy>THANH HUONG</cp:lastModifiedBy>
  <cp:revision>87</cp:revision>
  <dcterms:created xsi:type="dcterms:W3CDTF">2006-08-16T00:00:00Z</dcterms:created>
  <dcterms:modified xsi:type="dcterms:W3CDTF">2023-03-12T14:05:53Z</dcterms:modified>
</cp:coreProperties>
</file>