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2"/>
  </p:notesMasterIdLst>
  <p:sldIdLst>
    <p:sldId id="342" r:id="rId3"/>
    <p:sldId id="343" r:id="rId4"/>
    <p:sldId id="345" r:id="rId5"/>
    <p:sldId id="346" r:id="rId6"/>
    <p:sldId id="354" r:id="rId7"/>
    <p:sldId id="355" r:id="rId8"/>
    <p:sldId id="356" r:id="rId9"/>
    <p:sldId id="357" r:id="rId10"/>
    <p:sldId id="358" r:id="rId11"/>
    <p:sldId id="359" r:id="rId12"/>
    <p:sldId id="366" r:id="rId13"/>
    <p:sldId id="360" r:id="rId14"/>
    <p:sldId id="368" r:id="rId15"/>
    <p:sldId id="361" r:id="rId16"/>
    <p:sldId id="362" r:id="rId17"/>
    <p:sldId id="363" r:id="rId18"/>
    <p:sldId id="370" r:id="rId19"/>
    <p:sldId id="364" r:id="rId20"/>
    <p:sldId id="372" r:id="rId21"/>
    <p:sldId id="375" r:id="rId22"/>
    <p:sldId id="373" r:id="rId23"/>
    <p:sldId id="376" r:id="rId24"/>
    <p:sldId id="377" r:id="rId25"/>
    <p:sldId id="378" r:id="rId26"/>
    <p:sldId id="379" r:id="rId27"/>
    <p:sldId id="380" r:id="rId28"/>
    <p:sldId id="385" r:id="rId29"/>
    <p:sldId id="349" r:id="rId30"/>
    <p:sldId id="350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49" autoAdjust="0"/>
  </p:normalViewPr>
  <p:slideViewPr>
    <p:cSldViewPr>
      <p:cViewPr>
        <p:scale>
          <a:sx n="100" d="100"/>
          <a:sy n="100" d="100"/>
        </p:scale>
        <p:origin x="-296" y="100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91B93-DC42-4EC1-A045-22995AB05D6E}" type="datetimeFigureOut">
              <a:rPr lang="en-GB" smtClean="0"/>
              <a:t>12/03/2023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1084F-4330-4485-A64A-64677961C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552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18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20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1084F-4330-4485-A64A-64677961C829}" type="slidenum">
              <a:rPr lang="en-GB" smtClean="0"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9ACD5-4993-490D-9F63-8857A175D726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8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9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10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14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15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9635BF5-24D9-4262-8900-6959B089B787}" type="slidenum">
              <a:rPr lang="en-US" smtClean="0"/>
              <a:t>16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49950" y="0"/>
            <a:ext cx="1106620" cy="1106620"/>
            <a:chOff x="1823782" y="-662155"/>
            <a:chExt cx="8504024" cy="8504024"/>
          </a:xfrm>
        </p:grpSpPr>
        <p:sp>
          <p:nvSpPr>
            <p:cNvPr id="8" name="椭圆 7"/>
            <p:cNvSpPr/>
            <p:nvPr/>
          </p:nvSpPr>
          <p:spPr>
            <a:xfrm>
              <a:off x="1823782" y="-662155"/>
              <a:ext cx="8504024" cy="850402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12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642085" y="156148"/>
              <a:ext cx="6867418" cy="6867418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8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4779">
            <a:off x="923045" y="187004"/>
            <a:ext cx="581233" cy="449040"/>
          </a:xfrm>
          <a:prstGeom prst="rect">
            <a:avLst/>
          </a:prstGeom>
        </p:spPr>
      </p:pic>
      <p:pic>
        <p:nvPicPr>
          <p:cNvPr id="18" name="PA_图片 4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9" b="43631"/>
          <a:stretch>
            <a:fillRect/>
          </a:stretch>
        </p:blipFill>
        <p:spPr>
          <a:xfrm>
            <a:off x="3481446" y="4550067"/>
            <a:ext cx="5662554" cy="59871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20012" y="167583"/>
            <a:ext cx="771454" cy="771454"/>
          </a:xfrm>
          <a:prstGeom prst="ellipse">
            <a:avLst/>
          </a:prstGeom>
          <a:solidFill>
            <a:srgbClr val="5AA909"/>
          </a:solidFill>
          <a:ln w="12700">
            <a:noFill/>
          </a:ln>
          <a:effectLst>
            <a:innerShdw dist="215900" dir="13500000">
              <a:srgbClr val="008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 -0.21921 C 0.01953 -0.15602 0.01836 -0.12824 0.01862 -0.0919 C 0.02044 -0.05139 4.16667E-6 -0.02454 4.16667E-6 -1.11111E-6 " pathEditMode="relative" rAng="0" ptsTypes="AAA">
                                      <p:cBhvr>
                                        <p:cTn id="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6870700" cy="12001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771900" cy="2743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3771900" cy="1314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2800350"/>
            <a:ext cx="3771900" cy="1314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3716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560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183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2D403905-5EA5-4630-AB5F-60E375331FE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6870700" cy="12001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371600"/>
            <a:ext cx="3771900" cy="1314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2800350"/>
            <a:ext cx="3771900" cy="1314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10100" y="1371600"/>
            <a:ext cx="3771900" cy="2743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3716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560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183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2F177111-4B6D-4365-8E01-DE8BA1D357C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2A511-9A73-4147-B547-5C4BD1497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20719-4FF1-496F-B3B4-3914A49D0E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CF6780-D32C-47FB-A276-F11498CA5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2C678E8-5BD8-4F14-A906-70119DF775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3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notesSlide" Target="../notesSlides/notesSlide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25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Documents%20and%20Settings\Mr.LONG\Desktop\Photo%20slideshow.avi" TargetMode="External"/><Relationship Id="rId1" Type="http://schemas.microsoft.com/office/2007/relationships/media" Target="file:///C:\Documents%20and%20Settings\Mr.LONG\Desktop\Photo%20slideshow.avi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Documents%20and%20Settings\Mr.LONG\Desktop\Photo%20slideshow.avi" TargetMode="External"/><Relationship Id="rId1" Type="http://schemas.microsoft.com/office/2007/relationships/media" Target="file:///C:\Documents%20and%20Settings\Mr.LONG\Desktop\Photo%20slideshow.avi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1367837" y="-496616"/>
            <a:ext cx="6378018" cy="6378018"/>
            <a:chOff x="1823782" y="-662155"/>
            <a:chExt cx="8504024" cy="8504024"/>
          </a:xfrm>
        </p:grpSpPr>
        <p:sp>
          <p:nvSpPr>
            <p:cNvPr id="62" name="椭圆 61"/>
            <p:cNvSpPr/>
            <p:nvPr/>
          </p:nvSpPr>
          <p:spPr>
            <a:xfrm>
              <a:off x="1823782" y="-662155"/>
              <a:ext cx="8504024" cy="850402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12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642085" y="156148"/>
              <a:ext cx="6867418" cy="6867418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8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36" name="椭圆 35"/>
          <p:cNvSpPr/>
          <p:nvPr/>
        </p:nvSpPr>
        <p:spPr>
          <a:xfrm>
            <a:off x="2347991" y="469250"/>
            <a:ext cx="4446285" cy="4446285"/>
          </a:xfrm>
          <a:prstGeom prst="ellipse">
            <a:avLst/>
          </a:prstGeom>
          <a:gradFill>
            <a:gsLst>
              <a:gs pos="91000">
                <a:srgbClr val="008000">
                  <a:alpha val="0"/>
                </a:srgbClr>
              </a:gs>
              <a:gs pos="68000">
                <a:srgbClr val="5AA909"/>
              </a:gs>
            </a:gsLst>
            <a:lin ang="5400000" scaled="1"/>
          </a:gradFill>
          <a:ln w="12700">
            <a:noFill/>
          </a:ln>
          <a:effectLst>
            <a:innerShdw dist="241300" dir="13500000">
              <a:srgbClr val="008000">
                <a:alpha val="2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ym typeface="+mn-lt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97" y="1166808"/>
            <a:ext cx="7365206" cy="3121819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>
            <a:fillRect/>
          </a:stretch>
        </p:blipFill>
        <p:spPr>
          <a:xfrm>
            <a:off x="2082635" y="749509"/>
            <a:ext cx="1220197" cy="164358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>
            <a:fillRect/>
          </a:stretch>
        </p:blipFill>
        <p:spPr>
          <a:xfrm>
            <a:off x="6431734" y="1701733"/>
            <a:ext cx="1010693" cy="164358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34" y="13607"/>
            <a:ext cx="1581510" cy="311538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560756" y="13607"/>
            <a:ext cx="1581510" cy="31153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8388" y="1653422"/>
            <a:ext cx="41440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Amazone" panose="03020702060507090A04" pitchFamily="66" charset="0"/>
              </a:rPr>
              <a:t>Khoa học</a:t>
            </a:r>
          </a:p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Amazone" panose="03020702060507090A04" pitchFamily="66" charset="0"/>
              </a:rPr>
              <a:t>Nóng, lạnh và nhiệt độ </a:t>
            </a:r>
          </a:p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Amazone" panose="03020702060507090A04" pitchFamily="66" charset="0"/>
              </a:rPr>
              <a:t>(tiếp theo)</a:t>
            </a:r>
            <a:endParaRPr lang="en-US" sz="3600" b="1" dirty="0">
              <a:solidFill>
                <a:schemeClr val="bg1"/>
              </a:solidFill>
              <a:latin typeface="Amazone" panose="03020702060507090A04" pitchFamily="66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C:\Users\Welcome\Desktop\DẠY HỌC ONL\hình\tri_ong_dot_1-1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98" y="102437"/>
            <a:ext cx="4394102" cy="247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uop 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" y="2599994"/>
            <a:ext cx="4717001" cy="254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5032424" y="3288409"/>
            <a:ext cx="38290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200" b="1" dirty="0">
              <a:solidFill>
                <a:srgbClr val="002060"/>
              </a:solidFill>
              <a:latin typeface=".VnTime" panose="020B7200000000000000" pitchFamily="34" charset="0"/>
            </a:endParaRPr>
          </a:p>
        </p:txBody>
      </p:sp>
      <p:pic>
        <p:nvPicPr>
          <p:cNvPr id="12" name="Picture 18" descr="tu l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-164261"/>
            <a:ext cx="476193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>
            <a:fillRect/>
          </a:stretch>
        </p:blipFill>
        <p:spPr>
          <a:xfrm>
            <a:off x="874243" y="148609"/>
            <a:ext cx="4988865" cy="3121819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1174897" y="1112235"/>
            <a:ext cx="2561711" cy="2561711"/>
            <a:chOff x="1823782" y="-662155"/>
            <a:chExt cx="8504024" cy="8504024"/>
          </a:xfrm>
        </p:grpSpPr>
        <p:grpSp>
          <p:nvGrpSpPr>
            <p:cNvPr id="4" name="组合 64"/>
            <p:cNvGrpSpPr/>
            <p:nvPr/>
          </p:nvGrpSpPr>
          <p:grpSpPr>
            <a:xfrm>
              <a:off x="1823782" y="-662155"/>
              <a:ext cx="8504024" cy="8504024"/>
              <a:chOff x="1823782" y="-662155"/>
              <a:chExt cx="8504024" cy="8504024"/>
            </a:xfrm>
          </p:grpSpPr>
          <p:sp>
            <p:nvSpPr>
              <p:cNvPr id="6" name="椭圆 61"/>
              <p:cNvSpPr/>
              <p:nvPr/>
            </p:nvSpPr>
            <p:spPr>
              <a:xfrm>
                <a:off x="1823782" y="-662155"/>
                <a:ext cx="8504024" cy="8504024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12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7" name="椭圆 63"/>
              <p:cNvSpPr/>
              <p:nvPr/>
            </p:nvSpPr>
            <p:spPr>
              <a:xfrm>
                <a:off x="2642085" y="156148"/>
                <a:ext cx="6867418" cy="6867418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8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  <p:sp>
          <p:nvSpPr>
            <p:cNvPr id="5" name="椭圆 35"/>
            <p:cNvSpPr/>
            <p:nvPr/>
          </p:nvSpPr>
          <p:spPr>
            <a:xfrm>
              <a:off x="3130654" y="625667"/>
              <a:ext cx="5928380" cy="5928380"/>
            </a:xfrm>
            <a:prstGeom prst="ellipse">
              <a:avLst/>
            </a:prstGeom>
            <a:solidFill>
              <a:srgbClr val="5AA909"/>
            </a:solidFill>
            <a:ln w="12700">
              <a:noFill/>
            </a:ln>
            <a:effectLst>
              <a:innerShdw dist="215900" dir="13500000">
                <a:srgbClr val="008000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8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9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22" y="13607"/>
            <a:ext cx="1581510" cy="3115385"/>
          </a:xfrm>
          <a:prstGeom prst="rect">
            <a:avLst/>
          </a:prstGeom>
        </p:spPr>
      </p:pic>
      <p:pic>
        <p:nvPicPr>
          <p:cNvPr id="10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60756" y="13607"/>
            <a:ext cx="1581510" cy="3115385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5" y="490344"/>
            <a:ext cx="1142877" cy="10478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92090" y="2051281"/>
            <a:ext cx="6431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500" b="1" dirty="0">
                <a:solidFill>
                  <a:schemeClr val="bg1"/>
                </a:solidFill>
                <a:latin typeface="Amazone" panose="03020702060507090A04" pitchFamily="66" charset="0"/>
              </a:rPr>
              <a:t>2</a:t>
            </a:r>
            <a:r>
              <a:rPr lang="vi-VN" sz="4500" b="1" dirty="0" smtClean="0">
                <a:solidFill>
                  <a:schemeClr val="bg1"/>
                </a:solidFill>
                <a:latin typeface="Amazone" panose="03020702060507090A04" pitchFamily="66" charset="0"/>
              </a:rPr>
              <a:t>)</a:t>
            </a:r>
            <a:endParaRPr lang="vi-VN" sz="4500" b="1" dirty="0">
              <a:solidFill>
                <a:schemeClr val="bg1"/>
              </a:solidFill>
              <a:latin typeface="Amazone" panose="03020702060507090A04" pitchFamily="66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570605" y="1760220"/>
            <a:ext cx="5379085" cy="1447800"/>
          </a:xfrm>
          <a:prstGeom prst="roundRect">
            <a:avLst/>
          </a:prstGeom>
          <a:solidFill>
            <a:srgbClr val="5AA909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81400" y="1674495"/>
            <a:ext cx="53263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Amazone" panose="03020702060507090A04" pitchFamily="66" charset="0"/>
              </a:rPr>
              <a:t>Nước nở ra khi nóng lên </a:t>
            </a:r>
          </a:p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Amazone" panose="03020702060507090A04" pitchFamily="66" charset="0"/>
              </a:rPr>
              <a:t>và co lại khi lạnh đi</a:t>
            </a:r>
            <a:endParaRPr lang="vi-VN" sz="3600" b="1" dirty="0">
              <a:solidFill>
                <a:schemeClr val="bg1"/>
              </a:solidFill>
              <a:latin typeface="Amazone" panose="03020702060507090A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447800" y="133350"/>
            <a:ext cx="6686550" cy="175432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7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700" b="1" dirty="0">
                <a:solidFill>
                  <a:srgbClr val="0070C0"/>
                </a:solidFill>
                <a:latin typeface=".VnTime" panose="020B7200000000000000" pitchFamily="34" charset="0"/>
              </a:rPr>
              <a:t>:  </a:t>
            </a:r>
            <a:endParaRPr lang="vi-VN" sz="2700" b="1" dirty="0" smtClean="0">
              <a:solidFill>
                <a:srgbClr val="0070C0"/>
              </a:solidFill>
              <a:latin typeface=".VnTime" panose="020B7200000000000000" pitchFamily="34" charset="0"/>
            </a:endParaRPr>
          </a:p>
          <a:p>
            <a:pPr eaLnBrk="1" hangingPunct="1"/>
            <a:r>
              <a:rPr lang="en-US" sz="27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co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71575" lvl="1" indent="-428625">
              <a:buFontTx/>
              <a:buChar char="-"/>
            </a:pP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71575" lvl="1" indent="-428625">
              <a:buFontTx/>
              <a:buChar char="-"/>
            </a:pP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700" b="1" dirty="0">
              <a:solidFill>
                <a:srgbClr val="0070C0"/>
              </a:solidFill>
              <a:latin typeface=".VnTime" panose="020B7200000000000000" pitchFamily="34" charset="0"/>
            </a:endParaRPr>
          </a:p>
        </p:txBody>
      </p:sp>
      <p:pic>
        <p:nvPicPr>
          <p:cNvPr id="12" name="Picture 28" descr="Nong_lanh_va_nhiet_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87676"/>
            <a:ext cx="8963574" cy="324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038130864 (1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25262" y="1106454"/>
            <a:ext cx="4124325" cy="1464231"/>
          </a:xfrm>
          <a:prstGeom prst="round2Diag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2896" y="2924457"/>
            <a:ext cx="4124325" cy="1464231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410" name="Picture 2" descr="C:\Users\Welcome\Desktop\DẠY HỌC ONL\hình\88043387-foam-finger-thermometer-character-cartoon-colle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6795"/>
            <a:ext cx="3476625" cy="51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7411" name="Picture 3" descr="C:\Users\Welcome\Desktop\DẠY HỌC ONL\hình\unnamed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6095" y="0"/>
            <a:ext cx="26982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895600" y="628139"/>
            <a:ext cx="3639341" cy="3746718"/>
          </a:xfrm>
          <a:prstGeom prst="round2DiagRect">
            <a:avLst/>
          </a:prstGeom>
          <a:solidFill>
            <a:srgbClr val="FF4F4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" descr="C:\Users\Welcome\Desktop\DẠY HỌC ONL\hình\unnamed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3"/>
          <a:stretch>
            <a:fillRect/>
          </a:stretch>
        </p:blipFill>
        <p:spPr bwMode="auto">
          <a:xfrm>
            <a:off x="6781800" y="0"/>
            <a:ext cx="2342147" cy="518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895600" y="620571"/>
            <a:ext cx="3657600" cy="3746718"/>
          </a:xfrm>
          <a:prstGeom prst="round2DiagRect">
            <a:avLst/>
          </a:prstGeom>
          <a:solidFill>
            <a:srgbClr val="2FA6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52400" y="1581150"/>
            <a:ext cx="5715000" cy="2145268"/>
          </a:xfrm>
          <a:prstGeom prst="round2Diag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298" name="Picture 10" descr="C:\Users\Welcome\Desktop\DẠY HỌC ONL\hình\88043391-colección-de-dibujos-animados-de-personajes-de-termómetro-ge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16" y="0"/>
            <a:ext cx="3049589" cy="51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>
            <a:fillRect/>
          </a:stretch>
        </p:blipFill>
        <p:spPr>
          <a:xfrm>
            <a:off x="874243" y="148609"/>
            <a:ext cx="4988865" cy="3121819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1174897" y="1112235"/>
            <a:ext cx="2561711" cy="2561711"/>
            <a:chOff x="1823782" y="-662155"/>
            <a:chExt cx="8504024" cy="8504024"/>
          </a:xfrm>
        </p:grpSpPr>
        <p:grpSp>
          <p:nvGrpSpPr>
            <p:cNvPr id="4" name="组合 64"/>
            <p:cNvGrpSpPr/>
            <p:nvPr/>
          </p:nvGrpSpPr>
          <p:grpSpPr>
            <a:xfrm>
              <a:off x="1823782" y="-662155"/>
              <a:ext cx="8504024" cy="8504024"/>
              <a:chOff x="1823782" y="-662155"/>
              <a:chExt cx="8504024" cy="8504024"/>
            </a:xfrm>
          </p:grpSpPr>
          <p:sp>
            <p:nvSpPr>
              <p:cNvPr id="6" name="椭圆 61"/>
              <p:cNvSpPr/>
              <p:nvPr/>
            </p:nvSpPr>
            <p:spPr>
              <a:xfrm>
                <a:off x="1823782" y="-662155"/>
                <a:ext cx="8504024" cy="8504024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12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7" name="椭圆 63"/>
              <p:cNvSpPr/>
              <p:nvPr/>
            </p:nvSpPr>
            <p:spPr>
              <a:xfrm>
                <a:off x="2642085" y="156148"/>
                <a:ext cx="6867418" cy="6867418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8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  <p:sp>
          <p:nvSpPr>
            <p:cNvPr id="5" name="椭圆 35"/>
            <p:cNvSpPr/>
            <p:nvPr/>
          </p:nvSpPr>
          <p:spPr>
            <a:xfrm>
              <a:off x="3130654" y="625667"/>
              <a:ext cx="5928380" cy="5928380"/>
            </a:xfrm>
            <a:prstGeom prst="ellipse">
              <a:avLst/>
            </a:prstGeom>
            <a:solidFill>
              <a:srgbClr val="5AA909"/>
            </a:solidFill>
            <a:ln w="12700">
              <a:noFill/>
            </a:ln>
            <a:effectLst>
              <a:innerShdw dist="215900" dir="13500000">
                <a:srgbClr val="008000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8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9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22" y="13607"/>
            <a:ext cx="1581510" cy="3115385"/>
          </a:xfrm>
          <a:prstGeom prst="rect">
            <a:avLst/>
          </a:prstGeom>
        </p:spPr>
      </p:pic>
      <p:pic>
        <p:nvPicPr>
          <p:cNvPr id="10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60756" y="13607"/>
            <a:ext cx="1581510" cy="3115385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5" y="490344"/>
            <a:ext cx="1142877" cy="10478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92090" y="2051281"/>
            <a:ext cx="6431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500" b="1" dirty="0">
                <a:solidFill>
                  <a:schemeClr val="bg1"/>
                </a:solidFill>
                <a:latin typeface="Amazone" panose="03020702060507090A04" pitchFamily="66" charset="0"/>
              </a:rPr>
              <a:t>3</a:t>
            </a:r>
            <a:r>
              <a:rPr lang="vi-VN" sz="4500" b="1" dirty="0" smtClean="0">
                <a:solidFill>
                  <a:schemeClr val="bg1"/>
                </a:solidFill>
                <a:latin typeface="Amazone" panose="03020702060507090A04" pitchFamily="66" charset="0"/>
              </a:rPr>
              <a:t>)</a:t>
            </a:r>
            <a:endParaRPr lang="vi-VN" sz="4500" b="1" dirty="0">
              <a:solidFill>
                <a:schemeClr val="bg1"/>
              </a:solidFill>
              <a:latin typeface="Amazone" panose="03020702060507090A04" pitchFamily="66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570739" y="1759983"/>
            <a:ext cx="4739167" cy="1447518"/>
          </a:xfrm>
          <a:prstGeom prst="roundRect">
            <a:avLst/>
          </a:prstGeom>
          <a:solidFill>
            <a:srgbClr val="5AA909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06903" y="1839458"/>
            <a:ext cx="379943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 smtClean="0">
                <a:solidFill>
                  <a:schemeClr val="bg1"/>
                </a:solidFill>
                <a:latin typeface="Amazone" panose="03020702060507090A04" pitchFamily="66" charset="0"/>
              </a:rPr>
              <a:t>Những ứng dụng </a:t>
            </a:r>
          </a:p>
          <a:p>
            <a:pPr algn="ctr"/>
            <a:r>
              <a:rPr lang="vi-VN" sz="4400" b="1" dirty="0" smtClean="0">
                <a:solidFill>
                  <a:schemeClr val="bg1"/>
                </a:solidFill>
                <a:latin typeface="Amazone" panose="03020702060507090A04" pitchFamily="66" charset="0"/>
              </a:rPr>
              <a:t>trong thực tế</a:t>
            </a:r>
            <a:endParaRPr lang="vi-VN" sz="4400" b="1" dirty="0">
              <a:solidFill>
                <a:schemeClr val="bg1"/>
              </a:solidFill>
              <a:latin typeface="Amazone" panose="03020702060507090A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140743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Welcome\Desktop\DẠY HỌC ONL\hình\nuoc-dun-doi-co-an-toan-de-u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" y="57150"/>
            <a:ext cx="5633238" cy="42030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elcome\Desktop\DẠY HỌC ONL\hình\am-dun-sieu-toc-lock-lock-hang-khuyen-mai-tu-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57150"/>
            <a:ext cx="3432032" cy="42030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314450" y="4338387"/>
            <a:ext cx="6515100" cy="777101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huom 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72"/>
            <a:ext cx="9144000" cy="517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AutoShape 9"/>
          <p:cNvSpPr>
            <a:spLocks noChangeArrowheads="1"/>
          </p:cNvSpPr>
          <p:nvPr/>
        </p:nvSpPr>
        <p:spPr bwMode="auto">
          <a:xfrm>
            <a:off x="381000" y="3886200"/>
            <a:ext cx="8382000" cy="1257300"/>
          </a:xfrm>
          <a:prstGeom prst="flowChartTerminator">
            <a:avLst/>
          </a:prstGeom>
          <a:solidFill>
            <a:srgbClr val="FCEFA2"/>
          </a:solidFill>
          <a:ln w="9525">
            <a:solidFill>
              <a:schemeClr val="tx1"/>
            </a:solidFill>
            <a:miter lim="800000"/>
          </a:ln>
        </p:spPr>
        <p:txBody>
          <a:bodyPr wrap="none" lIns="69686" tIns="34843" rIns="69686" bIns="34843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sao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bị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sốt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endParaRPr lang="vi-VN" altLang="en-US" sz="2800" b="1" dirty="0" smtClean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r>
              <a:rPr lang="en-US" altLang="en-US" sz="2800" b="1" dirty="0" err="1" smtClean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dùng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túi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đá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chườm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lên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trán</a:t>
            </a:r>
            <a:r>
              <a:rPr lang="en-US" altLang="en-US" sz="28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flipH="1">
            <a:off x="5795848" y="1693394"/>
            <a:ext cx="2758169" cy="1362478"/>
            <a:chOff x="8011915" y="2257858"/>
            <a:chExt cx="3604624" cy="1816637"/>
          </a:xfrm>
        </p:grpSpPr>
        <p:sp>
          <p:nvSpPr>
            <p:cNvPr id="22" name="五边形 21"/>
            <p:cNvSpPr/>
            <p:nvPr/>
          </p:nvSpPr>
          <p:spPr>
            <a:xfrm>
              <a:off x="8011915" y="2257858"/>
              <a:ext cx="3604624" cy="612086"/>
            </a:xfrm>
            <a:prstGeom prst="homePlate">
              <a:avLst/>
            </a:prstGeom>
            <a:gradFill flip="none" rotWithShape="1">
              <a:gsLst>
                <a:gs pos="0">
                  <a:srgbClr val="5AA909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4" name="五边形 23"/>
            <p:cNvSpPr/>
            <p:nvPr/>
          </p:nvSpPr>
          <p:spPr>
            <a:xfrm>
              <a:off x="8011915" y="3462409"/>
              <a:ext cx="3604624" cy="612086"/>
            </a:xfrm>
            <a:prstGeom prst="homePlate">
              <a:avLst/>
            </a:prstGeom>
            <a:gradFill flip="none" rotWithShape="1">
              <a:gsLst>
                <a:gs pos="0">
                  <a:srgbClr val="5AA909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69" name="图片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3" y="1174018"/>
            <a:ext cx="7365206" cy="312181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654098" y="490344"/>
            <a:ext cx="3805493" cy="3805493"/>
            <a:chOff x="1823782" y="-662155"/>
            <a:chExt cx="8504024" cy="8504024"/>
          </a:xfrm>
        </p:grpSpPr>
        <p:grpSp>
          <p:nvGrpSpPr>
            <p:cNvPr id="65" name="组合 64"/>
            <p:cNvGrpSpPr/>
            <p:nvPr/>
          </p:nvGrpSpPr>
          <p:grpSpPr>
            <a:xfrm>
              <a:off x="1823782" y="-662155"/>
              <a:ext cx="8504024" cy="8504024"/>
              <a:chOff x="1823782" y="-662155"/>
              <a:chExt cx="8504024" cy="8504024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1823782" y="-662155"/>
                <a:ext cx="8504024" cy="8504024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12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2642085" y="156148"/>
                <a:ext cx="6867418" cy="6867418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8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3130654" y="625667"/>
              <a:ext cx="5928380" cy="5928380"/>
            </a:xfrm>
            <a:prstGeom prst="ellipse">
              <a:avLst/>
            </a:prstGeom>
            <a:solidFill>
              <a:srgbClr val="5AA909"/>
            </a:solidFill>
            <a:ln w="12700">
              <a:noFill/>
            </a:ln>
            <a:effectLst>
              <a:innerShdw dist="215900" dir="13500000">
                <a:srgbClr val="008000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022" y="13607"/>
            <a:ext cx="1581510" cy="311538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60756" y="13607"/>
            <a:ext cx="1581510" cy="31153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37" y="490344"/>
            <a:ext cx="1142877" cy="1047885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617987" y="1693393"/>
            <a:ext cx="2703468" cy="459065"/>
          </a:xfrm>
          <a:prstGeom prst="homePlate">
            <a:avLst/>
          </a:prstGeom>
          <a:gradFill flip="none" rotWithShape="1">
            <a:gsLst>
              <a:gs pos="0">
                <a:srgbClr val="5AA90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站酷小薇LOGO体" panose="02010600010101010101" pitchFamily="2" charset="-122"/>
              <a:ea typeface="站酷小薇LOGO体" panose="02010600010101010101" pitchFamily="2" charset="-122"/>
            </a:endParaRPr>
          </a:p>
        </p:txBody>
      </p:sp>
      <p:sp>
        <p:nvSpPr>
          <p:cNvPr id="20" name="五边形 19"/>
          <p:cNvSpPr/>
          <p:nvPr/>
        </p:nvSpPr>
        <p:spPr>
          <a:xfrm>
            <a:off x="617987" y="2596807"/>
            <a:ext cx="2703468" cy="459065"/>
          </a:xfrm>
          <a:prstGeom prst="homePlate">
            <a:avLst/>
          </a:prstGeom>
          <a:gradFill flip="none" rotWithShape="1">
            <a:gsLst>
              <a:gs pos="0">
                <a:srgbClr val="5AA90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Rectangle 2"/>
          <p:cNvSpPr/>
          <p:nvPr/>
        </p:nvSpPr>
        <p:spPr>
          <a:xfrm>
            <a:off x="3239743" y="1987687"/>
            <a:ext cx="2664512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950" b="1" dirty="0">
                <a:solidFill>
                  <a:schemeClr val="bg1"/>
                </a:solidFill>
                <a:latin typeface="Amazone" panose="03020702060507090A04" pitchFamily="66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1123950"/>
            <a:ext cx="5715000" cy="3439239"/>
          </a:xfrm>
          <a:prstGeom prst="round2Diag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chườm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8" name="Picture 10" descr="C:\Users\Welcome\Desktop\DẠY HỌC ONL\hình\88043391-colección-de-dibujos-animados-de-personajes-de-termómetro-ge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16" y="0"/>
            <a:ext cx="3049589" cy="51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16945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b="1" dirty="0">
                <a:solidFill>
                  <a:srgbClr val="000066"/>
                </a:solidFill>
                <a:cs typeface="Times New Roman Regular" panose="02020603050405020304" charset="0"/>
              </a:rPr>
              <a:t/>
            </a:r>
            <a:br>
              <a:rPr lang="vi-VN" altLang="en-US" b="1" dirty="0">
                <a:solidFill>
                  <a:srgbClr val="000066"/>
                </a:solidFill>
                <a:cs typeface="Times New Roman Regular" panose="02020603050405020304" charset="0"/>
              </a:rPr>
            </a:br>
            <a:r>
              <a:rPr lang="en-US" altLang="en-US" b="1" dirty="0">
                <a:cs typeface="Times New Roman Regular" panose="02020603050405020304" charset="0"/>
              </a:rPr>
              <a:t> </a:t>
            </a:r>
            <a:endParaRPr lang="en-US" altLang="en-US" b="1" dirty="0">
              <a:solidFill>
                <a:srgbClr val="000066"/>
              </a:solidFill>
              <a:cs typeface="Times New Roman Regular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14445" r="20195" b="10000"/>
          <a:stretch>
            <a:fillRect/>
          </a:stretch>
        </p:blipFill>
        <p:spPr>
          <a:xfrm>
            <a:off x="5402179" y="0"/>
            <a:ext cx="3741821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366" y="873966"/>
            <a:ext cx="49610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366" y="2941990"/>
            <a:ext cx="49610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4" name="Picture 8" descr="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c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76268"/>
            <a:ext cx="4419600" cy="2571750"/>
          </a:xfrm>
        </p:spPr>
      </p:pic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4632158" y="2112999"/>
            <a:ext cx="4318000" cy="521970"/>
          </a:xfrm>
          <a:prstGeom prst="rect">
            <a:avLst/>
          </a:prstGeom>
          <a:ln w="9525">
            <a:solidFill>
              <a:schemeClr val="bg1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Băng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 tan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châu</a:t>
            </a:r>
            <a:r>
              <a:rPr lang="en-US" altLang="en-US" sz="2800" b="1" dirty="0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 Nam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Cực</a:t>
            </a:r>
            <a:endParaRPr lang="en-US" altLang="en-US" sz="2800" b="1" dirty="0">
              <a:solidFill>
                <a:srgbClr val="0000FF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5185560" y="4626048"/>
            <a:ext cx="3211195" cy="5219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Băng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trôi</a:t>
            </a:r>
            <a:r>
              <a:rPr lang="en-US" altLang="en-US" sz="2800" b="1" dirty="0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 Bold" panose="02020603050405020304" charset="0"/>
                <a:cs typeface="Times New Roman Bold" panose="02020603050405020304" charset="0"/>
              </a:rPr>
              <a:t>biển</a:t>
            </a:r>
            <a:endParaRPr lang="en-US" altLang="en-US" sz="2800" b="1" dirty="0">
              <a:solidFill>
                <a:srgbClr val="0000FF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7" name="Picture 2" descr="Cáº­u BÃ© CÃ¢y BÃºt ChÃ¬ Váº½ TrÆ°á»ng - Miá»n PhÃ­ vector hÃ¬nh áº£nh trÃ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12412"/>
            <a:ext cx="1919755" cy="166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417764" y="907699"/>
            <a:ext cx="4038600" cy="2410599"/>
          </a:xfrm>
          <a:prstGeom prst="cloudCallout">
            <a:avLst>
              <a:gd name="adj1" fmla="val -24408"/>
              <a:gd name="adj2" fmla="val 684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? 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Qua 2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bức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ảnh</a:t>
            </a:r>
            <a:r>
              <a:rPr lang="vi-VN" altLang="en-US" sz="2400" b="1" dirty="0" smtClean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,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liên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</a:t>
            </a:r>
            <a:r>
              <a:rPr lang="vi-VN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ưởng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đến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hiện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tượng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xảy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trái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648200" y="1352550"/>
            <a:ext cx="4495800" cy="4000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     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Khi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núi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lửa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thì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ảnh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h</a:t>
            </a:r>
            <a:r>
              <a:rPr lang="vi-VN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ưởng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nh</a:t>
            </a:r>
            <a:r>
              <a:rPr lang="vi-VN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ư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với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môi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tr</a:t>
            </a:r>
            <a:r>
              <a:rPr lang="vi-VN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ường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xung</a:t>
            </a:r>
            <a:r>
              <a:rPr lang="vi-VN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quanh?</a:t>
            </a:r>
          </a:p>
        </p:txBody>
      </p:sp>
      <p:pic>
        <p:nvPicPr>
          <p:cNvPr id="52233" name="Picture 9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" y="2246630"/>
            <a:ext cx="4125595" cy="28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080912052557-83-2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" y="0"/>
            <a:ext cx="4125595" cy="224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qustionbig_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7805" y="1123331"/>
            <a:ext cx="895350" cy="87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65722" y="114301"/>
            <a:ext cx="541853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350"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31639" y="847777"/>
            <a:ext cx="7886700" cy="25723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257175" indent="-257175" algn="ctr">
              <a:lnSpc>
                <a:spcPct val="112000"/>
              </a:lnSpc>
              <a:defRPr/>
            </a:pPr>
            <a:r>
              <a:rPr lang="en-US" sz="2400" b="1" dirty="0" err="1">
                <a:latin typeface="HP001 4 hàng" panose="020B0603050302020204" pitchFamily="34" charset="0"/>
              </a:rPr>
              <a:t>Thứ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vi-VN" altLang="en-US" sz="2400" b="1" dirty="0">
                <a:latin typeface="HP001 4 hàng" panose="020B0603050302020204" pitchFamily="34" charset="0"/>
              </a:rPr>
              <a:t>hai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err="1">
                <a:latin typeface="HP001 4 hàng" panose="020B0603050302020204" pitchFamily="34" charset="0"/>
              </a:rPr>
              <a:t>ngày</a:t>
            </a:r>
            <a:r>
              <a:rPr lang="en-US" sz="2400" b="1"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latin typeface="HP001 4 hàng" panose="020B0603050302020204" pitchFamily="34" charset="0"/>
              </a:rPr>
              <a:t>14 </a:t>
            </a:r>
            <a:r>
              <a:rPr 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sz="2400" b="1" dirty="0">
                <a:latin typeface="HP001 4 hàng" panose="020B0603050302020204" pitchFamily="34" charset="0"/>
              </a:rPr>
              <a:t> 3 </a:t>
            </a:r>
            <a:r>
              <a:rPr lang="en-US" sz="2400" b="1" err="1">
                <a:latin typeface="HP001 4 hàng" panose="020B0603050302020204" pitchFamily="34" charset="0"/>
              </a:rPr>
              <a:t>năm</a:t>
            </a:r>
            <a:r>
              <a:rPr lang="en-US" sz="2400" b="1"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latin typeface="HP001 4 hàng" panose="020B0603050302020204" pitchFamily="34" charset="0"/>
              </a:rPr>
              <a:t>2023</a:t>
            </a:r>
            <a:endParaRPr lang="en-US" sz="2400" b="1" dirty="0">
              <a:latin typeface="HP001 4 hàng" panose="020B0603050302020204" pitchFamily="34" charset="0"/>
            </a:endParaRPr>
          </a:p>
          <a:p>
            <a:pPr marL="257175" indent="-257175" algn="ctr">
              <a:lnSpc>
                <a:spcPct val="112000"/>
              </a:lnSpc>
              <a:defRPr/>
            </a:pPr>
            <a:r>
              <a:rPr lang="en-US" sz="2400" b="1" dirty="0" err="1">
                <a:latin typeface="HP001 4 hàng" panose="020B0603050302020204" pitchFamily="34" charset="0"/>
              </a:rPr>
              <a:t>Khoa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học</a:t>
            </a:r>
            <a:endParaRPr lang="en-US" sz="2400" b="1" dirty="0">
              <a:latin typeface="HP001 4 hàng" panose="020B0603050302020204" pitchFamily="34" charset="0"/>
            </a:endParaRPr>
          </a:p>
          <a:p>
            <a:pPr marL="257175" indent="-257175" algn="ctr">
              <a:lnSpc>
                <a:spcPct val="112000"/>
              </a:lnSpc>
              <a:defRPr/>
            </a:pPr>
            <a:r>
              <a:rPr lang="vi-VN" sz="2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Nóng, lạnh và nhiệt độ </a:t>
            </a:r>
            <a:r>
              <a:rPr 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tiếp</a:t>
            </a:r>
            <a:r>
              <a:rPr 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)</a:t>
            </a:r>
            <a:endParaRPr lang="vi-VN" sz="2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257175" indent="-257175" algn="ctr">
              <a:lnSpc>
                <a:spcPct val="112000"/>
              </a:lnSpc>
              <a:defRPr/>
            </a:pP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12000"/>
              </a:lnSpc>
              <a:defRPr/>
            </a:pPr>
            <a:r>
              <a:rPr lang="vi-VN" sz="2400" b="1" dirty="0" smtClean="0">
                <a:solidFill>
                  <a:srgbClr val="00B050"/>
                </a:solidFill>
                <a:latin typeface="HP001 4 hàng" panose="020B0603050302020204" pitchFamily="34" charset="0"/>
              </a:rPr>
              <a:t>Nước và các chất lỏng khác nở ra khi nóng lên và co lại khi lạnh đi</a:t>
            </a:r>
            <a:endParaRPr lang="en-US" sz="24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图片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611891"/>
            <a:ext cx="2696305" cy="1606310"/>
          </a:xfrm>
          <a:prstGeom prst="rect">
            <a:avLst/>
          </a:prstGeom>
        </p:spPr>
      </p:pic>
      <p:pic>
        <p:nvPicPr>
          <p:cNvPr id="5" name="图片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2" y="3178497"/>
            <a:ext cx="681514" cy="6393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75"/>
          <p:cNvGrpSpPr/>
          <p:nvPr/>
        </p:nvGrpSpPr>
        <p:grpSpPr>
          <a:xfrm rot="2427509">
            <a:off x="2661972" y="4591791"/>
            <a:ext cx="403877" cy="396399"/>
            <a:chOff x="10646778" y="4753862"/>
            <a:chExt cx="751521" cy="737702"/>
          </a:xfrm>
        </p:grpSpPr>
        <p:sp>
          <p:nvSpPr>
            <p:cNvPr id="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2" name="组合 58"/>
          <p:cNvGrpSpPr/>
          <p:nvPr/>
        </p:nvGrpSpPr>
        <p:grpSpPr>
          <a:xfrm>
            <a:off x="7014639" y="209452"/>
            <a:ext cx="1118731" cy="1133119"/>
            <a:chOff x="1673399" y="1978088"/>
            <a:chExt cx="1808162" cy="3844925"/>
          </a:xfrm>
        </p:grpSpPr>
        <p:sp>
          <p:nvSpPr>
            <p:cNvPr id="13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MH_SubTitle_1"/>
            <p:cNvSpPr/>
            <p:nvPr>
              <p:custDataLst>
                <p:tags r:id="rId10"/>
              </p:custDataLst>
            </p:nvPr>
          </p:nvSpPr>
          <p:spPr bwMode="auto">
            <a:xfrm>
              <a:off x="1673399" y="1978088"/>
              <a:ext cx="1808162" cy="1460500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18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5" name="组合 61"/>
          <p:cNvGrpSpPr/>
          <p:nvPr/>
        </p:nvGrpSpPr>
        <p:grpSpPr>
          <a:xfrm>
            <a:off x="7879507" y="456125"/>
            <a:ext cx="1048995" cy="953000"/>
            <a:chOff x="3618086" y="2343213"/>
            <a:chExt cx="1695450" cy="3233738"/>
          </a:xfrm>
        </p:grpSpPr>
        <p:sp>
          <p:nvSpPr>
            <p:cNvPr id="16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MH_SubTitle_3"/>
            <p:cNvSpPr/>
            <p:nvPr>
              <p:custDataLst>
                <p:tags r:id="rId8"/>
              </p:custDataLst>
            </p:nvPr>
          </p:nvSpPr>
          <p:spPr bwMode="auto">
            <a:xfrm>
              <a:off x="3618086" y="2343213"/>
              <a:ext cx="1695450" cy="1373188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17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8" name="组合 64"/>
          <p:cNvGrpSpPr/>
          <p:nvPr/>
        </p:nvGrpSpPr>
        <p:grpSpPr>
          <a:xfrm>
            <a:off x="7497583" y="821599"/>
            <a:ext cx="859430" cy="776622"/>
            <a:chOff x="2770361" y="3341751"/>
            <a:chExt cx="1389063" cy="2635250"/>
          </a:xfrm>
        </p:grpSpPr>
        <p:sp>
          <p:nvSpPr>
            <p:cNvPr id="19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" name="MH_Other_4"/>
            <p:cNvSpPr/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MH_SubTitle_2"/>
            <p:cNvSpPr/>
            <p:nvPr>
              <p:custDataLst>
                <p:tags r:id="rId5"/>
              </p:custDataLst>
            </p:nvPr>
          </p:nvSpPr>
          <p:spPr bwMode="auto">
            <a:xfrm>
              <a:off x="2817986" y="3341751"/>
              <a:ext cx="1341438" cy="1085850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MH_Other_5"/>
            <p:cNvSpPr/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3" name="组合 69"/>
          <p:cNvGrpSpPr/>
          <p:nvPr/>
        </p:nvGrpSpPr>
        <p:grpSpPr>
          <a:xfrm>
            <a:off x="8380003" y="1196406"/>
            <a:ext cx="734689" cy="613344"/>
            <a:chOff x="4608686" y="3741801"/>
            <a:chExt cx="1187450" cy="2081212"/>
          </a:xfrm>
        </p:grpSpPr>
        <p:sp>
          <p:nvSpPr>
            <p:cNvPr id="24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-1" fmla="*/ 73609 w 118265"/>
                <a:gd name="connsiteY0-2" fmla="*/ 0 h 696489"/>
                <a:gd name="connsiteX1-3" fmla="*/ 117507 w 118265"/>
                <a:gd name="connsiteY1-4" fmla="*/ 140864 h 696489"/>
                <a:gd name="connsiteX2-5" fmla="*/ 38132 w 118265"/>
                <a:gd name="connsiteY2-6" fmla="*/ 293264 h 696489"/>
                <a:gd name="connsiteX3-7" fmla="*/ 32 w 118265"/>
                <a:gd name="connsiteY3-8" fmla="*/ 429789 h 696489"/>
                <a:gd name="connsiteX4-9" fmla="*/ 31782 w 118265"/>
                <a:gd name="connsiteY4-10" fmla="*/ 594889 h 696489"/>
                <a:gd name="connsiteX5-11" fmla="*/ 47657 w 118265"/>
                <a:gd name="connsiteY5-12" fmla="*/ 696489 h 6964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5" name="MH_SubTitle_4"/>
            <p:cNvSpPr/>
            <p:nvPr>
              <p:custDataLst>
                <p:tags r:id="rId2"/>
              </p:custDataLst>
            </p:nvPr>
          </p:nvSpPr>
          <p:spPr bwMode="auto">
            <a:xfrm>
              <a:off x="4608686" y="3741801"/>
              <a:ext cx="1187450" cy="9620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12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r="5293"/>
          <a:stretch>
            <a:fillRect/>
          </a:stretch>
        </p:blipFill>
        <p:spPr bwMode="auto">
          <a:xfrm>
            <a:off x="0" y="1"/>
            <a:ext cx="6876256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 rot="21162391">
            <a:off x="1931626" y="553224"/>
            <a:ext cx="2119051" cy="81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9762" tIns="24881" rIns="49762" bIns="24881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4950" b="1" dirty="0" err="1">
                <a:solidFill>
                  <a:srgbClr val="FF0000"/>
                </a:solidFill>
                <a:latin typeface="Amazone" panose="03020702060507090A04" pitchFamily="66" charset="0"/>
                <a:cs typeface="Times New Roman" panose="02020603050405020304" pitchFamily="18" charset="0"/>
              </a:rPr>
              <a:t>Dặn</a:t>
            </a:r>
            <a:r>
              <a:rPr lang="en-US" altLang="zh-CN" sz="4950" b="1" dirty="0">
                <a:solidFill>
                  <a:srgbClr val="FF0000"/>
                </a:solidFill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solidFill>
                  <a:srgbClr val="FF0000"/>
                </a:solidFill>
                <a:latin typeface="Amazone" panose="03020702060507090A04" pitchFamily="66" charset="0"/>
                <a:cs typeface="Times New Roman" panose="02020603050405020304" pitchFamily="18" charset="0"/>
              </a:rPr>
              <a:t>dò</a:t>
            </a:r>
            <a:r>
              <a:rPr lang="en-US" altLang="zh-CN" sz="4950" b="1" dirty="0">
                <a:solidFill>
                  <a:srgbClr val="FF0000"/>
                </a:solidFill>
                <a:latin typeface="Amazone" panose="03020702060507090A04" pitchFamily="66" charset="0"/>
                <a:cs typeface="Times New Roman" panose="02020603050405020304" pitchFamily="18" charset="0"/>
              </a:rPr>
              <a:t>:</a:t>
            </a:r>
            <a:endParaRPr lang="zh-CN" altLang="en-US" sz="4950" b="1" dirty="0">
              <a:solidFill>
                <a:srgbClr val="FF0000"/>
              </a:solidFill>
              <a:latin typeface="Amazone" panose="03020702060507090A04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1140225">
            <a:off x="2049769" y="1747632"/>
            <a:ext cx="2423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vi-VN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Ôn lại bài</a:t>
            </a:r>
          </a:p>
          <a:p>
            <a:pPr algn="just"/>
            <a:endParaRPr lang="en-US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vi-VN" sz="2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sau</a:t>
            </a:r>
            <a:endParaRPr lang="en-US" sz="2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7176" descr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17" y="252793"/>
            <a:ext cx="2406592" cy="35360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660233" y="843559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tốt</a:t>
            </a:r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1367837" y="-496616"/>
            <a:ext cx="6378018" cy="6378018"/>
            <a:chOff x="1823782" y="-662155"/>
            <a:chExt cx="8504024" cy="8504024"/>
          </a:xfrm>
        </p:grpSpPr>
        <p:sp>
          <p:nvSpPr>
            <p:cNvPr id="62" name="椭圆 61"/>
            <p:cNvSpPr/>
            <p:nvPr/>
          </p:nvSpPr>
          <p:spPr>
            <a:xfrm>
              <a:off x="1823782" y="-662155"/>
              <a:ext cx="8504024" cy="850402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12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2642085" y="156148"/>
              <a:ext cx="6867418" cy="6867418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8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36" name="椭圆 35"/>
          <p:cNvSpPr/>
          <p:nvPr/>
        </p:nvSpPr>
        <p:spPr>
          <a:xfrm>
            <a:off x="2347991" y="469250"/>
            <a:ext cx="4446285" cy="4446285"/>
          </a:xfrm>
          <a:prstGeom prst="ellipse">
            <a:avLst/>
          </a:prstGeom>
          <a:gradFill>
            <a:gsLst>
              <a:gs pos="91000">
                <a:srgbClr val="008000">
                  <a:alpha val="0"/>
                </a:srgbClr>
              </a:gs>
              <a:gs pos="68000">
                <a:srgbClr val="5AA909"/>
              </a:gs>
            </a:gsLst>
            <a:lin ang="5400000" scaled="1"/>
          </a:gradFill>
          <a:ln w="12700">
            <a:noFill/>
          </a:ln>
          <a:effectLst>
            <a:innerShdw dist="241300" dir="13500000">
              <a:srgbClr val="008000">
                <a:alpha val="2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Amazone" panose="03020702060507090A04" pitchFamily="66" charset="0"/>
              </a:rPr>
              <a:t>Chào tạm biệt 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>
            <a:fillRect/>
          </a:stretch>
        </p:blipFill>
        <p:spPr>
          <a:xfrm>
            <a:off x="2082635" y="749509"/>
            <a:ext cx="1220197" cy="164358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>
            <a:fillRect/>
          </a:stretch>
        </p:blipFill>
        <p:spPr>
          <a:xfrm>
            <a:off x="6431734" y="1701733"/>
            <a:ext cx="1010693" cy="164358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34" y="13607"/>
            <a:ext cx="1581510" cy="311538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60756" y="13607"/>
            <a:ext cx="1581510" cy="311538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704215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399" y="1542415"/>
            <a:ext cx="7831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40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Muốn đo nhiệt độ của vật, người ta sử dụng nhiệt kế.</a:t>
            </a:r>
          </a:p>
          <a:p>
            <a:pPr algn="just">
              <a:buFontTx/>
              <a:buChar char="-"/>
            </a:pPr>
            <a:r>
              <a:rPr lang="en-US" sz="240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nhiều loại nhiệt kế khác nhau như: nhiệt kế đo nhiệt độ cơ thể, nhiệt kế đo nhiệt độ không khí,…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199" y="2761615"/>
            <a:ext cx="7831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3590885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r>
              <a:rPr lang="en-US" sz="2400" baseline="30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22" y="13607"/>
            <a:ext cx="1581510" cy="311538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60756" y="-11331"/>
            <a:ext cx="1581510" cy="3115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14575" y="12001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dirty="0" smtClean="0">
                <a:solidFill>
                  <a:schemeClr val="bg1"/>
                </a:solidFill>
                <a:latin typeface="Amazone" panose="03020702060507090A04" pitchFamily="66" charset="0"/>
              </a:rPr>
              <a:t>(</a:t>
            </a:r>
            <a:r>
              <a:rPr lang="vi-VN" b="1" dirty="0">
                <a:solidFill>
                  <a:schemeClr val="bg1"/>
                </a:solidFill>
                <a:latin typeface="Amazone" panose="03020702060507090A04" pitchFamily="66" charset="0"/>
              </a:rPr>
              <a:t>tiếp theo)</a:t>
            </a:r>
            <a:endParaRPr lang="en-US" b="1" dirty="0">
              <a:solidFill>
                <a:schemeClr val="bg1"/>
              </a:solidFill>
              <a:latin typeface="Amazone" panose="03020702060507090A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869252"/>
            <a:ext cx="582591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Khoa học</a:t>
            </a:r>
          </a:p>
          <a:p>
            <a:pPr algn="ctr"/>
            <a:r>
              <a:rPr lang="vi-VN" sz="3600" b="1" dirty="0">
                <a:latin typeface="+mj-lt"/>
              </a:rPr>
              <a:t>Nóng, lạnh và nhiệt độ </a:t>
            </a:r>
          </a:p>
          <a:p>
            <a:pPr algn="ctr"/>
            <a:r>
              <a:rPr lang="vi-VN" b="1" dirty="0">
                <a:latin typeface="+mj-lt"/>
              </a:rPr>
              <a:t>(tiếp theo)</a:t>
            </a:r>
            <a:endParaRPr lang="en-US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361950"/>
            <a:ext cx="5715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 smtClean="0"/>
              <a:t>Thứ</a:t>
            </a:r>
            <a:r>
              <a:rPr lang="en-US" sz="2400" smtClean="0"/>
              <a:t> </a:t>
            </a:r>
            <a:r>
              <a:rPr lang="en-US" altLang="en-US" sz="2400" smtClean="0"/>
              <a:t>ba</a:t>
            </a:r>
            <a:r>
              <a:rPr lang="en-US" sz="2400" smtClean="0"/>
              <a:t> </a:t>
            </a:r>
            <a:r>
              <a:rPr lang="en-US" sz="2400" err="1" smtClean="0"/>
              <a:t>ngày</a:t>
            </a:r>
            <a:r>
              <a:rPr lang="en-US" sz="2400" smtClean="0"/>
              <a:t> </a:t>
            </a:r>
            <a:r>
              <a:rPr lang="en-US" altLang="en-US" sz="2400" smtClean="0"/>
              <a:t>14</a:t>
            </a:r>
            <a:r>
              <a:rPr lang="en-US" sz="2400" smtClean="0"/>
              <a:t>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3 </a:t>
            </a:r>
            <a:r>
              <a:rPr lang="en-US" sz="2400" err="1" smtClean="0"/>
              <a:t>năm</a:t>
            </a:r>
            <a:r>
              <a:rPr lang="en-US" sz="2400" smtClean="0"/>
              <a:t> </a:t>
            </a:r>
            <a:r>
              <a:rPr lang="en-US" sz="2400" smtClean="0"/>
              <a:t>2023</a:t>
            </a:r>
            <a:endParaRPr lang="en-US" sz="24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4"/>
          <a:stretch>
            <a:fillRect/>
          </a:stretch>
        </p:blipFill>
        <p:spPr>
          <a:xfrm>
            <a:off x="874243" y="148609"/>
            <a:ext cx="4988865" cy="3121819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1174897" y="1112235"/>
            <a:ext cx="2561711" cy="2561711"/>
            <a:chOff x="1823782" y="-662155"/>
            <a:chExt cx="8504024" cy="8504024"/>
          </a:xfrm>
        </p:grpSpPr>
        <p:grpSp>
          <p:nvGrpSpPr>
            <p:cNvPr id="4" name="组合 64"/>
            <p:cNvGrpSpPr/>
            <p:nvPr/>
          </p:nvGrpSpPr>
          <p:grpSpPr>
            <a:xfrm>
              <a:off x="1823782" y="-662155"/>
              <a:ext cx="8504024" cy="8504024"/>
              <a:chOff x="1823782" y="-662155"/>
              <a:chExt cx="8504024" cy="8504024"/>
            </a:xfrm>
          </p:grpSpPr>
          <p:sp>
            <p:nvSpPr>
              <p:cNvPr id="6" name="椭圆 61"/>
              <p:cNvSpPr/>
              <p:nvPr/>
            </p:nvSpPr>
            <p:spPr>
              <a:xfrm>
                <a:off x="1823782" y="-662155"/>
                <a:ext cx="8504024" cy="8504024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12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  <p:sp>
            <p:nvSpPr>
              <p:cNvPr id="7" name="椭圆 63"/>
              <p:cNvSpPr/>
              <p:nvPr/>
            </p:nvSpPr>
            <p:spPr>
              <a:xfrm>
                <a:off x="2642085" y="156148"/>
                <a:ext cx="6867418" cy="6867418"/>
              </a:xfrm>
              <a:prstGeom prst="ellipse">
                <a:avLst/>
              </a:prstGeom>
              <a:noFill/>
              <a:ln w="38100">
                <a:gradFill flip="none" rotWithShape="1">
                  <a:gsLst>
                    <a:gs pos="8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cs typeface="+mn-ea"/>
                  <a:sym typeface="+mn-lt"/>
                </a:endParaRPr>
              </a:p>
            </p:txBody>
          </p:sp>
        </p:grpSp>
        <p:sp>
          <p:nvSpPr>
            <p:cNvPr id="5" name="椭圆 35"/>
            <p:cNvSpPr/>
            <p:nvPr/>
          </p:nvSpPr>
          <p:spPr>
            <a:xfrm>
              <a:off x="3130654" y="625667"/>
              <a:ext cx="5928380" cy="5928380"/>
            </a:xfrm>
            <a:prstGeom prst="ellipse">
              <a:avLst/>
            </a:prstGeom>
            <a:solidFill>
              <a:srgbClr val="5AA909"/>
            </a:solidFill>
            <a:ln w="12700">
              <a:noFill/>
            </a:ln>
            <a:effectLst>
              <a:innerShdw dist="215900" dir="13500000">
                <a:srgbClr val="008000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8" name="图片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7575"/>
            <a:ext cx="9144000" cy="1685925"/>
          </a:xfrm>
          <a:prstGeom prst="rect">
            <a:avLst/>
          </a:prstGeom>
        </p:spPr>
      </p:pic>
      <p:pic>
        <p:nvPicPr>
          <p:cNvPr id="9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22" y="13607"/>
            <a:ext cx="1581510" cy="3115385"/>
          </a:xfrm>
          <a:prstGeom prst="rect">
            <a:avLst/>
          </a:prstGeom>
        </p:spPr>
      </p:pic>
      <p:pic>
        <p:nvPicPr>
          <p:cNvPr id="10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60756" y="13607"/>
            <a:ext cx="1581510" cy="3115385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5" y="490344"/>
            <a:ext cx="1142877" cy="10478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92090" y="2051281"/>
            <a:ext cx="64312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500" b="1" dirty="0">
                <a:solidFill>
                  <a:schemeClr val="bg1"/>
                </a:solidFill>
                <a:latin typeface="Amazone" panose="03020702060507090A04" pitchFamily="66" charset="0"/>
              </a:rPr>
              <a:t>1)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569335" y="1823085"/>
            <a:ext cx="4678680" cy="1218565"/>
          </a:xfrm>
          <a:prstGeom prst="roundRect">
            <a:avLst/>
          </a:prstGeom>
          <a:solidFill>
            <a:srgbClr val="5AA909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99265" y="1935864"/>
            <a:ext cx="39966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 smtClean="0">
                <a:solidFill>
                  <a:schemeClr val="bg1"/>
                </a:solidFill>
                <a:latin typeface="Amazone" panose="03020702060507090A04" pitchFamily="66" charset="0"/>
              </a:rPr>
              <a:t>Sự truyền nhiệt</a:t>
            </a:r>
            <a:endParaRPr lang="vi-VN" sz="5400" b="1" dirty="0">
              <a:solidFill>
                <a:schemeClr val="bg1"/>
              </a:solidFill>
              <a:latin typeface="Amazone" panose="03020702060507090A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143000" y="285750"/>
            <a:ext cx="7543800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7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700" b="1" dirty="0">
                <a:solidFill>
                  <a:srgbClr val="0070C0"/>
                </a:solidFill>
                <a:latin typeface=".VnTime" panose="020B7200000000000000" pitchFamily="34" charset="0"/>
              </a:rPr>
              <a:t>:  </a:t>
            </a:r>
            <a:endParaRPr lang="vi-VN" sz="2700" b="1" dirty="0" smtClean="0">
              <a:solidFill>
                <a:srgbClr val="0070C0"/>
              </a:solidFill>
              <a:latin typeface=".VnTime" panose="020B7200000000000000" pitchFamily="34" charset="0"/>
            </a:endParaRPr>
          </a:p>
          <a:p>
            <a:pPr algn="ctr" eaLnBrk="1" hangingPunct="1"/>
            <a:r>
              <a:rPr lang="en-US" sz="27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solidFill>
                <a:srgbClr val="0070C0"/>
              </a:solidFill>
              <a:latin typeface=".VnTime" panose="020B7200000000000000" pitchFamily="34" charset="0"/>
            </a:endParaRPr>
          </a:p>
        </p:txBody>
      </p:sp>
      <p:pic>
        <p:nvPicPr>
          <p:cNvPr id="22542" name="Photo slideshow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 b="2685"/>
          <a:stretch>
            <a:fillRect/>
          </a:stretch>
        </p:blipFill>
        <p:spPr>
          <a:xfrm>
            <a:off x="304800" y="1352550"/>
            <a:ext cx="4034490" cy="304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 descr="Cáº­u BÃ© CÃ¢y BÃºt ChÃ¬ Váº½ TrÆ°á»ng - Miá»n PhÃ­ vector hÃ¬nh áº£nh trÃ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5095" y="3619679"/>
            <a:ext cx="1905000" cy="166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339290" y="1209080"/>
            <a:ext cx="4038600" cy="2410599"/>
          </a:xfrm>
          <a:prstGeom prst="cloudCallout">
            <a:avLst>
              <a:gd name="adj1" fmla="val 38452"/>
              <a:gd name="adj2" fmla="val 5701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dirty="0"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42"/>
                </p:tgtEl>
              </p:cMediaNode>
            </p:video>
          </p:childTnLst>
        </p:cTn>
      </p:par>
    </p:tnLst>
    <p:bldLst>
      <p:bldP spid="22539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2353696" y="3330178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4137252" y="2181941"/>
            <a:ext cx="4549548" cy="1736646"/>
          </a:xfrm>
          <a:prstGeom prst="round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14500" y="133350"/>
            <a:ext cx="6372225" cy="11430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hoto slideshow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 b="2685"/>
          <a:stretch>
            <a:fillRect/>
          </a:stretch>
        </p:blipFill>
        <p:spPr>
          <a:xfrm>
            <a:off x="168729" y="1536083"/>
            <a:ext cx="3984852" cy="301049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4" name="Picture 10" descr="C:\Users\Welcome\Desktop\DẠY HỌC ONL\hình\tenor (4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5" y="1340336"/>
            <a:ext cx="3833187" cy="359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4137252" y="2181941"/>
            <a:ext cx="4549548" cy="17366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9933FF"/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.VnTime" panose="020B7200000000000000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.VnTime" panose="020B7200000000000000" pitchFamily="34" charset="0"/>
              </a:rPr>
              <a:t> </a:t>
            </a:r>
            <a:br>
              <a:rPr lang="en-US" sz="3200" b="1" dirty="0">
                <a:latin typeface=".VnTime" panose="020B7200000000000000" pitchFamily="34" charset="0"/>
              </a:rPr>
            </a:b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75" name="Picture 11" descr="C:\Users\Welcome\Desktop\DẠY HỌC ONL\hình\88043624-have-an-idea-thermometer-character-cartoon-collecti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r="23069"/>
          <a:stretch>
            <a:fillRect/>
          </a:stretch>
        </p:blipFill>
        <p:spPr bwMode="auto">
          <a:xfrm>
            <a:off x="906208" y="1340336"/>
            <a:ext cx="2057400" cy="375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5619" grpId="0" animBg="1"/>
      <p:bldP spid="25619" grpId="1" animBg="1"/>
      <p:bldP spid="3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04800" y="1123950"/>
            <a:ext cx="6172200" cy="2962513"/>
          </a:xfrm>
          <a:prstGeom prst="round2Diag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298" name="Picture 10" descr="C:\Users\Welcome\Desktop\DẠY HỌC ONL\hình\88043391-colección-de-dibujos-animados-de-personajes-de-termómetro-ge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31087"/>
            <a:ext cx="2163536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2502694" y="408860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1350">
              <a:latin typeface="Comic Sans MS" panose="030F0702030302020204" pitchFamily="66" charset="0"/>
            </a:endParaRP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439770" y="3311470"/>
            <a:ext cx="35951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b="1" dirty="0">
              <a:solidFill>
                <a:srgbClr val="FF0066"/>
              </a:solidFill>
              <a:latin typeface=".VnTime" panose="020B7200000000000000" pitchFamily="34" charset="0"/>
            </a:endParaRPr>
          </a:p>
        </p:txBody>
      </p:sp>
      <p:pic>
        <p:nvPicPr>
          <p:cNvPr id="15362" name="Picture 2" descr="C:\Users\Welcome\Desktop\DẠY HỌC ONL\hình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56" y="57150"/>
            <a:ext cx="4530975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Welcome\Desktop\DẠY HỌC ONL\hình\p6uruchi-mai-770x5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19" y="57150"/>
            <a:ext cx="4641181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Welcome\Desktop\DẠY HỌC ONL\hình\unnam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19" y="2626896"/>
            <a:ext cx="4582326" cy="242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673</Words>
  <Application>Microsoft Office PowerPoint</Application>
  <PresentationFormat>On-screen Show (16:9)</PresentationFormat>
  <Paragraphs>78</Paragraphs>
  <Slides>29</Slides>
  <Notes>14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THANH HUONG</cp:lastModifiedBy>
  <cp:revision>100</cp:revision>
  <dcterms:created xsi:type="dcterms:W3CDTF">2017-10-02T02:17:00Z</dcterms:created>
  <dcterms:modified xsi:type="dcterms:W3CDTF">2023-03-12T14:14:25Z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13EB41F0EE1B4F63B3810AF51705B17D</vt:lpwstr>
  </property>
  <property fmtid="{D5CDD505-2E9C-101B-9397-08002B2CF9AE}" pid="3" name="KSOProductBuildVer">
    <vt:lpwstr>2057-11.2.0.11042</vt:lpwstr>
  </property>
</Properties>
</file>