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82" r:id="rId4"/>
    <p:sldId id="283" r:id="rId5"/>
    <p:sldId id="277" r:id="rId6"/>
    <p:sldId id="278" r:id="rId7"/>
    <p:sldId id="284" r:id="rId8"/>
    <p:sldId id="292" r:id="rId9"/>
  </p:sldIdLst>
  <p:sldSz cx="12192000" cy="6858000"/>
  <p:notesSz cx="6858000" cy="9144000"/>
  <p:embeddedFontLst>
    <p:embeddedFont>
      <p:font typeface="Calibri Light" pitchFamily="34" charset="0"/>
      <p:regular r:id="rId10"/>
      <p:italic r:id="rId11"/>
    </p:embeddedFont>
    <p:embeddedFont>
      <p:font typeface="Jupiter" charset="0"/>
      <p:regular r:id="rId12"/>
    </p:embeddedFont>
    <p:embeddedFont>
      <p:font typeface="#9Slide05 SVNKitten" charset="0"/>
      <p:regular r:id="rId13"/>
    </p:embeddedFont>
    <p:embeddedFont>
      <p:font typeface="#9Slide03 AmpleSoft" charset="0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Rockwell-ExtraBold" charset="0"/>
      <p:bold r:id="rId1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E7B8D1-4E2C-4F86-AD25-B982F231B33D}">
          <p14:sldIdLst>
            <p14:sldId id="257"/>
            <p14:sldId id="258"/>
            <p14:sldId id="282"/>
            <p14:sldId id="283"/>
            <p14:sldId id="277"/>
            <p14:sldId id="278"/>
            <p14:sldId id="284"/>
            <p14:sldId id="29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D8FE"/>
    <a:srgbClr val="FFFFFF"/>
    <a:srgbClr val="FFF2CC"/>
    <a:srgbClr val="956947"/>
    <a:srgbClr val="CA9D7C"/>
    <a:srgbClr val="C55A11"/>
    <a:srgbClr val="FDE398"/>
    <a:srgbClr val="ED7D31"/>
    <a:srgbClr val="FFDD79"/>
    <a:srgbClr val="E7C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2" d="100"/>
          <a:sy n="42" d="100"/>
        </p:scale>
        <p:origin x="-1600" y="-7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A13D1A-FC45-4747-80D4-22F8AC53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C35778C-27A8-4279-A0BB-5EE54393A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414D61-C7B9-4A2F-9FD2-633A1453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15/01/2023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8AD2CF-6D26-4EAF-B269-8B7FC547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0482D7-38CC-48A2-BEC1-CC2DB460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785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CEFFBC-CCB2-409B-8005-9906F8E2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452D453-A862-4F2C-8751-2B2267493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104715-B179-4145-BD9A-06AC6C8A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15/01/2023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EDBC91-765F-40C7-A1FF-57144EA6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2EB81D-E0C8-423F-AF95-B05B08FE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352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EE785C6-06AE-432C-B529-25560CD58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C93396-AC84-4E2C-9906-30433F018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583CB0-1365-4B67-AD41-98A96D7B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15/01/2023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1D0CFF-2C92-49E7-88C2-A55246DE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6EB140-838A-46AD-9BF9-6EC306C8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461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118A1-4EDF-43C2-9843-7759BC96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BE3D29-874C-452F-B8F1-BB4AE7E2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FD468A-B529-4D13-91E7-E502B371B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15/01/2023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519A92-4C75-4E95-AF17-E9CE5B27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507155-258F-41E2-8265-8CD03F18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87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25D8AA-EED5-41B4-BC22-8392EBDA5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E2E822-DA1F-4987-A0A7-211997BD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00C99C-2D6E-4A98-A444-EFA3BB76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15/01/2023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1822DF-2301-4349-B879-5B3153FD2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B34D3B-F248-4C48-AE12-31B1714B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552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9C0ABB-F56E-43E5-9028-BC7DD8FC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7EE4E5-20D1-44A5-880F-A34F4C1E0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E83086-0CA7-40EF-9F4D-7F441550C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4F9DE2-1704-457E-B908-0AE9980C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15/01/2023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E4BF64-070E-4C87-A7EA-8CB6390B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8885E7-123C-4C63-A1A0-6839161A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189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1C9F60-687F-4482-83F7-8335CD7C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EFC1CC-B5A7-4D52-9B8E-E9913D45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AD54BD-2D8E-471A-A6BA-DAB2D3276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6441663-FE1D-4D60-9119-84F7D6154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A23B577-DEEF-4BE4-82E6-01C44B405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00B504-A1BD-4D1D-8CC1-CE5561A6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15/01/2023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B6019BE-40EC-45A8-B8D5-04B8ACD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7AFEBFE-6379-4F0D-BEA6-43B4A00E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199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529284-81CA-430E-A40D-21AC68B0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28ED1E-C0F2-44AF-817F-90CE5131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15/01/2023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D71F7A2-BF67-4563-8945-3CCD740A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3E9446-C808-4F67-920A-4B040AB4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11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EA23FA-711A-4641-8C11-DC91C566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15/01/2023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E02453B-A5D8-43B5-80D6-F0E4FC58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DB9B4E1-6797-405F-91EC-87DF3EC1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391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BD7182-7B37-4BCA-994E-385FC306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C33F38-23A0-4AB5-94CC-1D97222C1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61EF81-51C7-44F4-94DB-E12C39C1C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04547D-7957-4695-93CE-F7E026E3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15/01/2023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FB5943-562B-47FD-AF15-C265F3FF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E6EB67-48B0-47ED-9961-F751390F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470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4B0B47-48D2-475C-960D-6EB15CE6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3C7833C-454D-4C13-AC8B-304B36001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0CA7CE-4F7C-4C56-9B69-B923B74D5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A1A887-B09E-47C2-BAC0-648D593A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15/01/2023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96D91F-B77E-479D-9A1D-682A31BBE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CEC489-A171-4BC4-B4E0-3A22D434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7995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DC7CBE6-AD3F-48AC-9746-FCC9C53A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9A6D4A-9227-4AD2-AE21-C79891A3E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675542-49F2-48F7-BC69-0D1F808C6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3506B-070A-4354-BC8E-F1245E0E42F4}" type="datetimeFigureOut">
              <a:rPr lang="vi-VN" smtClean="0"/>
              <a:t>15/01/2023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13C957-C51D-4809-824B-41CC6D216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6A61E4-7200-4DD0-8EB1-FFA265279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962" y="-3847353"/>
            <a:ext cx="2260025" cy="384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8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178064-B331-41B0-A828-4950FE6AF73C}"/>
              </a:ext>
            </a:extLst>
          </p:cNvPr>
          <p:cNvSpPr/>
          <p:nvPr/>
        </p:nvSpPr>
        <p:spPr>
          <a:xfrm rot="21373641">
            <a:off x="5719622" y="1160961"/>
            <a:ext cx="4355727" cy="2615560"/>
          </a:xfrm>
          <a:prstGeom prst="rect">
            <a:avLst/>
          </a:prstGeom>
          <a:solidFill>
            <a:srgbClr val="D6F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66610EB-FEFB-41C7-9179-A33BCFE98BC5}"/>
              </a:ext>
            </a:extLst>
          </p:cNvPr>
          <p:cNvSpPr/>
          <p:nvPr/>
        </p:nvSpPr>
        <p:spPr>
          <a:xfrm rot="21373641">
            <a:off x="6847546" y="3736818"/>
            <a:ext cx="2774710" cy="1178643"/>
          </a:xfrm>
          <a:prstGeom prst="rect">
            <a:avLst/>
          </a:prstGeom>
          <a:solidFill>
            <a:srgbClr val="C7E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F0C9434-3A6B-45C6-8AB0-AFB432B54074}"/>
              </a:ext>
            </a:extLst>
          </p:cNvPr>
          <p:cNvGrpSpPr/>
          <p:nvPr/>
        </p:nvGrpSpPr>
        <p:grpSpPr>
          <a:xfrm>
            <a:off x="4870736" y="1053408"/>
            <a:ext cx="6053498" cy="3517907"/>
            <a:chOff x="8535909" y="-1011768"/>
            <a:chExt cx="4509970" cy="885633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34C600B-A354-4120-8740-039C62CBD242}"/>
                </a:ext>
              </a:extLst>
            </p:cNvPr>
            <p:cNvSpPr txBox="1"/>
            <p:nvPr/>
          </p:nvSpPr>
          <p:spPr>
            <a:xfrm rot="21327060">
              <a:off x="8535909" y="1413497"/>
              <a:ext cx="4509970" cy="6431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ln w="19050">
                    <a:solidFill>
                      <a:srgbClr val="44382A"/>
                    </a:solidFill>
                  </a:ln>
                  <a:solidFill>
                    <a:srgbClr val="DA5C45"/>
                  </a:solidFill>
                  <a:latin typeface="iCiel Cadena" panose="02000503000000020004" pitchFamily="50" charset="0"/>
                </a:rPr>
                <a:t>KI-LÔ-MÉT VUÔNG</a:t>
              </a:r>
              <a:r>
                <a:rPr lang="en-US" sz="8000" dirty="0">
                  <a:ln w="19050">
                    <a:solidFill>
                      <a:srgbClr val="44382A"/>
                    </a:solidFill>
                  </a:ln>
                  <a:latin typeface="iCiel Cadena" panose="02000503000000020004" pitchFamily="50" charset="0"/>
                </a:rPr>
                <a:t>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D40B5FF-1450-40EA-94AA-9167743233EC}"/>
                </a:ext>
              </a:extLst>
            </p:cNvPr>
            <p:cNvSpPr txBox="1"/>
            <p:nvPr/>
          </p:nvSpPr>
          <p:spPr>
            <a:xfrm rot="21410811">
              <a:off x="9044929" y="-1011768"/>
              <a:ext cx="2789695" cy="441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ln w="19050">
                    <a:solidFill>
                      <a:srgbClr val="44382A"/>
                    </a:solidFill>
                  </a:ln>
                  <a:solidFill>
                    <a:srgbClr val="EFEEDE"/>
                  </a:solidFill>
                  <a:latin typeface="iCiel Cadena" panose="02000503000000020004" pitchFamily="50" charset="0"/>
                </a:rPr>
                <a:t>TOÁN</a:t>
              </a:r>
              <a:endParaRPr lang="vi-VN" sz="8000" dirty="0">
                <a:ln w="19050">
                  <a:solidFill>
                    <a:srgbClr val="44382A"/>
                  </a:solidFill>
                </a:ln>
                <a:solidFill>
                  <a:srgbClr val="EFEEDE"/>
                </a:solidFill>
                <a:latin typeface="iCiel Cadena" panose="02000503000000020004" pitchFamily="50" charset="0"/>
              </a:endParaRPr>
            </a:p>
            <a:p>
              <a:endParaRPr lang="vi-VN" sz="2800" dirty="0">
                <a:ln w="19050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81CF62C-0402-44C0-8CDC-28449DB96E27}"/>
              </a:ext>
            </a:extLst>
          </p:cNvPr>
          <p:cNvSpPr txBox="1"/>
          <p:nvPr/>
        </p:nvSpPr>
        <p:spPr>
          <a:xfrm rot="21351574">
            <a:off x="7152507" y="4465796"/>
            <a:ext cx="217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63A2B"/>
                </a:solidFill>
              </a:rPr>
              <a:t>TRANG 99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988" y="-2066616"/>
            <a:ext cx="2260025" cy="384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8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3291ACC-340D-45E8-B89B-196F9A0145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DC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7B61072-CB40-491A-B859-F8CD36812120}"/>
              </a:ext>
            </a:extLst>
          </p:cNvPr>
          <p:cNvSpPr/>
          <p:nvPr/>
        </p:nvSpPr>
        <p:spPr>
          <a:xfrm>
            <a:off x="0" y="6002428"/>
            <a:ext cx="12192000" cy="855572"/>
          </a:xfrm>
          <a:prstGeom prst="rect">
            <a:avLst/>
          </a:prstGeom>
          <a:solidFill>
            <a:srgbClr val="FE5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006F195-A3D8-437F-A986-D48C4B423C21}"/>
              </a:ext>
            </a:extLst>
          </p:cNvPr>
          <p:cNvSpPr/>
          <p:nvPr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rgbClr val="FDE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3550243-8F56-4B93-A0A9-4DDB328CD61A}"/>
              </a:ext>
            </a:extLst>
          </p:cNvPr>
          <p:cNvGrpSpPr/>
          <p:nvPr/>
        </p:nvGrpSpPr>
        <p:grpSpPr>
          <a:xfrm>
            <a:off x="0" y="817493"/>
            <a:ext cx="12192000" cy="6040507"/>
            <a:chOff x="5016293" y="647700"/>
            <a:chExt cx="7028618" cy="47879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9026E8C9-6CC0-45A9-8AC7-EF70BDCD2EE0}"/>
                </a:ext>
              </a:extLst>
            </p:cNvPr>
            <p:cNvSpPr/>
            <p:nvPr/>
          </p:nvSpPr>
          <p:spPr>
            <a:xfrm>
              <a:off x="5016293" y="647700"/>
              <a:ext cx="7028618" cy="4787900"/>
            </a:xfrm>
            <a:prstGeom prst="roundRect">
              <a:avLst>
                <a:gd name="adj" fmla="val 3898"/>
              </a:avLst>
            </a:prstGeom>
            <a:solidFill>
              <a:srgbClr val="FEABA4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46A55F27-F1F8-48F3-B79D-1B457567811C}"/>
                </a:ext>
              </a:extLst>
            </p:cNvPr>
            <p:cNvSpPr/>
            <p:nvPr/>
          </p:nvSpPr>
          <p:spPr>
            <a:xfrm>
              <a:off x="5277683" y="927100"/>
              <a:ext cx="6052591" cy="4216400"/>
            </a:xfrm>
            <a:prstGeom prst="roundRect">
              <a:avLst>
                <a:gd name="adj" fmla="val 5263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75E74FCB-F080-4DFB-A409-BCC105A0C014}"/>
                </a:ext>
              </a:extLst>
            </p:cNvPr>
            <p:cNvSpPr/>
            <p:nvPr/>
          </p:nvSpPr>
          <p:spPr>
            <a:xfrm>
              <a:off x="11421836" y="2775042"/>
              <a:ext cx="531513" cy="52051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A891C7-E3C8-43C7-A5E9-17C3FC8C979F}"/>
              </a:ext>
            </a:extLst>
          </p:cNvPr>
          <p:cNvSpPr txBox="1"/>
          <p:nvPr/>
        </p:nvSpPr>
        <p:spPr>
          <a:xfrm>
            <a:off x="3264073" y="109607"/>
            <a:ext cx="507030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Jupiter" pitchFamily="18" charset="0"/>
                <a:ea typeface="Jupiter" pitchFamily="18" charset="0"/>
                <a:cs typeface="Jupiter" pitchFamily="18" charset="0"/>
              </a:rPr>
              <a:t>Yêu</a:t>
            </a:r>
            <a:r>
              <a:rPr lang="en-US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Jupiter" pitchFamily="18" charset="0"/>
                <a:ea typeface="Jupiter" pitchFamily="18" charset="0"/>
                <a:cs typeface="Jupiter" pitchFamily="18" charset="0"/>
              </a:rPr>
              <a:t> </a:t>
            </a:r>
            <a:r>
              <a:rPr lang="en-US" sz="4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Jupiter" pitchFamily="18" charset="0"/>
                <a:ea typeface="Jupiter" pitchFamily="18" charset="0"/>
                <a:cs typeface="Jupiter" pitchFamily="18" charset="0"/>
              </a:rPr>
              <a:t>cầu</a:t>
            </a:r>
            <a:r>
              <a:rPr lang="en-US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Jupiter" pitchFamily="18" charset="0"/>
                <a:ea typeface="Jupiter" pitchFamily="18" charset="0"/>
                <a:cs typeface="Jupiter" pitchFamily="18" charset="0"/>
              </a:rPr>
              <a:t> </a:t>
            </a:r>
            <a:r>
              <a:rPr lang="en-US" sz="4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Jupiter" pitchFamily="18" charset="0"/>
                <a:ea typeface="Jupiter" pitchFamily="18" charset="0"/>
                <a:cs typeface="Jupiter" pitchFamily="18" charset="0"/>
              </a:rPr>
              <a:t>cần</a:t>
            </a:r>
            <a:r>
              <a:rPr lang="en-US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Jupiter" pitchFamily="18" charset="0"/>
                <a:ea typeface="Jupiter" pitchFamily="18" charset="0"/>
                <a:cs typeface="Jupiter" pitchFamily="18" charset="0"/>
              </a:rPr>
              <a:t> </a:t>
            </a:r>
            <a:r>
              <a:rPr lang="en-US" sz="4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Jupiter" pitchFamily="18" charset="0"/>
                <a:ea typeface="Jupiter" pitchFamily="18" charset="0"/>
                <a:cs typeface="Jupiter" pitchFamily="18" charset="0"/>
              </a:rPr>
              <a:t>đạt</a:t>
            </a:r>
            <a:endParaRPr lang="vi-VN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Jupiter" pitchFamily="18" charset="0"/>
              <a:ea typeface="Jupiter" pitchFamily="18" charset="0"/>
              <a:cs typeface="Jupiter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71C8F26-AA72-4543-972F-252048BB85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ECCBE86-6882-443B-9315-957016CBFF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32999" r="18149" b="32519"/>
          <a:stretch/>
        </p:blipFill>
        <p:spPr>
          <a:xfrm>
            <a:off x="9607970" y="4539207"/>
            <a:ext cx="2873590" cy="26455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2D8D965-2FE1-4355-9267-4B7B58938D3D}"/>
              </a:ext>
            </a:extLst>
          </p:cNvPr>
          <p:cNvSpPr txBox="1"/>
          <p:nvPr/>
        </p:nvSpPr>
        <p:spPr>
          <a:xfrm>
            <a:off x="564987" y="1355816"/>
            <a:ext cx="104989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#9Slide03 AmpleSoft" pitchFamily="2" charset="0"/>
              </a:rPr>
              <a:t>1. Kiến thức</a:t>
            </a:r>
            <a:endParaRPr lang="en-US" sz="2800" dirty="0">
              <a:latin typeface="#9Slide03 AmpleSoft" pitchFamily="2" charset="0"/>
            </a:endParaRPr>
          </a:p>
          <a:p>
            <a:r>
              <a:rPr lang="nl-NL" sz="2800" dirty="0">
                <a:latin typeface="#9Slide03 AmpleSoft" pitchFamily="2" charset="0"/>
              </a:rPr>
              <a:t>- Biết ki-lô-mét vuông là đơn vị đo diện tích.</a:t>
            </a:r>
            <a:endParaRPr lang="en-US" sz="2800" dirty="0">
              <a:latin typeface="#9Slide03 AmpleSoft" pitchFamily="2" charset="0"/>
            </a:endParaRPr>
          </a:p>
          <a:p>
            <a:r>
              <a:rPr lang="nl-NL" sz="2800" b="1" dirty="0">
                <a:latin typeface="#9Slide03 AmpleSoft" pitchFamily="2" charset="0"/>
              </a:rPr>
              <a:t>2. Kĩ năng</a:t>
            </a:r>
            <a:endParaRPr lang="en-US" sz="2800" dirty="0">
              <a:latin typeface="#9Slide03 AmpleSoft" pitchFamily="2" charset="0"/>
            </a:endParaRPr>
          </a:p>
          <a:p>
            <a:r>
              <a:rPr lang="nb-NO" sz="2800" dirty="0">
                <a:latin typeface="#9Slide03 AmpleSoft" pitchFamily="2" charset="0"/>
              </a:rPr>
              <a:t>- </a:t>
            </a:r>
            <a:r>
              <a:rPr lang="nl-NL" sz="2800" dirty="0">
                <a:latin typeface="#9Slide03 AmpleSoft" pitchFamily="2" charset="0"/>
              </a:rPr>
              <a:t>Đọc, viết đúng các số đo diện tích theo đơn vị ki-lô-mét vuông.</a:t>
            </a:r>
            <a:endParaRPr lang="en-US" sz="2800" dirty="0">
              <a:latin typeface="#9Slide03 AmpleSoft" pitchFamily="2" charset="0"/>
            </a:endParaRPr>
          </a:p>
          <a:p>
            <a:r>
              <a:rPr lang="nl-NL" sz="2800" dirty="0">
                <a:latin typeface="#9Slide03 AmpleSoft" pitchFamily="2" charset="0"/>
              </a:rPr>
              <a:t>- Biết 1km</a:t>
            </a:r>
            <a:r>
              <a:rPr lang="nl-NL" sz="2800" baseline="30000" dirty="0">
                <a:latin typeface="#9Slide03 AmpleSoft" pitchFamily="2" charset="0"/>
              </a:rPr>
              <a:t>2</a:t>
            </a:r>
            <a:r>
              <a:rPr lang="nl-NL" sz="2800" dirty="0">
                <a:latin typeface="#9Slide03 AmpleSoft" pitchFamily="2" charset="0"/>
              </a:rPr>
              <a:t> = 1000000m</a:t>
            </a:r>
            <a:r>
              <a:rPr lang="nl-NL" sz="2800" baseline="30000" dirty="0">
                <a:latin typeface="#9Slide03 AmpleSoft" pitchFamily="2" charset="0"/>
              </a:rPr>
              <a:t>2</a:t>
            </a:r>
            <a:r>
              <a:rPr lang="nl-NL" sz="2800" dirty="0">
                <a:latin typeface="#9Slide03 AmpleSoft" pitchFamily="2" charset="0"/>
              </a:rPr>
              <a:t>. </a:t>
            </a:r>
            <a:endParaRPr lang="en-US" sz="2800" dirty="0">
              <a:latin typeface="#9Slide03 AmpleSoft" pitchFamily="2" charset="0"/>
            </a:endParaRPr>
          </a:p>
          <a:p>
            <a:r>
              <a:rPr lang="nl-NL" sz="2800" dirty="0">
                <a:latin typeface="#9Slide03 AmpleSoft" pitchFamily="2" charset="0"/>
              </a:rPr>
              <a:t>- Bước đầu biết chuyển đổi từ km</a:t>
            </a:r>
            <a:r>
              <a:rPr lang="nl-NL" sz="2800" baseline="30000" dirty="0">
                <a:latin typeface="#9Slide03 AmpleSoft" pitchFamily="2" charset="0"/>
              </a:rPr>
              <a:t>2</a:t>
            </a:r>
            <a:r>
              <a:rPr lang="nl-NL" sz="2800" dirty="0">
                <a:latin typeface="#9Slide03 AmpleSoft" pitchFamily="2" charset="0"/>
              </a:rPr>
              <a:t> sang m</a:t>
            </a:r>
            <a:r>
              <a:rPr lang="nl-NL" sz="2800" baseline="30000" dirty="0">
                <a:latin typeface="#9Slide03 AmpleSoft" pitchFamily="2" charset="0"/>
              </a:rPr>
              <a:t>2</a:t>
            </a:r>
            <a:r>
              <a:rPr lang="nl-NL" sz="2800" dirty="0">
                <a:latin typeface="#9Slide03 AmpleSoft" pitchFamily="2" charset="0"/>
              </a:rPr>
              <a:t> và ngược lại.</a:t>
            </a:r>
            <a:endParaRPr lang="en-US" sz="2800" dirty="0">
              <a:latin typeface="#9Slide03 AmpleSoft" pitchFamily="2" charset="0"/>
            </a:endParaRPr>
          </a:p>
          <a:p>
            <a:r>
              <a:rPr lang="nl-NL" sz="2800" b="1" dirty="0">
                <a:latin typeface="#9Slide03 AmpleSoft" pitchFamily="2" charset="0"/>
              </a:rPr>
              <a:t>3. Hình thành và phát triển phẩm chất: </a:t>
            </a:r>
            <a:endParaRPr lang="en-US" sz="2800" dirty="0">
              <a:latin typeface="#9Slide03 AmpleSoft" pitchFamily="2" charset="0"/>
            </a:endParaRPr>
          </a:p>
          <a:p>
            <a:r>
              <a:rPr lang="nl-NL" sz="2800" dirty="0">
                <a:latin typeface="#9Slide03 AmpleSoft" pitchFamily="2" charset="0"/>
              </a:rPr>
              <a:t>- Chăm chỉ, trung thực , có thái độ học tập tích cực.</a:t>
            </a:r>
            <a:endParaRPr lang="en-US" sz="2800" dirty="0">
              <a:latin typeface="#9Slide03 AmpleSoft" pitchFamily="2" charset="0"/>
            </a:endParaRPr>
          </a:p>
          <a:p>
            <a:r>
              <a:rPr lang="nl-NL" sz="2800" b="1" dirty="0">
                <a:latin typeface="#9Slide03 AmpleSoft" pitchFamily="2" charset="0"/>
              </a:rPr>
              <a:t>4. Góp phần phát triển năng lực: </a:t>
            </a:r>
            <a:endParaRPr lang="en-US" sz="2800" dirty="0">
              <a:latin typeface="#9Slide03 AmpleSoft" pitchFamily="2" charset="0"/>
            </a:endParaRPr>
          </a:p>
          <a:p>
            <a:r>
              <a:rPr lang="nl-NL" sz="2800" b="1" dirty="0">
                <a:latin typeface="#9Slide03 AmpleSoft" pitchFamily="2" charset="0"/>
              </a:rPr>
              <a:t>- </a:t>
            </a:r>
            <a:r>
              <a:rPr lang="nl-NL" sz="2800" dirty="0">
                <a:latin typeface="#9Slide03 AmpleSoft" pitchFamily="2" charset="0"/>
              </a:rPr>
              <a:t>Năng lực tự học, NL giải quyết vấn đề và sáng tạo, NL tư duy - lập luận logic.</a:t>
            </a:r>
            <a:endParaRPr lang="en-US" sz="2800" dirty="0">
              <a:latin typeface="#9Slide03 AmpleSoft" pitchFamily="2" charset="0"/>
            </a:endParaRP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AEA4B35-A786-47FB-9A48-ABBD54DA1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88" y="0"/>
            <a:ext cx="4722112" cy="269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0C52527-DA9C-4C78-A0D6-3FDC816229D8}"/>
              </a:ext>
            </a:extLst>
          </p:cNvPr>
          <p:cNvSpPr/>
          <p:nvPr/>
        </p:nvSpPr>
        <p:spPr>
          <a:xfrm>
            <a:off x="384038" y="1089874"/>
            <a:ext cx="10629088" cy="4876801"/>
          </a:xfrm>
          <a:prstGeom prst="rect">
            <a:avLst/>
          </a:prstGeom>
          <a:solidFill>
            <a:srgbClr val="CA9D7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0A44C6-F916-42DE-B1ED-F86EA6DCD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159674"/>
            <a:ext cx="1603757" cy="8540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69A145E-6657-4AB5-8285-6A0FC3A260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2164" y="1196205"/>
            <a:ext cx="1067703" cy="14976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64865E0-3942-4F04-AB54-1A4BB736EE08}"/>
              </a:ext>
            </a:extLst>
          </p:cNvPr>
          <p:cNvSpPr/>
          <p:nvPr/>
        </p:nvSpPr>
        <p:spPr>
          <a:xfrm>
            <a:off x="13046142" y="355600"/>
            <a:ext cx="10312400" cy="658074"/>
          </a:xfrm>
          <a:prstGeom prst="rect">
            <a:avLst/>
          </a:prstGeom>
          <a:solidFill>
            <a:srgbClr val="956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65BE614-B3F9-4BDB-BB96-F4C29A79C448}"/>
              </a:ext>
            </a:extLst>
          </p:cNvPr>
          <p:cNvSpPr/>
          <p:nvPr/>
        </p:nvSpPr>
        <p:spPr>
          <a:xfrm>
            <a:off x="-12963724" y="10591800"/>
            <a:ext cx="10312400" cy="635000"/>
          </a:xfrm>
          <a:prstGeom prst="rect">
            <a:avLst/>
          </a:prstGeom>
          <a:solidFill>
            <a:srgbClr val="956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7511B52-F50B-4471-B5A6-B69BD98ACD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6" b="90576" l="7614" r="94091">
                        <a14:foregroundMark x1="43295" y1="7167" x2="63068" y2="9086"/>
                        <a14:foregroundMark x1="85795" y1="46275" x2="87273" y2="65801"/>
                        <a14:foregroundMark x1="68523" y1="35497" x2="65341" y2="82280"/>
                        <a14:foregroundMark x1="58750" y1="46670" x2="66023" y2="56433"/>
                        <a14:foregroundMark x1="66023" y1="56433" x2="67045" y2="65801"/>
                        <a14:foregroundMark x1="59886" y1="43510" x2="69886" y2="73081"/>
                        <a14:foregroundMark x1="64545" y1="41591" x2="73068" y2="67664"/>
                        <a14:foregroundMark x1="7727" y1="56095" x2="8182" y2="65914"/>
                        <a14:foregroundMark x1="25227" y1="68736" x2="40909" y2="82675"/>
                        <a14:foregroundMark x1="33523" y1="83521" x2="60909" y2="84876"/>
                        <a14:foregroundMark x1="52614" y1="90519" x2="59432" y2="90068"/>
                        <a14:foregroundMark x1="47273" y1="88600" x2="53068" y2="89334"/>
                        <a14:foregroundMark x1="69659" y1="6546" x2="71364" y2="8860"/>
                        <a14:foregroundMark x1="22045" y1="14052" x2="37727" y2="19018"/>
                        <a14:foregroundMark x1="50455" y1="3894" x2="51818" y2="5926"/>
                        <a14:foregroundMark x1="81932" y1="31659" x2="87500" y2="40745"/>
                        <a14:foregroundMark x1="73864" y1="11174" x2="73864" y2="11174"/>
                        <a14:foregroundMark x1="84091" y1="26411" x2="84091" y2="26411"/>
                        <a14:foregroundMark x1="87500" y1="31377" x2="87500" y2="31377"/>
                        <a14:foregroundMark x1="82614" y1="22912" x2="82614" y2="22912"/>
                        <a14:foregroundMark x1="32614" y1="27991" x2="46023" y2="60497"/>
                        <a14:foregroundMark x1="33295" y1="11400" x2="33864" y2="12980"/>
                        <a14:foregroundMark x1="15795" y1="35045" x2="15795" y2="35045"/>
                        <a14:foregroundMark x1="17955" y1="32788" x2="17955" y2="32788"/>
                        <a14:foregroundMark x1="19432" y1="31208" x2="19432" y2="31208"/>
                        <a14:foregroundMark x1="20909" y1="29458" x2="20909" y2="29458"/>
                        <a14:foregroundMark x1="21705" y1="28612" x2="21705" y2="28612"/>
                        <a14:foregroundMark x1="19886" y1="30418" x2="20114" y2="30418"/>
                        <a14:foregroundMark x1="13068" y1="38713" x2="13068" y2="38713"/>
                        <a14:foregroundMark x1="13409" y1="37641" x2="13409" y2="37641"/>
                        <a14:foregroundMark x1="10909" y1="41422" x2="10909" y2="41422"/>
                        <a14:foregroundMark x1="17273" y1="72856" x2="17273" y2="72856"/>
                        <a14:foregroundMark x1="13636" y1="70542" x2="13636" y2="70542"/>
                        <a14:foregroundMark x1="9773" y1="67664" x2="9773" y2="67664"/>
                        <a14:foregroundMark x1="17727" y1="76298" x2="17727" y2="76298"/>
                        <a14:foregroundMark x1="22727" y1="82731" x2="22727" y2="82731"/>
                        <a14:foregroundMark x1="17386" y1="74549" x2="17386" y2="74549"/>
                        <a14:foregroundMark x1="21250" y1="81151" x2="21250" y2="81151"/>
                        <a14:foregroundMark x1="19318" y1="79289" x2="19318" y2="79289"/>
                        <a14:foregroundMark x1="20341" y1="80135" x2="20341" y2="80135"/>
                        <a14:foregroundMark x1="22159" y1="81998" x2="22159" y2="81998"/>
                        <a14:foregroundMark x1="35114" y1="87698" x2="35114" y2="87698"/>
                        <a14:foregroundMark x1="20568" y1="86569" x2="20568" y2="86569"/>
                        <a14:foregroundMark x1="60114" y1="90632" x2="60114" y2="90632"/>
                        <a14:foregroundMark x1="65455" y1="90632" x2="65455" y2="90632"/>
                        <a14:foregroundMark x1="71932" y1="89898" x2="71932" y2="89898"/>
                        <a14:foregroundMark x1="77386" y1="88318" x2="77386" y2="88318"/>
                        <a14:foregroundMark x1="76932" y1="84255" x2="76932" y2="84255"/>
                        <a14:foregroundMark x1="76477" y1="78217" x2="76477" y2="78217"/>
                        <a14:foregroundMark x1="78409" y1="75847" x2="78409" y2="75847"/>
                        <a14:foregroundMark x1="85682" y1="72009" x2="85682" y2="72009"/>
                        <a14:foregroundMark x1="87386" y1="70260" x2="87386" y2="70260"/>
                        <a14:foregroundMark x1="89886" y1="67833" x2="89886" y2="67833"/>
                        <a14:foregroundMark x1="88182" y1="31828" x2="88182" y2="31828"/>
                        <a14:foregroundMark x1="86705" y1="29402" x2="86705" y2="29402"/>
                        <a14:foregroundMark x1="78182" y1="16591" x2="78182" y2="16591"/>
                        <a14:foregroundMark x1="76250" y1="14052" x2="76250" y2="14052"/>
                        <a14:foregroundMark x1="81136" y1="20655" x2="81136" y2="20655"/>
                        <a14:foregroundMark x1="85568" y1="27201" x2="85568" y2="27201"/>
                        <a14:foregroundMark x1="72273" y1="9086" x2="72273" y2="9086"/>
                        <a14:foregroundMark x1="68295" y1="5587" x2="68295" y2="5587"/>
                        <a14:foregroundMark x1="66705" y1="6659" x2="66705" y2="6659"/>
                        <a14:foregroundMark x1="57614" y1="4740" x2="57614" y2="4740"/>
                        <a14:foregroundMark x1="60568" y1="5023" x2="60568" y2="5023"/>
                        <a14:foregroundMark x1="42159" y1="5700" x2="42159" y2="5700"/>
                        <a14:foregroundMark x1="36818" y1="7844" x2="36818" y2="7844"/>
                        <a14:foregroundMark x1="44091" y1="5643" x2="44091" y2="5643"/>
                        <a14:foregroundMark x1="39432" y1="6603" x2="39432" y2="6603"/>
                        <a14:foregroundMark x1="33977" y1="9029" x2="33977" y2="9029"/>
                        <a14:foregroundMark x1="31818" y1="11005" x2="31818" y2="11005"/>
                        <a14:foregroundMark x1="33068" y1="9989" x2="33068" y2="9989"/>
                        <a14:foregroundMark x1="17045" y1="13600" x2="17273" y2="13600"/>
                        <a14:foregroundMark x1="20341" y1="12472" x2="19886" y2="12585"/>
                        <a14:foregroundMark x1="15795" y1="14616" x2="14886" y2="16253"/>
                        <a14:foregroundMark x1="50000" y1="2596" x2="50000" y2="2596"/>
                        <a14:foregroundMark x1="74659" y1="6828" x2="74659" y2="6828"/>
                        <a14:foregroundMark x1="91932" y1="39729" x2="91932" y2="39729"/>
                        <a14:foregroundMark x1="94091" y1="60102" x2="94091" y2="60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312" y="2693853"/>
            <a:ext cx="2000940" cy="40291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64865E0-3942-4F04-AB54-1A4BB736EE08}"/>
              </a:ext>
            </a:extLst>
          </p:cNvPr>
          <p:cNvSpPr/>
          <p:nvPr/>
        </p:nvSpPr>
        <p:spPr>
          <a:xfrm>
            <a:off x="-11454056" y="6012981"/>
            <a:ext cx="10312400" cy="658074"/>
          </a:xfrm>
          <a:prstGeom prst="rect">
            <a:avLst/>
          </a:prstGeom>
          <a:solidFill>
            <a:srgbClr val="956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9844053-40C7-4719-B25B-72A8293AEB3C}"/>
              </a:ext>
            </a:extLst>
          </p:cNvPr>
          <p:cNvSpPr txBox="1"/>
          <p:nvPr/>
        </p:nvSpPr>
        <p:spPr>
          <a:xfrm>
            <a:off x="3696317" y="320433"/>
            <a:ext cx="5522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Ciel Cadena" panose="02000503000000020004" pitchFamily="50" charset="0"/>
              </a:rPr>
              <a:t>KHÁM PHÁ</a:t>
            </a:r>
            <a:endParaRPr lang="vi-VN" sz="44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iCiel Cadena" panose="02000503000000020004" pitchFamily="50" charset="0"/>
            </a:endParaRPr>
          </a:p>
        </p:txBody>
      </p:sp>
      <p:pic>
        <p:nvPicPr>
          <p:cNvPr id="18" name="Picture 4" descr="C:\Users\HP\Desktop\e0544c2164fb980a3e3d9dcc53093c5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835"/>
          <a:stretch/>
        </p:blipFill>
        <p:spPr bwMode="auto">
          <a:xfrm>
            <a:off x="9399414" y="2636485"/>
            <a:ext cx="3227424" cy="4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068705" y="1213803"/>
            <a:ext cx="2735263" cy="2735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en-US" sz="3200" b="1" dirty="0" err="1">
                <a:latin typeface="#9Slide03 AmpleSoft" pitchFamily="2" charset="0"/>
              </a:rPr>
              <a:t>Hình</a:t>
            </a:r>
            <a:r>
              <a:rPr lang="en-US" altLang="en-US" sz="3200" b="1" dirty="0">
                <a:latin typeface="#9Slide03 AmpleSoft" pitchFamily="2" charset="0"/>
              </a:rPr>
              <a:t> </a:t>
            </a:r>
            <a:r>
              <a:rPr lang="en-US" altLang="en-US" sz="3200" b="1" dirty="0" err="1">
                <a:latin typeface="#9Slide03 AmpleSoft" pitchFamily="2" charset="0"/>
              </a:rPr>
              <a:t>vuông</a:t>
            </a:r>
            <a:endParaRPr lang="en-US" altLang="en-US" sz="3200" b="1" dirty="0">
              <a:latin typeface="#9Slide03 AmpleSoft" pitchFamily="2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273868" y="2225040"/>
            <a:ext cx="9364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#9Slide03 AmpleSoft" pitchFamily="2" charset="0"/>
              </a:rPr>
              <a:t>1km</a:t>
            </a:r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H="1">
            <a:off x="4092893" y="1216978"/>
            <a:ext cx="17462" cy="270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502920" y="5197475"/>
            <a:ext cx="45862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- Ki-lô-mét vuông viết tắt là: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4953000" y="5205095"/>
            <a:ext cx="1046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#9Slide03 AmpleSoft" pitchFamily="2" charset="0"/>
                <a:cs typeface="Times New Roman" pitchFamily="18" charset="0"/>
              </a:rPr>
              <a:t>km</a:t>
            </a:r>
            <a:r>
              <a:rPr lang="en-US" altLang="en-US" sz="2800" b="1" baseline="30000" dirty="0">
                <a:latin typeface="#9Slide03 AmpleSoft" pitchFamily="2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02920" y="4168775"/>
            <a:ext cx="53832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- Ki-</a:t>
            </a:r>
            <a:r>
              <a:rPr lang="en-US" altLang="en-US" sz="2800" b="1" dirty="0" err="1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lô</a:t>
            </a:r>
            <a:r>
              <a:rPr lang="en-US" altLang="en-US" sz="2800" b="1" dirty="0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-</a:t>
            </a:r>
            <a:r>
              <a:rPr lang="en-US" altLang="en-US" sz="2800" b="1" dirty="0" err="1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mét</a:t>
            </a:r>
            <a:r>
              <a:rPr lang="en-US" altLang="en-US" sz="2800" b="1" dirty="0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vuông</a:t>
            </a:r>
            <a:r>
              <a:rPr lang="en-US" altLang="en-US" sz="2800" b="1" dirty="0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diện</a:t>
            </a:r>
            <a:r>
              <a:rPr lang="en-US" altLang="en-US" sz="2800" b="1" dirty="0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tích</a:t>
            </a:r>
            <a:r>
              <a:rPr lang="en-US" altLang="en-US" sz="2800" b="1" dirty="0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vuông</a:t>
            </a:r>
            <a:r>
              <a:rPr lang="en-US" altLang="en-US" sz="2800" b="1" dirty="0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cạnh</a:t>
            </a:r>
            <a:r>
              <a:rPr lang="en-US" altLang="en-US" sz="2800" b="1" dirty="0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dài</a:t>
            </a:r>
            <a:r>
              <a:rPr lang="en-US" altLang="en-US" sz="2800" b="1" dirty="0">
                <a:solidFill>
                  <a:schemeClr val="bg1"/>
                </a:solidFill>
                <a:latin typeface="#9Slide03 AmpleSoft" pitchFamily="2" charset="0"/>
                <a:cs typeface="Times New Roman" pitchFamily="18" charset="0"/>
              </a:rPr>
              <a:t> 1km.</a:t>
            </a:r>
            <a:endParaRPr lang="en-US" altLang="en-US" sz="2800" dirty="0">
              <a:solidFill>
                <a:schemeClr val="bg1"/>
              </a:solidFill>
              <a:latin typeface="#9Slide03 AmpleSoft" pitchFamily="2" charset="0"/>
              <a:cs typeface="Times New Roman" pitchFamily="18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6858001" y="1247140"/>
            <a:ext cx="3936048" cy="584775"/>
          </a:xfrm>
          <a:prstGeom prst="rect">
            <a:avLst/>
          </a:prstGeom>
          <a:solidFill>
            <a:schemeClr val="bg2"/>
          </a:solidFill>
          <a:ln w="38100">
            <a:solidFill>
              <a:srgbClr val="956947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#9Slide03 AmpleSoft" pitchFamily="2" charset="0"/>
              </a:rPr>
              <a:t>1km</a:t>
            </a:r>
            <a:r>
              <a:rPr lang="en-US" altLang="en-US" b="1" baseline="30000" dirty="0">
                <a:latin typeface="#9Slide03 AmpleSoft" pitchFamily="2" charset="0"/>
              </a:rPr>
              <a:t>2</a:t>
            </a:r>
            <a:r>
              <a:rPr lang="en-US" altLang="en-US" b="1" dirty="0">
                <a:latin typeface="#9Slide03 AmpleSoft" pitchFamily="2" charset="0"/>
              </a:rPr>
              <a:t> = 1 000 000 m</a:t>
            </a:r>
            <a:r>
              <a:rPr lang="en-US" altLang="en-US" b="1" baseline="30000" dirty="0">
                <a:latin typeface="#9Slide03 AmpleSoft" pitchFamily="2" charset="0"/>
              </a:rPr>
              <a:t>2</a:t>
            </a: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6858001" y="2014538"/>
            <a:ext cx="3947159" cy="584775"/>
          </a:xfrm>
          <a:prstGeom prst="rect">
            <a:avLst/>
          </a:prstGeom>
          <a:solidFill>
            <a:schemeClr val="bg2"/>
          </a:solidFill>
          <a:ln w="38100">
            <a:solidFill>
              <a:srgbClr val="956947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#9Slide03 AmpleSoft" pitchFamily="2" charset="0"/>
              </a:rPr>
              <a:t>1000 000m</a:t>
            </a:r>
            <a:r>
              <a:rPr lang="en-US" altLang="en-US" b="1" baseline="30000" dirty="0">
                <a:latin typeface="#9Slide03 AmpleSoft" pitchFamily="2" charset="0"/>
              </a:rPr>
              <a:t>2</a:t>
            </a:r>
            <a:r>
              <a:rPr lang="en-US" altLang="en-US" b="1" dirty="0">
                <a:latin typeface="#9Slide03 AmpleSoft" pitchFamily="2" charset="0"/>
              </a:rPr>
              <a:t> =  1km</a:t>
            </a:r>
            <a:r>
              <a:rPr lang="en-US" altLang="en-US" b="1" baseline="30000" dirty="0">
                <a:latin typeface="#9Slide03 AmpleSoft" pitchFamily="2" charset="0"/>
              </a:rPr>
              <a:t>2</a:t>
            </a:r>
            <a:r>
              <a:rPr lang="en-US" altLang="en-US" b="1" dirty="0">
                <a:latin typeface="#9Slide03 AmpleSoft" pitchFamily="2" charset="0"/>
              </a:rPr>
              <a:t>        </a:t>
            </a: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6800215" y="2766695"/>
            <a:ext cx="34258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u="sng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800" b="1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2002)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921 </a:t>
            </a: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6785928" y="4638358"/>
            <a:ext cx="3440112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2009)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3325     .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ACC74C7-1EF4-4CF6-80F9-00677166E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68" y="134479"/>
            <a:ext cx="904389" cy="904389"/>
          </a:xfrm>
          <a:prstGeom prst="rect">
            <a:avLst/>
          </a:prstGeom>
        </p:spPr>
      </p:pic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8826025" y="5493868"/>
            <a:ext cx="1046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#9Slide03 AmpleSoft" pitchFamily="2" charset="0"/>
                <a:cs typeface="Times New Roman" pitchFamily="18" charset="0"/>
              </a:rPr>
              <a:t>km</a:t>
            </a:r>
            <a:r>
              <a:rPr lang="en-US" altLang="en-US" sz="2800" b="1" baseline="30000" dirty="0">
                <a:latin typeface="#9Slide03 AmpleSoft" pitchFamily="2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7383621" y="4065753"/>
            <a:ext cx="10461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#9Slide03 AmpleSoft" pitchFamily="2" charset="0"/>
                <a:cs typeface="Times New Roman" pitchFamily="18" charset="0"/>
              </a:rPr>
              <a:t>km</a:t>
            </a:r>
            <a:r>
              <a:rPr lang="en-US" altLang="en-US" sz="2800" b="1" baseline="30000" dirty="0">
                <a:latin typeface="#9Slide03 AmpleSoft" pitchFamily="2" charset="0"/>
                <a:cs typeface="Times New Roman" pitchFamily="18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3465" y="1231900"/>
            <a:ext cx="2735263" cy="2701925"/>
          </a:xfrm>
          <a:prstGeom prst="rect">
            <a:avLst/>
          </a:prstGeom>
          <a:solidFill>
            <a:schemeClr val="accent5">
              <a:lumMod val="75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98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25 1.48148E-6 L -0.92292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1.48148E-6 L 0.87709 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54" y="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4" grpId="0" animBg="1"/>
      <p:bldP spid="17" grpId="0"/>
      <p:bldP spid="21" grpId="0" animBg="1"/>
      <p:bldP spid="22" grpId="0"/>
      <p:bldP spid="23" grpId="0" animBg="1"/>
      <p:bldP spid="24" grpId="0"/>
      <p:bldP spid="25" grpId="0"/>
      <p:bldP spid="26" grpId="0"/>
      <p:bldP spid="27" grpId="0" animBg="1"/>
      <p:bldP spid="28" grpId="0" animBg="1"/>
      <p:bldP spid="29" grpId="0"/>
      <p:bldP spid="30" grpId="0"/>
      <p:bldP spid="32" grpId="0"/>
      <p:bldP spid="33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DE5BD13-6F91-4568-B6E5-4E7DE7333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73" y="1022488"/>
            <a:ext cx="5835511" cy="5835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0536C8-9574-4EB0-8E7A-DECEB038E125}"/>
              </a:ext>
            </a:extLst>
          </p:cNvPr>
          <p:cNvSpPr txBox="1"/>
          <p:nvPr/>
        </p:nvSpPr>
        <p:spPr>
          <a:xfrm>
            <a:off x="-9693252" y="335148"/>
            <a:ext cx="8260692" cy="1569660"/>
          </a:xfrm>
          <a:prstGeom prst="rect">
            <a:avLst/>
          </a:prstGeom>
          <a:solidFill>
            <a:schemeClr val="bg1">
              <a:alpha val="69804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iCiel Cadena" panose="02000503000000020004" pitchFamily="50" charset="0"/>
              </a:rPr>
              <a:t>THỰC HÀNH</a:t>
            </a:r>
            <a:endParaRPr lang="vi-VN" sz="9600" b="1" dirty="0">
              <a:ln w="1270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iCiel Cadena" panose="02000503000000020004" pitchFamily="50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914400" y="335148"/>
            <a:ext cx="7863840" cy="2590932"/>
          </a:xfrm>
          <a:prstGeom prst="wedgeRoundRectCallout">
            <a:avLst>
              <a:gd name="adj1" fmla="val 45712"/>
              <a:gd name="adj2" fmla="val 74170"/>
              <a:gd name="adj3" fmla="val 16667"/>
            </a:avLst>
          </a:prstGeom>
          <a:solidFill>
            <a:schemeClr val="bg1">
              <a:alpha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Chào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các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bạn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mình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là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Gấu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Trúc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vậy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là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Gấu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Xám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đã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giúp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các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bạn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hiểu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thế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nào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là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km2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rồi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bây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giờ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hãy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cùng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làm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bài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tập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với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tớ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nhé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035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43 0.14629 L 0.82057 0.1518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5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23F8FB-E010-4682-ACA2-7F4B87AB6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4720" y="6050280"/>
            <a:ext cx="2805508" cy="3506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B1D214-6AB5-4AB2-ACA9-C6093AF0E7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89" y="168489"/>
            <a:ext cx="1603757" cy="854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0C52527-DA9C-4C78-A0D6-3FDC816229D8}"/>
              </a:ext>
            </a:extLst>
          </p:cNvPr>
          <p:cNvSpPr/>
          <p:nvPr/>
        </p:nvSpPr>
        <p:spPr>
          <a:xfrm>
            <a:off x="420279" y="7118764"/>
            <a:ext cx="10629088" cy="487680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DE5BD13-6F91-4568-B6E5-4E7DE7333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45" y="3598756"/>
            <a:ext cx="3259244" cy="3259244"/>
          </a:xfrm>
          <a:prstGeom prst="rect">
            <a:avLst/>
          </a:prstGeom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48640" y="976769"/>
            <a:ext cx="9387840" cy="78319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Bài</a:t>
            </a:r>
            <a:r>
              <a:rPr lang="en-US" altLang="en-US" sz="40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1: </a:t>
            </a:r>
            <a:r>
              <a:rPr lang="en-US" altLang="en-US" sz="40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Viết</a:t>
            </a:r>
            <a:r>
              <a:rPr lang="en-US" altLang="en-US" sz="40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0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số</a:t>
            </a:r>
            <a:r>
              <a:rPr lang="en-US" altLang="en-US" sz="40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0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hoặc</a:t>
            </a:r>
            <a:r>
              <a:rPr lang="en-US" altLang="en-US" sz="40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0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chữ</a:t>
            </a:r>
            <a:r>
              <a:rPr lang="en-US" altLang="en-US" sz="40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0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thích</a:t>
            </a:r>
            <a:r>
              <a:rPr lang="en-US" altLang="en-US" sz="40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0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hợp</a:t>
            </a:r>
            <a:r>
              <a:rPr lang="en-US" altLang="en-US" sz="40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0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vào</a:t>
            </a:r>
            <a:r>
              <a:rPr lang="en-US" altLang="en-US" sz="40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ô </a:t>
            </a:r>
            <a:r>
              <a:rPr lang="en-US" altLang="en-US" sz="40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trống</a:t>
            </a:r>
            <a:r>
              <a:rPr lang="en-US" altLang="en-US" sz="40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:</a:t>
            </a:r>
          </a:p>
        </p:txBody>
      </p:sp>
      <p:graphicFrame>
        <p:nvGraphicFramePr>
          <p:cNvPr id="20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20350"/>
              </p:ext>
            </p:extLst>
          </p:nvPr>
        </p:nvGraphicFramePr>
        <p:xfrm>
          <a:off x="655320" y="1814652"/>
          <a:ext cx="9144000" cy="3729038"/>
        </p:xfrm>
        <a:graphic>
          <a:graphicData uri="http://schemas.openxmlformats.org/drawingml/2006/table">
            <a:tbl>
              <a:tblPr/>
              <a:tblGrid>
                <a:gridCol w="6530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30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55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#9Slide03 AmpleSoft" pitchFamily="2" charset="0"/>
                          <a:ea typeface="Rockwell-ExtraBold" pitchFamily="18" charset="0"/>
                          <a:cs typeface="Rockwell-ExtraBold" pitchFamily="18" charset="0"/>
                        </a:rPr>
                        <a:t>Đọc</a:t>
                      </a: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#9Slide03 AmpleSoft" pitchFamily="2" charset="0"/>
                        <a:ea typeface="Rockwell-ExtraBold" pitchFamily="18" charset="0"/>
                        <a:cs typeface="Rockwell-ExtraBold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#9Slide03 AmpleSoft" pitchFamily="2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#9Slide03 AmpleSoft" pitchFamily="2" charset="0"/>
                        </a:rPr>
                        <a:t>Viết</a:t>
                      </a: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#9Slide03 AmpleSoft" pitchFamily="2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6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Chín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trăm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hai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mươi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mốt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ki-lô-mét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vuông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mpleSoft" pitchFamily="2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 </a:t>
                      </a:r>
                      <a:endParaRPr kumimoji="0" lang="en-US" altLang="en-US" sz="28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mpleSoft" pitchFamily="2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67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Hai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nghìn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ki-lô-mét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vuông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mpleSoft" pitchFamily="2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69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mpleSoft" pitchFamily="2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mpleSoft" pitchFamily="2" charset="0"/>
                        </a:rPr>
                        <a:t>  </a:t>
                      </a:r>
                      <a:endParaRPr kumimoji="0" lang="en-US" altLang="en-US" sz="2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mpleSoft" pitchFamily="2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429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mpleSoft" pitchFamily="2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mpleSoft" pitchFamily="2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1" name="Text Box 222"/>
          <p:cNvSpPr txBox="1">
            <a:spLocks noChangeArrowheads="1"/>
          </p:cNvSpPr>
          <p:nvPr/>
        </p:nvSpPr>
        <p:spPr bwMode="auto">
          <a:xfrm>
            <a:off x="7825740" y="3200718"/>
            <a:ext cx="1943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990000"/>
                </a:solidFill>
                <a:latin typeface="#9Slide03 AmpleSoft" pitchFamily="2" charset="0"/>
              </a:rPr>
              <a:t>2000km</a:t>
            </a:r>
            <a:r>
              <a:rPr lang="en-US" altLang="en-US" b="1" baseline="30000">
                <a:solidFill>
                  <a:srgbClr val="990000"/>
                </a:solidFill>
                <a:latin typeface="#9Slide03 AmpleSoft" pitchFamily="2" charset="0"/>
              </a:rPr>
              <a:t>2</a:t>
            </a:r>
          </a:p>
        </p:txBody>
      </p:sp>
      <p:sp>
        <p:nvSpPr>
          <p:cNvPr id="22" name="Text Box 223"/>
          <p:cNvSpPr txBox="1">
            <a:spLocks noChangeArrowheads="1"/>
          </p:cNvSpPr>
          <p:nvPr/>
        </p:nvSpPr>
        <p:spPr bwMode="auto">
          <a:xfrm>
            <a:off x="7740015" y="4010343"/>
            <a:ext cx="18097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#9Slide03 AmpleSoft" pitchFamily="2" charset="0"/>
              </a:rPr>
              <a:t>509km</a:t>
            </a:r>
            <a:r>
              <a:rPr lang="en-US" altLang="en-US" b="1" baseline="30000" dirty="0">
                <a:latin typeface="#9Slide03 AmpleSoft" pitchFamily="2" charset="0"/>
              </a:rPr>
              <a:t>2</a:t>
            </a:r>
          </a:p>
        </p:txBody>
      </p:sp>
      <p:sp>
        <p:nvSpPr>
          <p:cNvPr id="23" name="Text Box 224"/>
          <p:cNvSpPr txBox="1">
            <a:spLocks noChangeArrowheads="1"/>
          </p:cNvSpPr>
          <p:nvPr/>
        </p:nvSpPr>
        <p:spPr bwMode="auto">
          <a:xfrm>
            <a:off x="7366953" y="4867593"/>
            <a:ext cx="24018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#9Slide03 AmpleSoft" pitchFamily="2" charset="0"/>
              </a:rPr>
              <a:t>320 000 km</a:t>
            </a:r>
            <a:r>
              <a:rPr lang="en-US" altLang="en-US" sz="2800" b="1" baseline="30000" dirty="0">
                <a:latin typeface="#9Slide03 AmpleSoft" pitchFamily="2" charset="0"/>
              </a:rPr>
              <a:t>2</a:t>
            </a:r>
          </a:p>
        </p:txBody>
      </p:sp>
      <p:sp>
        <p:nvSpPr>
          <p:cNvPr id="24" name="Text Box 237"/>
          <p:cNvSpPr txBox="1">
            <a:spLocks noChangeArrowheads="1"/>
          </p:cNvSpPr>
          <p:nvPr/>
        </p:nvSpPr>
        <p:spPr bwMode="auto">
          <a:xfrm>
            <a:off x="662940" y="4035743"/>
            <a:ext cx="6503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990000"/>
                </a:solidFill>
                <a:latin typeface="#9Slide03 AmpleSoft" pitchFamily="2" charset="0"/>
              </a:rPr>
              <a:t>Năm trăm linh chín ki-lô-mét vuông</a:t>
            </a:r>
          </a:p>
        </p:txBody>
      </p:sp>
      <p:sp>
        <p:nvSpPr>
          <p:cNvPr id="25" name="Rectangle 238"/>
          <p:cNvSpPr>
            <a:spLocks noChangeArrowheads="1"/>
          </p:cNvSpPr>
          <p:nvPr/>
        </p:nvSpPr>
        <p:spPr bwMode="auto">
          <a:xfrm>
            <a:off x="624840" y="4781868"/>
            <a:ext cx="64373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990000"/>
                </a:solidFill>
                <a:latin typeface="#9Slide03 AmpleSoft" pitchFamily="2" charset="0"/>
              </a:rPr>
              <a:t>Ba trăm hai mươi nghìn ki- lô-mét vuông</a:t>
            </a:r>
          </a:p>
        </p:txBody>
      </p:sp>
      <p:sp>
        <p:nvSpPr>
          <p:cNvPr id="26" name="Text Box 248"/>
          <p:cNvSpPr txBox="1">
            <a:spLocks noChangeArrowheads="1"/>
          </p:cNvSpPr>
          <p:nvPr/>
        </p:nvSpPr>
        <p:spPr bwMode="auto">
          <a:xfrm>
            <a:off x="7825740" y="2545080"/>
            <a:ext cx="1943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990000"/>
                </a:solidFill>
                <a:latin typeface="#9Slide03 AmpleSoft" pitchFamily="2" charset="0"/>
              </a:rPr>
              <a:t>  921km</a:t>
            </a:r>
            <a:r>
              <a:rPr lang="en-US" altLang="en-US" b="1" baseline="30000" dirty="0">
                <a:solidFill>
                  <a:srgbClr val="990000"/>
                </a:solidFill>
                <a:latin typeface="#9Slide03 AmpleSoft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6269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00117 -0.9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4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8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FCD4EA-08EB-4787-9282-4C13A4BD7D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89" y="168489"/>
            <a:ext cx="1603757" cy="854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B88E95-0D59-4839-9E41-B70E1FD8BEFA}"/>
              </a:ext>
            </a:extLst>
          </p:cNvPr>
          <p:cNvSpPr txBox="1"/>
          <p:nvPr/>
        </p:nvSpPr>
        <p:spPr>
          <a:xfrm>
            <a:off x="0" y="-1648232"/>
            <a:ext cx="4422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chemeClr val="tx1"/>
                  </a:solidFill>
                </a:ln>
                <a:solidFill>
                  <a:srgbClr val="DA5C45"/>
                </a:solidFill>
                <a:latin typeface="iCiel Cadena" panose="02000503000000020004" pitchFamily="50" charset="0"/>
              </a:rPr>
              <a:t>Nội</a:t>
            </a:r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rgbClr val="DA5C45"/>
                </a:solidFill>
                <a:latin typeface="iCiel Cadena" panose="02000503000000020004" pitchFamily="50" charset="0"/>
              </a:rPr>
              <a:t> dung 2</a:t>
            </a:r>
            <a:endParaRPr lang="vi-VN" sz="4400" b="1" dirty="0">
              <a:ln w="12700">
                <a:solidFill>
                  <a:schemeClr val="tx1"/>
                </a:solidFill>
              </a:ln>
              <a:solidFill>
                <a:srgbClr val="DA5C45"/>
              </a:solidFill>
              <a:latin typeface="iCiel Cadena" panose="02000503000000020004" pitchFamily="50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248C759-2F4C-4F34-AACB-C4B5857F7240}"/>
              </a:ext>
            </a:extLst>
          </p:cNvPr>
          <p:cNvSpPr txBox="1"/>
          <p:nvPr/>
        </p:nvSpPr>
        <p:spPr>
          <a:xfrm>
            <a:off x="7074624" y="8159451"/>
            <a:ext cx="4422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chemeClr val="tx1"/>
                  </a:solidFill>
                </a:ln>
                <a:solidFill>
                  <a:srgbClr val="DA5C45"/>
                </a:solidFill>
                <a:latin typeface="iCiel Cadena" panose="02000503000000020004" pitchFamily="50" charset="0"/>
              </a:rPr>
              <a:t>Nội</a:t>
            </a:r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rgbClr val="DA5C45"/>
                </a:solidFill>
                <a:latin typeface="iCiel Cadena" panose="02000503000000020004" pitchFamily="50" charset="0"/>
              </a:rPr>
              <a:t> dung 3</a:t>
            </a:r>
            <a:endParaRPr lang="vi-VN" sz="4400" b="1" dirty="0">
              <a:ln w="12700">
                <a:solidFill>
                  <a:schemeClr val="tx1"/>
                </a:solidFill>
              </a:ln>
              <a:solidFill>
                <a:srgbClr val="DA5C45"/>
              </a:solidFill>
              <a:latin typeface="iCiel Cadena" panose="02000503000000020004" pitchFamily="5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0C52527-DA9C-4C78-A0D6-3FDC816229D8}"/>
              </a:ext>
            </a:extLst>
          </p:cNvPr>
          <p:cNvSpPr/>
          <p:nvPr/>
        </p:nvSpPr>
        <p:spPr>
          <a:xfrm>
            <a:off x="-11446601" y="1546004"/>
            <a:ext cx="10629088" cy="487680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9A8B7BF-8329-4593-B929-F90BAFF41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030" y="3137852"/>
            <a:ext cx="2976118" cy="3720148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-1" y="461963"/>
            <a:ext cx="9829801" cy="919401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bg1"/>
            </a:solidFill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Bài</a:t>
            </a:r>
            <a:r>
              <a:rPr lang="en-US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 2. </a:t>
            </a:r>
            <a:r>
              <a:rPr lang="en-US" alt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Viết</a:t>
            </a:r>
            <a:r>
              <a:rPr lang="en-US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số</a:t>
            </a:r>
            <a:r>
              <a:rPr lang="en-US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thích</a:t>
            </a:r>
            <a:r>
              <a:rPr lang="en-US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hợp</a:t>
            </a:r>
            <a:r>
              <a:rPr lang="en-US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vào</a:t>
            </a:r>
            <a:r>
              <a:rPr lang="en-US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chỗ</a:t>
            </a:r>
            <a:r>
              <a:rPr lang="en-US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chấm</a:t>
            </a:r>
            <a:r>
              <a:rPr lang="en-US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SVNKitten" pitchFamily="2" charset="0"/>
                <a:ea typeface="Slogan" pitchFamily="18" charset="0"/>
                <a:cs typeface="Slogan" pitchFamily="18" charset="0"/>
              </a:rPr>
              <a:t>: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939800" y="1747838"/>
            <a:ext cx="714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#9Slide03 AmpleSoft" pitchFamily="2" charset="0"/>
                <a:cs typeface="Times New Roman" pitchFamily="18" charset="0"/>
              </a:rPr>
              <a:t>1km</a:t>
            </a:r>
            <a:r>
              <a:rPr lang="en-US" altLang="en-US" sz="3600" b="1" baseline="30000" dirty="0">
                <a:latin typeface="#9Slide03 AmpleSoft" pitchFamily="2" charset="0"/>
                <a:cs typeface="Times New Roman" pitchFamily="18" charset="0"/>
              </a:rPr>
              <a:t>2                </a:t>
            </a:r>
            <a:r>
              <a:rPr lang="en-US" altLang="en-US" sz="3600" b="1" dirty="0">
                <a:latin typeface="#9Slide03 AmpleSoft" pitchFamily="2" charset="0"/>
                <a:cs typeface="Times New Roman" pitchFamily="18" charset="0"/>
              </a:rPr>
              <a:t> =                  m</a:t>
            </a:r>
            <a:r>
              <a:rPr lang="en-US" altLang="en-US" sz="3600" b="1" baseline="30000" dirty="0">
                <a:latin typeface="#9Slide03 AmpleSoft" pitchFamily="2" charset="0"/>
                <a:cs typeface="Times New Roman" pitchFamily="18" charset="0"/>
              </a:rPr>
              <a:t>2</a:t>
            </a:r>
            <a:r>
              <a:rPr lang="en-US" altLang="en-US" sz="3600" b="1" dirty="0">
                <a:latin typeface="#9Slide03 AmpleSoft" pitchFamily="2" charset="0"/>
                <a:cs typeface="Times New Roman" pitchFamily="18" charset="0"/>
              </a:rPr>
              <a:t>          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939800" y="2471738"/>
            <a:ext cx="7524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#9Slide03 AmpleSoft" pitchFamily="2" charset="0"/>
                <a:cs typeface="Times New Roman" pitchFamily="18" charset="0"/>
              </a:rPr>
              <a:t>1000 000m</a:t>
            </a:r>
            <a:r>
              <a:rPr lang="en-US" altLang="en-US" sz="3600" b="1" baseline="30000" dirty="0">
                <a:latin typeface="#9Slide03 AmpleSoft" pitchFamily="2" charset="0"/>
                <a:cs typeface="Times New Roman" pitchFamily="18" charset="0"/>
              </a:rPr>
              <a:t>2</a:t>
            </a:r>
            <a:r>
              <a:rPr lang="en-US" altLang="en-US" sz="3600" b="1" dirty="0">
                <a:latin typeface="#9Slide03 AmpleSoft" pitchFamily="2" charset="0"/>
                <a:cs typeface="Times New Roman" pitchFamily="18" charset="0"/>
              </a:rPr>
              <a:t> =          km</a:t>
            </a:r>
            <a:r>
              <a:rPr lang="en-US" altLang="en-US" sz="3600" b="1" baseline="30000" dirty="0">
                <a:latin typeface="#9Slide03 AmpleSoft" pitchFamily="2" charset="0"/>
                <a:cs typeface="Times New Roman" pitchFamily="18" charset="0"/>
              </a:rPr>
              <a:t>2</a:t>
            </a:r>
            <a:r>
              <a:rPr lang="en-US" altLang="en-US" sz="3600" b="1" dirty="0">
                <a:latin typeface="#9Slide03 AmpleSoft" pitchFamily="2" charset="0"/>
                <a:cs typeface="Times New Roman" pitchFamily="18" charset="0"/>
              </a:rPr>
              <a:t>        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939800" y="3290888"/>
            <a:ext cx="7334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#9Slide03 AmpleSoft" pitchFamily="2" charset="0"/>
                <a:cs typeface="Times New Roman" pitchFamily="18" charset="0"/>
              </a:rPr>
              <a:t>1m</a:t>
            </a:r>
            <a:r>
              <a:rPr lang="en-US" altLang="en-US" sz="3600" b="1" baseline="30000">
                <a:latin typeface="#9Slide03 AmpleSoft" pitchFamily="2" charset="0"/>
                <a:cs typeface="Times New Roman" pitchFamily="18" charset="0"/>
              </a:rPr>
              <a:t>2</a:t>
            </a:r>
            <a:r>
              <a:rPr lang="en-US" altLang="en-US" sz="3600" b="1">
                <a:latin typeface="#9Slide03 AmpleSoft" pitchFamily="2" charset="0"/>
                <a:cs typeface="Times New Roman" pitchFamily="18" charset="0"/>
              </a:rPr>
              <a:t>              =              dm</a:t>
            </a:r>
            <a:r>
              <a:rPr lang="en-US" altLang="en-US" sz="3600" b="1" baseline="30000">
                <a:latin typeface="#9Slide03 AmpleSoft" pitchFamily="2" charset="0"/>
                <a:cs typeface="Times New Roman" pitchFamily="18" charset="0"/>
              </a:rPr>
              <a:t>2</a:t>
            </a:r>
            <a:r>
              <a:rPr lang="en-US" altLang="en-US" sz="3600" b="1">
                <a:latin typeface="#9Slide03 AmpleSoft" pitchFamily="2" charset="0"/>
                <a:cs typeface="Times New Roman" pitchFamily="18" charset="0"/>
              </a:rPr>
              <a:t>      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939800" y="3938588"/>
            <a:ext cx="7296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#9Slide03 AmpleSoft" pitchFamily="2" charset="0"/>
                <a:cs typeface="Times New Roman" pitchFamily="18" charset="0"/>
              </a:rPr>
              <a:t>5km</a:t>
            </a:r>
            <a:r>
              <a:rPr lang="en-US" altLang="en-US" sz="3600" b="1" baseline="30000">
                <a:latin typeface="#9Slide03 AmpleSoft" pitchFamily="2" charset="0"/>
                <a:cs typeface="Times New Roman" pitchFamily="18" charset="0"/>
              </a:rPr>
              <a:t>2</a:t>
            </a:r>
            <a:r>
              <a:rPr lang="en-US" altLang="en-US" sz="3600" b="1">
                <a:latin typeface="#9Slide03 AmpleSoft" pitchFamily="2" charset="0"/>
                <a:cs typeface="Times New Roman" pitchFamily="18" charset="0"/>
              </a:rPr>
              <a:t>            =                   m</a:t>
            </a:r>
            <a:r>
              <a:rPr lang="en-US" altLang="en-US" sz="3600" b="1" baseline="30000">
                <a:latin typeface="#9Slide03 AmpleSoft" pitchFamily="2" charset="0"/>
                <a:cs typeface="Times New Roman" pitchFamily="18" charset="0"/>
              </a:rPr>
              <a:t>2          </a:t>
            </a:r>
            <a:endParaRPr lang="en-US" altLang="en-US" sz="3600" b="1">
              <a:latin typeface="#9Slide03 AmpleSoft" pitchFamily="2" charset="0"/>
              <a:cs typeface="Times New Roman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939800" y="4776788"/>
            <a:ext cx="8058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#9Slide03 AmpleSoft" pitchFamily="2" charset="0"/>
                <a:cs typeface="Times New Roman" pitchFamily="18" charset="0"/>
              </a:rPr>
              <a:t>32m</a:t>
            </a:r>
            <a:r>
              <a:rPr lang="en-US" altLang="en-US" sz="3600" b="1" baseline="30000">
                <a:latin typeface="#9Slide03 AmpleSoft" pitchFamily="2" charset="0"/>
                <a:cs typeface="Times New Roman" pitchFamily="18" charset="0"/>
              </a:rPr>
              <a:t>2 </a:t>
            </a:r>
            <a:r>
              <a:rPr lang="en-US" altLang="en-US" sz="3600" b="1">
                <a:latin typeface="#9Slide03 AmpleSoft" pitchFamily="2" charset="0"/>
                <a:cs typeface="Times New Roman" pitchFamily="18" charset="0"/>
              </a:rPr>
              <a:t>49dm</a:t>
            </a:r>
            <a:r>
              <a:rPr lang="en-US" altLang="en-US" sz="3600" b="1" baseline="30000">
                <a:latin typeface="#9Slide03 AmpleSoft" pitchFamily="2" charset="0"/>
                <a:cs typeface="Times New Roman" pitchFamily="18" charset="0"/>
              </a:rPr>
              <a:t>2</a:t>
            </a:r>
            <a:r>
              <a:rPr lang="en-US" altLang="en-US" sz="3600" b="1">
                <a:latin typeface="#9Slide03 AmpleSoft" pitchFamily="2" charset="0"/>
                <a:cs typeface="Times New Roman" pitchFamily="18" charset="0"/>
              </a:rPr>
              <a:t> =           dm</a:t>
            </a:r>
            <a:r>
              <a:rPr lang="en-US" altLang="en-US" sz="3600" b="1" baseline="30000">
                <a:latin typeface="#9Slide03 AmpleSoft" pitchFamily="2" charset="0"/>
                <a:cs typeface="Times New Roman" pitchFamily="18" charset="0"/>
              </a:rPr>
              <a:t>2    </a:t>
            </a:r>
            <a:endParaRPr lang="en-US" altLang="en-US" sz="3600" b="1">
              <a:latin typeface="#9Slide03 AmpleSoft" pitchFamily="2" charset="0"/>
              <a:cs typeface="Times New Roman" pitchFamily="18" charset="0"/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939800" y="555783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#9Slide03 AmpleSoft" pitchFamily="2" charset="0"/>
                <a:cs typeface="Times New Roman" pitchFamily="18" charset="0"/>
              </a:rPr>
              <a:t>2 000 000m</a:t>
            </a:r>
            <a:r>
              <a:rPr lang="en-US" altLang="en-US" sz="3600" b="1" baseline="30000">
                <a:latin typeface="#9Slide03 AmpleSoft" pitchFamily="2" charset="0"/>
                <a:cs typeface="Times New Roman" pitchFamily="18" charset="0"/>
              </a:rPr>
              <a:t>2  </a:t>
            </a:r>
            <a:r>
              <a:rPr lang="en-US" altLang="en-US" sz="3600" b="1">
                <a:latin typeface="#9Slide03 AmpleSoft" pitchFamily="2" charset="0"/>
                <a:cs typeface="Times New Roman" pitchFamily="18" charset="0"/>
              </a:rPr>
              <a:t>=         km</a:t>
            </a:r>
            <a:r>
              <a:rPr lang="en-US" altLang="en-US" sz="3600" b="1" baseline="30000">
                <a:latin typeface="#9Slide03 AmpleSoft" pitchFamily="2" charset="0"/>
                <a:cs typeface="Times New Roman" pitchFamily="18" charset="0"/>
              </a:rPr>
              <a:t>2</a:t>
            </a:r>
            <a:endParaRPr lang="en-US" altLang="en-US" sz="3600" b="1">
              <a:latin typeface="#9Slide03 AmpleSoft" pitchFamily="2" charset="0"/>
              <a:cs typeface="Times New Roman" pitchFamily="18" charset="0"/>
            </a:endParaRPr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3729038" y="1766888"/>
            <a:ext cx="239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#9Slide03 AmpleSoft" pitchFamily="2" charset="0"/>
                <a:cs typeface="Times New Roman" pitchFamily="18" charset="0"/>
              </a:rPr>
              <a:t>1 000 000</a:t>
            </a: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4364831" y="2478088"/>
            <a:ext cx="7413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#9Slide03 AmpleSoft" pitchFamily="2" charset="0"/>
                <a:cs typeface="Times New Roman" pitchFamily="18" charset="0"/>
              </a:rPr>
              <a:t>1</a:t>
            </a: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4132149" y="3273425"/>
            <a:ext cx="9572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#9Slide03 AmpleSoft" pitchFamily="2" charset="0"/>
                <a:cs typeface="Times New Roman" pitchFamily="18" charset="0"/>
              </a:rPr>
              <a:t>100</a:t>
            </a: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3784600" y="3914775"/>
            <a:ext cx="239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#9Slide03 AmpleSoft" pitchFamily="2" charset="0"/>
                <a:cs typeface="Times New Roman" pitchFamily="18" charset="0"/>
              </a:rPr>
              <a:t>5 000 000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3784600" y="4799013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#9Slide03 AmpleSoft" pitchFamily="2" charset="0"/>
                <a:cs typeface="Times New Roman" pitchFamily="18" charset="0"/>
              </a:rPr>
              <a:t>3 249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4260850" y="5570768"/>
            <a:ext cx="654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#9Slide03 AmpleSoft" pitchFamily="2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2175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75 2.22222E-6 L 0.92174 0.00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43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4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6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2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4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60"/>
                            </p:stCondLst>
                            <p:childTnLst>
                              <p:par>
                                <p:cTn id="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20"/>
                            </p:stCondLst>
                            <p:childTnLst>
                              <p:par>
                                <p:cTn id="4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C52527-DA9C-4C78-A0D6-3FDC816229D8}"/>
              </a:ext>
            </a:extLst>
          </p:cNvPr>
          <p:cNvSpPr/>
          <p:nvPr/>
        </p:nvSpPr>
        <p:spPr>
          <a:xfrm>
            <a:off x="242478" y="-5479636"/>
            <a:ext cx="11136721" cy="487680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42" name="Picture 2" descr="C:\Users\HP\Desktop\pi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49" r="100000">
                        <a14:foregroundMark x1="38049" y1="4222" x2="68819" y2="51715"/>
                        <a14:foregroundMark x1="68819" y1="1187" x2="11951" y2="54354"/>
                        <a14:foregroundMark x1="43544" y1="3826" x2="61951" y2="5145"/>
                        <a14:foregroundMark x1="65110" y1="7388" x2="83379" y2="36412"/>
                        <a14:foregroundMark x1="34478" y1="4749" x2="16071" y2="31135"/>
                        <a14:foregroundMark x1="38599" y1="25858" x2="55082" y2="48681"/>
                        <a14:foregroundMark x1="65110" y1="9103" x2="72390" y2="46438"/>
                        <a14:foregroundMark x1="51786" y1="34169" x2="66484" y2="38127"/>
                        <a14:foregroundMark x1="14698" y1="44327" x2="3709" y2="61873"/>
                        <a14:foregroundMark x1="21154" y1="57520" x2="19368" y2="72823"/>
                        <a14:foregroundMark x1="24863" y1="59631" x2="33104" y2="76781"/>
                        <a14:foregroundMark x1="54121" y1="64908" x2="56868" y2="78100"/>
                        <a14:foregroundMark x1="72940" y1="63588" x2="77473" y2="68470"/>
                        <a14:foregroundMark x1="75962" y1="34960" x2="69505" y2="28892"/>
                        <a14:foregroundMark x1="73764" y1="26913" x2="73764" y2="3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4886" y="3547283"/>
            <a:ext cx="2961640" cy="331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3200" y="207963"/>
            <a:ext cx="11493500" cy="2553891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bg1"/>
            </a:solidFill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Bài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3.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Một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khu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rừng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hình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chữ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nhật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có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chiều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dài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3km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và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chiều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rộng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2km.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Hỏi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diện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tích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của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khu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rừng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đó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bằng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bao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nhiêu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ki-lô-mét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 </a:t>
            </a:r>
            <a:r>
              <a:rPr lang="en-US" altLang="en-US" sz="4800" b="1" dirty="0" err="1">
                <a:latin typeface="#9Slide05 SVNKitten" pitchFamily="2" charset="0"/>
                <a:ea typeface="Slogan" pitchFamily="18" charset="0"/>
                <a:cs typeface="Slogan" pitchFamily="18" charset="0"/>
              </a:rPr>
              <a:t>vuông</a:t>
            </a:r>
            <a:r>
              <a:rPr lang="en-US" altLang="en-US" sz="4800" b="1" dirty="0">
                <a:latin typeface="#9Slide05 SVNKitten" pitchFamily="2" charset="0"/>
                <a:ea typeface="Slogan" pitchFamily="18" charset="0"/>
                <a:cs typeface="Slogan" pitchFamily="18" charset="0"/>
              </a:rPr>
              <a:t>?</a:t>
            </a:r>
            <a:endParaRPr lang="en-US" altLang="en-US" sz="4800" dirty="0">
              <a:latin typeface="#9Slide05 SVNKitten" pitchFamily="2" charset="0"/>
              <a:ea typeface="Slogan" pitchFamily="18" charset="0"/>
              <a:cs typeface="Slogan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89000" y="3106738"/>
            <a:ext cx="25844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C00000"/>
                </a:solidFill>
                <a:latin typeface="#9Slide03 AmpleSoft" pitchFamily="2" charset="0"/>
                <a:cs typeface="Times New Roman" pitchFamily="18" charset="0"/>
              </a:rPr>
              <a:t>Tóm</a:t>
            </a:r>
            <a:r>
              <a:rPr lang="en-US" altLang="en-US" sz="3600" b="1" dirty="0">
                <a:solidFill>
                  <a:srgbClr val="C00000"/>
                </a:solidFill>
                <a:latin typeface="#9Slide03 AmpleSoft" pitchFamily="2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#9Slide03 AmpleSoft" pitchFamily="2" charset="0"/>
                <a:cs typeface="Times New Roman" pitchFamily="18" charset="0"/>
              </a:rPr>
              <a:t>tắt</a:t>
            </a:r>
            <a:endParaRPr lang="en-US" altLang="en-US" sz="3600" b="1" dirty="0">
              <a:solidFill>
                <a:srgbClr val="C00000"/>
              </a:solidFill>
              <a:latin typeface="#9Slide03 AmpleSoft" pitchFamily="2" charset="0"/>
              <a:cs typeface="Times New Roman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66700" y="3771900"/>
            <a:ext cx="345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#9Slide03 AmpleSoft" pitchFamily="2" charset="0"/>
                <a:cs typeface="Times New Roman" pitchFamily="18" charset="0"/>
              </a:rPr>
              <a:t>Chiều</a:t>
            </a:r>
            <a:r>
              <a:rPr lang="en-US" altLang="en-US" sz="3600" b="1" dirty="0">
                <a:latin typeface="#9Slide03 AmpleSoft" pitchFamily="2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#9Slide03 AmpleSoft" pitchFamily="2" charset="0"/>
                <a:cs typeface="Times New Roman" pitchFamily="18" charset="0"/>
              </a:rPr>
              <a:t>dài</a:t>
            </a:r>
            <a:r>
              <a:rPr lang="en-US" altLang="en-US" sz="3600" b="1" dirty="0">
                <a:latin typeface="#9Slide03 AmpleSoft" pitchFamily="2" charset="0"/>
                <a:cs typeface="Times New Roman" pitchFamily="18" charset="0"/>
              </a:rPr>
              <a:t> = 3 km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66700" y="4281488"/>
            <a:ext cx="419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#9Slide03 AmpleSoft" pitchFamily="2" charset="0"/>
                <a:cs typeface="Times New Roman" pitchFamily="18" charset="0"/>
              </a:rPr>
              <a:t>Chiều</a:t>
            </a:r>
            <a:r>
              <a:rPr lang="en-US" altLang="en-US" sz="3600" b="1" dirty="0">
                <a:latin typeface="#9Slide03 AmpleSoft" pitchFamily="2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#9Slide03 AmpleSoft" pitchFamily="2" charset="0"/>
                <a:cs typeface="Times New Roman" pitchFamily="18" charset="0"/>
              </a:rPr>
              <a:t>rộng</a:t>
            </a:r>
            <a:r>
              <a:rPr lang="en-US" altLang="en-US" sz="3600" b="1" dirty="0">
                <a:latin typeface="#9Slide03 AmpleSoft" pitchFamily="2" charset="0"/>
                <a:cs typeface="Times New Roman" pitchFamily="18" charset="0"/>
              </a:rPr>
              <a:t> = 2 km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66700" y="4892675"/>
            <a:ext cx="419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#9Slide03 AmpleSoft" pitchFamily="2" charset="0"/>
                <a:cs typeface="Times New Roman" pitchFamily="18" charset="0"/>
              </a:rPr>
              <a:t>Diện</a:t>
            </a:r>
            <a:r>
              <a:rPr lang="en-US" altLang="en-US" sz="3600" b="1" dirty="0">
                <a:latin typeface="#9Slide03 AmpleSoft" pitchFamily="2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#9Slide03 AmpleSoft" pitchFamily="2" charset="0"/>
                <a:cs typeface="Times New Roman" pitchFamily="18" charset="0"/>
              </a:rPr>
              <a:t>tích</a:t>
            </a:r>
            <a:r>
              <a:rPr lang="en-US" altLang="en-US" sz="3600" b="1" dirty="0">
                <a:latin typeface="#9Slide03 AmpleSoft" pitchFamily="2" charset="0"/>
                <a:cs typeface="Times New Roman" pitchFamily="18" charset="0"/>
              </a:rPr>
              <a:t>= … km</a:t>
            </a:r>
            <a:r>
              <a:rPr lang="en-US" altLang="en-US" sz="3600" b="1" baseline="30000" dirty="0">
                <a:latin typeface="#9Slide03 AmpleSoft" pitchFamily="2" charset="0"/>
                <a:cs typeface="Times New Roman" pitchFamily="18" charset="0"/>
              </a:rPr>
              <a:t>2   </a:t>
            </a:r>
            <a:r>
              <a:rPr lang="en-US" altLang="en-US" sz="3600" b="1" dirty="0">
                <a:latin typeface="#9Slide03 AmpleSoft" pitchFamily="2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592638" y="3786188"/>
            <a:ext cx="536416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 err="1">
                <a:latin typeface="#9Slide03 AmpleSoft" pitchFamily="2" charset="0"/>
              </a:rPr>
              <a:t>Diện</a:t>
            </a:r>
            <a:r>
              <a:rPr lang="en-US" altLang="en-US" b="1" dirty="0">
                <a:latin typeface="#9Slide03 AmpleSoft" pitchFamily="2" charset="0"/>
              </a:rPr>
              <a:t> </a:t>
            </a:r>
            <a:r>
              <a:rPr lang="en-US" altLang="en-US" b="1" dirty="0" err="1">
                <a:latin typeface="#9Slide03 AmpleSoft" pitchFamily="2" charset="0"/>
              </a:rPr>
              <a:t>tích</a:t>
            </a:r>
            <a:r>
              <a:rPr lang="en-US" altLang="en-US" b="1" dirty="0">
                <a:latin typeface="#9Slide03 AmpleSoft" pitchFamily="2" charset="0"/>
              </a:rPr>
              <a:t> </a:t>
            </a:r>
            <a:r>
              <a:rPr lang="en-US" altLang="en-US" b="1" dirty="0" err="1">
                <a:latin typeface="#9Slide03 AmpleSoft" pitchFamily="2" charset="0"/>
              </a:rPr>
              <a:t>của</a:t>
            </a:r>
            <a:r>
              <a:rPr lang="en-US" altLang="en-US" b="1" dirty="0">
                <a:latin typeface="#9Slide03 AmpleSoft" pitchFamily="2" charset="0"/>
              </a:rPr>
              <a:t> </a:t>
            </a:r>
            <a:r>
              <a:rPr lang="en-US" altLang="en-US" b="1" dirty="0" err="1">
                <a:latin typeface="#9Slide03 AmpleSoft" pitchFamily="2" charset="0"/>
              </a:rPr>
              <a:t>khu</a:t>
            </a:r>
            <a:r>
              <a:rPr lang="en-US" altLang="en-US" b="1" dirty="0">
                <a:latin typeface="#9Slide03 AmpleSoft" pitchFamily="2" charset="0"/>
              </a:rPr>
              <a:t> </a:t>
            </a:r>
            <a:r>
              <a:rPr lang="en-US" altLang="en-US" b="1" dirty="0" err="1">
                <a:latin typeface="#9Slide03 AmpleSoft" pitchFamily="2" charset="0"/>
              </a:rPr>
              <a:t>rừng</a:t>
            </a:r>
            <a:r>
              <a:rPr lang="en-US" altLang="en-US" b="1" dirty="0">
                <a:latin typeface="#9Slide03 AmpleSoft" pitchFamily="2" charset="0"/>
              </a:rPr>
              <a:t> </a:t>
            </a:r>
            <a:r>
              <a:rPr lang="en-US" altLang="en-US" b="1" dirty="0" err="1">
                <a:latin typeface="#9Slide03 AmpleSoft" pitchFamily="2" charset="0"/>
              </a:rPr>
              <a:t>hình</a:t>
            </a:r>
            <a:r>
              <a:rPr lang="en-US" altLang="en-US" b="1" dirty="0">
                <a:latin typeface="#9Slide03 AmpleSoft" pitchFamily="2" charset="0"/>
              </a:rPr>
              <a:t> </a:t>
            </a:r>
            <a:r>
              <a:rPr lang="en-US" altLang="en-US" b="1" dirty="0" err="1">
                <a:latin typeface="#9Slide03 AmpleSoft" pitchFamily="2" charset="0"/>
              </a:rPr>
              <a:t>chữ</a:t>
            </a:r>
            <a:r>
              <a:rPr lang="en-US" altLang="en-US" b="1" dirty="0">
                <a:latin typeface="#9Slide03 AmpleSoft" pitchFamily="2" charset="0"/>
              </a:rPr>
              <a:t> </a:t>
            </a:r>
            <a:r>
              <a:rPr lang="en-US" altLang="en-US" b="1" dirty="0" err="1">
                <a:latin typeface="#9Slide03 AmpleSoft" pitchFamily="2" charset="0"/>
              </a:rPr>
              <a:t>nhật</a:t>
            </a:r>
            <a:r>
              <a:rPr lang="en-US" altLang="en-US" b="1" dirty="0">
                <a:latin typeface="#9Slide03 AmpleSoft" pitchFamily="2" charset="0"/>
              </a:rPr>
              <a:t> </a:t>
            </a:r>
            <a:r>
              <a:rPr lang="en-US" altLang="en-US" b="1" dirty="0" err="1">
                <a:latin typeface="#9Slide03 AmpleSoft" pitchFamily="2" charset="0"/>
              </a:rPr>
              <a:t>là</a:t>
            </a:r>
            <a:r>
              <a:rPr lang="en-US" altLang="en-US" b="1" dirty="0">
                <a:latin typeface="#9Slide03 AmpleSoft" pitchFamily="2" charset="0"/>
              </a:rPr>
              <a:t>:</a:t>
            </a:r>
          </a:p>
          <a:p>
            <a:pPr algn="ctr" eaLnBrk="1" hangingPunct="1"/>
            <a:r>
              <a:rPr lang="en-US" altLang="en-US" b="1" dirty="0">
                <a:latin typeface="#9Slide03 AmpleSoft" pitchFamily="2" charset="0"/>
              </a:rPr>
              <a:t>3 x 2 = 6 (km</a:t>
            </a:r>
            <a:r>
              <a:rPr lang="en-US" altLang="en-US" b="1" baseline="30000" dirty="0">
                <a:latin typeface="#9Slide03 AmpleSoft" pitchFamily="2" charset="0"/>
              </a:rPr>
              <a:t>2</a:t>
            </a:r>
            <a:r>
              <a:rPr lang="en-US" altLang="en-US" b="1" dirty="0">
                <a:latin typeface="#9Slide03 AmpleSoft" pitchFamily="2" charset="0"/>
              </a:rPr>
              <a:t>)</a:t>
            </a:r>
          </a:p>
          <a:p>
            <a:pPr eaLnBrk="1" hangingPunct="1"/>
            <a:r>
              <a:rPr lang="en-US" altLang="en-US" b="1" dirty="0">
                <a:latin typeface="#9Slide03 AmpleSoft" pitchFamily="2" charset="0"/>
              </a:rPr>
              <a:t>                       </a:t>
            </a:r>
            <a:r>
              <a:rPr lang="en-US" altLang="en-US" b="1" dirty="0" err="1">
                <a:latin typeface="#9Slide03 AmpleSoft" pitchFamily="2" charset="0"/>
              </a:rPr>
              <a:t>Đáp</a:t>
            </a:r>
            <a:r>
              <a:rPr lang="en-US" altLang="en-US" b="1" dirty="0">
                <a:latin typeface="#9Slide03 AmpleSoft" pitchFamily="2" charset="0"/>
              </a:rPr>
              <a:t> </a:t>
            </a:r>
            <a:r>
              <a:rPr lang="en-US" altLang="en-US" b="1" dirty="0" err="1">
                <a:latin typeface="#9Slide03 AmpleSoft" pitchFamily="2" charset="0"/>
              </a:rPr>
              <a:t>số</a:t>
            </a:r>
            <a:r>
              <a:rPr lang="en-US" altLang="en-US" b="1" dirty="0">
                <a:latin typeface="#9Slide03 AmpleSoft" pitchFamily="2" charset="0"/>
              </a:rPr>
              <a:t> : 6 km</a:t>
            </a:r>
            <a:r>
              <a:rPr lang="en-US" altLang="en-US" b="1" baseline="30000" dirty="0">
                <a:latin typeface="#9Slide03 AmpleSoft" pitchFamily="2" charset="0"/>
              </a:rPr>
              <a:t>2</a:t>
            </a:r>
            <a:endParaRPr lang="en-US" altLang="en-US" b="1" dirty="0">
              <a:latin typeface="#9Slide03 AmpleSoft" pitchFamily="2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618163" y="3062288"/>
            <a:ext cx="25987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C00000"/>
                </a:solidFill>
                <a:latin typeface="#9Slide03 AmpleSoft" pitchFamily="2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C00000"/>
                </a:solidFill>
                <a:latin typeface="#9Slide03 AmpleSoft" pitchFamily="2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#9Slide03 AmpleSoft" pitchFamily="2" charset="0"/>
                <a:cs typeface="Times New Roman" pitchFamily="18" charset="0"/>
              </a:rPr>
              <a:t>giải</a:t>
            </a:r>
            <a:endParaRPr lang="en-US" altLang="en-US" sz="3600" dirty="0">
              <a:solidFill>
                <a:srgbClr val="C00000"/>
              </a:solidFill>
              <a:latin typeface="#9Slide03 AmpleSoft" pitchFamily="2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229100" y="3106738"/>
            <a:ext cx="25400" cy="2595562"/>
          </a:xfrm>
          <a:prstGeom prst="line">
            <a:avLst/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01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1852 L 0.00091 1.06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5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" y="7965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1FB0049-A5A9-4FB3-8DFF-263B5D60D524}"/>
              </a:ext>
            </a:extLst>
          </p:cNvPr>
          <p:cNvSpPr/>
          <p:nvPr/>
        </p:nvSpPr>
        <p:spPr>
          <a:xfrm>
            <a:off x="251012" y="7162342"/>
            <a:ext cx="11707907" cy="5510390"/>
          </a:xfrm>
          <a:prstGeom prst="rect">
            <a:avLst/>
          </a:prstGeom>
          <a:solidFill>
            <a:srgbClr val="FDE398">
              <a:alpha val="69804"/>
            </a:srgbClr>
          </a:solidFill>
          <a:ln w="38100">
            <a:solidFill>
              <a:srgbClr val="DA5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/>
          <p:cNvSpPr/>
          <p:nvPr/>
        </p:nvSpPr>
        <p:spPr>
          <a:xfrm>
            <a:off x="4244340" y="656075"/>
            <a:ext cx="7787640" cy="3907550"/>
          </a:xfrm>
          <a:prstGeom prst="roundRect">
            <a:avLst/>
          </a:prstGeom>
          <a:solidFill>
            <a:srgbClr val="C55A11">
              <a:alpha val="69804"/>
            </a:srgbClr>
          </a:solidFill>
          <a:ln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Vậy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bài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học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ngày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hôm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nay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cũng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đã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kết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thúc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rồi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hẹn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gặp</a:t>
            </a:r>
            <a:endParaRPr lang="en-US" sz="4400" b="1" dirty="0">
              <a:solidFill>
                <a:schemeClr val="tx1"/>
              </a:solidFill>
              <a:latin typeface="#9Slide03 AmpleSoft" pitchFamily="2" charset="0"/>
            </a:endParaRPr>
          </a:p>
          <a:p>
            <a:pPr algn="ctr"/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lại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bạn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vào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những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tiết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học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tiếp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theo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#9Slide03 AmpleSoft" pitchFamily="2" charset="0"/>
              </a:rPr>
              <a:t>nhé</a:t>
            </a:r>
            <a:r>
              <a:rPr lang="en-US" sz="4400" b="1" dirty="0">
                <a:solidFill>
                  <a:schemeClr val="tx1"/>
                </a:solidFill>
                <a:latin typeface="#9Slide03 AmpleSoft" pitchFamily="2" charset="0"/>
              </a:rPr>
              <a:t> !</a:t>
            </a:r>
          </a:p>
        </p:txBody>
      </p:sp>
      <p:pic>
        <p:nvPicPr>
          <p:cNvPr id="12" name="Picture 2" descr="C:\Users\HP\Desktop\236-2363398_we-bare-bears-we-bare-bears-png-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64" b="99258" l="0" r="100000">
                        <a14:foregroundMark x1="61628" y1="17359" x2="80930" y2="37834"/>
                        <a14:foregroundMark x1="74186" y1="26855" x2="75814" y2="90356"/>
                        <a14:foregroundMark x1="64186" y1="24184" x2="61395" y2="42582"/>
                        <a14:foregroundMark x1="48605" y1="21810" x2="55349" y2="27745"/>
                        <a14:foregroundMark x1="88837" y1="6380" x2="86279" y2="47626"/>
                        <a14:foregroundMark x1="92093" y1="61276" x2="90233" y2="90950"/>
                        <a14:foregroundMark x1="27209" y1="18249" x2="33488" y2="70475"/>
                        <a14:foregroundMark x1="27209" y1="20623" x2="44419" y2="43175"/>
                        <a14:foregroundMark x1="10698" y1="49407" x2="9302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2760170"/>
            <a:ext cx="5643757" cy="442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6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01563 -0.9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484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437</Words>
  <Application>Microsoft Office PowerPoint</Application>
  <PresentationFormat>Custom</PresentationFormat>
  <Paragraphs>68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Calibri Light</vt:lpstr>
      <vt:lpstr>Jupiter</vt:lpstr>
      <vt:lpstr>Times New Roman</vt:lpstr>
      <vt:lpstr>Slogan</vt:lpstr>
      <vt:lpstr>iCiel Cadena</vt:lpstr>
      <vt:lpstr>#9Slide05 SVNKitten</vt:lpstr>
      <vt:lpstr>#9Slide03 AmpleSoft</vt:lpstr>
      <vt:lpstr>Calibri</vt:lpstr>
      <vt:lpstr>Rockwell-ExtraBold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HAOHO</dc:creator>
  <cp:keywords>HAOMANGNON</cp:keywords>
  <cp:lastModifiedBy>THANH HUONG</cp:lastModifiedBy>
  <cp:revision>61</cp:revision>
  <dcterms:created xsi:type="dcterms:W3CDTF">2021-07-02T01:31:50Z</dcterms:created>
  <dcterms:modified xsi:type="dcterms:W3CDTF">2023-01-15T09:58:30Z</dcterms:modified>
</cp:coreProperties>
</file>