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8" r:id="rId2"/>
    <p:sldMasterId id="2147483732" r:id="rId3"/>
  </p:sldMasterIdLst>
  <p:notesMasterIdLst>
    <p:notesMasterId r:id="rId14"/>
  </p:notesMasterIdLst>
  <p:sldIdLst>
    <p:sldId id="257" r:id="rId4"/>
    <p:sldId id="259" r:id="rId5"/>
    <p:sldId id="263" r:id="rId6"/>
    <p:sldId id="301" r:id="rId7"/>
    <p:sldId id="284" r:id="rId8"/>
    <p:sldId id="302" r:id="rId9"/>
    <p:sldId id="303" r:id="rId10"/>
    <p:sldId id="304" r:id="rId11"/>
    <p:sldId id="305" r:id="rId12"/>
    <p:sldId id="291" r:id="rId13"/>
  </p:sldIdLst>
  <p:sldSz cx="12192000" cy="6858000"/>
  <p:notesSz cx="6858000" cy="9144000"/>
  <p:embeddedFontLst>
    <p:embeddedFont>
      <p:font typeface="等线" charset="0"/>
      <p:regular r:id="rId15"/>
      <p:bold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1FE"/>
    <a:srgbClr val="FC9785"/>
    <a:srgbClr val="F48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284" y="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2ECD-B0F1-4B46-825E-F90B30C4AF0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8CCC-793E-42C0-8B65-FC24D469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6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5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3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1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2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9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9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8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9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8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7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8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1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7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6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0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8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1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3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9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1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5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5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52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5" r:id="rId3"/>
    <p:sldLayoutId id="2147483664" r:id="rId4"/>
    <p:sldLayoutId id="2147483663" r:id="rId5"/>
    <p:sldLayoutId id="2147483662" r:id="rId6"/>
    <p:sldLayoutId id="2147483857" r:id="rId7"/>
    <p:sldLayoutId id="2147483856" r:id="rId8"/>
    <p:sldLayoutId id="2147483855" r:id="rId9"/>
    <p:sldLayoutId id="2147483854" r:id="rId10"/>
    <p:sldLayoutId id="2147483853" r:id="rId11"/>
    <p:sldLayoutId id="2147483668" r:id="rId12"/>
    <p:sldLayoutId id="214748366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6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34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858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0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10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862" r:id="rId13"/>
    <p:sldLayoutId id="2147483861" r:id="rId14"/>
    <p:sldLayoutId id="2147483860" r:id="rId15"/>
    <p:sldLayoutId id="2147483859" r:id="rId16"/>
    <p:sldLayoutId id="2147483756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E675BAE9-6900-4AB0-B79A-E6F41C116462}"/>
              </a:ext>
            </a:extLst>
          </p:cNvPr>
          <p:cNvGrpSpPr/>
          <p:nvPr/>
        </p:nvGrpSpPr>
        <p:grpSpPr>
          <a:xfrm>
            <a:off x="2269734" y="222901"/>
            <a:ext cx="8506160" cy="3037448"/>
            <a:chOff x="2269734" y="32401"/>
            <a:chExt cx="8506160" cy="30374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AE8D1F71-9EDC-47E1-99E9-8F10D4C01BE6}"/>
                </a:ext>
              </a:extLst>
            </p:cNvPr>
            <p:cNvSpPr txBox="1"/>
            <p:nvPr/>
          </p:nvSpPr>
          <p:spPr>
            <a:xfrm>
              <a:off x="2269734" y="515304"/>
              <a:ext cx="850616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Mở</a:t>
              </a:r>
              <a:r>
                <a:rPr kumimoji="0" lang="en-US" altLang="zh-CN" sz="8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rộng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vốn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từ</a:t>
              </a: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TÀI NĂNG</a:t>
              </a:r>
              <a:endParaRPr kumimoji="0" lang="zh-CN" alt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9C585767-8322-46E0-A279-5CD403F96A9E}"/>
                </a:ext>
              </a:extLst>
            </p:cNvPr>
            <p:cNvSpPr/>
            <p:nvPr/>
          </p:nvSpPr>
          <p:spPr>
            <a:xfrm>
              <a:off x="4062651" y="32401"/>
              <a:ext cx="4066695" cy="547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Luyện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từ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và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câu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</a:endParaRPr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xmlns="" id="{AE8D1F71-9EDC-47E1-99E9-8F10D4C01BE6}"/>
              </a:ext>
            </a:extLst>
          </p:cNvPr>
          <p:cNvSpPr txBox="1"/>
          <p:nvPr/>
        </p:nvSpPr>
        <p:spPr>
          <a:xfrm>
            <a:off x="2331964" y="728972"/>
            <a:ext cx="8506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Mở</a:t>
            </a:r>
            <a:r>
              <a:rPr kumimoji="0" lang="en-US" altLang="zh-CN" sz="8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rộng</a:t>
            </a:r>
            <a:r>
              <a:rPr kumimoji="0" lang="en-US" altLang="zh-CN" sz="8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vốn</a:t>
            </a:r>
            <a:r>
              <a:rPr kumimoji="0" lang="en-US" altLang="zh-CN" sz="8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từ</a:t>
            </a:r>
            <a:r>
              <a:rPr kumimoji="0" lang="en-US" altLang="zh-CN" sz="8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</a:rPr>
              <a:t>TÀI NĂNG</a:t>
            </a:r>
            <a:endParaRPr kumimoji="0" lang="zh-CN" altLang="en-US" sz="8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UTM Tam Le" panose="02040603050506020204" pitchFamily="18" charset="0"/>
              <a:ea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5" y="-981867"/>
            <a:ext cx="1415736" cy="24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BD34FD2-E460-4E24-ABFE-57099198E1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AE8D1F71-9EDC-47E1-99E9-8F10D4C01BE6}"/>
              </a:ext>
            </a:extLst>
          </p:cNvPr>
          <p:cNvSpPr txBox="1"/>
          <p:nvPr/>
        </p:nvSpPr>
        <p:spPr>
          <a:xfrm>
            <a:off x="2173078" y="1418752"/>
            <a:ext cx="7978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CHÀO</a:t>
            </a:r>
            <a:r>
              <a:rPr kumimoji="0" lang="en-US" altLang="zh-CN" sz="8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 TẠM BIỆT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6116343B-1CD4-4DF8-B60D-A428CF298C9A}"/>
              </a:ext>
            </a:extLst>
          </p:cNvPr>
          <p:cNvGrpSpPr/>
          <p:nvPr/>
        </p:nvGrpSpPr>
        <p:grpSpPr>
          <a:xfrm>
            <a:off x="1566249" y="519782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4E9D48D4-9135-4B10-9371-59FAE5A2C40C}"/>
              </a:ext>
            </a:extLst>
          </p:cNvPr>
          <p:cNvGrpSpPr/>
          <p:nvPr/>
        </p:nvGrpSpPr>
        <p:grpSpPr>
          <a:xfrm>
            <a:off x="581232" y="2754073"/>
            <a:ext cx="11022049" cy="3489629"/>
            <a:chOff x="581232" y="2754073"/>
            <a:chExt cx="11022049" cy="34896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39AB964-3BCC-4ED7-AD3B-5634A38A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2" y="2754073"/>
              <a:ext cx="3183692" cy="3183692"/>
            </a:xfrm>
            <a:prstGeom prst="rect">
              <a:avLst/>
            </a:prstGeom>
            <a:effectLst>
              <a:outerShdw blurRad="50800" dist="889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C7343FD-2D53-4722-924C-9A9EE5EB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331" y="4203752"/>
              <a:ext cx="2039950" cy="2039950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2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矩形 114">
            <a:extLst>
              <a:ext uri="{FF2B5EF4-FFF2-40B4-BE49-F238E27FC236}">
                <a16:creationId xmlns:a16="http://schemas.microsoft.com/office/drawing/2014/main" xmlns="" id="{23E0966F-EDD4-45A3-8152-A9C7118AB3D0}"/>
              </a:ext>
            </a:extLst>
          </p:cNvPr>
          <p:cNvSpPr/>
          <p:nvPr/>
        </p:nvSpPr>
        <p:spPr>
          <a:xfrm flipH="1">
            <a:off x="-2" y="0"/>
            <a:ext cx="12191999" cy="6858000"/>
          </a:xfrm>
          <a:prstGeom prst="rect">
            <a:avLst/>
          </a:prstGeom>
          <a:blipFill>
            <a:blip r:embed="rId2"/>
            <a:stretch>
              <a:fillRect l="-29407" r="-74034" b="-10344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114" name="组合 113">
            <a:extLst>
              <a:ext uri="{FF2B5EF4-FFF2-40B4-BE49-F238E27FC236}">
                <a16:creationId xmlns:a16="http://schemas.microsoft.com/office/drawing/2014/main" xmlns="" id="{003A6E71-4733-4879-8337-07006C048928}"/>
              </a:ext>
            </a:extLst>
          </p:cNvPr>
          <p:cNvGrpSpPr/>
          <p:nvPr/>
        </p:nvGrpSpPr>
        <p:grpSpPr>
          <a:xfrm>
            <a:off x="635000" y="976098"/>
            <a:ext cx="10909300" cy="5253162"/>
            <a:chOff x="545136" y="1318119"/>
            <a:chExt cx="11101728" cy="5253162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xmlns="" id="{D9B4D2F7-06EE-4C88-9E0C-62F509C929E6}"/>
                </a:ext>
              </a:extLst>
            </p:cNvPr>
            <p:cNvSpPr/>
            <p:nvPr/>
          </p:nvSpPr>
          <p:spPr>
            <a:xfrm>
              <a:off x="545136" y="2061275"/>
              <a:ext cx="11101728" cy="4510006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1750">
              <a:solidFill>
                <a:schemeClr val="bg1">
                  <a:alpha val="34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1DF80B40-ECFB-4268-BAF9-89E7A11E8C49}"/>
                </a:ext>
              </a:extLst>
            </p:cNvPr>
            <p:cNvGrpSpPr/>
            <p:nvPr/>
          </p:nvGrpSpPr>
          <p:grpSpPr>
            <a:xfrm>
              <a:off x="911196" y="2549561"/>
              <a:ext cx="10429448" cy="3426546"/>
              <a:chOff x="911196" y="2644247"/>
              <a:chExt cx="10429448" cy="3426546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4818B7F7-17D1-4D3E-9D53-A12CD82641B6}"/>
                  </a:ext>
                </a:extLst>
              </p:cNvPr>
              <p:cNvGrpSpPr/>
              <p:nvPr/>
            </p:nvGrpSpPr>
            <p:grpSpPr>
              <a:xfrm>
                <a:off x="915642" y="2644247"/>
                <a:ext cx="10425002" cy="1775457"/>
                <a:chOff x="1571682" y="2077303"/>
                <a:chExt cx="10425002" cy="1775457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xmlns="" id="{C8F7B1FE-C035-485E-B1F3-55EEA39D5866}"/>
                    </a:ext>
                  </a:extLst>
                </p:cNvPr>
                <p:cNvGrpSpPr/>
                <p:nvPr/>
              </p:nvGrpSpPr>
              <p:grpSpPr>
                <a:xfrm>
                  <a:off x="1571682" y="2077303"/>
                  <a:ext cx="4635877" cy="1357852"/>
                  <a:chOff x="1917709" y="2061805"/>
                  <a:chExt cx="4635877" cy="1357852"/>
                </a:xfrm>
              </p:grpSpPr>
              <p:sp>
                <p:nvSpPr>
                  <p:cNvPr id="11" name="文本框 31">
                    <a:extLst>
                      <a:ext uri="{FF2B5EF4-FFF2-40B4-BE49-F238E27FC236}">
                        <a16:creationId xmlns:a16="http://schemas.microsoft.com/office/drawing/2014/main" xmlns="" id="{B8291F19-85DE-4E1D-A5E8-B149934536D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12287" y="2177798"/>
                    <a:ext cx="2069788" cy="430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2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汉仪糯米团简" panose="00020600040101010101" pitchFamily="18" charset="-122"/>
                        <a:ea typeface="汉仪糯米团简" panose="00020600040101010101" pitchFamily="18" charset="-122"/>
                      </a:defRPr>
                    </a:lvl1pPr>
                    <a:lvl2pPr marL="742950" indent="-28575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KIẾN</a:t>
                    </a:r>
                    <a:r>
                      <a:rPr kumimoji="0" lang="en-US" altLang="zh-CN" sz="2800" b="1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 THỨC</a:t>
                    </a:r>
                    <a:endParaRPr kumimoji="0" lang="zh-CN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sp>
                <p:nvSpPr>
                  <p:cNvPr id="12" name="文本框 29">
                    <a:extLst>
                      <a:ext uri="{FF2B5EF4-FFF2-40B4-BE49-F238E27FC236}">
                        <a16:creationId xmlns:a16="http://schemas.microsoft.com/office/drawing/2014/main" xmlns="" id="{85A46221-9F14-4072-AB06-E202C0EE038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17709" y="2061805"/>
                    <a:ext cx="754252" cy="6155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5C26F"/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01</a:t>
                    </a:r>
                    <a:endParaRPr kumimoji="0" lang="zh-CN" alt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5C26F"/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3" name="直接连接符 2">
                    <a:extLst>
                      <a:ext uri="{FF2B5EF4-FFF2-40B4-BE49-F238E27FC236}">
                        <a16:creationId xmlns:a16="http://schemas.microsoft.com/office/drawing/2014/main" xmlns="" id="{170A26A2-A3FD-4FEE-BF1D-1F5B5001B9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6182" y="2191833"/>
                    <a:ext cx="0" cy="841190"/>
                  </a:xfrm>
                  <a:prstGeom prst="line">
                    <a:avLst/>
                  </a:prstGeom>
                  <a:ln w="53975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xmlns="" id="{09A7EF4A-91BC-430D-A7C8-4CA7A384128C}"/>
                      </a:ext>
                    </a:extLst>
                  </p:cNvPr>
                  <p:cNvSpPr txBox="1"/>
                  <p:nvPr/>
                </p:nvSpPr>
                <p:spPr>
                  <a:xfrm>
                    <a:off x="3098161" y="2588660"/>
                    <a:ext cx="3455425" cy="83099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lvl="0" algn="just"/>
                    <a:r>
                      <a:rPr lang="nl-NL" dirty="0"/>
                      <a:t>Biết thêm một số từ ngữ (kể cả tục ngữ, từ Hán Việt) nói về tài năng của con người; </a:t>
                    </a:r>
                    <a:endParaRPr kumimoji="0" lang="en-US" altLang="zh-CN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6D43">
                          <a:lumMod val="75000"/>
                          <a:alpha val="39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ea"/>
                      <a:sym typeface="思源黑体 CN" panose="020B0500000000000000" pitchFamily="34" charset="-122"/>
                    </a:endParaRPr>
                  </a:p>
                </p:txBody>
              </p:sp>
            </p:grp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xmlns="" id="{BF4193E4-FC22-4D35-B299-DA05C6D64629}"/>
                    </a:ext>
                  </a:extLst>
                </p:cNvPr>
                <p:cNvGrpSpPr/>
                <p:nvPr/>
              </p:nvGrpSpPr>
              <p:grpSpPr>
                <a:xfrm>
                  <a:off x="6402755" y="2110781"/>
                  <a:ext cx="5593929" cy="1741979"/>
                  <a:chOff x="3383118" y="2095283"/>
                  <a:chExt cx="5593929" cy="1741979"/>
                </a:xfrm>
              </p:grpSpPr>
              <p:sp>
                <p:nvSpPr>
                  <p:cNvPr id="19" name="文本框 31">
                    <a:extLst>
                      <a:ext uri="{FF2B5EF4-FFF2-40B4-BE49-F238E27FC236}">
                        <a16:creationId xmlns:a16="http://schemas.microsoft.com/office/drawing/2014/main" xmlns="" id="{39448AF2-3E11-4BC1-A77C-0A2901129EE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70789" y="2185986"/>
                    <a:ext cx="2069788" cy="430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2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汉仪糯米团简" panose="00020600040101010101" pitchFamily="18" charset="-122"/>
                        <a:ea typeface="汉仪糯米团简" panose="00020600040101010101" pitchFamily="18" charset="-122"/>
                      </a:defRPr>
                    </a:lvl1pPr>
                    <a:lvl2pPr marL="742950" indent="-28575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altLang="zh-CN" dirty="0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rPr>
                      <a:t>KĨ NĂNG</a:t>
                    </a:r>
                    <a:endParaRPr kumimoji="0" lang="zh-CN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sp>
                <p:nvSpPr>
                  <p:cNvPr id="20" name="文本框 29">
                    <a:extLst>
                      <a:ext uri="{FF2B5EF4-FFF2-40B4-BE49-F238E27FC236}">
                        <a16:creationId xmlns:a16="http://schemas.microsoft.com/office/drawing/2014/main" xmlns="" id="{3F02005C-AE89-42B3-BAD0-CDB48EA0B26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3118" y="2095283"/>
                    <a:ext cx="754253" cy="6155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5C26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02</a:t>
                    </a:r>
                    <a:endParaRPr kumimoji="0" lang="zh-CN" alt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5C26F">
                          <a:lumMod val="75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xmlns="" id="{CFD919AD-F980-4E36-82E7-99111CEA15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76855" y="2218394"/>
                    <a:ext cx="0" cy="841190"/>
                  </a:xfrm>
                  <a:prstGeom prst="line">
                    <a:avLst/>
                  </a:prstGeom>
                  <a:ln w="539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xmlns="" id="{0AEB96E1-E65C-45DD-818F-741B8459BF29}"/>
                      </a:ext>
                    </a:extLst>
                  </p:cNvPr>
                  <p:cNvSpPr txBox="1"/>
                  <p:nvPr/>
                </p:nvSpPr>
                <p:spPr>
                  <a:xfrm>
                    <a:off x="4590504" y="2729266"/>
                    <a:ext cx="4386543" cy="11079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r>
                      <a:rPr lang="nl-NL" dirty="0"/>
                      <a:t>Biết xếp các từ Hán Việt (có tiếng tài) theo hai nhóm nghĩa và đặt câu với một từ đã xếp (BT1, BT2); hiểu ý nghĩa câu tục ngữ ca ngợi tài trí con người (BT3, BT4).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xmlns="" id="{A79035B5-982E-4DD4-8E4D-D21A7DE56B85}"/>
                  </a:ext>
                </a:extLst>
              </p:cNvPr>
              <p:cNvGrpSpPr/>
              <p:nvPr/>
            </p:nvGrpSpPr>
            <p:grpSpPr>
              <a:xfrm>
                <a:off x="911196" y="4671642"/>
                <a:ext cx="10020816" cy="1399151"/>
                <a:chOff x="1548186" y="5239572"/>
                <a:chExt cx="10020816" cy="1399151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19E13394-B56B-443E-A614-5487D6899CB8}"/>
                    </a:ext>
                  </a:extLst>
                </p:cNvPr>
                <p:cNvGrpSpPr/>
                <p:nvPr/>
              </p:nvGrpSpPr>
              <p:grpSpPr>
                <a:xfrm>
                  <a:off x="1548186" y="5239572"/>
                  <a:ext cx="4640324" cy="1399151"/>
                  <a:chOff x="1913263" y="2823774"/>
                  <a:chExt cx="4640324" cy="1399151"/>
                </a:xfrm>
              </p:grpSpPr>
              <p:sp>
                <p:nvSpPr>
                  <p:cNvPr id="31" name="文本框 31">
                    <a:extLst>
                      <a:ext uri="{FF2B5EF4-FFF2-40B4-BE49-F238E27FC236}">
                        <a16:creationId xmlns:a16="http://schemas.microsoft.com/office/drawing/2014/main" xmlns="" id="{4B7A4156-5D7D-47A8-BC57-1BFA608E2A0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0649" y="2946885"/>
                    <a:ext cx="2069788" cy="430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2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汉仪糯米团简" panose="00020600040101010101" pitchFamily="18" charset="-122"/>
                        <a:ea typeface="汉仪糯米团简" panose="00020600040101010101" pitchFamily="18" charset="-122"/>
                      </a:defRPr>
                    </a:lvl1pPr>
                    <a:lvl2pPr marL="742950" indent="-28575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PHẨM</a:t>
                    </a:r>
                    <a:r>
                      <a:rPr kumimoji="0" lang="en-US" altLang="zh-CN" sz="2800" b="1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 CHẤT</a:t>
                    </a:r>
                    <a:endParaRPr kumimoji="0" lang="zh-CN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sp>
                <p:nvSpPr>
                  <p:cNvPr id="32" name="文本框 29">
                    <a:extLst>
                      <a:ext uri="{FF2B5EF4-FFF2-40B4-BE49-F238E27FC236}">
                        <a16:creationId xmlns:a16="http://schemas.microsoft.com/office/drawing/2014/main" xmlns="" id="{06FD9DD1-5E19-4B0A-B8F2-A97BD8C9031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13263" y="2823774"/>
                    <a:ext cx="754253" cy="6155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66D43"/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03</a:t>
                    </a:r>
                    <a:endParaRPr kumimoji="0" lang="zh-CN" alt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6D43"/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33" name="直接连接符 32">
                    <a:extLst>
                      <a:ext uri="{FF2B5EF4-FFF2-40B4-BE49-F238E27FC236}">
                        <a16:creationId xmlns:a16="http://schemas.microsoft.com/office/drawing/2014/main" xmlns="" id="{13D2C153-8958-4EC1-BDAA-14A664821E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07000" y="2946885"/>
                    <a:ext cx="0" cy="853414"/>
                  </a:xfrm>
                  <a:prstGeom prst="line">
                    <a:avLst/>
                  </a:prstGeom>
                  <a:ln w="53975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xmlns="" id="{17A108C5-F74E-4A00-B7CC-7812F81A0466}"/>
                      </a:ext>
                    </a:extLst>
                  </p:cNvPr>
                  <p:cNvSpPr txBox="1"/>
                  <p:nvPr/>
                </p:nvSpPr>
                <p:spPr>
                  <a:xfrm>
                    <a:off x="3112286" y="3391928"/>
                    <a:ext cx="3441301" cy="83099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just"/>
                    <a:r>
                      <a:rPr lang="nl-NL" dirty="0"/>
                      <a:t>Có ý thức sử dụng đúng từ ngữ, đúng hoàn cảnh để đạt được mục đích giao tiếp</a:t>
                    </a:r>
                    <a:endParaRPr lang="en-US" dirty="0"/>
                  </a:p>
                </p:txBody>
              </p:sp>
            </p:grpSp>
            <p:grpSp>
              <p:nvGrpSpPr>
                <p:cNvPr id="35" name="组合 34">
                  <a:extLst>
                    <a:ext uri="{FF2B5EF4-FFF2-40B4-BE49-F238E27FC236}">
                      <a16:creationId xmlns:a16="http://schemas.microsoft.com/office/drawing/2014/main" xmlns="" id="{AC91780F-F105-4664-8270-ACFB58D63645}"/>
                    </a:ext>
                  </a:extLst>
                </p:cNvPr>
                <p:cNvGrpSpPr/>
                <p:nvPr/>
              </p:nvGrpSpPr>
              <p:grpSpPr>
                <a:xfrm>
                  <a:off x="6383705" y="5239572"/>
                  <a:ext cx="5185297" cy="1399150"/>
                  <a:chOff x="3383118" y="2823774"/>
                  <a:chExt cx="5185297" cy="1399150"/>
                </a:xfrm>
              </p:grpSpPr>
              <p:sp>
                <p:nvSpPr>
                  <p:cNvPr id="36" name="文本框 31">
                    <a:extLst>
                      <a:ext uri="{FF2B5EF4-FFF2-40B4-BE49-F238E27FC236}">
                        <a16:creationId xmlns:a16="http://schemas.microsoft.com/office/drawing/2014/main" xmlns="" id="{065E3F96-0E1A-42ED-942B-0364269463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90504" y="2946885"/>
                    <a:ext cx="2069788" cy="430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2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汉仪糯米团简" panose="00020600040101010101" pitchFamily="18" charset="-122"/>
                        <a:ea typeface="汉仪糯米团简" panose="00020600040101010101" pitchFamily="18" charset="-122"/>
                      </a:defRPr>
                    </a:lvl1pPr>
                    <a:lvl2pPr marL="742950" indent="-28575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altLang="zh-CN" dirty="0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rPr>
                      <a:t>NĂNG LỰC</a:t>
                    </a:r>
                    <a:endParaRPr kumimoji="0" lang="zh-CN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sp>
                <p:nvSpPr>
                  <p:cNvPr id="37" name="文本框 29">
                    <a:extLst>
                      <a:ext uri="{FF2B5EF4-FFF2-40B4-BE49-F238E27FC236}">
                        <a16:creationId xmlns:a16="http://schemas.microsoft.com/office/drawing/2014/main" xmlns="" id="{78F09842-3519-4FA8-90B3-9CF95D0865C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3118" y="2823774"/>
                    <a:ext cx="754252" cy="6155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66D43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rPr>
                      <a:t>04</a:t>
                    </a:r>
                    <a:endParaRPr kumimoji="0" lang="zh-CN" alt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6D43">
                          <a:lumMod val="75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38" name="直接连接符 37">
                    <a:extLst>
                      <a:ext uri="{FF2B5EF4-FFF2-40B4-BE49-F238E27FC236}">
                        <a16:creationId xmlns:a16="http://schemas.microsoft.com/office/drawing/2014/main" xmlns="" id="{0FB626C1-2D85-4584-BC70-7FBA224A8F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76856" y="2946885"/>
                    <a:ext cx="0" cy="853414"/>
                  </a:xfrm>
                  <a:prstGeom prst="line">
                    <a:avLst/>
                  </a:prstGeom>
                  <a:ln w="539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xmlns="" id="{7577EF2A-4FBA-4CCB-838C-08F8ED064902}"/>
                      </a:ext>
                    </a:extLst>
                  </p:cNvPr>
                  <p:cNvSpPr txBox="1"/>
                  <p:nvPr/>
                </p:nvSpPr>
                <p:spPr>
                  <a:xfrm>
                    <a:off x="4609155" y="3391927"/>
                    <a:ext cx="3959260" cy="83099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lvl="0" algn="just"/>
                    <a:r>
                      <a:rPr lang="nl-NL" dirty="0"/>
                      <a:t>Năng lực tự học, NL giao tiếp và hợp tác, NL giải quyết vấn đề và sáng tạo, NL ngôn ngữ, NL thẩm mĩ.</a:t>
                    </a:r>
                    <a:endParaRPr kumimoji="0" lang="en-US" altLang="zh-CN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66D43">
                          <a:lumMod val="75000"/>
                          <a:alpha val="39000"/>
                        </a:srgbClr>
                      </a:solidFill>
                      <a:effectLst/>
                      <a:uLnTx/>
                      <a:uFillTx/>
                      <a:latin typeface="思源黑体 CN" panose="020B0500000000000000" pitchFamily="34" charset="-122"/>
                      <a:ea typeface="思源黑体 CN" panose="020B0500000000000000" pitchFamily="34" charset="-122"/>
                      <a:cs typeface="+mn-ea"/>
                      <a:sym typeface="思源黑体 CN" panose="020B0500000000000000" pitchFamily="34" charset="-122"/>
                    </a:endParaRPr>
                  </a:p>
                </p:txBody>
              </p:sp>
            </p:grpSp>
          </p:grpSp>
        </p:grpSp>
        <p:sp>
          <p:nvSpPr>
            <p:cNvPr id="113" name="文本框 31">
              <a:extLst>
                <a:ext uri="{FF2B5EF4-FFF2-40B4-BE49-F238E27FC236}">
                  <a16:creationId xmlns:a16="http://schemas.microsoft.com/office/drawing/2014/main" xmlns="" id="{A3538B49-F62B-4D11-A11E-91A86566B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375" y="1318119"/>
              <a:ext cx="504750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糯米团简" panose="00020600040101010101" pitchFamily="18" charset="-122"/>
                  <a:ea typeface="汉仪糯米团简" panose="00020600040101010101" pitchFamily="18" charset="-122"/>
                </a:defRPr>
              </a:lvl1pPr>
              <a:lvl2pPr marL="742950" indent="-285750"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UTM Tam Le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Yêu</a:t>
              </a:r>
              <a:r>
                <a:rPr lang="en-US" altLang="zh-CN" sz="4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UTM Tam Le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UTM Tam Le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cầu</a:t>
              </a:r>
              <a:r>
                <a:rPr lang="en-US" altLang="zh-CN" sz="4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UTM Tam Le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UTM Tam Le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cần</a:t>
              </a:r>
              <a:r>
                <a:rPr lang="en-US" altLang="zh-CN" sz="4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UTM Tam Le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UTM Tam Le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đạt</a:t>
              </a:r>
              <a:endParaRPr kumimoji="0" lang="zh-CN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7" name="图片 116">
            <a:extLst>
              <a:ext uri="{FF2B5EF4-FFF2-40B4-BE49-F238E27FC236}">
                <a16:creationId xmlns:a16="http://schemas.microsoft.com/office/drawing/2014/main" xmlns="" id="{9B82AB62-B23B-410F-BED0-5958545C2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9" t="28124" r="22222" b="20842"/>
          <a:stretch/>
        </p:blipFill>
        <p:spPr>
          <a:xfrm flipH="1">
            <a:off x="9990205" y="1052546"/>
            <a:ext cx="932567" cy="8077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7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48347" y="1229132"/>
            <a:ext cx="753035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giỏi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nguyên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nghệ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trợ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ba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đức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06573" y="2541429"/>
            <a:ext cx="1010337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a.Tài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“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khả</a:t>
            </a:r>
            <a:r>
              <a:rPr lang="en-US" altLang="en-US" sz="2800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en-US" sz="2800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hơn</a:t>
            </a:r>
            <a:r>
              <a:rPr lang="en-US" altLang="en-US" sz="2800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2800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2800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”.</a:t>
            </a:r>
          </a:p>
          <a:p>
            <a:pPr eaLnBrk="1" hangingPunct="1"/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      M :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hoa</a:t>
            </a:r>
            <a:endParaRPr lang="en-US" altLang="en-US" sz="2800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506573" y="3663287"/>
            <a:ext cx="1010337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b.Tài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“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tiền</a:t>
            </a:r>
            <a:r>
              <a:rPr lang="en-US" altLang="en-US" sz="2800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”.</a:t>
            </a:r>
          </a:p>
          <a:p>
            <a:pPr eaLnBrk="1" hangingPunct="1"/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      M :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nguyên</a:t>
            </a:r>
            <a:endParaRPr lang="en-US" altLang="en-US" sz="2800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679986" y="828339"/>
            <a:ext cx="1536550" cy="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7646894" y="828339"/>
            <a:ext cx="3067722" cy="24205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122" y="256576"/>
            <a:ext cx="10839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000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8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346" y="2756092"/>
            <a:ext cx="44382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679986" y="828339"/>
            <a:ext cx="1536550" cy="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7646894" y="828339"/>
            <a:ext cx="3067722" cy="24205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8332" y="256683"/>
            <a:ext cx="10839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000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8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51409" y="1808683"/>
            <a:ext cx="10737275" cy="3970318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lực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xuất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sắc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tạo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trong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công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việc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giỏi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rất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giỏi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về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mọi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lĩnh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vực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nguyên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vi-VN" sz="2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nguồn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gốc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thiên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nhiên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cung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cấp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sản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nghệ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sự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trong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nghệ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thuật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trợ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giúp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đỡ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về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chính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ba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rất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đức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đức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độ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sản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cải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nói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chung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vi-VN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		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về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nghệ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thuật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văn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chương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052346" y="1131770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altLang="vi-V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5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7559" y="3209365"/>
            <a:ext cx="3554114" cy="35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D4077B6F-885B-4FC7-B2C9-63F3EDDF754E}"/>
              </a:ext>
            </a:extLst>
          </p:cNvPr>
          <p:cNvGrpSpPr/>
          <p:nvPr/>
        </p:nvGrpSpPr>
        <p:grpSpPr>
          <a:xfrm>
            <a:off x="1554404" y="2374999"/>
            <a:ext cx="8955861" cy="3958082"/>
            <a:chOff x="1594003" y="1787761"/>
            <a:chExt cx="8955861" cy="395808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CD77C7F4-BCBD-4074-A646-10610179006F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2301797"/>
              <a:ext cx="0" cy="3444046"/>
            </a:xfrm>
            <a:prstGeom prst="line">
              <a:avLst/>
            </a:prstGeom>
            <a:ln w="317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5A95EBA6-171F-4ED2-8799-A39513A6C6AF}"/>
                </a:ext>
              </a:extLst>
            </p:cNvPr>
            <p:cNvSpPr/>
            <p:nvPr/>
          </p:nvSpPr>
          <p:spPr>
            <a:xfrm>
              <a:off x="5756542" y="1883933"/>
              <a:ext cx="666747" cy="666747"/>
            </a:xfrm>
            <a:prstGeom prst="ellipse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  <a:sym typeface="思源黑体 CN" panose="020B0500000000000000" pitchFamily="34" charset="-122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D3E0C602-CC7C-4827-9DA6-EA1D2F398AA5}"/>
                </a:ext>
              </a:extLst>
            </p:cNvPr>
            <p:cNvGrpSpPr/>
            <p:nvPr/>
          </p:nvGrpSpPr>
          <p:grpSpPr>
            <a:xfrm>
              <a:off x="1594003" y="1787761"/>
              <a:ext cx="8955861" cy="3638500"/>
              <a:chOff x="1547556" y="1787761"/>
              <a:chExt cx="8955861" cy="3638500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xmlns="" id="{BA88849A-0D28-4CFB-A837-D7B102C1A1FA}"/>
                  </a:ext>
                </a:extLst>
              </p:cNvPr>
              <p:cNvGrpSpPr/>
              <p:nvPr/>
            </p:nvGrpSpPr>
            <p:grpSpPr>
              <a:xfrm>
                <a:off x="1547556" y="1787761"/>
                <a:ext cx="3956934" cy="3638500"/>
                <a:chOff x="1835611" y="2315427"/>
                <a:chExt cx="3956934" cy="3638500"/>
              </a:xfrm>
            </p:grpSpPr>
            <p:sp>
              <p:nvSpPr>
                <p:cNvPr id="19" name="箭头: 五边形 18">
                  <a:extLst>
                    <a:ext uri="{FF2B5EF4-FFF2-40B4-BE49-F238E27FC236}">
                      <a16:creationId xmlns:a16="http://schemas.microsoft.com/office/drawing/2014/main" xmlns="" id="{E6DAD250-CBEB-4778-90E4-95FDB5979E25}"/>
                    </a:ext>
                  </a:extLst>
                </p:cNvPr>
                <p:cNvSpPr/>
                <p:nvPr/>
              </p:nvSpPr>
              <p:spPr>
                <a:xfrm>
                  <a:off x="1835611" y="2315427"/>
                  <a:ext cx="3956934" cy="757888"/>
                </a:xfrm>
                <a:prstGeom prst="homePlat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B0500000000000000" pitchFamily="34" charset="-122"/>
                    <a:ea typeface="思源黑体 CN" panose="020B0500000000000000" pitchFamily="34" charset="-122"/>
                    <a:cs typeface="+mn-cs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xmlns="" id="{895FB2A2-DEAB-4438-B518-A8F08D408CCB}"/>
                    </a:ext>
                  </a:extLst>
                </p:cNvPr>
                <p:cNvSpPr txBox="1"/>
                <p:nvPr/>
              </p:nvSpPr>
              <p:spPr>
                <a:xfrm>
                  <a:off x="2002991" y="2403809"/>
                  <a:ext cx="366787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342900" indent="-342900" fontAlgn="base">
                    <a:spcBef>
                      <a:spcPct val="50000"/>
                    </a:spcBef>
                    <a:spcAft>
                      <a:spcPct val="0"/>
                    </a:spcAft>
                    <a:buAutoNum type="alphaLcPeriod"/>
                  </a:pPr>
                  <a:r>
                    <a:rPr lang="en-US" altLang="vi-VN" b="1" dirty="0" err="1" smtClean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Tài</a:t>
                  </a:r>
                  <a:r>
                    <a:rPr lang="en-US" altLang="vi-VN" b="1" dirty="0" smtClean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altLang="vi-VN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vi-VN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altLang="vi-VN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:r>
                    <a:rPr lang="en-US" altLang="vi-VN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altLang="vi-VN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</a:t>
                  </a:r>
                  <a:r>
                    <a:rPr lang="en-US" altLang="vi-VN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năng</a:t>
                  </a:r>
                  <a:r>
                    <a:rPr lang="en-US" altLang="vi-VN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hơn</a:t>
                  </a:r>
                  <a:r>
                    <a:rPr lang="en-US" altLang="vi-VN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người</a:t>
                  </a:r>
                  <a:r>
                    <a:rPr lang="en-US" altLang="vi-VN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altLang="vi-VN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thường</a:t>
                  </a:r>
                  <a:r>
                    <a:rPr lang="en-US" altLang="vi-VN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</a:t>
                  </a:r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xmlns="" id="{012C7E14-25AB-426F-A8CD-62BB869FDD33}"/>
                    </a:ext>
                  </a:extLst>
                </p:cNvPr>
                <p:cNvSpPr/>
                <p:nvPr/>
              </p:nvSpPr>
              <p:spPr>
                <a:xfrm>
                  <a:off x="1835611" y="5831942"/>
                  <a:ext cx="3254223" cy="1219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B0500000000000000" pitchFamily="34" charset="-122"/>
                    <a:ea typeface="思源黑体 CN" panose="020B0500000000000000" pitchFamily="34" charset="-122"/>
                    <a:cs typeface="+mn-cs"/>
                    <a:sym typeface="思源黑体 CN" panose="020B0500000000000000" pitchFamily="34" charset="-122"/>
                  </a:endParaRPr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xmlns="" id="{8C943EAF-743D-4707-8C3C-491D940DC2FD}"/>
                  </a:ext>
                </a:extLst>
              </p:cNvPr>
              <p:cNvGrpSpPr/>
              <p:nvPr/>
            </p:nvGrpSpPr>
            <p:grpSpPr>
              <a:xfrm flipH="1">
                <a:off x="6582447" y="1787762"/>
                <a:ext cx="3920970" cy="3638499"/>
                <a:chOff x="1871044" y="2321162"/>
                <a:chExt cx="3920970" cy="3638499"/>
              </a:xfrm>
            </p:grpSpPr>
            <p:sp>
              <p:nvSpPr>
                <p:cNvPr id="15" name="箭头: 五边形 14">
                  <a:extLst>
                    <a:ext uri="{FF2B5EF4-FFF2-40B4-BE49-F238E27FC236}">
                      <a16:creationId xmlns:a16="http://schemas.microsoft.com/office/drawing/2014/main" xmlns="" id="{F9B1F9D4-D7B4-41A0-BCAE-96F2FD0EDD5A}"/>
                    </a:ext>
                  </a:extLst>
                </p:cNvPr>
                <p:cNvSpPr/>
                <p:nvPr/>
              </p:nvSpPr>
              <p:spPr>
                <a:xfrm>
                  <a:off x="1871044" y="2321162"/>
                  <a:ext cx="3920970" cy="757888"/>
                </a:xfrm>
                <a:prstGeom prst="homePlate">
                  <a:avLst/>
                </a:prstGeom>
                <a:solidFill>
                  <a:schemeClr val="accent6">
                    <a:alpha val="9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B0500000000000000" pitchFamily="34" charset="-122"/>
                    <a:ea typeface="思源黑体 CN" panose="020B0500000000000000" pitchFamily="34" charset="-122"/>
                    <a:cs typeface="+mn-cs"/>
                    <a:sym typeface="思源黑体 CN" panose="020B0500000000000000" pitchFamily="34" charset="-122"/>
                  </a:endParaRPr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xmlns="" id="{7E956C58-22F0-47C0-BDFD-9CAE52033343}"/>
                    </a:ext>
                  </a:extLst>
                </p:cNvPr>
                <p:cNvSpPr txBox="1"/>
                <p:nvPr/>
              </p:nvSpPr>
              <p:spPr>
                <a:xfrm>
                  <a:off x="1871044" y="2528561"/>
                  <a:ext cx="344421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altLang="vi-VN" sz="2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b. </a:t>
                  </a:r>
                  <a:r>
                    <a:rPr lang="en-US" altLang="vi-VN" sz="2000" b="1" dirty="0" err="1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Tài</a:t>
                  </a:r>
                  <a:r>
                    <a:rPr lang="en-US" altLang="vi-VN" sz="2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sz="2000" b="1" dirty="0" err="1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altLang="vi-VN" sz="2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sz="2000" b="1" dirty="0" err="1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vi-VN" sz="2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sz="2000" b="1" dirty="0" err="1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altLang="vi-VN" sz="2000" b="1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:r>
                    <a:rPr lang="en-US" altLang="vi-VN" sz="2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tiền</a:t>
                  </a:r>
                  <a:r>
                    <a:rPr lang="en-US" altLang="vi-VN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vi-VN" sz="2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altLang="vi-VN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</a:t>
                  </a:r>
                  <a:endParaRPr lang="en-US" alt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xmlns="" id="{4C041253-A386-4D67-972D-39D99A142EF6}"/>
                    </a:ext>
                  </a:extLst>
                </p:cNvPr>
                <p:cNvSpPr/>
                <p:nvPr/>
              </p:nvSpPr>
              <p:spPr>
                <a:xfrm>
                  <a:off x="1871044" y="5837676"/>
                  <a:ext cx="3254223" cy="121985"/>
                </a:xfrm>
                <a:prstGeom prst="rect">
                  <a:avLst/>
                </a:prstGeom>
                <a:solidFill>
                  <a:schemeClr val="accent6">
                    <a:alpha val="9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B0500000000000000" pitchFamily="34" charset="-122"/>
                    <a:ea typeface="思源黑体 CN" panose="020B0500000000000000" pitchFamily="34" charset="-122"/>
                    <a:cs typeface="+mn-cs"/>
                    <a:sym typeface="思源黑体 CN" panose="020B0500000000000000" pitchFamily="34" charset="-122"/>
                  </a:endParaRPr>
                </a:p>
              </p:txBody>
            </p:sp>
          </p:grpSp>
        </p:grpSp>
      </p:grp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7446090" y="3761034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alt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7446090" y="4432489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6698604" y="3223309"/>
            <a:ext cx="259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altLang="vi-VN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vi-VN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1847311" y="3765015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alt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3510499" y="3762419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auto">
          <a:xfrm>
            <a:off x="1869364" y="4391869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3460067" y="4381666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2545667" y="5112808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alt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1680397" y="3223310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altLang="vi-VN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vi-VN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231722" y="1163184"/>
            <a:ext cx="753035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giỏi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nguyên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nghệ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trợ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ba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đức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V="1">
            <a:off x="1680397" y="745212"/>
            <a:ext cx="1536550" cy="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V="1">
            <a:off x="7680145" y="721007"/>
            <a:ext cx="3067722" cy="24205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79286" y="191856"/>
            <a:ext cx="10839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000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28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75" y="3592549"/>
            <a:ext cx="3147980" cy="31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35208" y="2213384"/>
            <a:ext cx="64787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i="1" dirty="0" err="1">
                <a:solidFill>
                  <a:srgbClr val="F48B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vi-VN" sz="2400" b="1" i="1" dirty="0">
                <a:solidFill>
                  <a:srgbClr val="F48B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i="1" dirty="0" err="1">
                <a:solidFill>
                  <a:srgbClr val="F48B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vi-VN" sz="2400" b="1" i="1" dirty="0">
                <a:solidFill>
                  <a:srgbClr val="F48B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i="1" u="sng" dirty="0" err="1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vi-VN" sz="2400" b="1" i="1" u="sng" dirty="0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i="1" u="sng" dirty="0" err="1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vi-VN" sz="2400" b="1" i="1" u="sng" dirty="0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i="1" u="sng" dirty="0" err="1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vi-VN" sz="2400" b="1" i="1" u="sng" dirty="0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i="1" u="sng" dirty="0" err="1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vi-VN" sz="2400" b="1" i="1" u="sng" dirty="0" smtClean="0">
                <a:solidFill>
                  <a:srgbClr val="FC97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  <a:endParaRPr lang="en-US" altLang="vi-VN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Bill Gates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i="1" u="sng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vi-VN" sz="2400" b="1" i="1" u="sng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i="1" u="sng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vi-VN" sz="2400" b="1" i="1" u="sng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altLang="vi-VN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vi-VN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335208" y="1224414"/>
            <a:ext cx="7575574" cy="584661"/>
            <a:chOff x="6894" y="2454"/>
            <a:chExt cx="7322" cy="1008"/>
          </a:xfrm>
        </p:grpSpPr>
        <p:sp>
          <p:nvSpPr>
            <p:cNvPr id="21" name="圆角矩形 20"/>
            <p:cNvSpPr/>
            <p:nvPr/>
          </p:nvSpPr>
          <p:spPr>
            <a:xfrm>
              <a:off x="6894" y="2454"/>
              <a:ext cx="7322" cy="924"/>
            </a:xfrm>
            <a:prstGeom prst="snip2SameRect">
              <a:avLst>
                <a:gd name="adj1" fmla="val 18613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955" y="2454"/>
              <a:ext cx="6840" cy="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377">
                <a:defRPr/>
              </a:pPr>
              <a:r>
                <a:rPr kumimoji="1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Bài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 2: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altLang="vi-V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70" y="1809075"/>
            <a:ext cx="4007275" cy="492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3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63133" y="868520"/>
            <a:ext cx="9626600" cy="44935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 smtClean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3: </a:t>
            </a:r>
            <a:r>
              <a:rPr lang="en-US" altLang="vi-VN" sz="2800" dirty="0" err="1">
                <a:cs typeface="Arial" panose="020B0604020202020204" pitchFamily="34" charset="0"/>
              </a:rPr>
              <a:t>Tìm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trong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các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tục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ngữ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dưới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đây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những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câu</a:t>
            </a:r>
            <a:r>
              <a:rPr lang="en-US" altLang="vi-VN" sz="2800" dirty="0">
                <a:cs typeface="Arial" panose="020B0604020202020204" pitchFamily="34" charset="0"/>
              </a:rPr>
              <a:t> ca </a:t>
            </a:r>
            <a:r>
              <a:rPr lang="en-US" altLang="vi-VN" sz="2800" dirty="0" err="1">
                <a:cs typeface="Arial" panose="020B0604020202020204" pitchFamily="34" charset="0"/>
              </a:rPr>
              <a:t>ngợi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trí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của</a:t>
            </a:r>
            <a:r>
              <a:rPr lang="en-US" altLang="vi-VN" sz="2800" dirty="0">
                <a:cs typeface="Arial" panose="020B0604020202020204" pitchFamily="34" charset="0"/>
              </a:rPr>
              <a:t> con </a:t>
            </a:r>
            <a:r>
              <a:rPr lang="en-US" altLang="vi-VN" sz="2800" dirty="0" err="1">
                <a:cs typeface="Arial" panose="020B0604020202020204" pitchFamily="34" charset="0"/>
              </a:rPr>
              <a:t>người</a:t>
            </a:r>
            <a:r>
              <a:rPr lang="en-US" altLang="vi-VN" sz="2800" dirty="0"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i="1" dirty="0">
                <a:cs typeface="Arial" panose="020B0604020202020204" pitchFamily="34" charset="0"/>
              </a:rPr>
              <a:t>       </a:t>
            </a:r>
            <a:r>
              <a:rPr lang="en-US" altLang="vi-VN" sz="2800" i="1" dirty="0" smtClean="0">
                <a:cs typeface="Arial" panose="020B0604020202020204" pitchFamily="34" charset="0"/>
              </a:rPr>
              <a:t>      </a:t>
            </a:r>
            <a:r>
              <a:rPr lang="en-US" altLang="vi-VN" sz="2800" i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r>
              <a:rPr lang="en-US" altLang="vi-VN" sz="2800" dirty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en-US" altLang="vi-VN" sz="2800" dirty="0" err="1">
                <a:cs typeface="Arial" panose="020B0604020202020204" pitchFamily="34" charset="0"/>
              </a:rPr>
              <a:t>Người</a:t>
            </a:r>
            <a:r>
              <a:rPr lang="en-US" altLang="vi-VN" sz="2800" dirty="0">
                <a:cs typeface="Arial" panose="020B0604020202020204" pitchFamily="34" charset="0"/>
              </a:rPr>
              <a:t> ta </a:t>
            </a:r>
            <a:r>
              <a:rPr lang="en-US" altLang="vi-VN" sz="2800" dirty="0" err="1">
                <a:cs typeface="Arial" panose="020B0604020202020204" pitchFamily="34" charset="0"/>
              </a:rPr>
              <a:t>là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hoa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đất</a:t>
            </a:r>
            <a:r>
              <a:rPr lang="en-US" altLang="vi-VN" sz="2800" dirty="0"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cs typeface="Arial" panose="020B0604020202020204" pitchFamily="34" charset="0"/>
              </a:rPr>
              <a:t>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cs typeface="Arial" panose="020B0604020202020204" pitchFamily="34" charset="0"/>
              </a:rPr>
              <a:t>       </a:t>
            </a:r>
            <a:r>
              <a:rPr lang="en-US" altLang="vi-VN" sz="2800" dirty="0" smtClean="0">
                <a:cs typeface="Arial" panose="020B0604020202020204" pitchFamily="34" charset="0"/>
              </a:rPr>
              <a:t>       </a:t>
            </a:r>
            <a:r>
              <a:rPr lang="en-US" altLang="vi-VN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r>
              <a:rPr lang="en-US" altLang="vi-VN" sz="28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Chuông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có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đánh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mới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kêu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cs typeface="Arial" panose="020B0604020202020204" pitchFamily="34" charset="0"/>
              </a:rPr>
              <a:t>          </a:t>
            </a:r>
            <a:r>
              <a:rPr lang="en-US" altLang="vi-VN" sz="2800" dirty="0" smtClean="0">
                <a:cs typeface="Arial" panose="020B0604020202020204" pitchFamily="34" charset="0"/>
              </a:rPr>
              <a:t>        </a:t>
            </a:r>
            <a:r>
              <a:rPr lang="en-US" altLang="vi-VN" sz="2800" dirty="0" err="1" smtClean="0">
                <a:cs typeface="Arial" panose="020B0604020202020204" pitchFamily="34" charset="0"/>
              </a:rPr>
              <a:t>Đèn</a:t>
            </a:r>
            <a:r>
              <a:rPr lang="en-US" altLang="vi-VN" sz="2800" dirty="0" smtClean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có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khêu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mới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tỏ</a:t>
            </a:r>
            <a:r>
              <a:rPr lang="en-US" altLang="vi-VN" sz="2800" dirty="0"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cs typeface="Arial" panose="020B0604020202020204" pitchFamily="34" charset="0"/>
              </a:rPr>
              <a:t>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cs typeface="Arial" panose="020B0604020202020204" pitchFamily="34" charset="0"/>
              </a:rPr>
              <a:t>      </a:t>
            </a:r>
            <a:r>
              <a:rPr lang="en-US" altLang="vi-VN" sz="2800" dirty="0" smtClean="0">
                <a:cs typeface="Arial" panose="020B0604020202020204" pitchFamily="34" charset="0"/>
              </a:rPr>
              <a:t>        </a:t>
            </a:r>
            <a:r>
              <a:rPr lang="en-US" altLang="vi-VN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r>
              <a:rPr lang="en-US" altLang="vi-VN" sz="28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 smtClean="0">
                <a:cs typeface="Arial" panose="020B0604020202020204" pitchFamily="34" charset="0"/>
              </a:rPr>
              <a:t>Nước</a:t>
            </a:r>
            <a:r>
              <a:rPr lang="en-US" altLang="vi-VN" sz="2800" dirty="0" smtClean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lã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mà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vã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nên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hồ</a:t>
            </a:r>
            <a:endParaRPr lang="en-US" altLang="vi-VN" sz="2800" dirty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cs typeface="Arial" panose="020B0604020202020204" pitchFamily="34" charset="0"/>
              </a:rPr>
              <a:t>          </a:t>
            </a:r>
            <a:r>
              <a:rPr lang="en-US" altLang="vi-VN" sz="2800" dirty="0" err="1">
                <a:cs typeface="Arial" panose="020B0604020202020204" pitchFamily="34" charset="0"/>
              </a:rPr>
              <a:t>Tay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không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mà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nổi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cơ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đồ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mới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ngoan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69" y="-155203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90" y="1877958"/>
            <a:ext cx="3775110" cy="49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74800" y="223250"/>
            <a:ext cx="9626600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 smtClean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 smtClean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3: </a:t>
            </a:r>
            <a:r>
              <a:rPr lang="en-US" altLang="vi-VN" sz="2800" dirty="0" err="1">
                <a:cs typeface="Arial" panose="020B0604020202020204" pitchFamily="34" charset="0"/>
              </a:rPr>
              <a:t>Tìm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trong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các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tục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ngữ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dưới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đây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những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câu</a:t>
            </a:r>
            <a:r>
              <a:rPr lang="en-US" altLang="vi-VN" sz="2800" dirty="0">
                <a:cs typeface="Arial" panose="020B0604020202020204" pitchFamily="34" charset="0"/>
              </a:rPr>
              <a:t> ca </a:t>
            </a:r>
            <a:r>
              <a:rPr lang="en-US" altLang="vi-VN" sz="2800" dirty="0" err="1">
                <a:cs typeface="Arial" panose="020B0604020202020204" pitchFamily="34" charset="0"/>
              </a:rPr>
              <a:t>ngợi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tài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trí</a:t>
            </a:r>
            <a:r>
              <a:rPr lang="en-US" altLang="vi-VN" sz="2800" dirty="0"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cs typeface="Arial" panose="020B0604020202020204" pitchFamily="34" charset="0"/>
              </a:rPr>
              <a:t>của</a:t>
            </a:r>
            <a:r>
              <a:rPr lang="en-US" altLang="vi-VN" sz="2800" dirty="0">
                <a:cs typeface="Arial" panose="020B0604020202020204" pitchFamily="34" charset="0"/>
              </a:rPr>
              <a:t> con </a:t>
            </a:r>
            <a:r>
              <a:rPr lang="en-US" altLang="vi-VN" sz="2800" dirty="0" err="1">
                <a:cs typeface="Arial" panose="020B0604020202020204" pitchFamily="34" charset="0"/>
              </a:rPr>
              <a:t>người</a:t>
            </a:r>
            <a:r>
              <a:rPr lang="en-US" altLang="vi-VN" sz="2800" dirty="0" smtClean="0">
                <a:cs typeface="Arial" panose="020B0604020202020204" pitchFamily="34" charset="0"/>
              </a:rPr>
              <a:t>:</a:t>
            </a:r>
            <a:endParaRPr lang="en-US" altLang="vi-VN" sz="2800" dirty="0"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086" y="-155203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010" y="-13249"/>
            <a:ext cx="2993990" cy="1413194"/>
          </a:xfrm>
          <a:prstGeom prst="rect">
            <a:avLst/>
          </a:prstGeom>
        </p:spPr>
      </p:pic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835122" y="2186598"/>
            <a:ext cx="10828866" cy="3266705"/>
            <a:chOff x="192" y="1248"/>
            <a:chExt cx="5424" cy="1776"/>
          </a:xfrm>
          <a:solidFill>
            <a:schemeClr val="bg1"/>
          </a:solidFill>
        </p:grpSpPr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736" y="1248"/>
              <a:ext cx="0" cy="1776"/>
            </a:xfrm>
            <a:prstGeom prst="line">
              <a:avLst/>
            </a:prstGeom>
            <a:grp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92" y="1248"/>
              <a:ext cx="5424" cy="1776"/>
            </a:xfrm>
            <a:prstGeom prst="rect">
              <a:avLst/>
            </a:prstGeom>
            <a:grp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192" y="2304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80336" y="3223133"/>
            <a:ext cx="4662733" cy="892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Chuông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kêu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Đèn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khêu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tỏ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65194" y="3247674"/>
            <a:ext cx="501869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tham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gia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hoạt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động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làm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việc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bộc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lộ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khả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mình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56114" y="2369001"/>
            <a:ext cx="466273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a. 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đất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659164" y="2274614"/>
            <a:ext cx="496477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Ca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ngợi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con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tinh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thứ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quí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giá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nhất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trái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đất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35122" y="4414355"/>
            <a:ext cx="6306178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c. 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Nước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lã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mà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vã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nên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hồ</a:t>
            </a:r>
            <a:endParaRPr lang="en-US" altLang="vi-VN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mà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nổi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cơ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đồ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ngoan</a:t>
            </a:r>
            <a:endParaRPr lang="en-US" altLang="vi-VN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659164" y="4317728"/>
            <a:ext cx="487680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Ca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ngợi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con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từ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hai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bàn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trắng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nhờ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chí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nghị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lực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làm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nên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việc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Check Check Box Okay Tick Png Image - Check Clipart Gif, Transparent Png -  1280x1051(#2225407) - PngFi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13" l="2262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46" y="2066364"/>
            <a:ext cx="1077901" cy="94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heck Check Box Okay Tick Png Image - Check Clipart Gif, Transparent Png -  1280x1051(#2225407) - PngFi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913" l="2262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653" y="4256853"/>
            <a:ext cx="1077901" cy="94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74800" y="223250"/>
            <a:ext cx="9626600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 smtClean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rgbClr val="C00000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 smtClean="0">
                <a:solidFill>
                  <a:srgbClr val="C00000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Em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thích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tục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ngữ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ở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tập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3?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Vì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sao</a:t>
            </a:r>
            <a:r>
              <a:rPr lang="en-US" altLang="vi-VN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  <a:endParaRPr lang="en-US" altLang="vi-VN" sz="28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086" y="-155203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010" y="-13249"/>
            <a:ext cx="2993990" cy="1413194"/>
          </a:xfrm>
          <a:prstGeom prst="rect">
            <a:avLst/>
          </a:prstGeom>
        </p:spPr>
      </p:pic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835122" y="2186598"/>
            <a:ext cx="10828866" cy="3266705"/>
            <a:chOff x="192" y="1248"/>
            <a:chExt cx="5424" cy="1776"/>
          </a:xfrm>
          <a:solidFill>
            <a:schemeClr val="bg1"/>
          </a:solidFill>
        </p:grpSpPr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736" y="1248"/>
              <a:ext cx="0" cy="1776"/>
            </a:xfrm>
            <a:prstGeom prst="line">
              <a:avLst/>
            </a:prstGeom>
            <a:grp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92" y="1248"/>
              <a:ext cx="5424" cy="1776"/>
            </a:xfrm>
            <a:prstGeom prst="rect">
              <a:avLst/>
            </a:prstGeom>
            <a:grp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192" y="2304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80336" y="3223133"/>
            <a:ext cx="4662733" cy="892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Chuông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kêu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Đèn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khêu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6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tỏ</a:t>
            </a:r>
            <a:r>
              <a:rPr lang="en-US" altLang="vi-VN" sz="2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65194" y="3247674"/>
            <a:ext cx="501869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tham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gia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hoạt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động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làm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việc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bộc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lộ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khả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năng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mình</a:t>
            </a:r>
            <a:r>
              <a:rPr lang="en-US" altLang="vi-VN" sz="2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56114" y="2369001"/>
            <a:ext cx="4662733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a. 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vi-VN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đất</a:t>
            </a:r>
            <a:r>
              <a:rPr lang="en-US" altLang="vi-VN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659164" y="2274614"/>
            <a:ext cx="496477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Ca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ngợi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con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tinh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hoa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thứ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quí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giá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nhất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trái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đất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35122" y="4414355"/>
            <a:ext cx="6306178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c. 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Nước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lã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mà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vã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nên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hồ</a:t>
            </a:r>
            <a:endParaRPr lang="en-US" altLang="vi-VN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mà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nổi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cơ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đồ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vi-VN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ngoan</a:t>
            </a:r>
            <a:endParaRPr lang="en-US" altLang="vi-VN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659164" y="4317728"/>
            <a:ext cx="487680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Ca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ngợi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con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từ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hai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bàn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trắng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nhờ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tài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chí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nghị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lực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làm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nên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việc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vi-VN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9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1142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643</Words>
  <Application>Microsoft Office PowerPoint</Application>
  <PresentationFormat>Custom</PresentationFormat>
  <Paragraphs>81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思源黑体 CN</vt:lpstr>
      <vt:lpstr>思源黑体 CN Normal</vt:lpstr>
      <vt:lpstr>UTM Tam Le</vt:lpstr>
      <vt:lpstr>思源黑体 CN Bold</vt:lpstr>
      <vt:lpstr>Times New Roman</vt:lpstr>
      <vt:lpstr>UTM Seagull</vt:lpstr>
      <vt:lpstr>UTM ViceroyJF</vt:lpstr>
      <vt:lpstr>Wingdings</vt:lpstr>
      <vt:lpstr>等线</vt:lpstr>
      <vt:lpstr>Calibri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THANH HUONG</cp:lastModifiedBy>
  <cp:revision>18</cp:revision>
  <dcterms:created xsi:type="dcterms:W3CDTF">2021-12-30T07:54:46Z</dcterms:created>
  <dcterms:modified xsi:type="dcterms:W3CDTF">2023-01-15T09:50:20Z</dcterms:modified>
</cp:coreProperties>
</file>