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47" r:id="rId2"/>
    <p:sldId id="312" r:id="rId3"/>
    <p:sldId id="313" r:id="rId4"/>
    <p:sldId id="315" r:id="rId5"/>
    <p:sldId id="326" r:id="rId6"/>
    <p:sldId id="327" r:id="rId7"/>
    <p:sldId id="319" r:id="rId8"/>
    <p:sldId id="325" r:id="rId9"/>
    <p:sldId id="337" r:id="rId10"/>
    <p:sldId id="331" r:id="rId11"/>
    <p:sldId id="332" r:id="rId12"/>
    <p:sldId id="316" r:id="rId13"/>
    <p:sldId id="318" r:id="rId14"/>
    <p:sldId id="336" r:id="rId15"/>
    <p:sldId id="323" r:id="rId16"/>
  </p:sldIdLst>
  <p:sldSz cx="12192000" cy="6858000"/>
  <p:notesSz cx="6858000" cy="9144000"/>
  <p:embeddedFontLst>
    <p:embeddedFont>
      <p:font typeface="等线" charset="-122"/>
      <p:regular r:id="rId19"/>
      <p:bold r:id="rId20"/>
    </p:embeddedFont>
  </p:embeddedFontLst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EAF5"/>
    <a:srgbClr val="47B46C"/>
    <a:srgbClr val="FFFFFF"/>
    <a:srgbClr val="85EAF5"/>
    <a:srgbClr val="B77321"/>
    <a:srgbClr val="4AB870"/>
    <a:srgbClr val="B03D31"/>
    <a:srgbClr val="48B56D"/>
    <a:srgbClr val="FF7D00"/>
    <a:srgbClr val="FB9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2203" autoAdjust="0"/>
  </p:normalViewPr>
  <p:slideViewPr>
    <p:cSldViewPr snapToGrid="0">
      <p:cViewPr>
        <p:scale>
          <a:sx n="47" d="100"/>
          <a:sy n="47" d="100"/>
        </p:scale>
        <p:origin x="-1388" y="-4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92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90195A69-47C8-4A82-A4C5-196A8FDA0D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50869F-78F0-4037-B856-A9CAA2B1F0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5B5BE-714C-4EE3-A950-C65B191C20B0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4817967-EE91-4140-8083-005CA54572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AD2D00-B71D-4F31-8B94-0E60539435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F7449-BAFF-409B-85C2-9C8B125DB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860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43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6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65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10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37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67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8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29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8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52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Măng</a:t>
            </a:r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 non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91B44D3-B592-4723-8D2E-A754AF8023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Măng</a:t>
            </a:r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 Non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  <p:sp>
        <p:nvSpPr>
          <p:cNvPr id="6" name="矩形 16">
            <a:extLst>
              <a:ext uri="{FF2B5EF4-FFF2-40B4-BE49-F238E27FC236}">
                <a16:creationId xmlns:a16="http://schemas.microsoft.com/office/drawing/2014/main" xmlns="" id="{73B6F63F-0DE4-4118-A2C6-80BAF68BCEA9}"/>
              </a:ext>
            </a:extLst>
          </p:cNvPr>
          <p:cNvSpPr/>
          <p:nvPr userDrawn="1"/>
        </p:nvSpPr>
        <p:spPr>
          <a:xfrm flipH="1">
            <a:off x="25987" y="5947657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Măng</a:t>
            </a:r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 Non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844015" y="4403760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970871" y="1162965"/>
            <a:ext cx="2661434" cy="926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狮子座体" panose="02000500000000000000" pitchFamily="2" charset="-122"/>
              </a:rPr>
              <a:t>Tiếng</a:t>
            </a:r>
            <a:r>
              <a:rPr lang="en-US" altLang="zh-CN" sz="54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狮子座体" panose="02000500000000000000" pitchFamily="2" charset="-122"/>
              </a:rPr>
              <a:t>Việt</a:t>
            </a:r>
            <a:r>
              <a:rPr lang="en-US" altLang="zh-CN" sz="54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狮子座体" panose="02000500000000000000" pitchFamily="2" charset="-122"/>
              </a:rPr>
              <a:t> 4</a:t>
            </a:r>
            <a:endParaRPr lang="zh-CN" altLang="en-US" sz="5400" b="1" dirty="0"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inotypeZapfino KT" panose="0204060305050602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184C253-FA2A-47C2-8C99-BA1222007A38}"/>
              </a:ext>
            </a:extLst>
          </p:cNvPr>
          <p:cNvGrpSpPr/>
          <p:nvPr/>
        </p:nvGrpSpPr>
        <p:grpSpPr>
          <a:xfrm>
            <a:off x="0" y="506487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0382710-EE09-4ED9-BCFC-98D87577F06E}"/>
              </a:ext>
            </a:extLst>
          </p:cNvPr>
          <p:cNvGrpSpPr/>
          <p:nvPr/>
        </p:nvGrpSpPr>
        <p:grpSpPr>
          <a:xfrm>
            <a:off x="-43771" y="-291354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03107" y="3100057"/>
            <a:ext cx="3669523" cy="36695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315451" y="584188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0234" y="3269323"/>
            <a:ext cx="3505577" cy="350557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284510" y="1194451"/>
            <a:ext cx="5999558" cy="110799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Luyện</a:t>
            </a:r>
            <a:r>
              <a:rPr lang="en-US" altLang="zh-CN" sz="66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 </a:t>
            </a:r>
            <a:r>
              <a:rPr lang="en-US" altLang="zh-CN" sz="66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từ</a:t>
            </a:r>
            <a:r>
              <a:rPr lang="en-US" altLang="zh-CN" sz="66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 </a:t>
            </a:r>
            <a:r>
              <a:rPr lang="en-US" altLang="zh-CN" sz="66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và</a:t>
            </a:r>
            <a:r>
              <a:rPr lang="en-US" altLang="zh-CN" sz="66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 </a:t>
            </a:r>
            <a:r>
              <a:rPr lang="en-US" altLang="zh-CN" sz="6600" b="1" dirty="0" err="1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美好体" panose="02010601030101010101" pitchFamily="2" charset="-122"/>
                <a:cs typeface="方正清刻本悦宋简体" panose="02000000000000000000" charset="-122"/>
              </a:rPr>
              <a:t>câu</a:t>
            </a:r>
            <a:endParaRPr lang="zh-CN" altLang="en-US" sz="6600" b="1" dirty="0"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inotypeZapfino KT" panose="02040603050506020204" pitchFamily="18" charset="0"/>
              <a:ea typeface="字体视界-美好体" panose="02010601030101010101" pitchFamily="2" charset="-122"/>
              <a:cs typeface="方正清刻本悦宋简体" panose="02000000000000000000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461AAE58-56E5-46B6-A0BC-7E6596C8C20D}"/>
              </a:ext>
            </a:extLst>
          </p:cNvPr>
          <p:cNvGrpSpPr/>
          <p:nvPr/>
        </p:nvGrpSpPr>
        <p:grpSpPr>
          <a:xfrm>
            <a:off x="1905716" y="1887831"/>
            <a:ext cx="8875460" cy="3093009"/>
            <a:chOff x="1792145" y="1385267"/>
            <a:chExt cx="8875460" cy="309300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55F0CED4-F146-4265-B110-FDF9BB6D9E3B}"/>
                </a:ext>
              </a:extLst>
            </p:cNvPr>
            <p:cNvSpPr/>
            <p:nvPr/>
          </p:nvSpPr>
          <p:spPr>
            <a:xfrm>
              <a:off x="1792145" y="1431288"/>
              <a:ext cx="8875460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Chủ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ngữ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trong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câu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kể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Ai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làm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gì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?</a:t>
              </a:r>
              <a:endParaRPr lang="zh-CN" altLang="en-US" sz="9600" b="1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latin typeface="UVF Blenda Script" panose="02040603050506020204" pitchFamily="18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37646F65-5EE7-46D2-BAC6-00B7A06BF23F}"/>
                </a:ext>
              </a:extLst>
            </p:cNvPr>
            <p:cNvSpPr/>
            <p:nvPr/>
          </p:nvSpPr>
          <p:spPr>
            <a:xfrm>
              <a:off x="1806890" y="1385267"/>
              <a:ext cx="8797744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Chủ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ngữ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trong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câu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kể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Ai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làm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gì</a:t>
              </a:r>
              <a:r>
                <a:rPr lang="en-US" altLang="zh-CN" sz="9600" b="1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?</a:t>
              </a:r>
              <a:endParaRPr lang="zh-CN" altLang="en-US" sz="9600" b="1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latin typeface="UVF Blenda Script" panose="02040603050506020204" pitchFamily="18" charset="0"/>
                <a:ea typeface="字体视界-遇见字体" panose="02010601030101010101" pitchFamily="2" charset="-122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61" y="3718476"/>
            <a:ext cx="1479783" cy="2319077"/>
          </a:xfrm>
          <a:prstGeom prst="rect">
            <a:avLst/>
          </a:prstGeom>
        </p:spPr>
      </p:pic>
      <p:sp>
        <p:nvSpPr>
          <p:cNvPr id="27" name="矩形 16"/>
          <p:cNvSpPr/>
          <p:nvPr/>
        </p:nvSpPr>
        <p:spPr>
          <a:xfrm flipH="1">
            <a:off x="10684369" y="1726175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Măng</a:t>
            </a:r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 non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30" name="矩形 16">
            <a:extLst>
              <a:ext uri="{FF2B5EF4-FFF2-40B4-BE49-F238E27FC236}">
                <a16:creationId xmlns:a16="http://schemas.microsoft.com/office/drawing/2014/main" xmlns="" id="{91E930B3-B49D-4D1C-B298-0525E45B2C48}"/>
              </a:ext>
            </a:extLst>
          </p:cNvPr>
          <p:cNvSpPr/>
          <p:nvPr/>
        </p:nvSpPr>
        <p:spPr>
          <a:xfrm flipH="1">
            <a:off x="1284826" y="5064874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67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325292" y="1145131"/>
            <a:ext cx="773828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thung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lũng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mặc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véo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von. Thanh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rẫy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giặt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giũ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sàn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chụm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ché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altLang="vi-VN" sz="2400" i="1" dirty="0">
                <a:latin typeface="UTM Times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vi-VN" sz="2400" i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400" i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i="1" dirty="0">
                <a:latin typeface="UTM Times" panose="02040603050506020204" pitchFamily="18" charset="0"/>
                <a:cs typeface="Times New Roman" panose="02020603050405020304" pitchFamily="18" charset="0"/>
              </a:rPr>
              <a:t>)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993875" y="2041238"/>
            <a:ext cx="894691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07180" y="2452945"/>
            <a:ext cx="4334815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4159" y="2437920"/>
            <a:ext cx="2934407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07180" y="2876923"/>
            <a:ext cx="6109023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07180" y="3315926"/>
            <a:ext cx="3475005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77806" y="2880472"/>
            <a:ext cx="1346578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48858" y="3315926"/>
            <a:ext cx="4014715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07180" y="3754450"/>
            <a:ext cx="3010981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1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1300" y="4193932"/>
            <a:ext cx="3060700" cy="2627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487606" y="4355195"/>
            <a:ext cx="7506269" cy="586854"/>
          </a:xfrm>
          <a:prstGeom prst="roundRect">
            <a:avLst/>
          </a:prstGeom>
          <a:solidFill>
            <a:srgbClr val="90EBF5"/>
          </a:solidFill>
          <a:ln>
            <a:solidFill>
              <a:srgbClr val="558D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VF Blenda Script" panose="02040603050506020204" pitchFamily="18" charset="0"/>
              </a:rPr>
              <a:t>Ai </a:t>
            </a:r>
            <a:r>
              <a:rPr lang="en-US" sz="2800" dirty="0" err="1">
                <a:solidFill>
                  <a:srgbClr val="C00000"/>
                </a:solidFill>
                <a:latin typeface="UVF Blenda Script" panose="020406030505060202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VF Blenda Script" panose="020406030505060202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UVF Blenda Script" panose="020406030505060202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trên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6634" y="1201004"/>
            <a:ext cx="7942997" cy="72365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9B7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49B76F"/>
                </a:solidFill>
                <a:latin typeface="UVF Blenda Script" panose="02040603050506020204" pitchFamily="18" charset="0"/>
              </a:rPr>
              <a:t>chủ</a:t>
            </a:r>
            <a:r>
              <a:rPr lang="en-US" sz="3200" dirty="0">
                <a:solidFill>
                  <a:srgbClr val="49B76F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49B76F"/>
                </a:solidFill>
                <a:latin typeface="UVF Blenda Script" panose="02040603050506020204" pitchFamily="18" charset="0"/>
              </a:rPr>
              <a:t>ngữ</a:t>
            </a:r>
            <a:r>
              <a:rPr lang="en-US" sz="3200" dirty="0">
                <a:solidFill>
                  <a:srgbClr val="49B76F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VF Blenda Script" panose="02040603050506020204" pitchFamily="18" charset="0"/>
              </a:rPr>
              <a:t>được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2375278" y="2023502"/>
            <a:ext cx="7497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véo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von. 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2375278" y="2707116"/>
            <a:ext cx="7132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rẫy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2375278" y="3346077"/>
            <a:ext cx="9053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giặt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giũ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2375277" y="3928054"/>
            <a:ext cx="7224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sàn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 Box 71"/>
          <p:cNvSpPr txBox="1">
            <a:spLocks noChangeArrowheads="1"/>
          </p:cNvSpPr>
          <p:nvPr/>
        </p:nvSpPr>
        <p:spPr bwMode="auto">
          <a:xfrm>
            <a:off x="2384802" y="4499770"/>
            <a:ext cx="8520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chụm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ché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UTM Times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dirty="0"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8003" y="2025447"/>
            <a:ext cx="21034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chóc</a:t>
            </a:r>
            <a:endParaRPr lang="en-US" sz="3200" dirty="0">
              <a:solidFill>
                <a:srgbClr val="49B76F"/>
              </a:solidFill>
              <a:latin typeface="UTM Times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9897" y="2717539"/>
            <a:ext cx="249555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niên</a:t>
            </a:r>
            <a:endParaRPr lang="en-US" sz="3200" dirty="0">
              <a:solidFill>
                <a:srgbClr val="49B76F"/>
              </a:solidFill>
              <a:latin typeface="UTM Times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1155" y="3343279"/>
            <a:ext cx="168275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nữ</a:t>
            </a:r>
            <a:endParaRPr lang="en-US" sz="3200" dirty="0">
              <a:solidFill>
                <a:srgbClr val="49B76F"/>
              </a:solidFill>
              <a:latin typeface="UTM Times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5277" y="3917955"/>
            <a:ext cx="173672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nhỏ</a:t>
            </a:r>
            <a:endParaRPr lang="en-US" sz="3200" dirty="0">
              <a:solidFill>
                <a:srgbClr val="49B76F"/>
              </a:solidFill>
              <a:latin typeface="UTM Times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4803" y="4496972"/>
            <a:ext cx="214947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9B76F"/>
                </a:solidFill>
                <a:latin typeface="UTM Times" panose="02040603050506020204" pitchFamily="18" charset="0"/>
                <a:cs typeface="Times New Roman" pitchFamily="18" charset="0"/>
              </a:rPr>
              <a:t>già</a:t>
            </a:r>
            <a:endParaRPr lang="en-US" sz="3200" dirty="0">
              <a:solidFill>
                <a:srgbClr val="49B76F"/>
              </a:solidFill>
              <a:latin typeface="UTM Times" panose="020406030505060202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080296CC-81C3-4933-A0C1-A1663AC01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520" y="2023502"/>
            <a:ext cx="4907125" cy="5037031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xmlns="" id="{A1D67528-C407-4492-B1F9-D23274A84CEE}"/>
              </a:ext>
            </a:extLst>
          </p:cNvPr>
          <p:cNvSpPr/>
          <p:nvPr/>
        </p:nvSpPr>
        <p:spPr>
          <a:xfrm flipH="1">
            <a:off x="11213520" y="478935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3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65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85" y="2496100"/>
            <a:ext cx="5304790" cy="3123650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24225" y="1180106"/>
            <a:ext cx="53149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500" b="1" u="sng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u="sng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500" b="1" dirty="0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B03D3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ngữ</a:t>
            </a:r>
            <a:endParaRPr lang="en-US" altLang="vi-VN" sz="3500" b="1" dirty="0">
              <a:solidFill>
                <a:srgbClr val="B03D3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75" y="2991764"/>
            <a:ext cx="506730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nhân</a:t>
            </a:r>
            <a:endParaRPr lang="en-US" sz="4000" dirty="0">
              <a:solidFill>
                <a:srgbClr val="330000"/>
              </a:solidFill>
              <a:latin typeface="UTM Times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875" y="3746167"/>
            <a:ext cx="506730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b)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em</a:t>
            </a:r>
            <a:endParaRPr lang="en-US" sz="4000" dirty="0">
              <a:solidFill>
                <a:srgbClr val="330000"/>
              </a:solidFill>
              <a:latin typeface="UTM Times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875" y="4500570"/>
            <a:ext cx="506730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c)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sơn</a:t>
            </a:r>
            <a:r>
              <a:rPr lang="en-US" sz="4000" b="1" dirty="0">
                <a:solidFill>
                  <a:srgbClr val="330000"/>
                </a:solidFill>
                <a:latin typeface="UTM Times" panose="02040603050506020204" pitchFamily="18" charset="0"/>
                <a:cs typeface="Times New Roman" pitchFamily="18" charset="0"/>
              </a:rPr>
              <a:t> ca</a:t>
            </a:r>
            <a:endParaRPr lang="en-US" sz="4000" dirty="0">
              <a:solidFill>
                <a:srgbClr val="330000"/>
              </a:solidFill>
              <a:latin typeface="UTM Times" panose="02040603050506020204" pitchFamily="18" charset="0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E1ED7EF0-35C6-400E-8E04-7AF14B983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9151" y="1924050"/>
            <a:ext cx="4782214" cy="5171514"/>
          </a:xfrm>
          <a:prstGeom prst="rect">
            <a:avLst/>
          </a:prstGeom>
        </p:spPr>
      </p:pic>
      <p:sp>
        <p:nvSpPr>
          <p:cNvPr id="8" name="矩形 16">
            <a:extLst>
              <a:ext uri="{FF2B5EF4-FFF2-40B4-BE49-F238E27FC236}">
                <a16:creationId xmlns:a16="http://schemas.microsoft.com/office/drawing/2014/main" xmlns="" id="{2B936DD3-5FDD-47D0-84CC-04BB975A982B}"/>
              </a:ext>
            </a:extLst>
          </p:cNvPr>
          <p:cNvSpPr/>
          <p:nvPr/>
        </p:nvSpPr>
        <p:spPr>
          <a:xfrm flipH="1">
            <a:off x="10825074" y="51894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1971" y="1165780"/>
            <a:ext cx="86617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u="sng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u="sng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tranh</a:t>
            </a:r>
            <a:endParaRPr lang="en-US" altLang="vi-VN" sz="3200" b="1" dirty="0">
              <a:solidFill>
                <a:srgbClr val="0070C0"/>
              </a:solidFill>
              <a:effectLst/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94" t="23320" r="8125" b="34992"/>
          <a:stretch/>
        </p:blipFill>
        <p:spPr>
          <a:xfrm>
            <a:off x="2571750" y="2242998"/>
            <a:ext cx="6686550" cy="36208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4" y="1975768"/>
            <a:ext cx="5135409" cy="3358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8594" t="23320" r="8125" b="34992"/>
          <a:stretch/>
        </p:blipFill>
        <p:spPr>
          <a:xfrm>
            <a:off x="5497360" y="1557198"/>
            <a:ext cx="5925902" cy="4024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1" y="2684562"/>
            <a:ext cx="479107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?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Họ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203735"/>
                </a:solidFill>
                <a:latin typeface="UTM Times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16768" y="2246710"/>
            <a:ext cx="2007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B948D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altLang="vi-VN" sz="3600" b="1" dirty="0" err="1">
                <a:solidFill>
                  <a:srgbClr val="FB948D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sz="3600" b="1" dirty="0">
                <a:solidFill>
                  <a:srgbClr val="FB948D"/>
                </a:solidFill>
                <a:effectLst/>
                <a:latin typeface="UVF Blenda Script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2665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  <a:ea typeface="字体视界-狮子座体" panose="02000500000000000000" pitchFamily="2" charset="-122"/>
              </a:rPr>
              <a:t>Goodbye</a:t>
            </a:r>
            <a:endParaRPr lang="zh-CN" altLang="en-US" sz="8000" b="1" dirty="0"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inotypeZapfino KT" panose="0204060305050602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xmlns="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xmlns="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Chúc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các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con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học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tốt</a:t>
              </a:r>
              <a:r>
                <a:rPr lang="en-US" altLang="zh-CN" sz="9600" b="1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!</a:t>
              </a:r>
              <a:endParaRPr lang="zh-CN" altLang="en-US" sz="9600" b="1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latin typeface="UVF Blenda Script" panose="02040603050506020204" pitchFamily="18" charset="0"/>
                <a:ea typeface="字体视界-遇见字体" panose="02010601030101010101" pitchFamily="2" charset="-122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xmlns="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Chúc</a:t>
              </a:r>
              <a:r>
                <a:rPr lang="en-US" altLang="zh-CN" sz="9600" b="1" dirty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các</a:t>
              </a:r>
              <a:r>
                <a:rPr lang="en-US" altLang="zh-CN" sz="9600" b="1" dirty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con </a:t>
              </a:r>
              <a:r>
                <a:rPr lang="en-US" altLang="zh-CN" sz="9600" b="1" dirty="0" err="1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học</a:t>
              </a:r>
              <a:r>
                <a:rPr lang="en-US" altLang="zh-CN" sz="9600" b="1" dirty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 </a:t>
              </a:r>
              <a:r>
                <a:rPr lang="en-US" altLang="zh-CN" sz="9600" b="1" dirty="0" err="1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tốt</a:t>
              </a:r>
              <a:r>
                <a:rPr lang="en-US" altLang="zh-CN" sz="9600" b="1" dirty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VF Blenda Script" panose="02040603050506020204" pitchFamily="18" charset="0"/>
                  <a:ea typeface="字体视界-遇见字体" panose="02010601030101010101" pitchFamily="2" charset="-122"/>
                </a:rPr>
                <a:t>!</a:t>
              </a:r>
              <a:endParaRPr lang="zh-CN" altLang="en-US" sz="9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UVF Blenda Script" panose="02040603050506020204" pitchFamily="18" charset="0"/>
                <a:ea typeface="字体视界-遇见字体" panose="02010601030101010101" pitchFamily="2" charset="-122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xmlns="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xmlns="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1924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40299" y="2278030"/>
            <a:ext cx="5091196" cy="5091196"/>
            <a:chOff x="5693551" y="-328126"/>
            <a:chExt cx="5091196" cy="509119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xmlns="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559" y="2005288"/>
              <a:ext cx="257718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r>
                <a:rPr lang="en-US" altLang="zh-CN" sz="3600" b="1" dirty="0" err="1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Trả</a:t>
              </a:r>
              <a:r>
                <a:rPr lang="en-US" altLang="zh-CN" sz="36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lời</a:t>
              </a:r>
              <a:r>
                <a:rPr lang="en-US" altLang="zh-CN" sz="36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câu</a:t>
              </a:r>
              <a:r>
                <a:rPr lang="en-US" altLang="zh-CN" sz="36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hỏi</a:t>
              </a:r>
              <a:r>
                <a:rPr lang="en-US" altLang="zh-CN" sz="36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sau</a:t>
              </a:r>
              <a:endPara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sp>
        <p:nvSpPr>
          <p:cNvPr id="9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44" y="3203780"/>
            <a:ext cx="90387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1.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Tìm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câu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kể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Ai </a:t>
            </a:r>
            <a:r>
              <a:rPr lang="en-US" altLang="zh-CN" sz="3600" b="1" dirty="0" err="1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làm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gì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?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Trong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đoạn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văn</a:t>
            </a:r>
            <a:r>
              <a:rPr lang="en-US" altLang="zh-CN" sz="3600" b="1" dirty="0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633E3B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trên</a:t>
            </a:r>
            <a:endParaRPr lang="en-US" altLang="zh-CN" sz="3600" b="1" dirty="0">
              <a:solidFill>
                <a:srgbClr val="633E3B"/>
              </a:solidFill>
              <a:effectLst/>
              <a:latin typeface="UVF Blenda Script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47373" y="128797"/>
            <a:ext cx="10072048" cy="2677656"/>
          </a:xfrm>
          <a:prstGeom prst="rect">
            <a:avLst/>
          </a:prstGeom>
          <a:solidFill>
            <a:schemeClr val="bg1"/>
          </a:solidFill>
          <a:ln w="38100">
            <a:solidFill>
              <a:srgbClr val="75B8C0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 Hùng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đút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vội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           </a:t>
            </a:r>
            <a:r>
              <a:rPr lang="en-US" altLang="vi-VN" sz="2800" b="1" dirty="0">
                <a:solidFill>
                  <a:schemeClr val="bg1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__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mếu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máo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xua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   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quạc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miết</a:t>
            </a: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sz="2400" i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400" i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i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i="1" dirty="0" err="1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i="1" dirty="0">
                <a:solidFill>
                  <a:srgbClr val="3E3014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2, 1988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373" y="190420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(1)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0" y="601932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(2)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44" y="1049891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(3)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514" y="1036005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(4)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311" y="1467625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(5)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879" y="1878143"/>
            <a:ext cx="597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2800" dirty="0">
                <a:solidFill>
                  <a:srgbClr val="FF36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(6)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651" y="3965113"/>
            <a:ext cx="706810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Các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câu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kể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Ai </a:t>
            </a:r>
            <a:r>
              <a:rPr lang="en-US" altLang="zh-CN" sz="3600" b="1" dirty="0" err="1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làm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gì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?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trong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đoạn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văn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: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248" y="4823628"/>
            <a:ext cx="4638494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B03D31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Câu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: </a:t>
            </a:r>
            <a:r>
              <a:rPr lang="en-US" altLang="zh-CN" sz="3600" b="1" dirty="0">
                <a:solidFill>
                  <a:srgbClr val="C00000"/>
                </a:solidFill>
                <a:effectLst/>
                <a:latin typeface="UVF Blenda Script" panose="02040603050506020204" pitchFamily="18" charset="0"/>
                <a:ea typeface="字体视界-狮子座体" panose="02000500000000000000" pitchFamily="2" charset="-122"/>
              </a:rPr>
              <a:t>(1), (2), (3), (5), (6)</a:t>
            </a:r>
          </a:p>
        </p:txBody>
      </p:sp>
      <p:sp>
        <p:nvSpPr>
          <p:cNvPr id="18" name="矩形 16">
            <a:extLst>
              <a:ext uri="{FF2B5EF4-FFF2-40B4-BE49-F238E27FC236}">
                <a16:creationId xmlns:a16="http://schemas.microsoft.com/office/drawing/2014/main" xmlns="" id="{8916CE74-D98A-4FDF-8B00-7EDB50CEBDA7}"/>
              </a:ext>
            </a:extLst>
          </p:cNvPr>
          <p:cNvSpPr/>
          <p:nvPr/>
        </p:nvSpPr>
        <p:spPr>
          <a:xfrm flipH="1">
            <a:off x="11232292" y="4288278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  <p:bldP spid="17" grpId="0"/>
      <p:bldP spid="17" grpId="1"/>
      <p:bldP spid="10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 rot="216081">
            <a:off x="407831" y="-46435"/>
            <a:ext cx="11784169" cy="6838681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-1027862" y="2386178"/>
            <a:ext cx="4966456" cy="4966456"/>
            <a:chOff x="-1134966" y="-237477"/>
            <a:chExt cx="4966456" cy="496645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94009" y="1263985"/>
              <a:ext cx="2532185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vi-VN" sz="2800" b="1" dirty="0">
                <a:solidFill>
                  <a:srgbClr val="D94E09"/>
                </a:solidFill>
                <a:latin typeface="UVF Blenda Script" panose="020406030505060202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2.</a:t>
              </a:r>
            </a:p>
            <a:p>
              <a:pPr algn="ctr" eaLnBrk="1" hangingPunct="1"/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800" b="1" dirty="0">
                  <a:solidFill>
                    <a:srgbClr val="D94E09"/>
                  </a:solidFill>
                  <a:latin typeface="UVF Blenda Script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71810" y="812716"/>
            <a:ext cx="7020340" cy="12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bọn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742475" y="2169311"/>
            <a:ext cx="7418363" cy="12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2. Hùng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đút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vội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42475" y="3503592"/>
            <a:ext cx="780853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mếu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máo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nấp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5617421" y="1090971"/>
            <a:ext cx="97096" cy="3430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4165680" y="2413346"/>
            <a:ext cx="129334" cy="4207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4112450" y="3571906"/>
            <a:ext cx="182564" cy="425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/>
          </a:p>
        </p:txBody>
      </p:sp>
      <p:cxnSp>
        <p:nvCxnSpPr>
          <p:cNvPr id="20" name="Straight Connector 19"/>
          <p:cNvCxnSpPr/>
          <p:nvPr/>
        </p:nvCxnSpPr>
        <p:spPr>
          <a:xfrm>
            <a:off x="3323576" y="1433987"/>
            <a:ext cx="2345361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94241" y="2811696"/>
            <a:ext cx="971439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13839" y="4011786"/>
            <a:ext cx="894691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742475" y="4022705"/>
            <a:ext cx="64724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nhặt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xoan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xua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61416" y="4616165"/>
            <a:ext cx="588949" cy="0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33298" y="5282255"/>
            <a:ext cx="804243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6.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quạc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miết</a:t>
            </a:r>
            <a:r>
              <a:rPr lang="en-US" altLang="vi-VN" sz="28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811155" y="5282255"/>
            <a:ext cx="139505" cy="493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152239" y="5760424"/>
            <a:ext cx="1658916" cy="15331"/>
          </a:xfrm>
          <a:prstGeom prst="line">
            <a:avLst/>
          </a:prstGeom>
          <a:ln w="38100">
            <a:solidFill>
              <a:srgbClr val="E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18"/>
          <p:cNvSpPr>
            <a:spLocks noChangeShapeType="1"/>
          </p:cNvSpPr>
          <p:nvPr/>
        </p:nvSpPr>
        <p:spPr bwMode="auto">
          <a:xfrm flipH="1">
            <a:off x="3745745" y="4158980"/>
            <a:ext cx="139505" cy="493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22" name="矩形 16">
            <a:extLst>
              <a:ext uri="{FF2B5EF4-FFF2-40B4-BE49-F238E27FC236}">
                <a16:creationId xmlns:a16="http://schemas.microsoft.com/office/drawing/2014/main" xmlns="" id="{954646D3-FEC8-4D55-92E9-1B9EB96D27A7}"/>
              </a:ext>
            </a:extLst>
          </p:cNvPr>
          <p:cNvSpPr/>
          <p:nvPr/>
        </p:nvSpPr>
        <p:spPr>
          <a:xfrm flipH="1">
            <a:off x="1888564" y="3123712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 animBg="1"/>
      <p:bldP spid="16" grpId="0" animBg="1"/>
      <p:bldP spid="17" grpId="0" animBg="1"/>
      <p:bldP spid="18" grpId="0"/>
      <p:bldP spid="21" grpId="0"/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3902"/>
              </p:ext>
            </p:extLst>
          </p:nvPr>
        </p:nvGraphicFramePr>
        <p:xfrm>
          <a:off x="2088107" y="575502"/>
          <a:ext cx="8898341" cy="468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90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Chủ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ngữ</a:t>
                      </a:r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Ý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nghĩa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chủ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ngữ</a:t>
                      </a:r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xmlns="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52645" y="2625043"/>
            <a:ext cx="3984259" cy="4754858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7628" y="4463807"/>
            <a:ext cx="22670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ngữ</a:t>
            </a:r>
            <a:endParaRPr lang="en-US" altLang="vi-VN" sz="3600" b="1" dirty="0">
              <a:solidFill>
                <a:srgbClr val="4314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69" y="1342892"/>
            <a:ext cx="2953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200" dirty="0"/>
          </a:p>
        </p:txBody>
      </p:sp>
      <p:sp>
        <p:nvSpPr>
          <p:cNvPr id="34" name="Rectangle 33"/>
          <p:cNvSpPr/>
          <p:nvPr/>
        </p:nvSpPr>
        <p:spPr>
          <a:xfrm>
            <a:off x="3398726" y="221009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Hùng</a:t>
            </a:r>
            <a:endParaRPr lang="vi-VN" sz="3200" dirty="0"/>
          </a:p>
        </p:txBody>
      </p:sp>
      <p:sp>
        <p:nvSpPr>
          <p:cNvPr id="35" name="Rectangle 34"/>
          <p:cNvSpPr/>
          <p:nvPr/>
        </p:nvSpPr>
        <p:spPr>
          <a:xfrm>
            <a:off x="3328995" y="3019805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Thắng</a:t>
            </a:r>
            <a:endParaRPr lang="vi-VN" sz="3200" dirty="0"/>
          </a:p>
        </p:txBody>
      </p:sp>
      <p:sp>
        <p:nvSpPr>
          <p:cNvPr id="36" name="Rectangle 35"/>
          <p:cNvSpPr/>
          <p:nvPr/>
        </p:nvSpPr>
        <p:spPr>
          <a:xfrm>
            <a:off x="3531614" y="379557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endParaRPr lang="vi-VN" sz="3200" dirty="0"/>
          </a:p>
        </p:txBody>
      </p:sp>
      <p:sp>
        <p:nvSpPr>
          <p:cNvPr id="37" name="Rectangle 36"/>
          <p:cNvSpPr/>
          <p:nvPr/>
        </p:nvSpPr>
        <p:spPr>
          <a:xfrm>
            <a:off x="3126375" y="4410766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endParaRPr lang="vi-VN" sz="3200" dirty="0"/>
          </a:p>
        </p:txBody>
      </p:sp>
      <p:sp>
        <p:nvSpPr>
          <p:cNvPr id="38" name="Rectangle 37"/>
          <p:cNvSpPr/>
          <p:nvPr/>
        </p:nvSpPr>
        <p:spPr>
          <a:xfrm>
            <a:off x="7036325" y="1326945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36325" y="2165401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80535" y="2993243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80535" y="3831699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05115" y="4565123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rgbClr val="FF3600"/>
              </a:solidFill>
            </a:endParaRPr>
          </a:p>
        </p:txBody>
      </p:sp>
      <p:pic>
        <p:nvPicPr>
          <p:cNvPr id="44" name="图片 46">
            <a:extLst>
              <a:ext uri="{FF2B5EF4-FFF2-40B4-BE49-F238E27FC236}">
                <a16:creationId xmlns:a16="http://schemas.microsoft.com/office/drawing/2014/main" xmlns="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7384" y="3382001"/>
            <a:ext cx="3535793" cy="3535793"/>
          </a:xfrm>
          <a:prstGeom prst="rect">
            <a:avLst/>
          </a:prstGeom>
        </p:spPr>
      </p:pic>
      <p:sp>
        <p:nvSpPr>
          <p:cNvPr id="16" name="矩形 16">
            <a:extLst>
              <a:ext uri="{FF2B5EF4-FFF2-40B4-BE49-F238E27FC236}">
                <a16:creationId xmlns:a16="http://schemas.microsoft.com/office/drawing/2014/main" xmlns="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09292"/>
              </p:ext>
            </p:extLst>
          </p:nvPr>
        </p:nvGraphicFramePr>
        <p:xfrm>
          <a:off x="1455141" y="1061134"/>
          <a:ext cx="9389659" cy="468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2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56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0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0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Chủ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ngữ</a:t>
                      </a:r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Ý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nghĩa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chủ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UVF Blenda Script" panose="02040603050506020204" pitchFamily="18" charset="0"/>
                        </a:rPr>
                        <a:t>ngữ</a:t>
                      </a:r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61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53743" y="1816327"/>
            <a:ext cx="2953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3200" dirty="0"/>
          </a:p>
        </p:txBody>
      </p:sp>
      <p:sp>
        <p:nvSpPr>
          <p:cNvPr id="4" name="Rectangle 3"/>
          <p:cNvSpPr/>
          <p:nvPr/>
        </p:nvSpPr>
        <p:spPr>
          <a:xfrm>
            <a:off x="2254315" y="2614386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Hùng</a:t>
            </a:r>
            <a:endParaRPr lang="vi-VN" sz="3200" dirty="0"/>
          </a:p>
        </p:txBody>
      </p:sp>
      <p:sp>
        <p:nvSpPr>
          <p:cNvPr id="5" name="Rectangle 4"/>
          <p:cNvSpPr/>
          <p:nvPr/>
        </p:nvSpPr>
        <p:spPr>
          <a:xfrm>
            <a:off x="2184584" y="3424095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Thắng</a:t>
            </a:r>
            <a:endParaRPr lang="vi-VN" sz="3200" dirty="0"/>
          </a:p>
        </p:txBody>
      </p:sp>
      <p:sp>
        <p:nvSpPr>
          <p:cNvPr id="6" name="Rectangle 5"/>
          <p:cNvSpPr/>
          <p:nvPr/>
        </p:nvSpPr>
        <p:spPr>
          <a:xfrm>
            <a:off x="2387203" y="419986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endParaRPr lang="vi-VN" sz="3200" dirty="0"/>
          </a:p>
        </p:txBody>
      </p:sp>
      <p:sp>
        <p:nvSpPr>
          <p:cNvPr id="7" name="Rectangle 6"/>
          <p:cNvSpPr/>
          <p:nvPr/>
        </p:nvSpPr>
        <p:spPr>
          <a:xfrm>
            <a:off x="1886553" y="4963047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ngỗng</a:t>
            </a:r>
            <a:endParaRPr lang="vi-VN" sz="3200" dirty="0"/>
          </a:p>
        </p:txBody>
      </p:sp>
      <p:sp>
        <p:nvSpPr>
          <p:cNvPr id="8" name="Rectangle 7"/>
          <p:cNvSpPr/>
          <p:nvPr/>
        </p:nvSpPr>
        <p:spPr>
          <a:xfrm>
            <a:off x="4882183" y="1788734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2183" y="262719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6393" y="3455032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26393" y="4293488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0973" y="5026912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200" b="1" dirty="0" err="1">
                <a:solidFill>
                  <a:srgbClr val="FF36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rgbClr val="FF3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8606" y="1106271"/>
            <a:ext cx="1827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UVF Blenda Script" panose="02040603050506020204" pitchFamily="18" charset="0"/>
              </a:rPr>
              <a:t>Loại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UVF Blenda Script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UVF Blenda Script" panose="02040603050506020204" pitchFamily="18" charset="0"/>
              </a:rPr>
              <a:t>từ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UVF Blenda Script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UVF Blenda Script" panose="02040603050506020204" pitchFamily="18" charset="0"/>
              </a:rPr>
              <a:t>ngữ</a:t>
            </a:r>
            <a:endParaRPr lang="vi-VN" sz="28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7466" y="1816662"/>
            <a:ext cx="2507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altLang="vi-VN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67466" y="4961137"/>
            <a:ext cx="2507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altLang="vi-VN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68217" y="2554914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68217" y="3424095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7108" y="4222885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93059" y="247848"/>
            <a:ext cx="8705850" cy="66675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VF Blenda Script" panose="02040603050506020204" pitchFamily="18" charset="0"/>
              </a:rPr>
              <a:t>Chủ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ngữ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của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các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câu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trên</a:t>
            </a:r>
            <a:r>
              <a:rPr lang="en-US" sz="3000" dirty="0">
                <a:latin typeface="UVF Blenda Script" panose="02040603050506020204" pitchFamily="18" charset="0"/>
              </a:rPr>
              <a:t> do </a:t>
            </a:r>
            <a:r>
              <a:rPr lang="en-US" sz="3000" dirty="0" err="1">
                <a:latin typeface="UVF Blenda Script" panose="02040603050506020204" pitchFamily="18" charset="0"/>
              </a:rPr>
              <a:t>loại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từ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ngữ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nào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tạo</a:t>
            </a:r>
            <a:r>
              <a:rPr lang="en-US" sz="3000" dirty="0">
                <a:latin typeface="UVF Blenda Script" panose="02040603050506020204" pitchFamily="18" charset="0"/>
              </a:rPr>
              <a:t> </a:t>
            </a:r>
            <a:r>
              <a:rPr lang="en-US" sz="3000" dirty="0" err="1">
                <a:latin typeface="UVF Blenda Script" panose="02040603050506020204" pitchFamily="18" charset="0"/>
              </a:rPr>
              <a:t>thành</a:t>
            </a:r>
            <a:r>
              <a:rPr lang="en-US" sz="3000" dirty="0">
                <a:latin typeface="UVF Blenda Script" panose="02040603050506020204" pitchFamily="18" charset="0"/>
              </a:rPr>
              <a:t>?</a:t>
            </a:r>
            <a:endParaRPr lang="vi-VN" sz="3000" dirty="0"/>
          </a:p>
        </p:txBody>
      </p:sp>
      <p:pic>
        <p:nvPicPr>
          <p:cNvPr id="21" name="图片 46">
            <a:extLst>
              <a:ext uri="{FF2B5EF4-FFF2-40B4-BE49-F238E27FC236}">
                <a16:creationId xmlns:a16="http://schemas.microsoft.com/office/drawing/2014/main" xmlns="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590" y="3385337"/>
            <a:ext cx="3424530" cy="3535793"/>
          </a:xfrm>
          <a:prstGeom prst="rect">
            <a:avLst/>
          </a:prstGeom>
        </p:spPr>
      </p:pic>
      <p:sp>
        <p:nvSpPr>
          <p:cNvPr id="22" name="矩形 16">
            <a:extLst>
              <a:ext uri="{FF2B5EF4-FFF2-40B4-BE49-F238E27FC236}">
                <a16:creationId xmlns:a16="http://schemas.microsoft.com/office/drawing/2014/main" xmlns="" id="{587E6A09-7F2F-4AF8-9D65-2A649715B571}"/>
              </a:ext>
            </a:extLst>
          </p:cNvPr>
          <p:cNvSpPr/>
          <p:nvPr/>
        </p:nvSpPr>
        <p:spPr>
          <a:xfrm flipH="1">
            <a:off x="108669" y="478924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4311" y="1550043"/>
            <a:ext cx="8054859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Chủ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kể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>
                <a:solidFill>
                  <a:srgbClr val="FF7D00"/>
                </a:solidFill>
                <a:latin typeface="UVF Blenda Script" panose="02040603050506020204" pitchFamily="18" charset="0"/>
              </a:rPr>
              <a:t>Ai </a:t>
            </a:r>
            <a:r>
              <a:rPr lang="en-US" sz="3200" dirty="0" err="1">
                <a:solidFill>
                  <a:srgbClr val="FF7D00"/>
                </a:solidFill>
                <a:latin typeface="UVF Blenda Script" panose="02040603050506020204" pitchFamily="18" charset="0"/>
              </a:rPr>
              <a:t>làm</a:t>
            </a:r>
            <a:r>
              <a:rPr lang="en-US" sz="3200" dirty="0">
                <a:solidFill>
                  <a:srgbClr val="FF7D0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FF7D00"/>
                </a:solidFill>
                <a:latin typeface="UVF Blenda Script" panose="02040603050506020204" pitchFamily="18" charset="0"/>
              </a:rPr>
              <a:t>gì</a:t>
            </a:r>
            <a:r>
              <a:rPr lang="en-US" sz="3200" dirty="0">
                <a:solidFill>
                  <a:srgbClr val="FF7D00"/>
                </a:solidFill>
                <a:latin typeface="UVF Blenda Script" panose="02040603050506020204" pitchFamily="18" charset="0"/>
              </a:rPr>
              <a:t> ?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thường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do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loại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VF Blenda Script" panose="02040603050506020204" pitchFamily="18" charset="0"/>
              </a:rPr>
              <a:t>thành</a:t>
            </a:r>
            <a:r>
              <a:rPr lang="en-US" sz="3200" dirty="0">
                <a:solidFill>
                  <a:srgbClr val="00B050"/>
                </a:solidFill>
                <a:latin typeface="UVF Blenda Script" panose="02040603050506020204" pitchFamily="18" charset="0"/>
              </a:rPr>
              <a:t>?</a:t>
            </a:r>
            <a:endParaRPr lang="vi-VN" sz="3200" dirty="0">
              <a:solidFill>
                <a:srgbClr val="00B05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39307" y="2156192"/>
            <a:ext cx="1165893" cy="1133107"/>
            <a:chOff x="2339307" y="2422892"/>
            <a:chExt cx="1165893" cy="1133107"/>
          </a:xfrm>
        </p:grpSpPr>
        <p:pic>
          <p:nvPicPr>
            <p:cNvPr id="3" name="图片 32">
              <a:extLst>
                <a:ext uri="{FF2B5EF4-FFF2-40B4-BE49-F238E27FC236}">
                  <a16:creationId xmlns:a16="http://schemas.microsoft.com/office/drawing/2014/main" xmlns="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4" name="文本框 36">
              <a:extLst>
                <a:ext uri="{FF2B5EF4-FFF2-40B4-BE49-F238E27FC236}">
                  <a16:creationId xmlns:a16="http://schemas.microsoft.com/office/drawing/2014/main" xmlns="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696969"/>
                  </a:solidFill>
                  <a:latin typeface="UTM Times" panose="02040603050506020204" pitchFamily="18" charset="0"/>
                  <a:cs typeface="+mn-ea"/>
                  <a:sym typeface="+mn-lt"/>
                </a:rPr>
                <a:t>A</a:t>
              </a:r>
              <a:endParaRPr lang="zh-CN" altLang="en-US" sz="4400" b="1" dirty="0">
                <a:solidFill>
                  <a:srgbClr val="696969"/>
                </a:solidFill>
                <a:latin typeface="UTM Times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39306" y="3383455"/>
            <a:ext cx="1165893" cy="1133107"/>
            <a:chOff x="2339307" y="2422892"/>
            <a:chExt cx="1165893" cy="1133107"/>
          </a:xfrm>
        </p:grpSpPr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xmlns="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0" name="文本框 36">
              <a:extLst>
                <a:ext uri="{FF2B5EF4-FFF2-40B4-BE49-F238E27FC236}">
                  <a16:creationId xmlns:a16="http://schemas.microsoft.com/office/drawing/2014/main" xmlns="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696969"/>
                  </a:solidFill>
                  <a:latin typeface="UTM Times" panose="02040603050506020204" pitchFamily="18" charset="0"/>
                  <a:cs typeface="+mn-ea"/>
                  <a:sym typeface="+mn-lt"/>
                </a:rPr>
                <a:t>B</a:t>
              </a:r>
              <a:endParaRPr lang="zh-CN" altLang="en-US" sz="4400" b="1" dirty="0">
                <a:solidFill>
                  <a:srgbClr val="696969"/>
                </a:solidFill>
                <a:latin typeface="UTM Times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4311" y="4650937"/>
            <a:ext cx="1165893" cy="1133107"/>
            <a:chOff x="2339307" y="2422892"/>
            <a:chExt cx="1165893" cy="1133107"/>
          </a:xfrm>
        </p:grpSpPr>
        <p:pic>
          <p:nvPicPr>
            <p:cNvPr id="12" name="图片 32">
              <a:extLst>
                <a:ext uri="{FF2B5EF4-FFF2-40B4-BE49-F238E27FC236}">
                  <a16:creationId xmlns:a16="http://schemas.microsoft.com/office/drawing/2014/main" xmlns="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3" name="文本框 36">
              <a:extLst>
                <a:ext uri="{FF2B5EF4-FFF2-40B4-BE49-F238E27FC236}">
                  <a16:creationId xmlns:a16="http://schemas.microsoft.com/office/drawing/2014/main" xmlns="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696969"/>
                  </a:solidFill>
                  <a:latin typeface="UTM Times" panose="02040603050506020204" pitchFamily="18" charset="0"/>
                  <a:cs typeface="+mn-ea"/>
                  <a:sym typeface="+mn-lt"/>
                </a:rPr>
                <a:t>C</a:t>
              </a:r>
              <a:endParaRPr lang="zh-CN" altLang="en-US" sz="4400" b="1" dirty="0">
                <a:solidFill>
                  <a:srgbClr val="696969"/>
                </a:solidFill>
                <a:latin typeface="UTM Tim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967605" y="2519086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Do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danh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và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các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thêm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theo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nó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(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cụm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danh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)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tạo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thành</a:t>
            </a:r>
            <a:endParaRPr lang="vi-VN" sz="3000" b="1" dirty="0">
              <a:solidFill>
                <a:srgbClr val="696969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5712" y="3731384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Do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động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và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các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thêm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theo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nó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(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cụm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động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)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tạo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thành</a:t>
            </a:r>
            <a:endParaRPr lang="vi-VN" sz="3000" b="1" dirty="0">
              <a:solidFill>
                <a:srgbClr val="696969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12610" y="5039077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Do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tính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và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các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thêm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theo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nó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(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cụm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tính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từ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)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tạo</a:t>
            </a:r>
            <a:r>
              <a:rPr lang="en-US" sz="3000" b="1" dirty="0">
                <a:solidFill>
                  <a:srgbClr val="696969"/>
                </a:solidFill>
                <a:latin typeface="UTM Times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696969"/>
                </a:solidFill>
                <a:latin typeface="UTM Times" panose="02040603050506020204" pitchFamily="18" charset="0"/>
              </a:rPr>
              <a:t>thành</a:t>
            </a:r>
            <a:endParaRPr lang="vi-VN" sz="3000" b="1" dirty="0">
              <a:solidFill>
                <a:srgbClr val="696969"/>
              </a:solidFill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46" y="3185836"/>
            <a:ext cx="3748320" cy="3748320"/>
          </a:xfrm>
          <a:prstGeom prst="rect">
            <a:avLst/>
          </a:prstGeom>
        </p:spPr>
      </p:pic>
      <p:sp>
        <p:nvSpPr>
          <p:cNvPr id="18" name="矩形 16">
            <a:extLst>
              <a:ext uri="{FF2B5EF4-FFF2-40B4-BE49-F238E27FC236}">
                <a16:creationId xmlns:a16="http://schemas.microsoft.com/office/drawing/2014/main" xmlns="" id="{A68EEBC1-BB9B-45AD-B611-B4EE48E2F49F}"/>
              </a:ext>
            </a:extLst>
          </p:cNvPr>
          <p:cNvSpPr/>
          <p:nvPr/>
        </p:nvSpPr>
        <p:spPr>
          <a:xfrm flipH="1">
            <a:off x="10906806" y="4792017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6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60"/>
                            </p:stCondLst>
                            <p:childTnLst>
                              <p:par>
                                <p:cTn id="53" presetID="2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4" grpId="1"/>
      <p:bldP spid="14" grpId="2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10326" y="2056910"/>
            <a:ext cx="4553626" cy="5067790"/>
            <a:chOff x="-1010326" y="2056910"/>
            <a:chExt cx="4553626" cy="50677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010326" y="2056910"/>
              <a:ext cx="4553626" cy="5067790"/>
            </a:xfrm>
            <a:prstGeom prst="rect">
              <a:avLst/>
            </a:prstGeom>
          </p:spPr>
        </p:pic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xmlns="" id="{4B120E75-DBB4-4974-A8AD-85FC22332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5733" y="3972793"/>
              <a:ext cx="282443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r>
                <a:rPr lang="en-US" altLang="zh-CN" sz="5400" dirty="0" err="1">
                  <a:solidFill>
                    <a:srgbClr val="633E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Ghi</a:t>
              </a:r>
              <a:r>
                <a:rPr lang="en-US" altLang="zh-CN" sz="5400" dirty="0">
                  <a:solidFill>
                    <a:srgbClr val="633E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srgbClr val="633E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nhớ</a:t>
              </a:r>
              <a:endParaRPr lang="en-US" altLang="zh-CN" sz="5400" dirty="0"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95549" y="1368247"/>
            <a:ext cx="7857398" cy="32932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?,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kern="0" dirty="0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652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thành</a:t>
            </a:r>
            <a:endParaRPr lang="en-US" sz="2800" b="1" kern="0" dirty="0">
              <a:solidFill>
                <a:srgbClr val="A41D21"/>
              </a:solidFill>
              <a:latin typeface="UTM Times" panose="02040603050506020204" pitchFamily="18" charset="0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C15352E8-C935-46AD-9E0F-C9686A404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5048" y="2942520"/>
            <a:ext cx="4645391" cy="4645391"/>
          </a:xfrm>
          <a:prstGeom prst="rect">
            <a:avLst/>
          </a:prstGeom>
        </p:spPr>
      </p:pic>
      <p:sp>
        <p:nvSpPr>
          <p:cNvPr id="7" name="矩形 16">
            <a:extLst>
              <a:ext uri="{FF2B5EF4-FFF2-40B4-BE49-F238E27FC236}">
                <a16:creationId xmlns:a16="http://schemas.microsoft.com/office/drawing/2014/main" xmlns="" id="{5F1E94D2-120D-4B71-B8AF-CD5193364FF0}"/>
              </a:ext>
            </a:extLst>
          </p:cNvPr>
          <p:cNvSpPr/>
          <p:nvPr/>
        </p:nvSpPr>
        <p:spPr>
          <a:xfrm flipH="1">
            <a:off x="884418" y="489588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13445" cy="7355671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1" y="789042"/>
            <a:ext cx="5898684" cy="6320970"/>
          </a:xfrm>
          <a:prstGeom prst="rect">
            <a:avLst/>
          </a:prstGeom>
        </p:spPr>
      </p:pic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48" r="19688" b="29326"/>
          <a:stretch/>
        </p:blipFill>
        <p:spPr>
          <a:xfrm>
            <a:off x="1975699" y="265208"/>
            <a:ext cx="10082172" cy="657959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74531" y="877568"/>
            <a:ext cx="592775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ctr"/>
            <a:r>
              <a:rPr lang="en-US" altLang="zh-CN" sz="11500" b="1" dirty="0" err="1">
                <a:solidFill>
                  <a:srgbClr val="3E89C5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Luyện</a:t>
            </a:r>
            <a:endParaRPr lang="en-US" altLang="zh-CN" sz="11500" b="1" dirty="0">
              <a:solidFill>
                <a:srgbClr val="3E89C5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1500" b="1" dirty="0" err="1">
                <a:solidFill>
                  <a:srgbClr val="3E89C5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tập</a:t>
            </a:r>
            <a:endParaRPr lang="zh-CN" altLang="en-US" sz="11500" b="1" dirty="0">
              <a:solidFill>
                <a:srgbClr val="3E89C5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xmlns="" id="{491D446C-00E8-4491-8450-B489C10020B9}"/>
              </a:ext>
            </a:extLst>
          </p:cNvPr>
          <p:cNvSpPr/>
          <p:nvPr/>
        </p:nvSpPr>
        <p:spPr>
          <a:xfrm flipH="1">
            <a:off x="2726103" y="5884292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  <p:sp>
        <p:nvSpPr>
          <p:cNvPr id="9" name="矩形 16">
            <a:extLst>
              <a:ext uri="{FF2B5EF4-FFF2-40B4-BE49-F238E27FC236}">
                <a16:creationId xmlns:a16="http://schemas.microsoft.com/office/drawing/2014/main" xmlns="" id="{E4DC34A1-8AEC-4BDB-AD34-8E4D58DFEC24}"/>
              </a:ext>
            </a:extLst>
          </p:cNvPr>
          <p:cNvSpPr/>
          <p:nvPr/>
        </p:nvSpPr>
        <p:spPr>
          <a:xfrm flipH="1">
            <a:off x="4539135" y="1155445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A1EAF5"/>
                </a:solidFill>
                <a:latin typeface="UTM Helve" panose="02040603050506020204" pitchFamily="18" charset="0"/>
                <a:ea typeface="字体视界-狮子座体" panose="02000500000000000000" pitchFamily="2" charset="-122"/>
              </a:rPr>
              <a:t>MNT</a:t>
            </a:r>
            <a:endParaRPr lang="zh-CN" altLang="en-US" b="1" dirty="0">
              <a:solidFill>
                <a:srgbClr val="A1EAF5"/>
              </a:solidFill>
              <a:latin typeface="UTM Helve" panose="02040603050506020204" pitchFamily="18" charset="0"/>
              <a:ea typeface="字体视界-狮子座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072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162890" y="1425034"/>
            <a:ext cx="688285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thung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lũng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mặc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véo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von. Thanh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rẫy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giặt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giũ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sàn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chụm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ché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0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vi-VN" sz="2800" i="1" dirty="0">
                <a:solidFill>
                  <a:prstClr val="black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vi-VN" sz="2800" i="1" dirty="0" err="1">
                <a:solidFill>
                  <a:prstClr val="black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i="1" dirty="0">
                <a:solidFill>
                  <a:prstClr val="black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prstClr val="black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i="1" dirty="0">
                <a:solidFill>
                  <a:prstClr val="black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)  </a:t>
            </a:r>
          </a:p>
        </p:txBody>
      </p:sp>
      <p:pic>
        <p:nvPicPr>
          <p:cNvPr id="6" name="图片 70">
            <a:extLst>
              <a:ext uri="{FF2B5EF4-FFF2-40B4-BE49-F238E27FC236}">
                <a16:creationId xmlns:a16="http://schemas.microsoft.com/office/drawing/2014/main" xmlns="" id="{52AEBAAA-9042-4260-9EC2-28289F7AD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771"/>
            <a:ext cx="3366043" cy="4488057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1647" y="4247349"/>
            <a:ext cx="2959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u="sng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u="sng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4314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UVF Blenda Script" panose="02040603050506020204" pitchFamily="18" charset="0"/>
                <a:cs typeface="Times New Roman" panose="02020603050405020304" pitchFamily="18" charset="0"/>
              </a:rPr>
              <a:t>trên</a:t>
            </a:r>
            <a:endParaRPr lang="en-US" altLang="vi-VN" sz="3600" b="1" dirty="0">
              <a:solidFill>
                <a:srgbClr val="4314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UVF Blenda Scrip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4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805</Words>
  <Application>Microsoft Office PowerPoint</Application>
  <PresentationFormat>Custom</PresentationFormat>
  <Paragraphs>119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字体视界-狮子座体</vt:lpstr>
      <vt:lpstr>UTM Times</vt:lpstr>
      <vt:lpstr>UTM LinotypeZapfino KT</vt:lpstr>
      <vt:lpstr>字体视界-遇见字体</vt:lpstr>
      <vt:lpstr>Times New Roman</vt:lpstr>
      <vt:lpstr>字体视界-美好体</vt:lpstr>
      <vt:lpstr>UVF Blenda Script</vt:lpstr>
      <vt:lpstr>等线</vt:lpstr>
      <vt:lpstr>方正清刻本悦宋简体</vt:lpstr>
      <vt:lpstr>UTM Helve</vt:lpstr>
      <vt:lpstr>www.99ppt.com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MNteam</dc:creator>
  <cp:keywords>MangnonTeam</cp:keywords>
  <cp:lastModifiedBy>THANH HUONG</cp:lastModifiedBy>
  <cp:revision>187</cp:revision>
  <dcterms:created xsi:type="dcterms:W3CDTF">2019-04-23T14:05:00Z</dcterms:created>
  <dcterms:modified xsi:type="dcterms:W3CDTF">2023-01-15T09:40:22Z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