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32" r:id="rId2"/>
    <p:sldId id="7311" r:id="rId3"/>
    <p:sldId id="259" r:id="rId4"/>
    <p:sldId id="321" r:id="rId5"/>
    <p:sldId id="7312" r:id="rId6"/>
    <p:sldId id="7307" r:id="rId7"/>
    <p:sldId id="7314" r:id="rId8"/>
    <p:sldId id="7315" r:id="rId9"/>
    <p:sldId id="7316" r:id="rId10"/>
    <p:sldId id="7317" r:id="rId11"/>
    <p:sldId id="7318" r:id="rId12"/>
    <p:sldId id="335" r:id="rId13"/>
    <p:sldId id="730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-1880" y="-7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0C763-3AE0-478A-9884-3A07BAA3B0AA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B0AFE-4C7B-427C-B0F0-C5581B35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6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44BA3-CA6A-44A6-B501-014A52123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66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44BA3-CA6A-44A6-B501-014A52123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84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57377C-8B83-0E50-F4E8-1DCCDCC1DB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844B69-97D6-E1D3-530B-7DA146C86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13FF26-C154-C57E-CB6A-AAB5CA793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55A04B-C49A-C227-7BDB-A4F5C98E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AEE787-C18C-1A7E-630B-1AC3FA71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5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56E87-0485-DBC9-ABBE-DA6B0E47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821717-93B7-A2D3-AF62-78F60FECE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5B9977-7830-19B4-6729-B04097B3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C80DE8-9A9D-BF03-86E5-928FED90F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1ABE7A-AFF0-6BFA-2C86-3C235E3C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9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00DCAE2-2714-A210-46AE-418F42CDDB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0C255E-1D14-334F-F496-DB2BF9A84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4B74AF-949A-28E5-B50A-34432C79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A1C816-164C-6DE6-509B-FDBEFADF0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ABF71-13A8-04A4-6E86-8B24AF8E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4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838BF6-E836-7892-6A61-6824AB18E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DCF86F-F671-0009-3EAA-D7678EF2B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5408C8-B0A7-3CE6-6AA5-79E82CFD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B48FFA-A6CF-2FFF-F382-D455C381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7D4C9B-866F-342D-14C8-EE6AD5F14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0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8DAE6B-9A51-78A5-4D7D-716E6F90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8FBFC6-141F-17B3-601B-65F79CDA7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C72AF0-9C55-8810-88C5-747CE6D6F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BF4F12-832C-0208-7750-E223FD77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B61009-6107-8AA7-C281-37CCF9EF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47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DCCC7C-7E54-1663-6DD5-46122A5C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3F95C0-5409-86FE-74A7-957A6F0F5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2DA536-5EDF-9FBC-C7AE-C95C50829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9F7AC4-4776-15A3-EA50-B9C91349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D3A95D-FC5F-F50A-F307-F07BD455B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CBCDDB-03F6-56D6-DAFB-FDB4F9CE8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76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6ADD39-86D8-78C6-EAA7-5898076C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EC6E76-B4FC-CB31-20DA-C1B697AEC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BB2742-10BC-2D7F-61AA-44C407A32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53C92AB-AAA1-7EA5-31B2-9E66F0E20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4005B22-CB27-EBFC-0F5A-26E9E63B6F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AE5C875-97DD-524A-7515-A12116DC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5FA014-30A3-E658-EEF2-7854DE35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595F01-8487-77F7-83D8-298F21778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47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2722F-78F3-EA50-1B5C-8FDA74658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C809E21-CF3D-951B-92A6-6E7BDC24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0AE1A15-E357-E8B7-2C96-51322682E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7E133C-6F6C-BDF0-FB66-2E6F16D5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4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E4878C-6183-24A0-E1FD-D1D83DBC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093ED29-DA6B-250A-885D-80562868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D143C6-8C3C-6EF5-4FB5-0FC5B196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B4B627-D5C4-F460-DA69-D1446943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AFC9A8-48E9-B398-63C0-F3ABD0265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078923D-9DA6-6091-0F7F-CEE8573C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0C1FE1-46EC-1124-E404-8BF6F491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04694E-B694-C8A2-149F-1A50588D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8009F1-FAF6-9095-A5B3-42C3A5A35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0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8D19B8-A554-E6A6-D510-132E9A30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A3D7ADE-ED64-38E2-7D51-327A9B715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6A3801-03D8-1F21-A8D5-CBDB6EB05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1712BC-EA42-403D-4B9B-DEB84978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EE2A-D063-451F-B459-D43EE35DFF9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8D53A9-2693-9561-489B-71AB7CFE8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BE0CB55-4B86-7CE1-A12D-2201EF67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0E25FDD0-4B2B-9667-79C4-D164C77C244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074F70E-F9BF-BD40-37EB-871BDCD8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59546B-D2EA-E190-8950-0213DDA1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028384-6FF4-937B-4105-E890E57BE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EE2A-D063-451F-B459-D43EE35DFF92}" type="datetimeFigureOut">
              <a:rPr lang="en-US" smtClean="0"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4BC934-D1E1-B577-5504-1E04A0CF2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C5732A-5598-EA98-7179-EAD0680A3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D38-C8A6-401E-BE96-751AEBC83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12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A3B13573-999F-3C85-054C-2FAD6D31A2A7}"/>
              </a:ext>
            </a:extLst>
          </p:cNvPr>
          <p:cNvGrpSpPr/>
          <p:nvPr/>
        </p:nvGrpSpPr>
        <p:grpSpPr>
          <a:xfrm>
            <a:off x="1788902" y="-38100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8D031F62-D403-0651-02F6-849F3D508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xmlns="" id="{593155AA-FFF4-1070-AAAD-F35DD57F0EC1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E38FB64-05FF-A1F6-0B86-16853C3E8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616662"/>
            <a:ext cx="4368800" cy="436880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565213C0-F7FF-B551-759E-22944805F50E}"/>
              </a:ext>
            </a:extLst>
          </p:cNvPr>
          <p:cNvGrpSpPr/>
          <p:nvPr/>
        </p:nvGrpSpPr>
        <p:grpSpPr>
          <a:xfrm>
            <a:off x="6555738" y="1935909"/>
            <a:ext cx="1689904" cy="570719"/>
            <a:chOff x="3587697" y="3958134"/>
            <a:chExt cx="1374735" cy="483228"/>
          </a:xfrm>
          <a:noFill/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324C1376-AC16-ED44-0951-3D5D06D056A8}"/>
                </a:ext>
              </a:extLst>
            </p:cNvPr>
            <p:cNvSpPr/>
            <p:nvPr/>
          </p:nvSpPr>
          <p:spPr>
            <a:xfrm>
              <a:off x="3587697" y="3965411"/>
              <a:ext cx="1374735" cy="475951"/>
            </a:xfrm>
            <a:prstGeom prst="roundRect">
              <a:avLst>
                <a:gd name="adj" fmla="val 50000"/>
              </a:avLst>
            </a:prstGeom>
            <a:solidFill>
              <a:srgbClr val="AE7637"/>
            </a:solidFill>
            <a:ln w="19050">
              <a:solidFill>
                <a:srgbClr val="6853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TOÁN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="" id="{88984202-ADC9-E352-1E12-D0BF95DC6F5B}"/>
                </a:ext>
              </a:extLst>
            </p:cNvPr>
            <p:cNvSpPr txBox="1"/>
            <p:nvPr/>
          </p:nvSpPr>
          <p:spPr>
            <a:xfrm>
              <a:off x="4565482" y="3958134"/>
              <a:ext cx="173390" cy="338235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4D477EA6-D0CF-0C8A-2368-2BFEFC3B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3" y="3887816"/>
            <a:ext cx="2996431" cy="2996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A2948C-5F30-CC1B-43EC-C6E3B63E74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91" y="-104046"/>
            <a:ext cx="1406027" cy="14060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4BDC8F-D9A6-4050-703E-8551887C0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2466" y="2442096"/>
            <a:ext cx="6907367" cy="2621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5EB8580-96D9-DDC4-2104-AD432F7F5F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0621" y="4420701"/>
            <a:ext cx="218255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26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8DB8F87-8FFE-9A0D-B2F2-6FD9FC891C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0815" y="1841403"/>
            <a:ext cx="690736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51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1480C7-8D6A-0953-EC4E-9FDFF2AE6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762" y="321597"/>
            <a:ext cx="7462151" cy="12010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4C1E2F5-7A41-F277-11CD-2122E72E266C}"/>
              </a:ext>
            </a:extLst>
          </p:cNvPr>
          <p:cNvGrpSpPr/>
          <p:nvPr/>
        </p:nvGrpSpPr>
        <p:grpSpPr>
          <a:xfrm>
            <a:off x="533972" y="2338427"/>
            <a:ext cx="11187953" cy="3408469"/>
            <a:chOff x="651176" y="221226"/>
            <a:chExt cx="11187953" cy="2758036"/>
          </a:xfrm>
        </p:grpSpPr>
        <p:sp>
          <p:nvSpPr>
            <p:cNvPr id="8" name="Hình chữ nhật: Góc Tròn 13">
              <a:extLst>
                <a:ext uri="{FF2B5EF4-FFF2-40B4-BE49-F238E27FC236}">
                  <a16:creationId xmlns:a16="http://schemas.microsoft.com/office/drawing/2014/main" xmlns="" id="{C883E2F7-1D01-A7C3-C0A7-69FB569EF072}"/>
                </a:ext>
              </a:extLst>
            </p:cNvPr>
            <p:cNvSpPr/>
            <p:nvPr/>
          </p:nvSpPr>
          <p:spPr>
            <a:xfrm>
              <a:off x="651176" y="221226"/>
              <a:ext cx="11187953" cy="2758036"/>
            </a:xfrm>
            <a:custGeom>
              <a:avLst/>
              <a:gdLst>
                <a:gd name="connsiteX0" fmla="*/ 0 w 11187953"/>
                <a:gd name="connsiteY0" fmla="*/ 459682 h 2758036"/>
                <a:gd name="connsiteX1" fmla="*/ 459682 w 11187953"/>
                <a:gd name="connsiteY1" fmla="*/ 0 h 2758036"/>
                <a:gd name="connsiteX2" fmla="*/ 10728271 w 11187953"/>
                <a:gd name="connsiteY2" fmla="*/ 0 h 2758036"/>
                <a:gd name="connsiteX3" fmla="*/ 11187953 w 11187953"/>
                <a:gd name="connsiteY3" fmla="*/ 459682 h 2758036"/>
                <a:gd name="connsiteX4" fmla="*/ 11187953 w 11187953"/>
                <a:gd name="connsiteY4" fmla="*/ 2298354 h 2758036"/>
                <a:gd name="connsiteX5" fmla="*/ 10728271 w 11187953"/>
                <a:gd name="connsiteY5" fmla="*/ 2758036 h 2758036"/>
                <a:gd name="connsiteX6" fmla="*/ 459682 w 11187953"/>
                <a:gd name="connsiteY6" fmla="*/ 2758036 h 2758036"/>
                <a:gd name="connsiteX7" fmla="*/ 0 w 11187953"/>
                <a:gd name="connsiteY7" fmla="*/ 2298354 h 2758036"/>
                <a:gd name="connsiteX8" fmla="*/ 0 w 11187953"/>
                <a:gd name="connsiteY8" fmla="*/ 459682 h 27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87953" h="2758036" fill="none" extrusionOk="0">
                  <a:moveTo>
                    <a:pt x="0" y="459682"/>
                  </a:moveTo>
                  <a:cubicBezTo>
                    <a:pt x="-46639" y="208707"/>
                    <a:pt x="200724" y="28862"/>
                    <a:pt x="459682" y="0"/>
                  </a:cubicBezTo>
                  <a:cubicBezTo>
                    <a:pt x="3258180" y="77600"/>
                    <a:pt x="7894396" y="-27269"/>
                    <a:pt x="10728271" y="0"/>
                  </a:cubicBezTo>
                  <a:cubicBezTo>
                    <a:pt x="11011548" y="-38785"/>
                    <a:pt x="11217013" y="214362"/>
                    <a:pt x="11187953" y="459682"/>
                  </a:cubicBezTo>
                  <a:cubicBezTo>
                    <a:pt x="11263958" y="1126593"/>
                    <a:pt x="11170649" y="1937878"/>
                    <a:pt x="11187953" y="2298354"/>
                  </a:cubicBezTo>
                  <a:cubicBezTo>
                    <a:pt x="11185105" y="2551115"/>
                    <a:pt x="10954374" y="2770284"/>
                    <a:pt x="10728271" y="2758036"/>
                  </a:cubicBezTo>
                  <a:cubicBezTo>
                    <a:pt x="8189846" y="2807213"/>
                    <a:pt x="4391664" y="2635334"/>
                    <a:pt x="459682" y="2758036"/>
                  </a:cubicBezTo>
                  <a:cubicBezTo>
                    <a:pt x="200791" y="2796558"/>
                    <a:pt x="-13874" y="2564174"/>
                    <a:pt x="0" y="2298354"/>
                  </a:cubicBezTo>
                  <a:cubicBezTo>
                    <a:pt x="-32361" y="1616695"/>
                    <a:pt x="-91171" y="702979"/>
                    <a:pt x="0" y="459682"/>
                  </a:cubicBezTo>
                  <a:close/>
                </a:path>
                <a:path w="11187953" h="2758036" stroke="0" extrusionOk="0">
                  <a:moveTo>
                    <a:pt x="0" y="459682"/>
                  </a:moveTo>
                  <a:cubicBezTo>
                    <a:pt x="14159" y="204189"/>
                    <a:pt x="234969" y="-1946"/>
                    <a:pt x="459682" y="0"/>
                  </a:cubicBezTo>
                  <a:cubicBezTo>
                    <a:pt x="1576301" y="-129276"/>
                    <a:pt x="5958631" y="-77778"/>
                    <a:pt x="10728271" y="0"/>
                  </a:cubicBezTo>
                  <a:cubicBezTo>
                    <a:pt x="10980072" y="-6611"/>
                    <a:pt x="11186875" y="212026"/>
                    <a:pt x="11187953" y="459682"/>
                  </a:cubicBezTo>
                  <a:cubicBezTo>
                    <a:pt x="11202239" y="731229"/>
                    <a:pt x="11332620" y="1943925"/>
                    <a:pt x="11187953" y="2298354"/>
                  </a:cubicBezTo>
                  <a:cubicBezTo>
                    <a:pt x="11197958" y="2573329"/>
                    <a:pt x="10952155" y="2768229"/>
                    <a:pt x="10728271" y="2758036"/>
                  </a:cubicBezTo>
                  <a:cubicBezTo>
                    <a:pt x="6576564" y="2802256"/>
                    <a:pt x="1991644" y="2728654"/>
                    <a:pt x="459682" y="2758036"/>
                  </a:cubicBezTo>
                  <a:cubicBezTo>
                    <a:pt x="193443" y="2710530"/>
                    <a:pt x="-6960" y="2550620"/>
                    <a:pt x="0" y="2298354"/>
                  </a:cubicBezTo>
                  <a:cubicBezTo>
                    <a:pt x="-142150" y="1439626"/>
                    <a:pt x="-17358" y="1201811"/>
                    <a:pt x="0" y="459682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2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47">
              <a:extLst>
                <a:ext uri="{FF2B5EF4-FFF2-40B4-BE49-F238E27FC236}">
                  <a16:creationId xmlns:a16="http://schemas.microsoft.com/office/drawing/2014/main" xmlns="" id="{D4C1326F-9588-0B0A-DE00-31CB3AB63EE5}"/>
                </a:ext>
              </a:extLst>
            </p:cNvPr>
            <p:cNvSpPr txBox="1"/>
            <p:nvPr/>
          </p:nvSpPr>
          <p:spPr>
            <a:xfrm>
              <a:off x="1137658" y="449339"/>
              <a:ext cx="10214988" cy="2232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biểu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thứ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trị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đến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bé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marL="342900" marR="0" lvl="0" indent="-34290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lphaUcPeriod"/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30 000 + 140 000 – 125 000</a:t>
              </a:r>
            </a:p>
            <a:p>
              <a:pPr marL="342900" marR="0" lvl="0" indent="-34290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lphaUcPeriod"/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240 000 – ( 120 000 – 30 000)</a:t>
              </a:r>
            </a:p>
            <a:p>
              <a:pPr marL="342900" marR="0" lvl="0" indent="-34290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lphaUcPeriod"/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80 000 + 50 000 – 40 000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A4EF5B5-6ED7-52D8-B98A-8A5E3D79868A}"/>
              </a:ext>
            </a:extLst>
          </p:cNvPr>
          <p:cNvGrpSpPr/>
          <p:nvPr/>
        </p:nvGrpSpPr>
        <p:grpSpPr>
          <a:xfrm>
            <a:off x="552808" y="2336715"/>
            <a:ext cx="11187953" cy="3408469"/>
            <a:chOff x="651176" y="221226"/>
            <a:chExt cx="11187953" cy="2758036"/>
          </a:xfrm>
        </p:grpSpPr>
        <p:sp>
          <p:nvSpPr>
            <p:cNvPr id="11" name="Hình chữ nhật: Góc Tròn 13">
              <a:extLst>
                <a:ext uri="{FF2B5EF4-FFF2-40B4-BE49-F238E27FC236}">
                  <a16:creationId xmlns:a16="http://schemas.microsoft.com/office/drawing/2014/main" xmlns="" id="{80654579-977B-D3D5-7AF6-41AB4DF25D1A}"/>
                </a:ext>
              </a:extLst>
            </p:cNvPr>
            <p:cNvSpPr/>
            <p:nvPr/>
          </p:nvSpPr>
          <p:spPr>
            <a:xfrm>
              <a:off x="651176" y="221226"/>
              <a:ext cx="11187953" cy="2758036"/>
            </a:xfrm>
            <a:custGeom>
              <a:avLst/>
              <a:gdLst>
                <a:gd name="connsiteX0" fmla="*/ 0 w 11187953"/>
                <a:gd name="connsiteY0" fmla="*/ 459682 h 2758036"/>
                <a:gd name="connsiteX1" fmla="*/ 459682 w 11187953"/>
                <a:gd name="connsiteY1" fmla="*/ 0 h 2758036"/>
                <a:gd name="connsiteX2" fmla="*/ 10728271 w 11187953"/>
                <a:gd name="connsiteY2" fmla="*/ 0 h 2758036"/>
                <a:gd name="connsiteX3" fmla="*/ 11187953 w 11187953"/>
                <a:gd name="connsiteY3" fmla="*/ 459682 h 2758036"/>
                <a:gd name="connsiteX4" fmla="*/ 11187953 w 11187953"/>
                <a:gd name="connsiteY4" fmla="*/ 2298354 h 2758036"/>
                <a:gd name="connsiteX5" fmla="*/ 10728271 w 11187953"/>
                <a:gd name="connsiteY5" fmla="*/ 2758036 h 2758036"/>
                <a:gd name="connsiteX6" fmla="*/ 459682 w 11187953"/>
                <a:gd name="connsiteY6" fmla="*/ 2758036 h 2758036"/>
                <a:gd name="connsiteX7" fmla="*/ 0 w 11187953"/>
                <a:gd name="connsiteY7" fmla="*/ 2298354 h 2758036"/>
                <a:gd name="connsiteX8" fmla="*/ 0 w 11187953"/>
                <a:gd name="connsiteY8" fmla="*/ 459682 h 275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87953" h="2758036" fill="none" extrusionOk="0">
                  <a:moveTo>
                    <a:pt x="0" y="459682"/>
                  </a:moveTo>
                  <a:cubicBezTo>
                    <a:pt x="-46639" y="208707"/>
                    <a:pt x="200724" y="28862"/>
                    <a:pt x="459682" y="0"/>
                  </a:cubicBezTo>
                  <a:cubicBezTo>
                    <a:pt x="3258180" y="77600"/>
                    <a:pt x="7894396" y="-27269"/>
                    <a:pt x="10728271" y="0"/>
                  </a:cubicBezTo>
                  <a:cubicBezTo>
                    <a:pt x="11011548" y="-38785"/>
                    <a:pt x="11217013" y="214362"/>
                    <a:pt x="11187953" y="459682"/>
                  </a:cubicBezTo>
                  <a:cubicBezTo>
                    <a:pt x="11263958" y="1126593"/>
                    <a:pt x="11170649" y="1937878"/>
                    <a:pt x="11187953" y="2298354"/>
                  </a:cubicBezTo>
                  <a:cubicBezTo>
                    <a:pt x="11185105" y="2551115"/>
                    <a:pt x="10954374" y="2770284"/>
                    <a:pt x="10728271" y="2758036"/>
                  </a:cubicBezTo>
                  <a:cubicBezTo>
                    <a:pt x="8189846" y="2807213"/>
                    <a:pt x="4391664" y="2635334"/>
                    <a:pt x="459682" y="2758036"/>
                  </a:cubicBezTo>
                  <a:cubicBezTo>
                    <a:pt x="200791" y="2796558"/>
                    <a:pt x="-13874" y="2564174"/>
                    <a:pt x="0" y="2298354"/>
                  </a:cubicBezTo>
                  <a:cubicBezTo>
                    <a:pt x="-32361" y="1616695"/>
                    <a:pt x="-91171" y="702979"/>
                    <a:pt x="0" y="459682"/>
                  </a:cubicBezTo>
                  <a:close/>
                </a:path>
                <a:path w="11187953" h="2758036" stroke="0" extrusionOk="0">
                  <a:moveTo>
                    <a:pt x="0" y="459682"/>
                  </a:moveTo>
                  <a:cubicBezTo>
                    <a:pt x="14159" y="204189"/>
                    <a:pt x="234969" y="-1946"/>
                    <a:pt x="459682" y="0"/>
                  </a:cubicBezTo>
                  <a:cubicBezTo>
                    <a:pt x="1576301" y="-129276"/>
                    <a:pt x="5958631" y="-77778"/>
                    <a:pt x="10728271" y="0"/>
                  </a:cubicBezTo>
                  <a:cubicBezTo>
                    <a:pt x="10980072" y="-6611"/>
                    <a:pt x="11186875" y="212026"/>
                    <a:pt x="11187953" y="459682"/>
                  </a:cubicBezTo>
                  <a:cubicBezTo>
                    <a:pt x="11202239" y="731229"/>
                    <a:pt x="11332620" y="1943925"/>
                    <a:pt x="11187953" y="2298354"/>
                  </a:cubicBezTo>
                  <a:cubicBezTo>
                    <a:pt x="11197958" y="2573329"/>
                    <a:pt x="10952155" y="2768229"/>
                    <a:pt x="10728271" y="2758036"/>
                  </a:cubicBezTo>
                  <a:cubicBezTo>
                    <a:pt x="6576564" y="2802256"/>
                    <a:pt x="1991644" y="2728654"/>
                    <a:pt x="459682" y="2758036"/>
                  </a:cubicBezTo>
                  <a:cubicBezTo>
                    <a:pt x="193443" y="2710530"/>
                    <a:pt x="-6960" y="2550620"/>
                    <a:pt x="0" y="2298354"/>
                  </a:cubicBezTo>
                  <a:cubicBezTo>
                    <a:pt x="-142150" y="1439626"/>
                    <a:pt x="-17358" y="1201811"/>
                    <a:pt x="0" y="459682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2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47">
              <a:extLst>
                <a:ext uri="{FF2B5EF4-FFF2-40B4-BE49-F238E27FC236}">
                  <a16:creationId xmlns:a16="http://schemas.microsoft.com/office/drawing/2014/main" xmlns="" id="{6E4A5016-BB79-FAFD-6C73-491D10C2E6E9}"/>
                </a:ext>
              </a:extLst>
            </p:cNvPr>
            <p:cNvSpPr txBox="1"/>
            <p:nvPr/>
          </p:nvSpPr>
          <p:spPr>
            <a:xfrm>
              <a:off x="1137658" y="449339"/>
              <a:ext cx="10214988" cy="2008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án</a:t>
              </a: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  <a:endPara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R="0" lvl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240 000 – ( 120 000 – 30 000) = 150 000 </a:t>
              </a:r>
            </a:p>
            <a:p>
              <a:pPr marR="0" lvl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80 000 + 50 000 – 40 000 = 90 000 </a:t>
              </a:r>
            </a:p>
            <a:p>
              <a:pPr marR="0" lvl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</a:t>
              </a:r>
              <a:r>
                <a: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30 000 + 140 000 – 125 000 = 45 000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56210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3D0F553-ACC7-9E3B-03E1-0C55CE5385BD}"/>
              </a:ext>
            </a:extLst>
          </p:cNvPr>
          <p:cNvGrpSpPr/>
          <p:nvPr/>
        </p:nvGrpSpPr>
        <p:grpSpPr>
          <a:xfrm>
            <a:off x="793860" y="-120650"/>
            <a:ext cx="11026665" cy="6906613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1725" y="2741013"/>
            <a:ext cx="4368800" cy="43688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276" y="1521861"/>
            <a:ext cx="5405709" cy="5444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85DC38-403B-71E5-525A-39F8C1DC9E79}"/>
              </a:ext>
            </a:extLst>
          </p:cNvPr>
          <p:cNvSpPr txBox="1"/>
          <p:nvPr/>
        </p:nvSpPr>
        <p:spPr>
          <a:xfrm>
            <a:off x="3308951" y="2375880"/>
            <a:ext cx="63543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sẻ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người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431B3DF-B3F7-8AAA-34D0-890B49E35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5088" y="1396964"/>
            <a:ext cx="396274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41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xmlns="" id="{A3B13573-999F-3C85-054C-2FAD6D31A2A7}"/>
              </a:ext>
            </a:extLst>
          </p:cNvPr>
          <p:cNvGrpSpPr/>
          <p:nvPr/>
        </p:nvGrpSpPr>
        <p:grpSpPr>
          <a:xfrm>
            <a:off x="1788902" y="-38100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8D031F62-D403-0651-02F6-849F3D508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xmlns="" id="{593155AA-FFF4-1070-AAAD-F35DD57F0EC1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E38FB64-05FF-A1F6-0B86-16853C3E8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616662"/>
            <a:ext cx="4368800" cy="436880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4D477EA6-D0CF-0C8A-2368-2BFEFC3B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3" y="3887816"/>
            <a:ext cx="2996431" cy="2996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10AE18-2E4A-FABD-A98F-6A222FF09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716" y="1090176"/>
            <a:ext cx="8913124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73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630AB1-7856-C9B7-0E8B-D0D825275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4359" y="438292"/>
            <a:ext cx="896799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9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xmlns="" id="{3FC374EA-004D-72E8-874C-F3E8B3481512}"/>
              </a:ext>
            </a:extLst>
          </p:cNvPr>
          <p:cNvSpPr/>
          <p:nvPr/>
        </p:nvSpPr>
        <p:spPr>
          <a:xfrm>
            <a:off x="1435638" y="880413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1: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0BDEE9-6ED8-B529-1D8F-7A1E025BC7EC}"/>
              </a:ext>
            </a:extLst>
          </p:cNvPr>
          <p:cNvSpPr txBox="1"/>
          <p:nvPr/>
        </p:nvSpPr>
        <p:spPr>
          <a:xfrm>
            <a:off x="2822864" y="735067"/>
            <a:ext cx="2155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923722"/>
                </a:solidFill>
                <a:latin typeface="Cambria" panose="02040503050406030204" pitchFamily="18" charset="0"/>
              </a:rPr>
              <a:t> &gt;, &lt;, =?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12FBA91-EB3C-2F26-C74E-7F2D0A6D430B}"/>
              </a:ext>
            </a:extLst>
          </p:cNvPr>
          <p:cNvGrpSpPr/>
          <p:nvPr/>
        </p:nvGrpSpPr>
        <p:grpSpPr>
          <a:xfrm>
            <a:off x="5132741" y="780607"/>
            <a:ext cx="5394960" cy="2482603"/>
            <a:chOff x="5410143" y="297722"/>
            <a:chExt cx="5394960" cy="24826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0E6014F-0F60-2AF4-EBCD-48DAF0282F14}"/>
                </a:ext>
              </a:extLst>
            </p:cNvPr>
            <p:cNvSpPr txBox="1"/>
            <p:nvPr/>
          </p:nvSpPr>
          <p:spPr>
            <a:xfrm>
              <a:off x="5410143" y="297722"/>
              <a:ext cx="5394960" cy="248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98 979        701 352</a:t>
              </a:r>
            </a:p>
            <a:p>
              <a:pPr algn="just">
                <a:lnSpc>
                  <a:spcPct val="15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651 410        639 837</a:t>
              </a:r>
            </a:p>
            <a:p>
              <a:pPr algn="just">
                <a:lnSpc>
                  <a:spcPct val="15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4 785 696        5 460 315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43F9E9CD-77A1-D327-773C-05B25954FD5D}"/>
                </a:ext>
              </a:extLst>
            </p:cNvPr>
            <p:cNvSpPr/>
            <p:nvPr/>
          </p:nvSpPr>
          <p:spPr>
            <a:xfrm>
              <a:off x="7454587" y="495898"/>
              <a:ext cx="647956" cy="58414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6874D90C-07BE-90D4-4488-85E49A35D163}"/>
                </a:ext>
              </a:extLst>
            </p:cNvPr>
            <p:cNvSpPr/>
            <p:nvPr/>
          </p:nvSpPr>
          <p:spPr>
            <a:xfrm>
              <a:off x="7210747" y="1318858"/>
              <a:ext cx="647956" cy="56382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2C7FFEFB-C427-EFE0-DB12-154E2FD2B8EA}"/>
                </a:ext>
              </a:extLst>
            </p:cNvPr>
            <p:cNvSpPr/>
            <p:nvPr/>
          </p:nvSpPr>
          <p:spPr>
            <a:xfrm>
              <a:off x="7566347" y="2151978"/>
              <a:ext cx="647956" cy="56382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8051720-1CB5-9433-5F0E-6746CE81A994}"/>
              </a:ext>
            </a:extLst>
          </p:cNvPr>
          <p:cNvGrpSpPr/>
          <p:nvPr/>
        </p:nvGrpSpPr>
        <p:grpSpPr>
          <a:xfrm>
            <a:off x="1366463" y="3647097"/>
            <a:ext cx="7640663" cy="2482603"/>
            <a:chOff x="3287730" y="3390243"/>
            <a:chExt cx="7640663" cy="24826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F8376A4-C428-A968-2874-39B914D75B33}"/>
                </a:ext>
              </a:extLst>
            </p:cNvPr>
            <p:cNvSpPr txBox="1"/>
            <p:nvPr/>
          </p:nvSpPr>
          <p:spPr>
            <a:xfrm>
              <a:off x="3287730" y="3390243"/>
              <a:ext cx="7640663" cy="2482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37 020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30 000 + 7 000 + 20</a:t>
              </a:r>
            </a:p>
            <a:p>
              <a:pPr algn="just">
                <a:lnSpc>
                  <a:spcPct val="150000"/>
                </a:lnSpc>
              </a:pP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200 895  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</a:t>
              </a:r>
              <a:r>
                <a:rPr lang="en-US" sz="36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200 000 + 900 + 5</a:t>
              </a:r>
            </a:p>
            <a:p>
              <a:pPr algn="just">
                <a:lnSpc>
                  <a:spcPct val="150000"/>
                </a:lnSpc>
              </a:pP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8 100 300</a:t>
              </a:r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pl-PL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7 000 000 + 900 000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6F77B04D-5F3B-D1C3-9C91-3C1459C7E728}"/>
                </a:ext>
              </a:extLst>
            </p:cNvPr>
            <p:cNvSpPr/>
            <p:nvPr/>
          </p:nvSpPr>
          <p:spPr>
            <a:xfrm>
              <a:off x="5358659" y="3537047"/>
              <a:ext cx="647956" cy="58414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00801FDA-07FC-30E3-DC2B-87862B8857F9}"/>
                </a:ext>
              </a:extLst>
            </p:cNvPr>
            <p:cNvSpPr/>
            <p:nvPr/>
          </p:nvSpPr>
          <p:spPr>
            <a:xfrm>
              <a:off x="5155915" y="4390830"/>
              <a:ext cx="647956" cy="56382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E84287BE-DAE0-66A5-8CCD-1B2C5B0002D4}"/>
                </a:ext>
              </a:extLst>
            </p:cNvPr>
            <p:cNvSpPr/>
            <p:nvPr/>
          </p:nvSpPr>
          <p:spPr>
            <a:xfrm>
              <a:off x="5521791" y="5213676"/>
              <a:ext cx="647956" cy="56382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99A0FBDA-2720-DCAA-5385-1AAF1D87054C}"/>
              </a:ext>
            </a:extLst>
          </p:cNvPr>
          <p:cNvSpPr/>
          <p:nvPr/>
        </p:nvSpPr>
        <p:spPr>
          <a:xfrm>
            <a:off x="7175472" y="977070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66C07914-3CF2-33CC-29F3-FC3F731C2688}"/>
              </a:ext>
            </a:extLst>
          </p:cNvPr>
          <p:cNvSpPr/>
          <p:nvPr/>
        </p:nvSpPr>
        <p:spPr>
          <a:xfrm>
            <a:off x="6928892" y="1788728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DF73DAA-D4E3-CF0F-FF9B-81C5EB8C6819}"/>
              </a:ext>
            </a:extLst>
          </p:cNvPr>
          <p:cNvSpPr/>
          <p:nvPr/>
        </p:nvSpPr>
        <p:spPr>
          <a:xfrm>
            <a:off x="7298762" y="2620935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F428D50-CC1C-FE70-DE52-9186E950446B}"/>
              </a:ext>
            </a:extLst>
          </p:cNvPr>
          <p:cNvSpPr txBox="1"/>
          <p:nvPr/>
        </p:nvSpPr>
        <p:spPr>
          <a:xfrm>
            <a:off x="5363111" y="426377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37 020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9E9461F-4CC8-A89F-270D-14E34811817E}"/>
              </a:ext>
            </a:extLst>
          </p:cNvPr>
          <p:cNvSpPr/>
          <p:nvPr/>
        </p:nvSpPr>
        <p:spPr>
          <a:xfrm>
            <a:off x="3435679" y="3792189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CC3A861-D1C4-36A3-E9F2-E386EA2A35AD}"/>
              </a:ext>
            </a:extLst>
          </p:cNvPr>
          <p:cNvSpPr txBox="1"/>
          <p:nvPr/>
        </p:nvSpPr>
        <p:spPr>
          <a:xfrm>
            <a:off x="5301466" y="5034337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200 905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935C4FB1-6C5C-5414-443C-EF0BF75DEAC7}"/>
              </a:ext>
            </a:extLst>
          </p:cNvPr>
          <p:cNvSpPr/>
          <p:nvPr/>
        </p:nvSpPr>
        <p:spPr>
          <a:xfrm>
            <a:off x="3230195" y="4634670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F124829-45A7-904D-522C-12F997096F97}"/>
              </a:ext>
            </a:extLst>
          </p:cNvPr>
          <p:cNvSpPr txBox="1"/>
          <p:nvPr/>
        </p:nvSpPr>
        <p:spPr>
          <a:xfrm>
            <a:off x="5414481" y="598983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7 900 000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35D903B8-EAA9-5426-5D1F-0D33673CA977}"/>
              </a:ext>
            </a:extLst>
          </p:cNvPr>
          <p:cNvSpPr/>
          <p:nvPr/>
        </p:nvSpPr>
        <p:spPr>
          <a:xfrm>
            <a:off x="3600064" y="5466877"/>
            <a:ext cx="647956" cy="58414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23" grpId="0" animBg="1"/>
      <p:bldP spid="24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xmlns="" id="{BBD07D16-B1CE-B9F2-6859-36128E368631}"/>
              </a:ext>
            </a:extLst>
          </p:cNvPr>
          <p:cNvSpPr/>
          <p:nvPr/>
        </p:nvSpPr>
        <p:spPr>
          <a:xfrm>
            <a:off x="1384267" y="751763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2: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DF41B4-F1F2-7DB0-C3DE-07B00D51B165}"/>
              </a:ext>
            </a:extLst>
          </p:cNvPr>
          <p:cNvSpPr txBox="1"/>
          <p:nvPr/>
        </p:nvSpPr>
        <p:spPr>
          <a:xfrm>
            <a:off x="2699574" y="367450"/>
            <a:ext cx="8930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400" b="1" dirty="0">
                <a:solidFill>
                  <a:srgbClr val="923722"/>
                </a:solidFill>
                <a:latin typeface="Cambria" panose="02040503050406030204" pitchFamily="18" charset="0"/>
              </a:rPr>
              <a:t>Bảng thống kê dưới đây cho biết số lượt khách du lịch của một số nước Đông Nam Á đến Việt Nam năm 2019 (theo Niên giám thống kê năm 2019).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F0DBC5-4909-6860-F3FF-5ACE2D38A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49" y="1644454"/>
            <a:ext cx="5159394" cy="4565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BA0DA4-6821-11A3-446B-13DE1A5E5156}"/>
              </a:ext>
            </a:extLst>
          </p:cNvPr>
          <p:cNvSpPr txBox="1"/>
          <p:nvPr/>
        </p:nvSpPr>
        <p:spPr>
          <a:xfrm>
            <a:off x="6298057" y="1880170"/>
            <a:ext cx="549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Nước nào có số lượt khách du lịch đến Việt Nam nhiều nhất?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6C7AA3-1E2F-A5C4-F6FB-E8186AB2F1C8}"/>
              </a:ext>
            </a:extLst>
          </p:cNvPr>
          <p:cNvSpPr/>
          <p:nvPr/>
        </p:nvSpPr>
        <p:spPr>
          <a:xfrm>
            <a:off x="1479479" y="5137079"/>
            <a:ext cx="4150759" cy="9657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8C978B-5CA5-9C08-D896-FEE4A83FEADE}"/>
              </a:ext>
            </a:extLst>
          </p:cNvPr>
          <p:cNvSpPr txBox="1"/>
          <p:nvPr/>
        </p:nvSpPr>
        <p:spPr>
          <a:xfrm>
            <a:off x="6277509" y="2887037"/>
            <a:ext cx="549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Ma-lai-xi-a có số lượt khách du lịch đến Việt Nam nhiều nhất.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B1D85F-A3F7-CC1A-A546-5ABA0DC1C024}"/>
              </a:ext>
            </a:extLst>
          </p:cNvPr>
          <p:cNvSpPr txBox="1"/>
          <p:nvPr/>
        </p:nvSpPr>
        <p:spPr>
          <a:xfrm>
            <a:off x="6287783" y="3842534"/>
            <a:ext cx="549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nào có số lượt khách du lịch đến Việt Nam ít nhất?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1552D0-1474-6CF2-9920-422E6E684AF0}"/>
              </a:ext>
            </a:extLst>
          </p:cNvPr>
          <p:cNvSpPr txBox="1"/>
          <p:nvPr/>
        </p:nvSpPr>
        <p:spPr>
          <a:xfrm>
            <a:off x="6308332" y="4880224"/>
            <a:ext cx="5496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Lào có số lượt khách du lịch đến Việt Nam ít nhất.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BBD3032-D5B2-0473-7350-90B488E6895A}"/>
              </a:ext>
            </a:extLst>
          </p:cNvPr>
          <p:cNvSpPr/>
          <p:nvPr/>
        </p:nvSpPr>
        <p:spPr>
          <a:xfrm>
            <a:off x="1551398" y="3082248"/>
            <a:ext cx="4150759" cy="9657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269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xmlns="" id="{BBD07D16-B1CE-B9F2-6859-36128E368631}"/>
              </a:ext>
            </a:extLst>
          </p:cNvPr>
          <p:cNvSpPr/>
          <p:nvPr/>
        </p:nvSpPr>
        <p:spPr>
          <a:xfrm>
            <a:off x="1384267" y="751763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2: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DF41B4-F1F2-7DB0-C3DE-07B00D51B165}"/>
              </a:ext>
            </a:extLst>
          </p:cNvPr>
          <p:cNvSpPr txBox="1"/>
          <p:nvPr/>
        </p:nvSpPr>
        <p:spPr>
          <a:xfrm>
            <a:off x="2699574" y="367450"/>
            <a:ext cx="8930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92372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Bảng thống kê dưới đây cho biết số lượt khách du lịch của một số nước Đông Nam Á đến Việt Nam năm 2019 (theo Niên giám thống kê năm 2019).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F0DBC5-4909-6860-F3FF-5ACE2D38A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49" y="1644454"/>
            <a:ext cx="5159394" cy="45652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BA0DA4-6821-11A3-446B-13DE1A5E5156}"/>
              </a:ext>
            </a:extLst>
          </p:cNvPr>
          <p:cNvSpPr txBox="1"/>
          <p:nvPr/>
        </p:nvSpPr>
        <p:spPr>
          <a:xfrm>
            <a:off x="6298058" y="1921267"/>
            <a:ext cx="5476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Số lượt khách du lịch đến Việt Nam của nước Cam-pu-chia ít hơn số lượt khách du lịch của những nước nào trong các nước trên?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6C7AA3-1E2F-A5C4-F6FB-E8186AB2F1C8}"/>
              </a:ext>
            </a:extLst>
          </p:cNvPr>
          <p:cNvSpPr/>
          <p:nvPr/>
        </p:nvSpPr>
        <p:spPr>
          <a:xfrm>
            <a:off x="1479479" y="4068566"/>
            <a:ext cx="4150759" cy="20342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阿里巴巴普惠体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08C978B-5CA5-9C08-D896-FEE4A83FEADE}"/>
              </a:ext>
            </a:extLst>
          </p:cNvPr>
          <p:cNvSpPr txBox="1"/>
          <p:nvPr/>
        </p:nvSpPr>
        <p:spPr>
          <a:xfrm>
            <a:off x="6328880" y="3739793"/>
            <a:ext cx="5537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lượt khách du lịch đến Việt Nam của nước Cam-pu-chia ít hơn số lượt khách du lịch của Thái Lan và Ma-lai-xi-a.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xmlns="" id="{3FC374EA-004D-72E8-874C-F3E8B3481512}"/>
              </a:ext>
            </a:extLst>
          </p:cNvPr>
          <p:cNvSpPr/>
          <p:nvPr/>
        </p:nvSpPr>
        <p:spPr>
          <a:xfrm>
            <a:off x="1435638" y="813407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3: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0BDEE9-6ED8-B529-1D8F-7A1E025BC7EC}"/>
              </a:ext>
            </a:extLst>
          </p:cNvPr>
          <p:cNvSpPr txBox="1"/>
          <p:nvPr/>
        </p:nvSpPr>
        <p:spPr>
          <a:xfrm>
            <a:off x="2822864" y="634578"/>
            <a:ext cx="85569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92372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 học sinh cấp Tiểu học trên cả nước tại thời điểm ngày 30 tháng 9 năm 2020 là 8 891 344 học sinh (theo Niên giám thống kê năm 2020).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83BD59-0E21-5DC8-C20A-299DA6A29542}"/>
              </a:ext>
            </a:extLst>
          </p:cNvPr>
          <p:cNvSpPr txBox="1"/>
          <p:nvPr/>
        </p:nvSpPr>
        <p:spPr>
          <a:xfrm>
            <a:off x="1613043" y="2321959"/>
            <a:ext cx="9965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Khi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8 891 400.</a:t>
            </a:r>
          </a:p>
          <a:p>
            <a:pPr algn="just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"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8 891 300”.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4FE6B43-2173-6341-5622-7AF8D6EC67DF}"/>
              </a:ext>
            </a:extLst>
          </p:cNvPr>
          <p:cNvCxnSpPr/>
          <p:nvPr/>
        </p:nvCxnSpPr>
        <p:spPr>
          <a:xfrm>
            <a:off x="8054940" y="1510302"/>
            <a:ext cx="16644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8497;p43">
            <a:extLst>
              <a:ext uri="{FF2B5EF4-FFF2-40B4-BE49-F238E27FC236}">
                <a16:creationId xmlns:a16="http://schemas.microsoft.com/office/drawing/2014/main" xmlns="" id="{0D956555-3218-5DFC-CA00-AA44828217E1}"/>
              </a:ext>
            </a:extLst>
          </p:cNvPr>
          <p:cNvSpPr/>
          <p:nvPr/>
        </p:nvSpPr>
        <p:spPr>
          <a:xfrm>
            <a:off x="1450676" y="4726112"/>
            <a:ext cx="9891994" cy="1438381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Bạn Việt nói đúng vì số 4 ở hàng chục bé hơn 5 nên ta làm tròn xuống.</a:t>
            </a:r>
            <a:endParaRPr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3068787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xmlns="" id="{3FC374EA-004D-72E8-874C-F3E8B3481512}"/>
              </a:ext>
            </a:extLst>
          </p:cNvPr>
          <p:cNvSpPr/>
          <p:nvPr/>
        </p:nvSpPr>
        <p:spPr>
          <a:xfrm>
            <a:off x="1435638" y="813407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3: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0BDEE9-6ED8-B529-1D8F-7A1E025BC7EC}"/>
              </a:ext>
            </a:extLst>
          </p:cNvPr>
          <p:cNvSpPr txBox="1"/>
          <p:nvPr/>
        </p:nvSpPr>
        <p:spPr>
          <a:xfrm>
            <a:off x="2822864" y="634578"/>
            <a:ext cx="85569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92372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Số học sinh cấp Tiểu học trên cả nước tại thời điểm ngày 30 tháng 9 năm 2020 là 8 891 344 học sinh (theo Niên giám thống kê năm 2020).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4FE6B43-2173-6341-5622-7AF8D6EC67DF}"/>
              </a:ext>
            </a:extLst>
          </p:cNvPr>
          <p:cNvCxnSpPr/>
          <p:nvPr/>
        </p:nvCxnSpPr>
        <p:spPr>
          <a:xfrm>
            <a:off x="8054940" y="1510302"/>
            <a:ext cx="16644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CB547F2-6777-26D3-C2E7-ECA59CCD5894}"/>
              </a:ext>
            </a:extLst>
          </p:cNvPr>
          <p:cNvSpPr txBox="1"/>
          <p:nvPr/>
        </p:nvSpPr>
        <p:spPr>
          <a:xfrm>
            <a:off x="1253448" y="2188866"/>
            <a:ext cx="101919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b) Mỗi bạn dưới đây đã làm tròn số học sinh đến hàng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EBE6EF-6151-B473-D4C8-D4F2D992C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314" y="2810168"/>
            <a:ext cx="7950210" cy="3405698"/>
          </a:xfrm>
          <a:prstGeom prst="rect">
            <a:avLst/>
          </a:prstGeom>
        </p:spPr>
      </p:pic>
      <p:sp>
        <p:nvSpPr>
          <p:cNvPr id="10" name="Google Shape;8497;p43">
            <a:extLst>
              <a:ext uri="{FF2B5EF4-FFF2-40B4-BE49-F238E27FC236}">
                <a16:creationId xmlns:a16="http://schemas.microsoft.com/office/drawing/2014/main" xmlns="" id="{E3D22D16-0B18-B9B6-7130-5C7B3EE9E5B6}"/>
              </a:ext>
            </a:extLst>
          </p:cNvPr>
          <p:cNvSpPr/>
          <p:nvPr/>
        </p:nvSpPr>
        <p:spPr>
          <a:xfrm>
            <a:off x="2334253" y="5558319"/>
            <a:ext cx="2165827" cy="945223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Hàng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trăm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nghìn</a:t>
            </a:r>
            <a:endParaRPr sz="28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1" name="Google Shape;8497;p43">
            <a:extLst>
              <a:ext uri="{FF2B5EF4-FFF2-40B4-BE49-F238E27FC236}">
                <a16:creationId xmlns:a16="http://schemas.microsoft.com/office/drawing/2014/main" xmlns="" id="{118D0BBD-0DA5-FDC9-841A-F8A63526AC77}"/>
              </a:ext>
            </a:extLst>
          </p:cNvPr>
          <p:cNvSpPr/>
          <p:nvPr/>
        </p:nvSpPr>
        <p:spPr>
          <a:xfrm>
            <a:off x="5221291" y="5445303"/>
            <a:ext cx="1682943" cy="945223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Hàng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nghìn</a:t>
            </a:r>
            <a:endParaRPr sz="28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2" name="Google Shape;8497;p43">
            <a:extLst>
              <a:ext uri="{FF2B5EF4-FFF2-40B4-BE49-F238E27FC236}">
                <a16:creationId xmlns:a16="http://schemas.microsoft.com/office/drawing/2014/main" xmlns="" id="{097F9606-8E10-0E58-FCAB-09C3B33C10AD}"/>
              </a:ext>
            </a:extLst>
          </p:cNvPr>
          <p:cNvSpPr/>
          <p:nvPr/>
        </p:nvSpPr>
        <p:spPr>
          <a:xfrm>
            <a:off x="7543251" y="5517221"/>
            <a:ext cx="2258295" cy="945223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Hàng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</a:p>
          <a:p>
            <a:pPr algn="ctr"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chục</a:t>
            </a:r>
            <a:r>
              <a:rPr lang="en-US" sz="2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en-US" sz="28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nghìn</a:t>
            </a:r>
            <a:endParaRPr sz="28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210540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xmlns="" id="{BBD07D16-B1CE-B9F2-6859-36128E368631}"/>
              </a:ext>
            </a:extLst>
          </p:cNvPr>
          <p:cNvSpPr/>
          <p:nvPr/>
        </p:nvSpPr>
        <p:spPr>
          <a:xfrm>
            <a:off x="819189" y="998342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4: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DF41B4-F1F2-7DB0-C3DE-07B00D51B165}"/>
              </a:ext>
            </a:extLst>
          </p:cNvPr>
          <p:cNvSpPr txBox="1"/>
          <p:nvPr/>
        </p:nvSpPr>
        <p:spPr>
          <a:xfrm>
            <a:off x="2311685" y="367450"/>
            <a:ext cx="95446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92372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Trong siêu thị điện máy, cô bán hàng đã đặt nhầm biển giá tiền của bốn loại máy tính như sau: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C097B0-1EBA-1822-F5C5-09919239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80" y="1745294"/>
            <a:ext cx="6584665" cy="44995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05D141-D417-D2B8-A924-E47D403FDC9C}"/>
              </a:ext>
            </a:extLst>
          </p:cNvPr>
          <p:cNvSpPr txBox="1"/>
          <p:nvPr/>
        </p:nvSpPr>
        <p:spPr>
          <a:xfrm>
            <a:off x="6380253" y="1880171"/>
            <a:ext cx="5404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 rằng máy tính C có giá thấp nhất, máy tính B có giá thấp hơn máy tính D nhưng cao hơn máy tính A. Em hãy giúp cô bán hàng xác định đúng giá tiền của mỗi máy tính.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363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C097B0-1EBA-1822-F5C5-09919239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20" y="1786393"/>
            <a:ext cx="4647843" cy="31760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03AD5E-C2B2-EED3-57CC-868E0C0207B5}"/>
              </a:ext>
            </a:extLst>
          </p:cNvPr>
          <p:cNvSpPr txBox="1"/>
          <p:nvPr/>
        </p:nvSpPr>
        <p:spPr>
          <a:xfrm>
            <a:off x="5126805" y="442259"/>
            <a:ext cx="7428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i="1" dirty="0">
                <a:solidFill>
                  <a:srgbClr val="002060"/>
                </a:solidFill>
                <a:latin typeface="Cambria" panose="02040503050406030204" pitchFamily="18" charset="0"/>
              </a:rPr>
              <a:t>Các số theo thứ tự từ bé đến lớn là: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F8DF86-687D-691C-A808-E16CB69A1132}"/>
              </a:ext>
            </a:extLst>
          </p:cNvPr>
          <p:cNvSpPr txBox="1"/>
          <p:nvPr/>
        </p:nvSpPr>
        <p:spPr>
          <a:xfrm>
            <a:off x="5147354" y="1202547"/>
            <a:ext cx="64110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17 800 000 đồng ; 18 700 000 đồng;      21 900 000 đồng; 22 300 000 đồng.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AAF0C1-4C9D-4519-5258-9A3E250836BD}"/>
              </a:ext>
            </a:extLst>
          </p:cNvPr>
          <p:cNvSpPr txBox="1"/>
          <p:nvPr/>
        </p:nvSpPr>
        <p:spPr>
          <a:xfrm>
            <a:off x="5178177" y="2353253"/>
            <a:ext cx="64110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Vì máy tính C có giá thấp nhất nên giá tiền của máy tính C là 17 800 000 đồng.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5E5D49-06BD-61BE-556D-7927D929B2CE}"/>
              </a:ext>
            </a:extLst>
          </p:cNvPr>
          <p:cNvSpPr txBox="1"/>
          <p:nvPr/>
        </p:nvSpPr>
        <p:spPr>
          <a:xfrm>
            <a:off x="5157629" y="3298475"/>
            <a:ext cx="64110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Máy tính B có giá thấp hơn máy tính D nhưng cao hơn máy tính A nên </a:t>
            </a:r>
            <a:r>
              <a:rPr lang="vi-VN" sz="2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giá tiền máy tính A &lt; giá tiền máy tính B &lt; giá tiền máy tính D.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8CAD15-D34E-F4AD-1B83-04CC2529B2C7}"/>
              </a:ext>
            </a:extLst>
          </p:cNvPr>
          <p:cNvSpPr txBox="1"/>
          <p:nvPr/>
        </p:nvSpPr>
        <p:spPr>
          <a:xfrm>
            <a:off x="5198726" y="4983437"/>
            <a:ext cx="64110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</a:rPr>
              <a:t>Vậy giá tiền máy tính A là 18 700 000 đồng; giá tiền máy tính B là 21 900 000 đồng; giá tiền máy tính D là 22 300 000 đồng.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525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76</TotalTime>
  <Words>709</Words>
  <Application>Microsoft Office PowerPoint</Application>
  <PresentationFormat>Custom</PresentationFormat>
  <Paragraphs>69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/>
  <dc:description>9Slide.vn</dc:description>
  <cp:lastModifiedBy>THANH HUONG</cp:lastModifiedBy>
  <cp:revision>29</cp:revision>
  <dcterms:created xsi:type="dcterms:W3CDTF">2023-10-09T01:36:50Z</dcterms:created>
  <dcterms:modified xsi:type="dcterms:W3CDTF">2024-01-14T17:21:48Z</dcterms:modified>
  <cp:category/>
</cp:coreProperties>
</file>