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9"/>
  </p:notesMasterIdLst>
  <p:sldIdLst>
    <p:sldId id="336" r:id="rId2"/>
    <p:sldId id="337" r:id="rId3"/>
    <p:sldId id="326" r:id="rId4"/>
    <p:sldId id="331" r:id="rId5"/>
    <p:sldId id="333" r:id="rId6"/>
    <p:sldId id="334" r:id="rId7"/>
    <p:sldId id="332" r:id="rId8"/>
    <p:sldId id="330" r:id="rId9"/>
    <p:sldId id="314" r:id="rId10"/>
    <p:sldId id="302" r:id="rId11"/>
    <p:sldId id="316" r:id="rId12"/>
    <p:sldId id="317" r:id="rId13"/>
    <p:sldId id="303" r:id="rId14"/>
    <p:sldId id="321" r:id="rId15"/>
    <p:sldId id="320" r:id="rId16"/>
    <p:sldId id="322" r:id="rId17"/>
    <p:sldId id="323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3300"/>
    <a:srgbClr val="666633"/>
    <a:srgbClr val="003300"/>
    <a:srgbClr val="333300"/>
    <a:srgbClr val="CC99FF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1872" autoAdjust="0"/>
  </p:normalViewPr>
  <p:slideViewPr>
    <p:cSldViewPr showGuides="1">
      <p:cViewPr varScale="1">
        <p:scale>
          <a:sx n="66" d="100"/>
          <a:sy n="66" d="100"/>
        </p:scale>
        <p:origin x="-966" y="-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20CF28D4-4080-4BA0-A9D5-6252AB5501D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B2E6B37E-DADA-4B30-843B-6FDB1EC4932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xmlns="" id="{B82F49BA-DDC4-420F-A461-06827D66117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xmlns="" id="{EE212D56-5070-470D-AB4E-2499C5E35BA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xmlns="" id="{EDD628CF-D8EB-45C6-99CB-05FC9F1E412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xmlns="" id="{4C46C69F-3366-4324-BECA-DADD6F3686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E309570-DEF8-4FD2-8AF8-10AE010104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16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xmlns="" id="{4E802D8F-6AC3-4CCF-A770-A251F5FC1B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CD752E-09B5-4B45-A70E-222E3E6AE62E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xmlns="" id="{C775ECC9-790F-401E-9ACB-DF90CE166B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xmlns="" id="{46965095-4C68-43C7-8C12-16EEEACD75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xmlns="" id="{AB4AFE08-90C3-4EE4-BD6C-0923C8A248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DF8618-83C6-43FB-B646-EB1CB1FECEAC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xmlns="" id="{959A5840-B509-4464-BCB5-BFC402FFE7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xmlns="" id="{7E9BC1E7-2D88-4C98-9919-1C8F060968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vi-VN" altLang="en-US">
                <a:latin typeface="Arial" panose="020B0604020202020204" pitchFamily="34" charset="0"/>
              </a:rPr>
              <a:t>Thảo luận nhóm đôi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xmlns="" id="{CDC7E4CD-445D-47F0-A873-700D0B8331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705218-37FB-486D-A080-87F4F7361BB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xmlns="" id="{862F6E6D-60EE-4816-9236-5B4998B661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xmlns="" id="{DAC49B25-F05F-4A0D-80C8-257AD95FB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xmlns="" id="{B060A964-8735-4B39-A672-C3972AC9AB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4F32D3-ACA4-4F34-8313-7AA95CEBF0C6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xmlns="" id="{9F490506-076E-4864-941D-F68D5AEB2D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xmlns="" id="{DD47F0C8-92D4-4FE6-AC86-6578F2A36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</a:rPr>
              <a:t>Để làm rõ nơi chốn diễn ra sự việc nêu trong câu, ta làm gì?</a:t>
            </a:r>
          </a:p>
          <a:p>
            <a:pPr eaLnBrk="1" hangingPunct="1"/>
            <a:r>
              <a:rPr lang="vi-VN" altLang="en-US">
                <a:latin typeface="Arial" panose="020B0604020202020204" pitchFamily="34" charset="0"/>
              </a:rPr>
              <a:t>Trạng ngữ chỉ nơi chốn trả lời cho câu hỏi nào?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xmlns="" id="{56490BAA-A4CE-4D3B-9371-00ADF731CA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xmlns="" id="{28247366-2668-4399-A040-71C4F4FC9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vi-VN" altLang="en-US">
                <a:latin typeface="Arial" panose="020B0604020202020204" pitchFamily="34" charset="0"/>
              </a:rPr>
              <a:t>(?) Các con hãy quan sát và cho cô biết, thành phần trạng ngữ  với các  thành phần chính được ngăn cách như thế nào ?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xmlns="" id="{C798649D-D296-4AB7-9FBB-2AA633D6DD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08EFB0-E4E4-430C-A6FA-12329B91FCC4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xmlns="" id="{B2EE1056-46C1-43C0-8DD3-B7CA1E68F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xmlns="" id="{426E7415-587C-451D-AF0F-7BE77DCA6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vi-VN" altLang="en-US">
                <a:latin typeface="Arial" panose="020B0604020202020204" pitchFamily="34" charset="0"/>
              </a:rPr>
              <a:t>(?) Các con hãy quan sát và cho cô biết, thành phần trạng ngữ  với các  thành phần chính được ngăn cách như thế nào ?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xmlns="" id="{22273AE9-FAC8-43DE-A628-89159A6751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F2AAA3-7E4D-4477-A35E-E07ED6059C69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xmlns="" id="{F62045F7-1777-420C-AF40-6E5D62657B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E43CC3-E68F-4EC5-824D-6BB47ED7AEA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5CD25F0A-0820-4C7E-BA49-242855F1A6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xmlns="" id="{6556563C-55D2-41CA-8BDE-A08F079F0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vi-VN" altLang="en-US">
                <a:latin typeface="Arial" panose="020B0604020202020204" pitchFamily="34" charset="0"/>
              </a:rPr>
              <a:t>Thảo luận nhóm 4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xmlns="" id="{798D292E-C31D-409B-97BC-0DBCC15CC8D2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28">
              <a:extLst>
                <a:ext uri="{FF2B5EF4-FFF2-40B4-BE49-F238E27FC236}">
                  <a16:creationId xmlns:a16="http://schemas.microsoft.com/office/drawing/2014/main" xmlns="" id="{E0C9AD93-4F93-4ECA-9547-78EE6BCAAA33}"/>
                </a:ext>
              </a:extLst>
            </p:cNvPr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E3131005-1231-4C5A-990F-4EB80D781BCB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D6D3E1B0-8F3D-40A7-8922-02A80446EA70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xmlns="" id="{BCA02845-5340-4316-A764-4695BD823230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>
              <a:extLst>
                <a:ext uri="{FF2B5EF4-FFF2-40B4-BE49-F238E27FC236}">
                  <a16:creationId xmlns:a16="http://schemas.microsoft.com/office/drawing/2014/main" xmlns="" id="{4F94C76E-5F96-4D6A-AE38-9F85FC641909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xmlns="" id="{82390F69-2800-4BB8-A8E0-44655AF3C9C9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>
              <a:extLst>
                <a:ext uri="{FF2B5EF4-FFF2-40B4-BE49-F238E27FC236}">
                  <a16:creationId xmlns:a16="http://schemas.microsoft.com/office/drawing/2014/main" xmlns="" id="{24583E63-FA16-433E-91B2-B99F9A2FFD96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>
              <a:extLst>
                <a:ext uri="{FF2B5EF4-FFF2-40B4-BE49-F238E27FC236}">
                  <a16:creationId xmlns:a16="http://schemas.microsoft.com/office/drawing/2014/main" xmlns="" id="{A992AAC8-AFBF-4BD4-A430-372EAD80B46C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xmlns="" id="{6312FEC9-F97B-471E-BA81-68FBA350CBBD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EB048C64-9E73-4B5E-88D1-E29B9E150A7A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xmlns="" id="{B0D8857B-04AF-4FB7-A39F-37853A350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xmlns="" id="{4E498F94-77CE-45D1-A6DE-04E1BB6B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xmlns="" id="{2E0D6AF9-7BCA-44C0-B6F1-943D8EEA2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368FA-7B53-4B1B-AD57-58456074BD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49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7D286B-221F-44E9-B0DB-44A49B1FD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C68FE9-C639-4452-9AD7-FBE79F6BD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DDC415-28A9-41B1-8547-7663F58E6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5AFE8-6129-49FD-9992-C13482574A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48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327CA1-A0D3-45E6-A6A7-5D924058E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9FE0F5"/>
                </a:solidFill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A9FC70E-BD60-476F-B69A-1E902F9D5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9FE0F5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15DF519A-8CA1-4B7E-B6D0-A39AC5621A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55AE965E-E987-44CB-9F97-73C45894420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423634C0-4669-4C59-A6C6-93F61FA79F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63616BC-5941-47A4-AF3F-CBB3D57601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414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0A8B7B-F1C8-46F3-B9C6-393C1025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3493C0-80B7-403C-A825-FB167403F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1818D2-D48B-48E2-A6E9-C37E64B8D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CAE48-E14E-4E30-A506-E41CA4ED4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191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E78A982-1EBD-41BE-9EE5-F3F3E05E4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9FE0F5"/>
                </a:solidFill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D5E9EA1-99F3-4263-A76F-E130C29B8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9FE0F5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1E51E855-EA96-4585-862C-6A30177ED9E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B66DDDA2-049A-4791-BDC1-AE74BA9F9EE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7561701E-9440-441C-ADB6-E5238C09E6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3D55AFD-6280-4960-809C-111AA0FCE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167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FFED0C0-9EFF-4AC9-BB5A-35E510F7542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C85F231-6E3E-44CA-9BF9-1B4C87EAC44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942440C-EC86-4EC9-9AFB-5285D4D8DB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0C48E09-9B7A-496D-B7FF-6CE98B886C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868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D86059-3093-4B63-A361-C2882D41B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095B86-668B-4F7B-9C04-1ADDFA538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125DD2-051F-45B3-A339-AC8683F1B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C912F-F446-48F4-B017-55E2D44DAD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434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44AFB9-B503-458A-BCD1-64E1A7606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AE4823-1AC1-4A32-B847-1480F1C3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3CB291-9142-42E2-9F15-62062669F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C5643-4045-42C2-9671-7DB6C0C999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045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DB915F-8B0E-4BB8-B32A-56722CDE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9490EF-1C1C-4CE1-85AD-1B5E94019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052037-00F2-4028-BC9C-BDC51EE35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73BB2-B047-4330-BB21-CCE204EEDF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06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012DE7-7C25-4A02-B8C5-C33B5575D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BFDFE7-50F9-46D8-B310-7BAB19054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2EB1A3-FD77-4E42-B461-FDF3DEF16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91506-E242-4E51-97E7-AC41AE533B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69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0167945-B727-45E9-9BB5-3F8D4DB90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078368C-ED76-4AAD-B72A-70757F76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548B9D6-38E7-4123-9807-0FD8E642C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26926-E1E7-499F-8E05-B34E3BFA0B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08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BD7A314-8925-40D2-B81A-BE34D0AD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56FC7223-CF45-42B6-A5E6-90F6916EC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8CBFBC76-31DB-4CC7-954A-D0C0A6182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DF0EC-C1A1-44F3-974B-195574F1DC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50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8C85D930-4053-464F-A96D-5AE91C2E4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2CDB484-1D05-4FAE-AABB-C5FA27F57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0B0DAE7-150B-4670-9CB0-6B9B51DB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CA1E3-3FD4-478D-A07B-A41A72EBAA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5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C55AFE8C-2470-49FD-AC3F-C34C451A2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CB76298A-BA99-4E13-B447-6C15D893F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4D4CF56A-DBA5-4648-B38A-18CA60DF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8A700-0682-4F94-87DA-89914514EE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461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2FE69F7-9CD7-4A8E-80FB-535F3A623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EE7BDE3-7E17-4964-9744-D822830A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E6BD8B7-3CAA-42CE-9F66-94C56844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DE2F9-EE86-4538-9EAD-882564E33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87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3B012E5-6670-40A8-8E5A-BAF39C085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28D4A4C4-AD02-4973-AB59-4A5BA9EEA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AD3F030-76F2-40B6-A8B0-A003E370E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5EA2D-A28D-4CC4-B0FF-A7CE40FEE7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95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>
            <a:extLst>
              <a:ext uri="{FF2B5EF4-FFF2-40B4-BE49-F238E27FC236}">
                <a16:creationId xmlns:a16="http://schemas.microsoft.com/office/drawing/2014/main" xmlns="" id="{4F18A40D-CFC5-42E5-9BF6-BA7CDA074306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B57BCAD6-E46F-4F92-9444-850EDA0E50ED}"/>
                </a:ext>
              </a:extLst>
            </p:cNvPr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6BB59CCD-C802-4243-AF72-54199873B599}"/>
                </a:ext>
              </a:extLst>
            </p:cNvPr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xmlns="" id="{CA8A9291-E8EF-478B-80CB-557B58A27364}"/>
                </a:ext>
              </a:extLst>
            </p:cNvPr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xmlns="" id="{1E92EE97-6DF8-48CB-B097-72153560912F}"/>
                </a:ext>
              </a:extLst>
            </p:cNvPr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xmlns="" id="{F2288165-914B-487B-988A-05467FE5777D}"/>
                </a:ext>
              </a:extLst>
            </p:cNvPr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xmlns="" id="{60A8D8C9-72AB-4BE9-A77C-074EF2D186A3}"/>
                </a:ext>
              </a:extLst>
            </p:cNvPr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xmlns="" id="{1229D1BF-67F6-4A0A-B2CD-39F3D58A5F83}"/>
                </a:ext>
              </a:extLst>
            </p:cNvPr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xmlns="" id="{FD8B05FB-A17F-4B75-99FF-B8988CC575B5}"/>
                </a:ext>
              </a:extLst>
            </p:cNvPr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xmlns="" id="{0B227CD5-A57A-4B24-89EE-697D012D152E}"/>
                </a:ext>
              </a:extLst>
            </p:cNvPr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3B2F334C-DB49-42B3-84D7-79AF9BB341B3}"/>
                </a:ext>
              </a:extLst>
            </p:cNvPr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xmlns="" id="{F9CFA0F1-16A7-42F6-A2D6-E778D9632E7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xmlns="" id="{7008FA0C-E972-42D6-8401-8782011F63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DCE16B-F0A7-4087-A50C-6E348312CB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807444-5748-4650-9411-967097B19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A5D42A-510B-4FBC-9F43-30C6CA353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B5CE66-484C-4A46-891E-8E95D275C0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7" r:id="rId11"/>
    <p:sldLayoutId id="2147483782" r:id="rId12"/>
    <p:sldLayoutId id="2147483788" r:id="rId13"/>
    <p:sldLayoutId id="2147483783" r:id="rId14"/>
    <p:sldLayoutId id="2147483784" r:id="rId15"/>
    <p:sldLayoutId id="214748378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7">
            <a:extLst>
              <a:ext uri="{FF2B5EF4-FFF2-40B4-BE49-F238E27FC236}">
                <a16:creationId xmlns:a16="http://schemas.microsoft.com/office/drawing/2014/main" xmlns="" id="{72B57454-3901-4A75-89E8-142C4495D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6147" name="图片 2">
            <a:extLst>
              <a:ext uri="{FF2B5EF4-FFF2-40B4-BE49-F238E27FC236}">
                <a16:creationId xmlns:a16="http://schemas.microsoft.com/office/drawing/2014/main" xmlns="" id="{1291E234-4488-4BDE-A47A-0AFC6D038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10001"/>
          <a:stretch>
            <a:fillRect/>
          </a:stretch>
        </p:blipFill>
        <p:spPr bwMode="auto">
          <a:xfrm>
            <a:off x="0" y="0"/>
            <a:ext cx="1203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图片 4">
            <a:extLst>
              <a:ext uri="{FF2B5EF4-FFF2-40B4-BE49-F238E27FC236}">
                <a16:creationId xmlns:a16="http://schemas.microsoft.com/office/drawing/2014/main" xmlns="" id="{307AFFA2-4111-41B7-9110-7460B0157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 rot="839736">
            <a:off x="115888" y="3873500"/>
            <a:ext cx="5005387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文本框 5">
            <a:extLst>
              <a:ext uri="{FF2B5EF4-FFF2-40B4-BE49-F238E27FC236}">
                <a16:creationId xmlns:a16="http://schemas.microsoft.com/office/drawing/2014/main" xmlns="" id="{1BB763A1-424F-4B0F-9D44-1B09BDA3A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2474913"/>
            <a:ext cx="1684338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2500">
              <a:solidFill>
                <a:schemeClr val="bg1"/>
              </a:solidFill>
              <a:latin typeface="字魂20号-石头体"/>
              <a:ea typeface="字魂20号-石头体"/>
              <a:cs typeface="字魂20号-石头体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B61188E-3822-4104-B025-88C32538387D}"/>
              </a:ext>
            </a:extLst>
          </p:cNvPr>
          <p:cNvSpPr/>
          <p:nvPr/>
        </p:nvSpPr>
        <p:spPr>
          <a:xfrm>
            <a:off x="2528776" y="2033818"/>
            <a:ext cx="7486345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TIẾNG VIỆT 4</a:t>
            </a:r>
          </a:p>
          <a:p>
            <a:pPr algn="ctr">
              <a:defRPr/>
            </a:pPr>
            <a:r>
              <a:rPr lang="en-US" sz="6000" b="1" dirty="0" err="1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60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dirty="0" err="1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6000" b="1" dirty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2" name="Picture 2" descr="C:\Users\PC\Downloads\121677223_364343751476560_3697030250107666678_n.jpg">
            <a:extLst>
              <a:ext uri="{FF2B5EF4-FFF2-40B4-BE49-F238E27FC236}">
                <a16:creationId xmlns:a16="http://schemas.microsoft.com/office/drawing/2014/main" xmlns="" id="{8EEFBB10-3DD9-4620-A295-65DE507A1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1258888"/>
            <a:ext cx="86201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>
            <a:extLst>
              <a:ext uri="{FF2B5EF4-FFF2-40B4-BE49-F238E27FC236}">
                <a16:creationId xmlns:a16="http://schemas.microsoft.com/office/drawing/2014/main" xmlns="" id="{CF58A1A2-C931-4871-A6D1-0CFAA9AA9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5" y="1143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196" name="Text Box 26">
            <a:extLst>
              <a:ext uri="{FF2B5EF4-FFF2-40B4-BE49-F238E27FC236}">
                <a16:creationId xmlns:a16="http://schemas.microsoft.com/office/drawing/2014/main" xmlns="" id="{5CEFC6A1-3313-4C36-AD2F-667BC348C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163513"/>
            <a:ext cx="2133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</a:rPr>
              <a:t>I. Nhận xét:</a:t>
            </a:r>
          </a:p>
        </p:txBody>
      </p:sp>
      <p:sp>
        <p:nvSpPr>
          <p:cNvPr id="8197" name="Text Box 28">
            <a:extLst>
              <a:ext uri="{FF2B5EF4-FFF2-40B4-BE49-F238E27FC236}">
                <a16:creationId xmlns:a16="http://schemas.microsoft.com/office/drawing/2014/main" xmlns="" id="{31FB2060-E30C-4773-AE7E-D88807C10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738188"/>
            <a:ext cx="89916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Bài 1: Tìm trạng ngữ trong những câu sau và cho biết chúng bổ sung ý nghĩa gì cho câu.</a:t>
            </a:r>
          </a:p>
        </p:txBody>
      </p:sp>
      <p:sp>
        <p:nvSpPr>
          <p:cNvPr id="8198" name="Text Box 29">
            <a:extLst>
              <a:ext uri="{FF2B5EF4-FFF2-40B4-BE49-F238E27FC236}">
                <a16:creationId xmlns:a16="http://schemas.microsoft.com/office/drawing/2014/main" xmlns="" id="{16DAEE81-187E-4CCF-A1FF-96A53FA9B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8" y="1749425"/>
            <a:ext cx="863282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4350" indent="-5143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lphaLcParenR"/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Trước nhà, mấy cây hoa giấy nở tưng bừng</a:t>
            </a: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                                     </a:t>
            </a:r>
            <a:endParaRPr lang="en-US" altLang="en-US" sz="2800" i="1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9" name="Line 31">
            <a:extLst>
              <a:ext uri="{FF2B5EF4-FFF2-40B4-BE49-F238E27FC236}">
                <a16:creationId xmlns:a16="http://schemas.microsoft.com/office/drawing/2014/main" xmlns="" id="{F0DAB08F-017F-4375-875A-78654C0F78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60525" y="2286000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32">
            <a:extLst>
              <a:ext uri="{FF2B5EF4-FFF2-40B4-BE49-F238E27FC236}">
                <a16:creationId xmlns:a16="http://schemas.microsoft.com/office/drawing/2014/main" xmlns="" id="{80D2D4AB-BD0B-4DDE-B716-82DA0C7E01B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3810000"/>
            <a:ext cx="2514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33">
            <a:extLst>
              <a:ext uri="{FF2B5EF4-FFF2-40B4-BE49-F238E27FC236}">
                <a16:creationId xmlns:a16="http://schemas.microsoft.com/office/drawing/2014/main" xmlns="" id="{C3D3111F-8322-48ED-94C7-61C4C95EC6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2325" y="3810000"/>
            <a:ext cx="3733800" cy="47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32">
            <a:extLst>
              <a:ext uri="{FF2B5EF4-FFF2-40B4-BE49-F238E27FC236}">
                <a16:creationId xmlns:a16="http://schemas.microsoft.com/office/drawing/2014/main" xmlns="" id="{808B83DF-ACFA-4868-B00C-E625F711F1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812213" y="3810000"/>
            <a:ext cx="15509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33">
            <a:extLst>
              <a:ext uri="{FF2B5EF4-FFF2-40B4-BE49-F238E27FC236}">
                <a16:creationId xmlns:a16="http://schemas.microsoft.com/office/drawing/2014/main" xmlns="" id="{05D86AC5-ED20-4993-B092-3460790B434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4267200"/>
            <a:ext cx="411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Rectangle 19">
            <a:extLst>
              <a:ext uri="{FF2B5EF4-FFF2-40B4-BE49-F238E27FC236}">
                <a16:creationId xmlns:a16="http://schemas.microsoft.com/office/drawing/2014/main" xmlns="" id="{8B6AE2BF-A463-464C-96EF-A3B888B43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25" y="3276600"/>
            <a:ext cx="96154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b)Trên các lề phố, trước cổng các cơ quan, trên mặt đường nhựa, từ khắp năm cửa ô trở vào, hoa sấu vẫn nở, vẫn vương vãi khắp thủ đô. 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                             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48313C3-014B-4758-B0A1-27E02E75B507}"/>
              </a:ext>
            </a:extLst>
          </p:cNvPr>
          <p:cNvCxnSpPr/>
          <p:nvPr/>
        </p:nvCxnSpPr>
        <p:spPr>
          <a:xfrm>
            <a:off x="2035175" y="1169988"/>
            <a:ext cx="4464050" cy="333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6" name="Line 31">
            <a:extLst>
              <a:ext uri="{FF2B5EF4-FFF2-40B4-BE49-F238E27FC236}">
                <a16:creationId xmlns:a16="http://schemas.microsoft.com/office/drawing/2014/main" xmlns="" id="{D2D7522E-61E3-43A7-B490-634FA3E7DE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4343400"/>
            <a:ext cx="1752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xmlns="" id="{11F1DC90-BE18-4568-ACE7-50951F258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88" y="2443163"/>
            <a:ext cx="86328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Bổ sung ý chỉ nơi chốn cho câu.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                                      </a:t>
            </a:r>
            <a:endParaRPr lang="en-US" altLang="en-US" sz="2800" i="1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29">
            <a:extLst>
              <a:ext uri="{FF2B5EF4-FFF2-40B4-BE49-F238E27FC236}">
                <a16:creationId xmlns:a16="http://schemas.microsoft.com/office/drawing/2014/main" xmlns="" id="{341A45E0-8FBF-4239-8E49-3439080AD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88" y="5118100"/>
            <a:ext cx="863282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Bổ sung ý chỉ nơi chốn cho câu.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                                      </a:t>
            </a:r>
            <a:endParaRPr lang="en-US" altLang="en-US" sz="2800" i="1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  <p:bldP spid="8204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xmlns="" id="{4538FA56-6161-47E8-873A-AE3058BDE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5" y="1143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244" name="Text Box 26">
            <a:extLst>
              <a:ext uri="{FF2B5EF4-FFF2-40B4-BE49-F238E27FC236}">
                <a16:creationId xmlns:a16="http://schemas.microsoft.com/office/drawing/2014/main" xmlns="" id="{F2CA8159-DC81-458C-A84F-B26FA0B8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5" y="303213"/>
            <a:ext cx="4572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I. Nhận xét:</a:t>
            </a:r>
          </a:p>
        </p:txBody>
      </p:sp>
      <p:sp>
        <p:nvSpPr>
          <p:cNvPr id="10245" name="Text Box 28">
            <a:extLst>
              <a:ext uri="{FF2B5EF4-FFF2-40B4-BE49-F238E27FC236}">
                <a16:creationId xmlns:a16="http://schemas.microsoft.com/office/drawing/2014/main" xmlns="" id="{ACF77FAC-D62C-4105-9558-B1684FD28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887413"/>
            <a:ext cx="89916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Bài 2: Đặt câu hỏi cho bộ phận trạng ngữ tìm được trong  mỗi câu ở bài tập 1</a:t>
            </a:r>
          </a:p>
        </p:txBody>
      </p:sp>
      <p:sp>
        <p:nvSpPr>
          <p:cNvPr id="10246" name="Text Box 29">
            <a:extLst>
              <a:ext uri="{FF2B5EF4-FFF2-40B4-BE49-F238E27FC236}">
                <a16:creationId xmlns:a16="http://schemas.microsoft.com/office/drawing/2014/main" xmlns="" id="{BD8973B9-F13E-4CE6-A073-3F2FFF08A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2995613"/>
            <a:ext cx="86328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- Mấy cây hoa giấy nở tưng bừng ở đâu?</a:t>
            </a:r>
          </a:p>
        </p:txBody>
      </p:sp>
      <p:sp>
        <p:nvSpPr>
          <p:cNvPr id="10247" name="Rectangle 1">
            <a:extLst>
              <a:ext uri="{FF2B5EF4-FFF2-40B4-BE49-F238E27FC236}">
                <a16:creationId xmlns:a16="http://schemas.microsoft.com/office/drawing/2014/main" xmlns="" id="{A235951B-5A22-4AFC-B01C-E7E8D864B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975" y="5410200"/>
            <a:ext cx="6737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Hoa sấu vẫn nở, vẫn vương vãi ở đâu?</a:t>
            </a:r>
          </a:p>
        </p:txBody>
      </p:sp>
      <p:sp>
        <p:nvSpPr>
          <p:cNvPr id="8" name="Text Box 29">
            <a:extLst>
              <a:ext uri="{FF2B5EF4-FFF2-40B4-BE49-F238E27FC236}">
                <a16:creationId xmlns:a16="http://schemas.microsoft.com/office/drawing/2014/main" xmlns="" id="{E37014C1-6AF2-42BA-B66B-D5DDB5A4E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5" y="2047875"/>
            <a:ext cx="863282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4350" indent="-5143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lphaLcParenR"/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Trước nhà, mấy cây hoa giấy nở tưng bừng</a:t>
            </a: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                                     </a:t>
            </a:r>
            <a:endParaRPr lang="en-US" altLang="en-US" sz="2800" i="1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Line 31">
            <a:extLst>
              <a:ext uri="{FF2B5EF4-FFF2-40B4-BE49-F238E27FC236}">
                <a16:creationId xmlns:a16="http://schemas.microsoft.com/office/drawing/2014/main" xmlns="" id="{6A15B94B-E94B-4920-9371-9509B9F095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60525" y="2643188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2">
            <a:extLst>
              <a:ext uri="{FF2B5EF4-FFF2-40B4-BE49-F238E27FC236}">
                <a16:creationId xmlns:a16="http://schemas.microsoft.com/office/drawing/2014/main" xmlns="" id="{B791DA03-944D-420B-A446-2F3ABD72E4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6813" y="4113213"/>
            <a:ext cx="2514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33">
            <a:extLst>
              <a:ext uri="{FF2B5EF4-FFF2-40B4-BE49-F238E27FC236}">
                <a16:creationId xmlns:a16="http://schemas.microsoft.com/office/drawing/2014/main" xmlns="" id="{E46A6516-1870-48FF-A24D-6033573711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538" y="4113213"/>
            <a:ext cx="3733800" cy="47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32">
            <a:extLst>
              <a:ext uri="{FF2B5EF4-FFF2-40B4-BE49-F238E27FC236}">
                <a16:creationId xmlns:a16="http://schemas.microsoft.com/office/drawing/2014/main" xmlns="" id="{D98453EB-689D-4A51-AB22-B25C675D2962}"/>
              </a:ext>
            </a:extLst>
          </p:cNvPr>
          <p:cNvSpPr>
            <a:spLocks noChangeShapeType="1"/>
          </p:cNvSpPr>
          <p:nvPr/>
        </p:nvSpPr>
        <p:spPr bwMode="auto">
          <a:xfrm>
            <a:off x="8609013" y="4113213"/>
            <a:ext cx="1549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33">
            <a:extLst>
              <a:ext uri="{FF2B5EF4-FFF2-40B4-BE49-F238E27FC236}">
                <a16:creationId xmlns:a16="http://schemas.microsoft.com/office/drawing/2014/main" xmlns="" id="{4D30C42F-E6D4-4DDB-A7FD-A109D877FE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8013" y="4570413"/>
            <a:ext cx="4114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xmlns="" id="{A2EB5D89-839B-4332-AE9B-16C5923EB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8" y="3579813"/>
            <a:ext cx="96170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b)Trên các lề phố, trước cổng các cơ quan, trên mặt đường nhựa, từ khắp năm cửa ô trở vào, hoa sấu vẫn nở, vẫn vương vãi khắp thủ đô. 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                              </a:t>
            </a:r>
          </a:p>
        </p:txBody>
      </p:sp>
      <p:sp>
        <p:nvSpPr>
          <p:cNvPr id="15" name="Line 31">
            <a:extLst>
              <a:ext uri="{FF2B5EF4-FFF2-40B4-BE49-F238E27FC236}">
                <a16:creationId xmlns:a16="http://schemas.microsoft.com/office/drawing/2014/main" xmlns="" id="{99378973-72D8-4851-9671-73AF8BD449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2013" y="4646613"/>
            <a:ext cx="1752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/>
      <p:bldP spid="10247" grpId="0"/>
      <p:bldP spid="8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lower1_div_md_wht">
            <a:extLst>
              <a:ext uri="{FF2B5EF4-FFF2-40B4-BE49-F238E27FC236}">
                <a16:creationId xmlns:a16="http://schemas.microsoft.com/office/drawing/2014/main" xmlns="" id="{5F3496F5-C4B8-40FB-8745-2B4CC0921A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08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flower1_div_md_wht">
            <a:extLst>
              <a:ext uri="{FF2B5EF4-FFF2-40B4-BE49-F238E27FC236}">
                <a16:creationId xmlns:a16="http://schemas.microsoft.com/office/drawing/2014/main" xmlns="" id="{4ED6393E-A55C-437F-9079-FB6090CF34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4008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7">
            <a:extLst>
              <a:ext uri="{FF2B5EF4-FFF2-40B4-BE49-F238E27FC236}">
                <a16:creationId xmlns:a16="http://schemas.microsoft.com/office/drawing/2014/main" xmlns="" id="{6A118B24-1778-4772-A457-19E09EA77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057400"/>
            <a:ext cx="7848600" cy="4038600"/>
          </a:xfrm>
          <a:prstGeom prst="flowChartAlternateProcess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5" name="Text Box 8">
            <a:extLst>
              <a:ext uri="{FF2B5EF4-FFF2-40B4-BE49-F238E27FC236}">
                <a16:creationId xmlns:a16="http://schemas.microsoft.com/office/drawing/2014/main" xmlns="" id="{EEC7E1E8-8ED4-4753-AC77-D6F029092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1319213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 * </a:t>
            </a:r>
            <a:r>
              <a:rPr lang="en-US" altLang="en-US" sz="3600" u="sng">
                <a:solidFill>
                  <a:srgbClr val="FF0000"/>
                </a:solidFill>
                <a:latin typeface="Arial" panose="020B0604020202020204" pitchFamily="34" charset="0"/>
              </a:rPr>
              <a:t>Kết luận</a:t>
            </a:r>
          </a:p>
        </p:txBody>
      </p:sp>
      <p:sp>
        <p:nvSpPr>
          <p:cNvPr id="16393" name="Text Box 10">
            <a:extLst>
              <a:ext uri="{FF2B5EF4-FFF2-40B4-BE49-F238E27FC236}">
                <a16:creationId xmlns:a16="http://schemas.microsoft.com/office/drawing/2014/main" xmlns="" id="{CA2F84DF-FFD4-46D0-A256-BCF12836F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251075"/>
            <a:ext cx="7315200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Những trạng ngữ trên có tác dụng làm rõ nghĩa cho cả câu, cho biết những sự việc nêu trong câu đang diễn ra ở đâu? Đó là trạng ngữ chỉ nơi chốn. 	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	Để tìm trạng ngữ chỉ nơi chốn ta đặt câu hỏi Ở đâu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>
            <a:extLst>
              <a:ext uri="{FF2B5EF4-FFF2-40B4-BE49-F238E27FC236}">
                <a16:creationId xmlns:a16="http://schemas.microsoft.com/office/drawing/2014/main" xmlns="" id="{1E5F907C-0DF4-4D98-9AD9-DBF7F60BC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895600"/>
            <a:ext cx="701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531" name="Picture 14" descr="H30">
            <a:extLst>
              <a:ext uri="{FF2B5EF4-FFF2-40B4-BE49-F238E27FC236}">
                <a16:creationId xmlns:a16="http://schemas.microsoft.com/office/drawing/2014/main" xmlns="" id="{29768DA6-F9A0-4926-BC53-1161FD362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4438"/>
            <a:ext cx="11277600" cy="5562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>
            <a:extLst>
              <a:ext uri="{FF2B5EF4-FFF2-40B4-BE49-F238E27FC236}">
                <a16:creationId xmlns:a16="http://schemas.microsoft.com/office/drawing/2014/main" xmlns="" id="{745E7038-A793-46CD-BD9D-F4F786645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111375"/>
            <a:ext cx="62484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i="1">
                <a:solidFill>
                  <a:srgbClr val="0000CC"/>
                </a:solidFill>
                <a:latin typeface="Times New Roman" panose="02020603050405020304" pitchFamily="18" charset="0"/>
              </a:rPr>
              <a:t>1. Để làm rõ nơi chốn diễn ra sự việc nêu trong câu ta thêm trạng ngữ chỉ nơi chốn vào câu</a:t>
            </a:r>
            <a:r>
              <a:rPr lang="en-US" altLang="en-US" sz="2800" b="1" i="1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xmlns="" id="{2352D2DD-3E7D-4EDD-BAA5-12FFC94FC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3849688"/>
            <a:ext cx="60198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i="1">
                <a:solidFill>
                  <a:srgbClr val="0000CC"/>
                </a:solidFill>
                <a:latin typeface="Times New Roman" panose="02020603050405020304" pitchFamily="18" charset="0"/>
              </a:rPr>
              <a:t>2.</a:t>
            </a: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>
                <a:solidFill>
                  <a:srgbClr val="0000CC"/>
                </a:solidFill>
                <a:latin typeface="Times New Roman" panose="02020603050405020304" pitchFamily="18" charset="0"/>
              </a:rPr>
              <a:t>Trạng ngữ chỉ nơi chốn trả lời cho câu hỏi</a:t>
            </a: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Ở đâu?</a:t>
            </a:r>
          </a:p>
        </p:txBody>
      </p:sp>
      <p:sp>
        <p:nvSpPr>
          <p:cNvPr id="16397" name="Text Box 13">
            <a:extLst>
              <a:ext uri="{FF2B5EF4-FFF2-40B4-BE49-F238E27FC236}">
                <a16:creationId xmlns:a16="http://schemas.microsoft.com/office/drawing/2014/main" xmlns="" id="{5563E7DC-68CD-4115-B8F0-CDDB2954F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0" y="1535113"/>
            <a:ext cx="419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u="sng">
                <a:solidFill>
                  <a:srgbClr val="CC0000"/>
                </a:solidFill>
                <a:latin typeface="Times New Roman" panose="02020603050405020304" pitchFamily="18" charset="0"/>
              </a:rPr>
              <a:t>II.GHI NHỚ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6" grpId="0"/>
      <p:bldP spid="163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6">
            <a:extLst>
              <a:ext uri="{FF2B5EF4-FFF2-40B4-BE49-F238E27FC236}">
                <a16:creationId xmlns:a16="http://schemas.microsoft.com/office/drawing/2014/main" xmlns="" id="{DCBED650-030C-48C8-90D9-8BB46B4CC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184650"/>
            <a:ext cx="876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5" name="Text Box 19">
            <a:extLst>
              <a:ext uri="{FF2B5EF4-FFF2-40B4-BE49-F238E27FC236}">
                <a16:creationId xmlns:a16="http://schemas.microsoft.com/office/drawing/2014/main" xmlns="" id="{4E6AAA08-D6E8-47D6-8F8C-8AF1F7BDF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84650"/>
            <a:ext cx="21336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 u="sng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2" name="Text Box 20">
            <a:extLst>
              <a:ext uri="{FF2B5EF4-FFF2-40B4-BE49-F238E27FC236}">
                <a16:creationId xmlns:a16="http://schemas.microsoft.com/office/drawing/2014/main" xmlns="" id="{D5C3915C-CF9E-4A52-A391-638B67382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941388"/>
            <a:ext cx="1109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1. Gạch dưới bộ phận trạng ngữ chỉ nơi chốn trong các câu sau  </a:t>
            </a:r>
          </a:p>
        </p:txBody>
      </p:sp>
      <p:sp>
        <p:nvSpPr>
          <p:cNvPr id="17413" name="Text Box 26">
            <a:extLst>
              <a:ext uri="{FF2B5EF4-FFF2-40B4-BE49-F238E27FC236}">
                <a16:creationId xmlns:a16="http://schemas.microsoft.com/office/drawing/2014/main" xmlns="" id="{98457B9A-4A0A-4AE9-AD73-46D58D988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" y="306388"/>
            <a:ext cx="2590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III. Luyện tập:</a:t>
            </a:r>
          </a:p>
        </p:txBody>
      </p:sp>
      <p:sp>
        <p:nvSpPr>
          <p:cNvPr id="17414" name="Text Box 20">
            <a:extLst>
              <a:ext uri="{FF2B5EF4-FFF2-40B4-BE49-F238E27FC236}">
                <a16:creationId xmlns:a16="http://schemas.microsoft.com/office/drawing/2014/main" xmlns="" id="{CE88324E-AF96-468B-81E3-F1CA4555D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927225"/>
            <a:ext cx="9872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Trước rạp, người ta dọn dẹp sạch sẽ, sắp một hàng ghế dài.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xmlns="" id="{D39AC4B3-B19C-4443-86DB-7EDA85822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2947988"/>
            <a:ext cx="98726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Trên bờ, tiếng trống càng thúc dữ dội .</a:t>
            </a:r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xmlns="" id="{B6368C1D-5DEF-4BA2-A3E5-EA30A0DE9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3967163"/>
            <a:ext cx="98726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Dưới những mái nhà ẩm mốc, mọi người vẫn thu mình trong giấc ngủ mệt mỏi.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830C6ACE-9999-4B58-8368-A9A3F0702885}"/>
              </a:ext>
            </a:extLst>
          </p:cNvPr>
          <p:cNvCxnSpPr/>
          <p:nvPr/>
        </p:nvCxnSpPr>
        <p:spPr>
          <a:xfrm>
            <a:off x="1371600" y="24511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1B0E42C-08A7-4109-A551-AC1E21C83B20}"/>
              </a:ext>
            </a:extLst>
          </p:cNvPr>
          <p:cNvCxnSpPr/>
          <p:nvPr/>
        </p:nvCxnSpPr>
        <p:spPr>
          <a:xfrm>
            <a:off x="1143000" y="3470275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B813C70-FA35-4A10-A807-A1E19013412A}"/>
              </a:ext>
            </a:extLst>
          </p:cNvPr>
          <p:cNvCxnSpPr/>
          <p:nvPr/>
        </p:nvCxnSpPr>
        <p:spPr>
          <a:xfrm>
            <a:off x="1301750" y="4449763"/>
            <a:ext cx="43481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5" grpId="0" animBg="1"/>
      <p:bldP spid="17412" grpId="0"/>
      <p:bldP spid="17413" grpId="0"/>
      <p:bldP spid="17414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4">
            <a:extLst>
              <a:ext uri="{FF2B5EF4-FFF2-40B4-BE49-F238E27FC236}">
                <a16:creationId xmlns:a16="http://schemas.microsoft.com/office/drawing/2014/main" xmlns="" id="{E065C899-3AA3-43E0-AFF1-8D435CEFC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38" y="1928813"/>
            <a:ext cx="8991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AutoNum type="alphaLcParenR"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………. , em giúp bố mẹ làm những công việc gia đình.</a:t>
            </a:r>
            <a:endParaRPr lang="en-US" altLang="en-US" sz="2800" b="1" i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Text Box 15">
            <a:extLst>
              <a:ext uri="{FF2B5EF4-FFF2-40B4-BE49-F238E27FC236}">
                <a16:creationId xmlns:a16="http://schemas.microsoft.com/office/drawing/2014/main" xmlns="" id="{52D82F0A-4A7C-404F-88C6-A65FFE1B3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38" y="2817813"/>
            <a:ext cx="10304462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</a:rPr>
              <a:t>………,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em rất chăm chú nghe giảng và hăng hái phát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biểu.</a:t>
            </a:r>
            <a:endParaRPr lang="en-US" altLang="en-US" sz="2800" b="1" i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4" name="Text Box 16">
            <a:extLst>
              <a:ext uri="{FF2B5EF4-FFF2-40B4-BE49-F238E27FC236}">
                <a16:creationId xmlns:a16="http://schemas.microsoft.com/office/drawing/2014/main" xmlns="" id="{26262687-8842-4248-BD49-7A0F6E4FF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38" y="4184650"/>
            <a:ext cx="876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c) ……………. , hoa đã nở.</a:t>
            </a:r>
            <a:endParaRPr lang="en-US" altLang="en-US" sz="2800" b="1" i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3" name="Text Box 17">
            <a:extLst>
              <a:ext uri="{FF2B5EF4-FFF2-40B4-BE49-F238E27FC236}">
                <a16:creationId xmlns:a16="http://schemas.microsoft.com/office/drawing/2014/main" xmlns="" id="{B6FAE608-6009-467A-8B17-EE2056B92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933575"/>
            <a:ext cx="1204913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Ở nhà</a:t>
            </a:r>
          </a:p>
        </p:txBody>
      </p:sp>
      <p:sp>
        <p:nvSpPr>
          <p:cNvPr id="14354" name="Text Box 18">
            <a:extLst>
              <a:ext uri="{FF2B5EF4-FFF2-40B4-BE49-F238E27FC236}">
                <a16:creationId xmlns:a16="http://schemas.microsoft.com/office/drawing/2014/main" xmlns="" id="{FC48B79A-86AC-4D81-899A-0AD303E00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789238"/>
            <a:ext cx="106680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Ở lớp</a:t>
            </a:r>
          </a:p>
        </p:txBody>
      </p:sp>
      <p:sp>
        <p:nvSpPr>
          <p:cNvPr id="14355" name="Text Box 19">
            <a:extLst>
              <a:ext uri="{FF2B5EF4-FFF2-40B4-BE49-F238E27FC236}">
                <a16:creationId xmlns:a16="http://schemas.microsoft.com/office/drawing/2014/main" xmlns="" id="{0653D56C-CF95-421D-8639-D694DD6DB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84650"/>
            <a:ext cx="21336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Trong vườn</a:t>
            </a:r>
          </a:p>
        </p:txBody>
      </p:sp>
      <p:sp>
        <p:nvSpPr>
          <p:cNvPr id="25608" name="Text Box 20">
            <a:extLst>
              <a:ext uri="{FF2B5EF4-FFF2-40B4-BE49-F238E27FC236}">
                <a16:creationId xmlns:a16="http://schemas.microsoft.com/office/drawing/2014/main" xmlns="" id="{641DB3F3-D5CA-495D-843E-1A637DFCB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3182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2. Thêm các trạng ngữ chỉ nơi chốn cho những câu sau: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B914630D-0B39-45C2-80CF-7F87CC4E2D49}"/>
              </a:ext>
            </a:extLst>
          </p:cNvPr>
          <p:cNvCxnSpPr/>
          <p:nvPr/>
        </p:nvCxnSpPr>
        <p:spPr>
          <a:xfrm>
            <a:off x="1914525" y="1066800"/>
            <a:ext cx="8620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F53BF3F-75F1-4913-908A-E6A493778994}"/>
              </a:ext>
            </a:extLst>
          </p:cNvPr>
          <p:cNvCxnSpPr/>
          <p:nvPr/>
        </p:nvCxnSpPr>
        <p:spPr>
          <a:xfrm>
            <a:off x="3482975" y="1085850"/>
            <a:ext cx="3429000" cy="7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1" name="Text Box 26">
            <a:extLst>
              <a:ext uri="{FF2B5EF4-FFF2-40B4-BE49-F238E27FC236}">
                <a16:creationId xmlns:a16="http://schemas.microsoft.com/office/drawing/2014/main" xmlns="" id="{AC93E3C5-56DC-4C19-91FB-A24A4EBC3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185738"/>
            <a:ext cx="2590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III. Luyện tập: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3" grpId="0" animBg="1"/>
      <p:bldP spid="14354" grpId="0" animBg="1"/>
      <p:bldP spid="143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xmlns="" id="{CD08A181-CAEB-482D-A75B-7BAE67AFE8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19250" y="3657600"/>
            <a:ext cx="89154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Times New Roman" panose="02020603050405020304" pitchFamily="18" charset="0"/>
              </a:rPr>
              <a:t>a) Ngoài đường,…………..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Times New Roman" panose="02020603050405020304" pitchFamily="18" charset="0"/>
              </a:rPr>
              <a:t>b) Trong nhà, ………..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Times New Roman" panose="02020603050405020304" pitchFamily="18" charset="0"/>
              </a:rPr>
              <a:t>c) Trên đường đến trường, ………..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Times New Roman" panose="02020603050405020304" pitchFamily="18" charset="0"/>
              </a:rPr>
              <a:t>d) Ở bên kia sườn núi, ……….</a:t>
            </a:r>
          </a:p>
        </p:txBody>
      </p:sp>
      <p:sp>
        <p:nvSpPr>
          <p:cNvPr id="27651" name="Text Box 15">
            <a:extLst>
              <a:ext uri="{FF2B5EF4-FFF2-40B4-BE49-F238E27FC236}">
                <a16:creationId xmlns:a16="http://schemas.microsoft.com/office/drawing/2014/main" xmlns="" id="{49A2829A-CF02-4F8C-ACEC-8B5A41639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749425"/>
            <a:ext cx="88963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Bài 3:  Các câu dưới đây chỉ mới có trạng ngữ chỉ nơi chốn. Hãy thêm những bộ phận cần thiết để hoàn chỉnh những câu ấy.</a:t>
            </a:r>
          </a:p>
        </p:txBody>
      </p:sp>
      <p:sp>
        <p:nvSpPr>
          <p:cNvPr id="33808" name="Text Box 16">
            <a:extLst>
              <a:ext uri="{FF2B5EF4-FFF2-40B4-BE49-F238E27FC236}">
                <a16:creationId xmlns:a16="http://schemas.microsoft.com/office/drawing/2014/main" xmlns="" id="{26DAE66C-8101-48BF-BDD4-A37E1EA4C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9838" y="5287963"/>
            <a:ext cx="5486400" cy="503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Times New Roman" panose="02020603050405020304" pitchFamily="18" charset="0"/>
              </a:rPr>
              <a:t>đàn bò thung thăng gặm cỏ.</a:t>
            </a:r>
          </a:p>
        </p:txBody>
      </p:sp>
      <p:sp>
        <p:nvSpPr>
          <p:cNvPr id="33809" name="Text Box 17">
            <a:extLst>
              <a:ext uri="{FF2B5EF4-FFF2-40B4-BE49-F238E27FC236}">
                <a16:creationId xmlns:a16="http://schemas.microsoft.com/office/drawing/2014/main" xmlns="" id="{1A1FA74E-6024-4E8B-A7A5-5EF8A4D7E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1463" y="3681413"/>
            <a:ext cx="5257800" cy="503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Times New Roman" panose="02020603050405020304" pitchFamily="18" charset="0"/>
              </a:rPr>
              <a:t>mọi người đi lại tấp nập.</a:t>
            </a:r>
          </a:p>
        </p:txBody>
      </p:sp>
      <p:sp>
        <p:nvSpPr>
          <p:cNvPr id="33810" name="Text Box 18">
            <a:extLst>
              <a:ext uri="{FF2B5EF4-FFF2-40B4-BE49-F238E27FC236}">
                <a16:creationId xmlns:a16="http://schemas.microsoft.com/office/drawing/2014/main" xmlns="" id="{7D343986-4CD0-4AE0-A8E6-6879DDB4A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0938" y="4186238"/>
            <a:ext cx="5943600" cy="503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Times New Roman" panose="02020603050405020304" pitchFamily="18" charset="0"/>
              </a:rPr>
              <a:t>cả gia đình vui vẻ bên mâm cơm.</a:t>
            </a:r>
          </a:p>
        </p:txBody>
      </p:sp>
      <p:sp>
        <p:nvSpPr>
          <p:cNvPr id="33811" name="Text Box 19">
            <a:extLst>
              <a:ext uri="{FF2B5EF4-FFF2-40B4-BE49-F238E27FC236}">
                <a16:creationId xmlns:a16="http://schemas.microsoft.com/office/drawing/2014/main" xmlns="" id="{ACDEE77C-6FAF-48FF-B0E5-86868312D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888" y="4752975"/>
            <a:ext cx="5105400" cy="503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  <a:latin typeface="Times New Roman" panose="02020603050405020304" pitchFamily="18" charset="0"/>
              </a:rPr>
              <a:t>em đã giúp một bà cụ qua đường.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BA60E9D-C4BC-4987-A068-D2E7FD2DBEFB}"/>
              </a:ext>
            </a:extLst>
          </p:cNvPr>
          <p:cNvCxnSpPr/>
          <p:nvPr/>
        </p:nvCxnSpPr>
        <p:spPr>
          <a:xfrm>
            <a:off x="2514600" y="2644775"/>
            <a:ext cx="7143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8C881C7-A546-4CC2-8F9E-A948B6DE705F}"/>
              </a:ext>
            </a:extLst>
          </p:cNvPr>
          <p:cNvCxnSpPr/>
          <p:nvPr/>
        </p:nvCxnSpPr>
        <p:spPr>
          <a:xfrm>
            <a:off x="4362450" y="2644775"/>
            <a:ext cx="2667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2082466-7292-44C9-8D92-ADAFAF5DB985}"/>
              </a:ext>
            </a:extLst>
          </p:cNvPr>
          <p:cNvCxnSpPr/>
          <p:nvPr/>
        </p:nvCxnSpPr>
        <p:spPr>
          <a:xfrm>
            <a:off x="7543800" y="2644775"/>
            <a:ext cx="16716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D72DC97E-EB91-4571-B524-852C703E1BF2}"/>
              </a:ext>
            </a:extLst>
          </p:cNvPr>
          <p:cNvCxnSpPr/>
          <p:nvPr/>
        </p:nvCxnSpPr>
        <p:spPr>
          <a:xfrm>
            <a:off x="1658938" y="3048000"/>
            <a:ext cx="627062" cy="12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8751CB8-3D54-4D5E-824D-94655B6475D9}"/>
              </a:ext>
            </a:extLst>
          </p:cNvPr>
          <p:cNvCxnSpPr/>
          <p:nvPr/>
        </p:nvCxnSpPr>
        <p:spPr>
          <a:xfrm>
            <a:off x="6096000" y="2209800"/>
            <a:ext cx="3733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8" grpId="0" animBg="1"/>
      <p:bldP spid="33809" grpId="0" animBg="1"/>
      <p:bldP spid="33810" grpId="0" animBg="1"/>
      <p:bldP spid="338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>
            <a:extLst>
              <a:ext uri="{FF2B5EF4-FFF2-40B4-BE49-F238E27FC236}">
                <a16:creationId xmlns:a16="http://schemas.microsoft.com/office/drawing/2014/main" xmlns="" id="{8D041295-C5E7-49A9-8334-B86A8D6EC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895600"/>
            <a:ext cx="701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9699" name="Picture 14" descr="H30">
            <a:extLst>
              <a:ext uri="{FF2B5EF4-FFF2-40B4-BE49-F238E27FC236}">
                <a16:creationId xmlns:a16="http://schemas.microsoft.com/office/drawing/2014/main" xmlns="" id="{A17C0217-932A-42DA-8B7A-4FF4688B8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11277600" cy="5562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>
            <a:extLst>
              <a:ext uri="{FF2B5EF4-FFF2-40B4-BE49-F238E27FC236}">
                <a16:creationId xmlns:a16="http://schemas.microsoft.com/office/drawing/2014/main" xmlns="" id="{03FFA9C5-10D8-4179-A5BE-EE255A5DA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111375"/>
            <a:ext cx="62484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i="1">
                <a:solidFill>
                  <a:srgbClr val="0000CC"/>
                </a:solidFill>
                <a:latin typeface="Times New Roman" panose="02020603050405020304" pitchFamily="18" charset="0"/>
              </a:rPr>
              <a:t>1. Để làm rõ nơi chốn diễn ra sự việc nêu trong câu ta thêm trạng ngữ chỉ nơi chốn vào câu</a:t>
            </a:r>
            <a:r>
              <a:rPr lang="en-US" altLang="en-US" sz="2800" b="1" i="1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xmlns="" id="{0505291B-F2F3-4A27-B40F-4EA6FFF35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3849688"/>
            <a:ext cx="60198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i="1">
                <a:solidFill>
                  <a:srgbClr val="0000CC"/>
                </a:solidFill>
                <a:latin typeface="Times New Roman" panose="02020603050405020304" pitchFamily="18" charset="0"/>
              </a:rPr>
              <a:t>2.</a:t>
            </a: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>
                <a:solidFill>
                  <a:srgbClr val="0000CC"/>
                </a:solidFill>
                <a:latin typeface="Times New Roman" panose="02020603050405020304" pitchFamily="18" charset="0"/>
              </a:rPr>
              <a:t>Trạng ngữ chỉ nơi chốn trả lời cho câu hỏi</a:t>
            </a: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Ở đâu?</a:t>
            </a:r>
          </a:p>
        </p:txBody>
      </p:sp>
      <p:sp>
        <p:nvSpPr>
          <p:cNvPr id="16397" name="Text Box 13">
            <a:extLst>
              <a:ext uri="{FF2B5EF4-FFF2-40B4-BE49-F238E27FC236}">
                <a16:creationId xmlns:a16="http://schemas.microsoft.com/office/drawing/2014/main" xmlns="" id="{8E7D8B85-3A0F-4EDD-96F8-A6A46D18F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233488"/>
            <a:ext cx="419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u="sng" dirty="0">
                <a:solidFill>
                  <a:srgbClr val="CC0000"/>
                </a:solidFill>
                <a:latin typeface="Times New Roman" panose="02020603050405020304" pitchFamily="18" charset="0"/>
              </a:rPr>
              <a:t>II</a:t>
            </a:r>
            <a:r>
              <a:rPr lang="en-US" altLang="en-US" sz="3600" b="1" u="sng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.</a:t>
            </a:r>
            <a:r>
              <a:rPr lang="vi-VN" altLang="en-US" sz="3600" b="1" u="sng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smtClean="0">
                <a:solidFill>
                  <a:srgbClr val="CC0000"/>
                </a:solidFill>
                <a:latin typeface="Times New Roman" panose="02020603050405020304" pitchFamily="18" charset="0"/>
              </a:rPr>
              <a:t>GHI </a:t>
            </a:r>
            <a:r>
              <a:rPr lang="en-US" altLang="en-US" sz="3600" b="1" u="sng" dirty="0">
                <a:solidFill>
                  <a:srgbClr val="CC0000"/>
                </a:solidFill>
                <a:latin typeface="Times New Roman" panose="02020603050405020304" pitchFamily="18" charset="0"/>
              </a:rPr>
              <a:t>NHỚ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  <p:bldP spid="16396" grpId="0"/>
      <p:bldP spid="163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 descr="blumen-pflanzen038">
            <a:extLst>
              <a:ext uri="{FF2B5EF4-FFF2-40B4-BE49-F238E27FC236}">
                <a16:creationId xmlns:a16="http://schemas.microsoft.com/office/drawing/2014/main" xmlns="" id="{02F923AF-CBB2-4C5D-AEFE-58C176C8D3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938213"/>
            <a:ext cx="1143000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blumen-pflanzen038">
            <a:extLst>
              <a:ext uri="{FF2B5EF4-FFF2-40B4-BE49-F238E27FC236}">
                <a16:creationId xmlns:a16="http://schemas.microsoft.com/office/drawing/2014/main" xmlns="" id="{81CDC1D5-2687-4D65-974A-7FE50BA2D2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550" y="938213"/>
            <a:ext cx="1143000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xmlns="" id="{01F9CC31-F3E1-42C1-A90F-5C5928AE8BCC}"/>
              </a:ext>
            </a:extLst>
          </p:cNvPr>
          <p:cNvSpPr/>
          <p:nvPr/>
        </p:nvSpPr>
        <p:spPr>
          <a:xfrm>
            <a:off x="1908175" y="1893888"/>
            <a:ext cx="3810000" cy="130968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xmlns="" id="{72F028BD-2928-4152-A300-35D845A2B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413" y="88423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5DA68265-5873-4437-BF48-5361054EF269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41944B64-C5B8-4D17-B93B-6765D2F11229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AA4D6980-B2A0-4911-99D9-908E5F8B1BA0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2DDAD1A9-BA01-4B8A-851D-1C26B43EC096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1467B50-C6EF-41A2-8521-F89B4B1A8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3436938"/>
            <a:ext cx="2651125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5310997-5578-47E4-8DD6-47AEC3AC2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563" y="5418138"/>
            <a:ext cx="41386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>
                <a:solidFill>
                  <a:srgbClr val="FF0000"/>
                </a:solidFill>
                <a:latin typeface="Arial" panose="020B0604020202020204" pitchFamily="34" charset="0"/>
              </a:rPr>
              <a:t>Con ong nhỏ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8A03E9-AFBA-46A6-A1D5-21EB54E63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813050"/>
            <a:ext cx="2935288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>
            <a:extLst>
              <a:ext uri="{FF2B5EF4-FFF2-40B4-BE49-F238E27FC236}">
                <a16:creationId xmlns:a16="http://schemas.microsoft.com/office/drawing/2014/main" xmlns="" id="{B1C10009-C2AB-40FE-9EE2-F92EAE0B0A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A95F4B44-EDF2-463A-89FA-BB09AA9E8620}"/>
              </a:ext>
            </a:extLst>
          </p:cNvPr>
          <p:cNvSpPr/>
          <p:nvPr/>
        </p:nvSpPr>
        <p:spPr>
          <a:xfrm>
            <a:off x="685800" y="484188"/>
            <a:ext cx="8648700" cy="1608137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altLang="en-US" sz="3200" b="1" i="1">
                <a:solidFill>
                  <a:srgbClr val="FF3300"/>
                </a:solidFill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</a:rPr>
              <a:t>Nêu ý nghĩa của trạng ngữ trong câu:             </a:t>
            </a:r>
          </a:p>
          <a:p>
            <a:pPr>
              <a:defRPr/>
            </a:pPr>
            <a:r>
              <a:rPr lang="en-US" altLang="en-US" sz="3200" b="1" i="1">
                <a:solidFill>
                  <a:srgbClr val="FF3300"/>
                </a:solidFill>
              </a:rPr>
              <a:t>         </a:t>
            </a:r>
            <a:r>
              <a:rPr lang="en-US" altLang="en-US" sz="3200" b="1" i="1">
                <a:solidFill>
                  <a:srgbClr val="663300"/>
                </a:solidFill>
              </a:rPr>
              <a:t>Hôm qua</a:t>
            </a:r>
            <a:r>
              <a:rPr lang="en-US" altLang="en-US" sz="3200" b="1">
                <a:solidFill>
                  <a:srgbClr val="663300"/>
                </a:solidFill>
              </a:rPr>
              <a:t>, tôi đi thả diều.</a:t>
            </a:r>
            <a:r>
              <a:rPr lang="en-US" sz="3200" b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A3445AE-245D-4B54-9E72-83D18BBF66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603375"/>
            <a:ext cx="16002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E15FB95E-6844-4272-878D-58556D1F0C6D}"/>
              </a:ext>
            </a:extLst>
          </p:cNvPr>
          <p:cNvSpPr/>
          <p:nvPr/>
        </p:nvSpPr>
        <p:spPr>
          <a:xfrm>
            <a:off x="395288" y="5724525"/>
            <a:ext cx="2773362" cy="84137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Chỉ thời gian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D4034EB-110D-4736-A742-080CE5E09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2813050"/>
            <a:ext cx="2935288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D69C517F-FF93-4C46-BF9B-A2AFCD0D96D4}"/>
              </a:ext>
            </a:extLst>
          </p:cNvPr>
          <p:cNvSpPr/>
          <p:nvPr/>
        </p:nvSpPr>
        <p:spPr>
          <a:xfrm>
            <a:off x="3227388" y="5724525"/>
            <a:ext cx="2773362" cy="84137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Nguyên nhân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96A1231-3EE2-4730-8C08-C3219ED8E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2813050"/>
            <a:ext cx="29337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CA76ED4F-29C4-414D-8BE5-E664F1E3FF33}"/>
              </a:ext>
            </a:extLst>
          </p:cNvPr>
          <p:cNvSpPr/>
          <p:nvPr/>
        </p:nvSpPr>
        <p:spPr>
          <a:xfrm>
            <a:off x="6059488" y="5724525"/>
            <a:ext cx="2774950" cy="84137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Mục đích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A1AE0CE6-773B-4E30-933F-DB0B3AB9D4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213" y="2813050"/>
            <a:ext cx="29337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6B38011-D505-4A20-AC07-04854F1D2315}"/>
              </a:ext>
            </a:extLst>
          </p:cNvPr>
          <p:cNvSpPr/>
          <p:nvPr/>
        </p:nvSpPr>
        <p:spPr>
          <a:xfrm>
            <a:off x="8891588" y="5724525"/>
            <a:ext cx="2774950" cy="84137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Nơi chốn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5B1D2A0-9843-41AA-BD41-480F456B1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0" y="1957388"/>
            <a:ext cx="29337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>
            <a:extLst>
              <a:ext uri="{FF2B5EF4-FFF2-40B4-BE49-F238E27FC236}">
                <a16:creationId xmlns:a16="http://schemas.microsoft.com/office/drawing/2014/main" xmlns="" id="{E1E502C1-EF7F-434F-A78C-10F3995685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6AE4B9D7-DB58-4FB9-BF2D-0440D4331E70}"/>
              </a:ext>
            </a:extLst>
          </p:cNvPr>
          <p:cNvSpPr/>
          <p:nvPr/>
        </p:nvSpPr>
        <p:spPr>
          <a:xfrm>
            <a:off x="263525" y="161925"/>
            <a:ext cx="9183688" cy="1608138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altLang="en-US" sz="3200" b="1" i="1">
                <a:solidFill>
                  <a:srgbClr val="FF3300"/>
                </a:solidFill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</a:rPr>
              <a:t>Nêu ý nghĩa của trạng ngữ trong câu:</a:t>
            </a:r>
          </a:p>
          <a:p>
            <a:pPr>
              <a:defRPr/>
            </a:pPr>
            <a:r>
              <a:rPr lang="en-US" altLang="en-US" sz="3200" b="1" i="1">
                <a:solidFill>
                  <a:srgbClr val="663300"/>
                </a:solidFill>
              </a:rPr>
              <a:t>Nhờ chăm chỉ</a:t>
            </a:r>
            <a:r>
              <a:rPr lang="en-US" altLang="en-US" sz="3200" b="1">
                <a:solidFill>
                  <a:srgbClr val="663300"/>
                </a:solidFill>
              </a:rPr>
              <a:t>, Lan đã đạt học sinh xuất sắc.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5F36D38-9AD0-4263-9EBA-1E5E4612A4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603375"/>
            <a:ext cx="16002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BC3A7DD-E5CA-4CF9-ABA4-2E3923C66A01}"/>
              </a:ext>
            </a:extLst>
          </p:cNvPr>
          <p:cNvSpPr/>
          <p:nvPr/>
        </p:nvSpPr>
        <p:spPr>
          <a:xfrm>
            <a:off x="6673850" y="2813050"/>
            <a:ext cx="2773363" cy="842963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Nguyên nhân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78E379C-7640-4584-A091-CC7B7A9AF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4294188"/>
            <a:ext cx="29337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16C8C8D9-DFBC-4CC9-867C-F4297873B9AE}"/>
              </a:ext>
            </a:extLst>
          </p:cNvPr>
          <p:cNvSpPr/>
          <p:nvPr/>
        </p:nvSpPr>
        <p:spPr>
          <a:xfrm>
            <a:off x="2554288" y="4149725"/>
            <a:ext cx="2773362" cy="842963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mục đích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9911C92-93FC-4BD0-85C8-BCD22EE2A2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4371975"/>
            <a:ext cx="2933700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3F511C30-6097-4ED2-BA20-891D8E40ACCD}"/>
              </a:ext>
            </a:extLst>
          </p:cNvPr>
          <p:cNvSpPr/>
          <p:nvPr/>
        </p:nvSpPr>
        <p:spPr>
          <a:xfrm>
            <a:off x="6276975" y="4244975"/>
            <a:ext cx="2774950" cy="84137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Chỉ nơi chốn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71DD8FC-B036-48E4-BD0B-575DBA2F90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975" y="2406650"/>
            <a:ext cx="2933700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49E35BA0-17C4-4D03-AD33-1F36A954540F}"/>
              </a:ext>
            </a:extLst>
          </p:cNvPr>
          <p:cNvSpPr/>
          <p:nvPr/>
        </p:nvSpPr>
        <p:spPr>
          <a:xfrm>
            <a:off x="1838325" y="3048000"/>
            <a:ext cx="2774950" cy="84137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Chỉ thời gian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19" grpId="1" animBg="1"/>
      <p:bldP spid="19" grpId="2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E43ED3-B35D-42CA-9EA6-7A99CB3402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813050"/>
            <a:ext cx="2935288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>
            <a:extLst>
              <a:ext uri="{FF2B5EF4-FFF2-40B4-BE49-F238E27FC236}">
                <a16:creationId xmlns:a16="http://schemas.microsoft.com/office/drawing/2014/main" xmlns="" id="{F819837E-A38A-470C-9820-B94FFFEC72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6049C155-63D1-457A-A1C0-3D22998C09B9}"/>
              </a:ext>
            </a:extLst>
          </p:cNvPr>
          <p:cNvSpPr/>
          <p:nvPr/>
        </p:nvSpPr>
        <p:spPr>
          <a:xfrm>
            <a:off x="314325" y="76200"/>
            <a:ext cx="8940800" cy="1608138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lang="en-US" altLang="en-US" sz="3200" b="1" i="1">
                <a:solidFill>
                  <a:srgbClr val="FF3300"/>
                </a:solidFill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</a:rPr>
              <a:t>Nêu ý nghĩa của trạng ngữ trong câu:             </a:t>
            </a:r>
            <a:r>
              <a:rPr lang="en-US" altLang="en-US" sz="2800" b="1" i="1">
                <a:solidFill>
                  <a:srgbClr val="663300"/>
                </a:solidFill>
              </a:rPr>
              <a:t>Để cải thiện chữ viết xấu</a:t>
            </a:r>
            <a:r>
              <a:rPr lang="en-US" altLang="en-US" sz="2800" b="1">
                <a:solidFill>
                  <a:srgbClr val="663300"/>
                </a:solidFill>
              </a:rPr>
              <a:t>, Minh luyện viết mỗi ngày.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4AC8755-1FF2-43A7-B41C-E88C512FD5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603375"/>
            <a:ext cx="16002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1480E4FC-D677-4A69-B9CF-D9507A690D7D}"/>
              </a:ext>
            </a:extLst>
          </p:cNvPr>
          <p:cNvSpPr/>
          <p:nvPr/>
        </p:nvSpPr>
        <p:spPr>
          <a:xfrm>
            <a:off x="395288" y="5724525"/>
            <a:ext cx="2773362" cy="84137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Chỉ mục đích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FE8099-B3C3-490F-8BE7-4414EE8BB1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2813050"/>
            <a:ext cx="2935288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0609EEC9-E5BA-4839-9715-E571CCEF2DC7}"/>
              </a:ext>
            </a:extLst>
          </p:cNvPr>
          <p:cNvSpPr/>
          <p:nvPr/>
        </p:nvSpPr>
        <p:spPr>
          <a:xfrm>
            <a:off x="3227388" y="5724525"/>
            <a:ext cx="2773362" cy="84137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Nguyên nhân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F8EC080-54FC-4901-AC02-3AD99B4DF6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2813050"/>
            <a:ext cx="29337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A0E9B6DB-E3BB-4994-9CAD-2C7391468005}"/>
              </a:ext>
            </a:extLst>
          </p:cNvPr>
          <p:cNvSpPr/>
          <p:nvPr/>
        </p:nvSpPr>
        <p:spPr>
          <a:xfrm>
            <a:off x="6059488" y="5724525"/>
            <a:ext cx="2774950" cy="84137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Thời gian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862A8F0-6F56-4E59-8CF0-BB16F2860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213" y="2813050"/>
            <a:ext cx="29337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19D5CF5-3466-421B-892B-78867F26508D}"/>
              </a:ext>
            </a:extLst>
          </p:cNvPr>
          <p:cNvSpPr/>
          <p:nvPr/>
        </p:nvSpPr>
        <p:spPr>
          <a:xfrm>
            <a:off x="8891588" y="5724525"/>
            <a:ext cx="2774950" cy="84137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Nơi chốn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9B2099-7F5B-460C-8C9D-3CB7059FE9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00" y="2573338"/>
            <a:ext cx="29337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>
            <a:extLst>
              <a:ext uri="{FF2B5EF4-FFF2-40B4-BE49-F238E27FC236}">
                <a16:creationId xmlns:a16="http://schemas.microsoft.com/office/drawing/2014/main" xmlns="" id="{3D16CFA0-06D7-4E12-94B1-3EA9EC8F32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64F83758-0531-4289-9D02-BBD51A678734}"/>
              </a:ext>
            </a:extLst>
          </p:cNvPr>
          <p:cNvSpPr/>
          <p:nvPr/>
        </p:nvSpPr>
        <p:spPr>
          <a:xfrm>
            <a:off x="493713" y="484188"/>
            <a:ext cx="8648700" cy="1608137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altLang="en-US" sz="3200" b="1" i="1">
                <a:solidFill>
                  <a:srgbClr val="FF3300"/>
                </a:solidFill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</a:rPr>
              <a:t>Nêu ý nghĩa của trạng ngữ trong câu:</a:t>
            </a:r>
          </a:p>
          <a:p>
            <a:pPr>
              <a:defRPr/>
            </a:pPr>
            <a:r>
              <a:rPr lang="en-US" altLang="en-US" sz="3200" b="1" i="1">
                <a:solidFill>
                  <a:schemeClr val="bg1"/>
                </a:solidFill>
              </a:rPr>
              <a:t>             </a:t>
            </a:r>
            <a:r>
              <a:rPr lang="en-US" altLang="en-US" sz="3200" b="1" i="1">
                <a:solidFill>
                  <a:srgbClr val="663300"/>
                </a:solidFill>
              </a:rPr>
              <a:t>Trong vườn</a:t>
            </a:r>
            <a:r>
              <a:rPr lang="en-US" altLang="en-US" sz="3200" b="1">
                <a:solidFill>
                  <a:srgbClr val="663300"/>
                </a:solidFill>
              </a:rPr>
              <a:t>, chim hót véo.</a:t>
            </a:r>
            <a:r>
              <a:rPr lang="en-US" sz="3200" b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E728235-1533-4706-867B-4A79106535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603375"/>
            <a:ext cx="16002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D23EEA19-597E-47E8-9DD1-4A35D6AEF0F6}"/>
              </a:ext>
            </a:extLst>
          </p:cNvPr>
          <p:cNvSpPr/>
          <p:nvPr/>
        </p:nvSpPr>
        <p:spPr>
          <a:xfrm>
            <a:off x="8991600" y="5724525"/>
            <a:ext cx="2774950" cy="84137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Chỉ nơi chốn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148425D-DE32-4AF3-BB89-4E699653F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2813050"/>
            <a:ext cx="2935288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DA056DA9-6839-42E9-92ED-DB0E56EE4563}"/>
              </a:ext>
            </a:extLst>
          </p:cNvPr>
          <p:cNvSpPr/>
          <p:nvPr/>
        </p:nvSpPr>
        <p:spPr>
          <a:xfrm>
            <a:off x="3227388" y="5724525"/>
            <a:ext cx="2773362" cy="84137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Nguyên nhân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97B103D-845C-443D-A920-F332EA6A8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2573338"/>
            <a:ext cx="2935288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EAFE290E-1CD2-48B5-B144-6C6CFAA807E5}"/>
              </a:ext>
            </a:extLst>
          </p:cNvPr>
          <p:cNvSpPr/>
          <p:nvPr/>
        </p:nvSpPr>
        <p:spPr>
          <a:xfrm>
            <a:off x="6059488" y="5724525"/>
            <a:ext cx="2774950" cy="84137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Mục đích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5B492EF-722A-497C-9FFA-077F71D25E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2573338"/>
            <a:ext cx="29337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14D634A-D98E-4CFB-931D-39F6BFAAC6F8}"/>
              </a:ext>
            </a:extLst>
          </p:cNvPr>
          <p:cNvSpPr/>
          <p:nvPr/>
        </p:nvSpPr>
        <p:spPr>
          <a:xfrm>
            <a:off x="395288" y="5746750"/>
            <a:ext cx="2773362" cy="84137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Chỉ thời gian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19" grpId="1" animBg="1"/>
      <p:bldP spid="19" grpId="2" animBg="1"/>
      <p:bldP spid="21" grpId="0" animBg="1"/>
      <p:bldP spid="2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xmlns="" id="{3A46875C-9FF8-4B25-96E7-2635CC4EF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413" y="88423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5C388806-C4B0-4738-B74C-A05A41A168E3}"/>
              </a:ext>
            </a:extLst>
          </p:cNvPr>
          <p:cNvSpPr/>
          <p:nvPr/>
        </p:nvSpPr>
        <p:spPr>
          <a:xfrm>
            <a:off x="315913" y="1379538"/>
            <a:ext cx="2740025" cy="2362200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/>
              <a:t>Chúc </a:t>
            </a:r>
            <a:endParaRPr lang="en-US" sz="3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E9560826-3720-40E9-93C5-8B6F2BA05EC2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Mừng</a:t>
            </a:r>
            <a:endParaRPr lang="en-US" sz="3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0612D2AB-FFF8-4B6B-B875-6131A6C9032F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Nhé.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C632E2D9-4E9D-4DB7-89A8-FF51D240DFBE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Bạn</a:t>
            </a:r>
            <a:endParaRPr lang="en-US" sz="36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030AEDA-1B8B-473F-9CE4-E1B58253C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3436938"/>
            <a:ext cx="2651125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xmlns="" id="{E4D29283-8878-4AAE-AC7F-8603D06C2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5" y="1143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339" name="Text Box 26">
            <a:extLst>
              <a:ext uri="{FF2B5EF4-FFF2-40B4-BE49-F238E27FC236}">
                <a16:creationId xmlns:a16="http://schemas.microsoft.com/office/drawing/2014/main" xmlns="" id="{934859C1-D99B-42F9-AE3C-8E22E598A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1765300"/>
            <a:ext cx="2133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I. Nhận xét:</a:t>
            </a:r>
          </a:p>
        </p:txBody>
      </p:sp>
      <p:sp>
        <p:nvSpPr>
          <p:cNvPr id="14340" name="Text Box 28">
            <a:extLst>
              <a:ext uri="{FF2B5EF4-FFF2-40B4-BE49-F238E27FC236}">
                <a16:creationId xmlns:a16="http://schemas.microsoft.com/office/drawing/2014/main" xmlns="" id="{B5E69F29-54B5-497D-85C9-7120CFC3D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2238375"/>
            <a:ext cx="89916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Bài 1. Tìm trạng ngữ trong những câu sau và cho biết chúng bổ sung ý nghĩa gì cho câu.</a:t>
            </a:r>
          </a:p>
        </p:txBody>
      </p:sp>
      <p:sp>
        <p:nvSpPr>
          <p:cNvPr id="14341" name="Text Box 29">
            <a:extLst>
              <a:ext uri="{FF2B5EF4-FFF2-40B4-BE49-F238E27FC236}">
                <a16:creationId xmlns:a16="http://schemas.microsoft.com/office/drawing/2014/main" xmlns="" id="{717723EB-5AE8-4018-8015-41AE531FF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192463"/>
            <a:ext cx="86328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a) Trước nhà, mấy cây hoa giấy nở tưng bừng.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                                       </a:t>
            </a:r>
            <a:r>
              <a:rPr lang="en-US" altLang="en-US" sz="2800" i="1">
                <a:solidFill>
                  <a:srgbClr val="003300"/>
                </a:solidFill>
                <a:latin typeface="Times New Roman" panose="02020603050405020304" pitchFamily="18" charset="0"/>
              </a:rPr>
              <a:t>Trần Hoài Dương</a:t>
            </a:r>
          </a:p>
        </p:txBody>
      </p:sp>
      <p:sp>
        <p:nvSpPr>
          <p:cNvPr id="14342" name="Rectangle 19">
            <a:extLst>
              <a:ext uri="{FF2B5EF4-FFF2-40B4-BE49-F238E27FC236}">
                <a16:creationId xmlns:a16="http://schemas.microsoft.com/office/drawing/2014/main" xmlns="" id="{14B179A8-6C37-49CE-94FF-69443A16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343400"/>
            <a:ext cx="8686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0000CC"/>
                </a:solidFill>
                <a:latin typeface="Times New Roman" panose="02020603050405020304" pitchFamily="18" charset="0"/>
              </a:rPr>
              <a:t>b)Trên các lề phố, trước cổng các cơ quan, trên mặt đường nhựa, từ khắp năm cửa ô trở vào, hoa sấu vẫn nở, vẫn vương vãi khắp thủ đô.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                                         </a:t>
            </a:r>
            <a:r>
              <a:rPr lang="en-US" altLang="en-US" sz="2800" i="1">
                <a:solidFill>
                  <a:schemeClr val="tx1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</a:rPr>
              <a:t> Nguyễn Tuân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343" name="Text Box 2">
            <a:extLst>
              <a:ext uri="{FF2B5EF4-FFF2-40B4-BE49-F238E27FC236}">
                <a16:creationId xmlns:a16="http://schemas.microsoft.com/office/drawing/2014/main" xmlns="" id="{A76FDE5C-B0D6-4707-9060-5D0C7BD83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-77788"/>
            <a:ext cx="8305800" cy="138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  <a:r>
              <a:rPr lang="en-US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</a:t>
            </a:r>
            <a:r>
              <a:rPr lang="en-US" alt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</a:t>
            </a:r>
            <a:r>
              <a:rPr lang="en-US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sz="28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1492</TotalTime>
  <Words>878</Words>
  <Application>Microsoft Office PowerPoint</Application>
  <PresentationFormat>Custom</PresentationFormat>
  <Paragraphs>103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- ETH0 -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HP</cp:lastModifiedBy>
  <cp:revision>134</cp:revision>
  <dcterms:created xsi:type="dcterms:W3CDTF">2011-04-09T00:45:25Z</dcterms:created>
  <dcterms:modified xsi:type="dcterms:W3CDTF">2022-04-17T14:59:16Z</dcterms:modified>
</cp:coreProperties>
</file>