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429" r:id="rId2"/>
    <p:sldId id="620" r:id="rId3"/>
    <p:sldId id="633" r:id="rId4"/>
    <p:sldId id="634" r:id="rId5"/>
    <p:sldId id="635" r:id="rId6"/>
    <p:sldId id="636" r:id="rId7"/>
    <p:sldId id="637" r:id="rId8"/>
    <p:sldId id="638" r:id="rId9"/>
    <p:sldId id="639" r:id="rId10"/>
    <p:sldId id="640" r:id="rId11"/>
    <p:sldId id="641" r:id="rId12"/>
    <p:sldId id="642" r:id="rId13"/>
    <p:sldId id="643" r:id="rId14"/>
    <p:sldId id="644" r:id="rId15"/>
    <p:sldId id="364"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516" autoAdjust="0"/>
  </p:normalViewPr>
  <p:slideViewPr>
    <p:cSldViewPr>
      <p:cViewPr varScale="1">
        <p:scale>
          <a:sx n="86" d="100"/>
          <a:sy n="86" d="100"/>
        </p:scale>
        <p:origin x="-858"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C8DED3-7A71-44B5-A23F-04BD276A6A04}" type="datetimeFigureOut">
              <a:rPr lang="en-US" smtClean="0"/>
              <a:t>4/2/2023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8DE49A-6AED-46BF-8EFD-A3F7DE595BFB}" type="slidenum">
              <a:rPr lang="en-US" smtClean="0"/>
              <a:t>‹#›</a:t>
            </a:fld>
            <a:endParaRPr lang="en-US"/>
          </a:p>
        </p:txBody>
      </p:sp>
    </p:spTree>
    <p:extLst>
      <p:ext uri="{BB962C8B-B14F-4D97-AF65-F5344CB8AC3E}">
        <p14:creationId xmlns:p14="http://schemas.microsoft.com/office/powerpoint/2010/main" val="2766586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8DE49A-6AED-46BF-8EFD-A3F7DE595BFB}" type="slidenum">
              <a:rPr lang="en-US" smtClean="0"/>
              <a:t>15</a:t>
            </a:fld>
            <a:endParaRPr lang="en-US"/>
          </a:p>
        </p:txBody>
      </p:sp>
    </p:spTree>
    <p:extLst>
      <p:ext uri="{BB962C8B-B14F-4D97-AF65-F5344CB8AC3E}">
        <p14:creationId xmlns:p14="http://schemas.microsoft.com/office/powerpoint/2010/main" val="1551068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2900190"/>
            <a:ext cx="9144000" cy="224331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290019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1989233"/>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200150"/>
            <a:ext cx="9144000" cy="382905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3789409"/>
            <a:ext cx="5637010" cy="66158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FB99C5D-967B-49F0-8FAE-B3707F5FC772}" type="datetimeFigureOut">
              <a:rPr lang="en-US" smtClean="0"/>
              <a:t>4/2/2023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
        <p:nvSpPr>
          <p:cNvPr id="2" name="Title 1"/>
          <p:cNvSpPr>
            <a:spLocks noGrp="1"/>
          </p:cNvSpPr>
          <p:nvPr>
            <p:ph type="ctrTitle"/>
          </p:nvPr>
        </p:nvSpPr>
        <p:spPr>
          <a:xfrm>
            <a:off x="817582" y="2349218"/>
            <a:ext cx="7175351" cy="1344875"/>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548639"/>
            <a:ext cx="6400800" cy="260604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B99C5D-967B-49F0-8FAE-B3707F5FC772}" type="datetimeFigureOut">
              <a:rPr lang="en-US" smtClean="0"/>
              <a:t>4/2/2023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282388"/>
            <a:ext cx="2057400" cy="3928754"/>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4" y="548640"/>
            <a:ext cx="4829287" cy="367104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B99C5D-967B-49F0-8FAE-B3707F5FC772}" type="datetimeFigureOut">
              <a:rPr lang="en-US" smtClean="0"/>
              <a:t>4/2/2023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5614" y="171450"/>
            <a:ext cx="8231187" cy="44207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05BD253A-84BD-4A09-8FD1-F8289F94A793}" type="slidenum">
              <a:rPr lang="en-US" altLang="vi-VN"/>
              <a:pPr/>
              <a:t>‹#›</a:t>
            </a:fld>
            <a:endParaRPr lang="en-US" altLang="vi-VN"/>
          </a:p>
        </p:txBody>
      </p:sp>
    </p:spTree>
    <p:extLst>
      <p:ext uri="{BB962C8B-B14F-4D97-AF65-F5344CB8AC3E}">
        <p14:creationId xmlns:p14="http://schemas.microsoft.com/office/powerpoint/2010/main" val="3846977193"/>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B99C5D-967B-49F0-8FAE-B3707F5FC772}" type="datetimeFigureOut">
              <a:rPr lang="en-US" smtClean="0"/>
              <a:t>4/2/2023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548640"/>
            <a:ext cx="6400800" cy="26060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2900190"/>
            <a:ext cx="9144000" cy="224331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290019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989233"/>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200150"/>
            <a:ext cx="9144000" cy="382905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1629486"/>
            <a:ext cx="5966666" cy="1817510"/>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3455633"/>
            <a:ext cx="5970494" cy="626595"/>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B99C5D-967B-49F0-8FAE-B3707F5FC772}" type="datetimeFigureOut">
              <a:rPr lang="en-US" smtClean="0"/>
              <a:t>4/2/2023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FB99C5D-967B-49F0-8FAE-B3707F5FC772}" type="datetimeFigureOut">
              <a:rPr lang="en-US" smtClean="0"/>
              <a:t>4/2/2023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52E18-C37F-4C72-A1ED-A580558D164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548639"/>
            <a:ext cx="3346704" cy="26060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548640"/>
            <a:ext cx="3346704" cy="26060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548640"/>
            <a:ext cx="3346704" cy="47982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050245"/>
            <a:ext cx="3346704" cy="20574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548640"/>
            <a:ext cx="3346704" cy="47982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049274"/>
            <a:ext cx="3346704" cy="20574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FB99C5D-967B-49F0-8FAE-B3707F5FC772}" type="datetimeFigureOut">
              <a:rPr lang="en-US" smtClean="0"/>
              <a:t>4/2/2023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C52E18-C37F-4C72-A1ED-A580558D164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B99C5D-967B-49F0-8FAE-B3707F5FC772}" type="datetimeFigureOut">
              <a:rPr lang="en-US" smtClean="0"/>
              <a:t>4/2/2023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99C5D-967B-49F0-8FAE-B3707F5FC772}" type="datetimeFigureOut">
              <a:rPr lang="en-US" smtClean="0"/>
              <a:t>4/2/2023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6" y="1657350"/>
            <a:ext cx="3636085" cy="943870"/>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6" y="548640"/>
            <a:ext cx="4017085" cy="3671048"/>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2623351"/>
            <a:ext cx="3388660" cy="16046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B99C5D-967B-49F0-8FAE-B3707F5FC772}" type="datetimeFigureOut">
              <a:rPr lang="en-US" smtClean="0"/>
              <a:t>4/2/2023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2900190"/>
            <a:ext cx="9144000" cy="224331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290019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1989233"/>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200150"/>
            <a:ext cx="9144000" cy="382905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857250"/>
            <a:ext cx="4114800" cy="2345855"/>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757865"/>
            <a:ext cx="3694114" cy="1622265"/>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B99C5D-967B-49F0-8FAE-B3707F5FC772}" type="datetimeFigureOut">
              <a:rPr lang="en-US" smtClean="0"/>
              <a:t>4/2/2023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52E18-C37F-4C72-A1ED-A580558D1645}" type="slidenum">
              <a:rPr lang="en-US" smtClean="0"/>
              <a:t>‹#›</a:t>
            </a:fld>
            <a:endParaRPr lang="en-US"/>
          </a:p>
        </p:txBody>
      </p:sp>
      <p:sp>
        <p:nvSpPr>
          <p:cNvPr id="2" name="Title 1"/>
          <p:cNvSpPr>
            <a:spLocks noGrp="1"/>
          </p:cNvSpPr>
          <p:nvPr>
            <p:ph type="title"/>
          </p:nvPr>
        </p:nvSpPr>
        <p:spPr>
          <a:xfrm>
            <a:off x="727268" y="3348316"/>
            <a:ext cx="6383538" cy="85725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3829050"/>
            <a:ext cx="9144000" cy="131445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2905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826228"/>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200150"/>
            <a:ext cx="9144000" cy="382905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90" y="3279126"/>
            <a:ext cx="6512511" cy="85725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549195"/>
            <a:ext cx="6400800" cy="26060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4629150"/>
            <a:ext cx="2514600" cy="273844"/>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FB99C5D-967B-49F0-8FAE-B3707F5FC772}" type="datetimeFigureOut">
              <a:rPr lang="en-US" smtClean="0"/>
              <a:t>4/2/2023</a:t>
            </a:fld>
            <a:endParaRPr lang="en-US"/>
          </a:p>
        </p:txBody>
      </p:sp>
      <p:sp>
        <p:nvSpPr>
          <p:cNvPr id="5" name="Footer Placeholder 4"/>
          <p:cNvSpPr>
            <a:spLocks noGrp="1"/>
          </p:cNvSpPr>
          <p:nvPr>
            <p:ph type="ftr" sz="quarter" idx="3"/>
          </p:nvPr>
        </p:nvSpPr>
        <p:spPr>
          <a:xfrm>
            <a:off x="457200" y="4629150"/>
            <a:ext cx="3352801" cy="273844"/>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4629150"/>
            <a:ext cx="1828800" cy="273844"/>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EC52E18-C37F-4C72-A1ED-A580558D16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gif"/><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ctrTitle"/>
          </p:nvPr>
        </p:nvSpPr>
        <p:spPr>
          <a:xfrm>
            <a:off x="827088" y="69850"/>
            <a:ext cx="5632450" cy="869950"/>
          </a:xfrm>
        </p:spPr>
        <p:txBody>
          <a:bodyPr/>
          <a:lstStyle/>
          <a:p>
            <a:pPr marL="182563"/>
            <a:r>
              <a:rPr lang="en-US" altLang="en-US" sz="2400" b="1" dirty="0" smtClean="0">
                <a:latin typeface="Times New Roman" panose="02020603050405020304" pitchFamily="18" charset="0"/>
                <a:cs typeface="Times New Roman" panose="02020603050405020304" pitchFamily="18" charset="0"/>
              </a:rPr>
              <a:t>     </a:t>
            </a:r>
            <a:r>
              <a:rPr lang="vi-VN" altLang="en-US" sz="2400" b="1" dirty="0" smtClean="0">
                <a:latin typeface="Times New Roman" panose="02020603050405020304" pitchFamily="18" charset="0"/>
                <a:cs typeface="Times New Roman" panose="02020603050405020304" pitchFamily="18" charset="0"/>
              </a:rPr>
              <a:t>TRƯỜNG TH GIANG BIÊN</a:t>
            </a:r>
            <a:br>
              <a:rPr lang="vi-VN" altLang="en-US" sz="2400" b="1" dirty="0" smtClean="0">
                <a:latin typeface="Times New Roman" panose="02020603050405020304" pitchFamily="18" charset="0"/>
                <a:cs typeface="Times New Roman" panose="02020603050405020304" pitchFamily="18" charset="0"/>
              </a:rPr>
            </a:br>
            <a:r>
              <a:rPr lang="en-US" altLang="en-US" sz="2400" b="1" dirty="0" smtClean="0">
                <a:latin typeface="Times New Roman" panose="02020603050405020304" pitchFamily="18" charset="0"/>
                <a:cs typeface="Times New Roman" panose="02020603050405020304" pitchFamily="18" charset="0"/>
              </a:rPr>
              <a:t>                                </a:t>
            </a:r>
          </a:p>
        </p:txBody>
      </p:sp>
      <p:sp>
        <p:nvSpPr>
          <p:cNvPr id="3" name="Subtitle 2">
            <a:extLst>
              <a:ext uri="{FF2B5EF4-FFF2-40B4-BE49-F238E27FC236}">
                <a16:creationId xmlns="" xmlns:a16="http://schemas.microsoft.com/office/drawing/2014/main" id="{56DE42D4-AD39-4749-86CA-7A465CDB99E7}"/>
              </a:ext>
            </a:extLst>
          </p:cNvPr>
          <p:cNvSpPr>
            <a:spLocks noGrp="1"/>
          </p:cNvSpPr>
          <p:nvPr>
            <p:ph type="subTitle" idx="1"/>
          </p:nvPr>
        </p:nvSpPr>
        <p:spPr>
          <a:xfrm>
            <a:off x="1946741" y="2607305"/>
            <a:ext cx="6199188" cy="1365250"/>
          </a:xfrm>
        </p:spPr>
        <p:txBody>
          <a:bodyPr>
            <a:normAutofit/>
          </a:bodyPr>
          <a:lstStyle/>
          <a:p>
            <a:pPr algn="ctr">
              <a:defRPr/>
            </a:pPr>
            <a:r>
              <a:rPr lang="en-US"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LỚP : 4</a:t>
            </a:r>
            <a:endParaRPr lang="vi-VN" sz="32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endParaRPr>
          </a:p>
          <a:p>
            <a:pPr>
              <a:defRPr/>
            </a:pPr>
            <a:r>
              <a:rPr lang="en-US" sz="3200" b="1" dirty="0" err="1"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Tuần</a:t>
            </a:r>
            <a:r>
              <a:rPr lang="en-US"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31 </a:t>
            </a:r>
            <a:r>
              <a:rPr lang="vi-VN"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a:t>
            </a:r>
            <a:r>
              <a:rPr lang="en-US" sz="32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3200" b="1" dirty="0" err="1"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Nghe</a:t>
            </a:r>
            <a:r>
              <a:rPr lang="en-US"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3200" b="1" dirty="0" err="1"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lời</a:t>
            </a:r>
            <a:r>
              <a:rPr lang="en-US"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3200" b="1" dirty="0" err="1"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chim</a:t>
            </a:r>
            <a:r>
              <a:rPr lang="en-US"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3200" b="1" dirty="0" err="1"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nói</a:t>
            </a:r>
            <a:r>
              <a:rPr lang="en-US" sz="32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endParaRPr lang="vi-VN" sz="32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endParaRPr>
          </a:p>
        </p:txBody>
      </p:sp>
      <p:sp>
        <p:nvSpPr>
          <p:cNvPr id="6" name="TextBox 5"/>
          <p:cNvSpPr txBox="1"/>
          <p:nvPr/>
        </p:nvSpPr>
        <p:spPr>
          <a:xfrm>
            <a:off x="2970075" y="1185007"/>
            <a:ext cx="3196709" cy="584775"/>
          </a:xfrm>
          <a:prstGeom prst="rect">
            <a:avLst/>
          </a:prstGeom>
          <a:noFill/>
        </p:spPr>
        <p:txBody>
          <a:bodyPr wrap="none">
            <a:spAutoFit/>
          </a:bodyPr>
          <a:lstStyle/>
          <a:p>
            <a:pPr algn="ctr">
              <a:defRPr/>
            </a:pPr>
            <a:r>
              <a:rPr lang="en-US" altLang="zh-CN"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Utm aw"/>
                <a:ea typeface=".黑体-日本语" panose="02000500000000000000" pitchFamily="2" charset="-122"/>
                <a:cs typeface=".黑体-日本语" panose="02000500000000000000" pitchFamily="2" charset="-122"/>
                <a:sym typeface="+mn-lt"/>
              </a:rPr>
              <a:t>《CHÍNH TẢ </a:t>
            </a:r>
            <a:r>
              <a:rPr lang="en-US" altLang="zh-CN"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Utm aw"/>
                <a:ea typeface=".黑体-日本语" panose="02000500000000000000" pitchFamily="2" charset="-122"/>
                <a:cs typeface=".黑体-日本语" panose="02000500000000000000" pitchFamily="2" charset="-122"/>
                <a:sym typeface="+mn-lt"/>
              </a:rPr>
              <a:t>》 </a:t>
            </a:r>
          </a:p>
        </p:txBody>
      </p:sp>
      <p:pic>
        <p:nvPicPr>
          <p:cNvPr id="43014" name="Picture 7" descr="flowerb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5413" y="527050"/>
            <a:ext cx="5064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5" name="Picture 4" descr="rose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1917700"/>
            <a:ext cx="2209800" cy="315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6" name="Picture 4" descr="rose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12000" y="46038"/>
            <a:ext cx="2032000" cy="315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362533" y="2389299"/>
            <a:ext cx="4572000" cy="646331"/>
          </a:xfrm>
          <a:prstGeom prst="rect">
            <a:avLst/>
          </a:prstGeom>
        </p:spPr>
        <p:txBody>
          <a:bodyPr>
            <a:spAutoFit/>
          </a:bodyPr>
          <a:lstStyle/>
          <a:p>
            <a:pPr algn="ctr"/>
            <a:endParaRPr lang="en-US" b="1" kern="10" dirty="0" smtClean="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a:p>
            <a:pPr algn="ctr"/>
            <a:endParaRPr lang="en-US" b="1" kern="10" dirty="0" smtClean="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2605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1" name="Text Box 7"/>
          <p:cNvSpPr txBox="1">
            <a:spLocks noChangeArrowheads="1"/>
          </p:cNvSpPr>
          <p:nvPr/>
        </p:nvSpPr>
        <p:spPr bwMode="auto">
          <a:xfrm>
            <a:off x="1257300" y="1165623"/>
            <a:ext cx="6629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400" b="1">
                <a:solidFill>
                  <a:srgbClr val="FF0000"/>
                </a:solidFill>
              </a:rPr>
              <a:t>Bài 2a:</a:t>
            </a:r>
          </a:p>
          <a:p>
            <a:pPr eaLnBrk="1" hangingPunct="1"/>
            <a:r>
              <a:rPr lang="en-US" altLang="vi-VN" sz="2400" b="1"/>
              <a:t>-Tìm 3 trường hợp chỉ viết với l, không viết với n.</a:t>
            </a:r>
          </a:p>
          <a:p>
            <a:pPr eaLnBrk="1" hangingPunct="1"/>
            <a:r>
              <a:rPr lang="en-US" altLang="vi-VN" sz="2400" b="1"/>
              <a:t>-Tìm 3 trường hợp chỉ viết với n, không viết với l</a:t>
            </a:r>
            <a:r>
              <a:rPr lang="en-US" altLang="vi-VN" sz="2100" b="1"/>
              <a:t>.</a:t>
            </a:r>
          </a:p>
        </p:txBody>
      </p:sp>
      <p:graphicFrame>
        <p:nvGraphicFramePr>
          <p:cNvPr id="31765" name="Group 21"/>
          <p:cNvGraphicFramePr>
            <a:graphicFrameLocks noGrp="1"/>
          </p:cNvGraphicFramePr>
          <p:nvPr>
            <p:ph/>
          </p:nvPr>
        </p:nvGraphicFramePr>
        <p:xfrm>
          <a:off x="1143000" y="2511029"/>
          <a:ext cx="6858000" cy="1432324"/>
        </p:xfrm>
        <a:graphic>
          <a:graphicData uri="http://schemas.openxmlformats.org/drawingml/2006/table">
            <a:tbl>
              <a:tblPr/>
              <a:tblGrid>
                <a:gridCol w="3429000">
                  <a:extLst>
                    <a:ext uri="{9D8B030D-6E8A-4147-A177-3AD203B41FA5}">
                      <a16:colId xmlns="" xmlns:a16="http://schemas.microsoft.com/office/drawing/2014/main" val="20000"/>
                    </a:ext>
                  </a:extLst>
                </a:gridCol>
                <a:gridCol w="3429000">
                  <a:extLst>
                    <a:ext uri="{9D8B030D-6E8A-4147-A177-3AD203B41FA5}">
                      <a16:colId xmlns="" xmlns:a16="http://schemas.microsoft.com/office/drawing/2014/main" val="20001"/>
                    </a:ext>
                  </a:extLst>
                </a:gridCol>
              </a:tblGrid>
              <a:tr h="48004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700" b="1" i="0" u="none" strike="noStrike" cap="none" normalizeH="0" baseline="0" dirty="0" smtClean="0">
                          <a:ln>
                            <a:noFill/>
                          </a:ln>
                          <a:solidFill>
                            <a:srgbClr val="FF0000"/>
                          </a:solidFill>
                          <a:effectLst/>
                          <a:latin typeface="Times New Roman" pitchFamily="18" charset="0"/>
                        </a:rPr>
                        <a:t>l</a:t>
                      </a:r>
                    </a:p>
                  </a:txBody>
                  <a:tcPr marL="68580" marR="68580" marT="34282" marB="3428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700" b="1" i="0" u="none" strike="noStrike" cap="none" normalizeH="0" baseline="0" dirty="0" smtClean="0">
                          <a:ln>
                            <a:noFill/>
                          </a:ln>
                          <a:solidFill>
                            <a:srgbClr val="FF0000"/>
                          </a:solidFill>
                          <a:effectLst/>
                          <a:latin typeface="Times New Roman" pitchFamily="18" charset="0"/>
                        </a:rPr>
                        <a:t>n</a:t>
                      </a:r>
                    </a:p>
                  </a:txBody>
                  <a:tcPr marL="68580" marR="68580" marT="34282" marB="3428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95228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700" b="1" i="0" u="none" strike="noStrike" cap="none" normalizeH="0" baseline="0" smtClean="0">
                        <a:ln>
                          <a:noFill/>
                        </a:ln>
                        <a:solidFill>
                          <a:srgbClr val="FF0000"/>
                        </a:solidFill>
                        <a:effectLst/>
                        <a:latin typeface="Times New Roman" pitchFamily="18" charset="0"/>
                      </a:endParaRPr>
                    </a:p>
                  </a:txBody>
                  <a:tcPr marL="68580" marR="68580" marT="34282" marB="3428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700" b="1" i="0" u="none" strike="noStrike" cap="none" normalizeH="0" baseline="0" dirty="0" smtClean="0">
                        <a:ln>
                          <a:noFill/>
                        </a:ln>
                        <a:solidFill>
                          <a:srgbClr val="FF0000"/>
                        </a:solidFill>
                        <a:effectLst/>
                        <a:latin typeface="Times New Roman" pitchFamily="18" charset="0"/>
                      </a:endParaRPr>
                    </a:p>
                  </a:txBody>
                  <a:tcPr marL="68580" marR="68580" marT="34282" marB="3428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bl>
          </a:graphicData>
        </a:graphic>
      </p:graphicFrame>
      <p:sp>
        <p:nvSpPr>
          <p:cNvPr id="31766" name="Text Box 22"/>
          <p:cNvSpPr txBox="1">
            <a:spLocks noChangeArrowheads="1"/>
          </p:cNvSpPr>
          <p:nvPr/>
        </p:nvSpPr>
        <p:spPr bwMode="auto">
          <a:xfrm>
            <a:off x="1143000" y="3200400"/>
            <a:ext cx="337185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              lãi, lênh, lượt, lươn, láng, lệch, lột, loạn, loài,…</a:t>
            </a:r>
          </a:p>
        </p:txBody>
      </p:sp>
      <p:sp>
        <p:nvSpPr>
          <p:cNvPr id="31767" name="Text Box 23"/>
          <p:cNvSpPr txBox="1">
            <a:spLocks noChangeArrowheads="1"/>
          </p:cNvSpPr>
          <p:nvPr/>
        </p:nvSpPr>
        <p:spPr bwMode="auto">
          <a:xfrm>
            <a:off x="1143000" y="3211116"/>
            <a:ext cx="11430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solidFill>
                  <a:srgbClr val="FF0000"/>
                </a:solidFill>
              </a:rPr>
              <a:t>M:làm</a:t>
            </a:r>
            <a:r>
              <a:rPr lang="en-US" altLang="vi-VN" sz="2100" b="1"/>
              <a:t>, </a:t>
            </a:r>
            <a:endParaRPr lang="en-US" altLang="vi-VN" sz="2100"/>
          </a:p>
        </p:txBody>
      </p:sp>
      <p:sp>
        <p:nvSpPr>
          <p:cNvPr id="31768" name="Text Box 24"/>
          <p:cNvSpPr txBox="1">
            <a:spLocks noChangeArrowheads="1"/>
          </p:cNvSpPr>
          <p:nvPr/>
        </p:nvSpPr>
        <p:spPr bwMode="auto">
          <a:xfrm>
            <a:off x="4572000" y="3211116"/>
            <a:ext cx="131445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100" b="1"/>
              <a:t>M: này,</a:t>
            </a:r>
          </a:p>
        </p:txBody>
      </p:sp>
      <p:sp>
        <p:nvSpPr>
          <p:cNvPr id="31769" name="Text Box 25"/>
          <p:cNvSpPr txBox="1">
            <a:spLocks noChangeArrowheads="1"/>
          </p:cNvSpPr>
          <p:nvPr/>
        </p:nvSpPr>
        <p:spPr bwMode="auto">
          <a:xfrm>
            <a:off x="4572000" y="3233738"/>
            <a:ext cx="34290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solidFill>
                  <a:srgbClr val="FF0000"/>
                </a:solidFill>
              </a:rPr>
              <a:t>            </a:t>
            </a:r>
            <a:r>
              <a:rPr lang="en-US" altLang="vi-VN" sz="2100" b="1"/>
              <a:t>   nến, nằm, nượp, nếu, nước, nếp, nấu,…</a:t>
            </a:r>
          </a:p>
        </p:txBody>
      </p:sp>
    </p:spTree>
    <p:extLst>
      <p:ext uri="{BB962C8B-B14F-4D97-AF65-F5344CB8AC3E}">
        <p14:creationId xmlns:p14="http://schemas.microsoft.com/office/powerpoint/2010/main" val="1097067559"/>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1751"/>
                                        </p:tgtEl>
                                        <p:attrNameLst>
                                          <p:attrName>style.visibility</p:attrName>
                                        </p:attrNameLst>
                                      </p:cBhvr>
                                      <p:to>
                                        <p:strVal val="visible"/>
                                      </p:to>
                                    </p:set>
                                    <p:anim calcmode="discrete" valueType="clr">
                                      <p:cBhvr override="childStyle">
                                        <p:cTn id="7" dur="80"/>
                                        <p:tgtEl>
                                          <p:spTgt spid="3175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51"/>
                                        </p:tgtEl>
                                        <p:attrNameLst>
                                          <p:attrName>fillcolor</p:attrName>
                                        </p:attrNameLst>
                                      </p:cBhvr>
                                      <p:tavLst>
                                        <p:tav tm="0">
                                          <p:val>
                                            <p:clrVal>
                                              <a:schemeClr val="accent2"/>
                                            </p:clrVal>
                                          </p:val>
                                        </p:tav>
                                        <p:tav tm="50000">
                                          <p:val>
                                            <p:clrVal>
                                              <a:schemeClr val="hlink"/>
                                            </p:clrVal>
                                          </p:val>
                                        </p:tav>
                                      </p:tavLst>
                                    </p:anim>
                                    <p:set>
                                      <p:cBhvr>
                                        <p:cTn id="9" dur="80"/>
                                        <p:tgtEl>
                                          <p:spTgt spid="31751"/>
                                        </p:tgtEl>
                                        <p:attrNameLst>
                                          <p:attrName>fill.type</p:attrName>
                                        </p:attrNameLst>
                                      </p:cBhvr>
                                      <p:to>
                                        <p:strVal val="solid"/>
                                      </p:to>
                                    </p:set>
                                  </p:childTnLst>
                                </p:cTn>
                              </p:par>
                            </p:childTnLst>
                          </p:cTn>
                        </p:par>
                        <p:par>
                          <p:cTn id="10" fill="hold" nodeType="afterGroup">
                            <p:stCondLst>
                              <p:cond delay="3480"/>
                            </p:stCondLst>
                            <p:childTnLst>
                              <p:par>
                                <p:cTn id="11" presetID="2" presetClass="entr" presetSubtype="4" fill="hold" nodeType="afterEffect">
                                  <p:stCondLst>
                                    <p:cond delay="0"/>
                                  </p:stCondLst>
                                  <p:childTnLst>
                                    <p:set>
                                      <p:cBhvr>
                                        <p:cTn id="12" dur="1" fill="hold">
                                          <p:stCondLst>
                                            <p:cond delay="0"/>
                                          </p:stCondLst>
                                        </p:cTn>
                                        <p:tgtEl>
                                          <p:spTgt spid="31765"/>
                                        </p:tgtEl>
                                        <p:attrNameLst>
                                          <p:attrName>style.visibility</p:attrName>
                                        </p:attrNameLst>
                                      </p:cBhvr>
                                      <p:to>
                                        <p:strVal val="visible"/>
                                      </p:to>
                                    </p:set>
                                    <p:anim calcmode="lin" valueType="num">
                                      <p:cBhvr additive="base">
                                        <p:cTn id="13" dur="500" fill="hold"/>
                                        <p:tgtEl>
                                          <p:spTgt spid="31765"/>
                                        </p:tgtEl>
                                        <p:attrNameLst>
                                          <p:attrName>ppt_x</p:attrName>
                                        </p:attrNameLst>
                                      </p:cBhvr>
                                      <p:tavLst>
                                        <p:tav tm="0">
                                          <p:val>
                                            <p:strVal val="#ppt_x"/>
                                          </p:val>
                                        </p:tav>
                                        <p:tav tm="100000">
                                          <p:val>
                                            <p:strVal val="#ppt_x"/>
                                          </p:val>
                                        </p:tav>
                                      </p:tavLst>
                                    </p:anim>
                                    <p:anim calcmode="lin" valueType="num">
                                      <p:cBhvr additive="base">
                                        <p:cTn id="14" dur="500" fill="hold"/>
                                        <p:tgtEl>
                                          <p:spTgt spid="31765"/>
                                        </p:tgtEl>
                                        <p:attrNameLst>
                                          <p:attrName>ppt_y</p:attrName>
                                        </p:attrNameLst>
                                      </p:cBhvr>
                                      <p:tavLst>
                                        <p:tav tm="0">
                                          <p:val>
                                            <p:strVal val="1+#ppt_h/2"/>
                                          </p:val>
                                        </p:tav>
                                        <p:tav tm="100000">
                                          <p:val>
                                            <p:strVal val="#ppt_y"/>
                                          </p:val>
                                        </p:tav>
                                      </p:tavLst>
                                    </p:anim>
                                  </p:childTnLst>
                                </p:cTn>
                              </p:par>
                            </p:childTnLst>
                          </p:cTn>
                        </p:par>
                        <p:par>
                          <p:cTn id="15" fill="hold" nodeType="afterGroup">
                            <p:stCondLst>
                              <p:cond delay="3980"/>
                            </p:stCondLst>
                            <p:childTnLst>
                              <p:par>
                                <p:cTn id="16" presetID="2" presetClass="entr" presetSubtype="4" fill="hold" grpId="0" nodeType="afterEffect">
                                  <p:stCondLst>
                                    <p:cond delay="0"/>
                                  </p:stCondLst>
                                  <p:childTnLst>
                                    <p:set>
                                      <p:cBhvr>
                                        <p:cTn id="17" dur="1" fill="hold">
                                          <p:stCondLst>
                                            <p:cond delay="0"/>
                                          </p:stCondLst>
                                        </p:cTn>
                                        <p:tgtEl>
                                          <p:spTgt spid="31767"/>
                                        </p:tgtEl>
                                        <p:attrNameLst>
                                          <p:attrName>style.visibility</p:attrName>
                                        </p:attrNameLst>
                                      </p:cBhvr>
                                      <p:to>
                                        <p:strVal val="visible"/>
                                      </p:to>
                                    </p:set>
                                    <p:anim calcmode="lin" valueType="num">
                                      <p:cBhvr additive="base">
                                        <p:cTn id="18" dur="500" fill="hold"/>
                                        <p:tgtEl>
                                          <p:spTgt spid="31767"/>
                                        </p:tgtEl>
                                        <p:attrNameLst>
                                          <p:attrName>ppt_x</p:attrName>
                                        </p:attrNameLst>
                                      </p:cBhvr>
                                      <p:tavLst>
                                        <p:tav tm="0">
                                          <p:val>
                                            <p:strVal val="#ppt_x"/>
                                          </p:val>
                                        </p:tav>
                                        <p:tav tm="100000">
                                          <p:val>
                                            <p:strVal val="#ppt_x"/>
                                          </p:val>
                                        </p:tav>
                                      </p:tavLst>
                                    </p:anim>
                                    <p:anim calcmode="lin" valueType="num">
                                      <p:cBhvr additive="base">
                                        <p:cTn id="19" dur="500" fill="hold"/>
                                        <p:tgtEl>
                                          <p:spTgt spid="31767"/>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4480"/>
                            </p:stCondLst>
                            <p:childTnLst>
                              <p:par>
                                <p:cTn id="21" presetID="2" presetClass="entr" presetSubtype="4" fill="hold" grpId="0" nodeType="afterEffect">
                                  <p:stCondLst>
                                    <p:cond delay="0"/>
                                  </p:stCondLst>
                                  <p:childTnLst>
                                    <p:set>
                                      <p:cBhvr>
                                        <p:cTn id="22" dur="1" fill="hold">
                                          <p:stCondLst>
                                            <p:cond delay="0"/>
                                          </p:stCondLst>
                                        </p:cTn>
                                        <p:tgtEl>
                                          <p:spTgt spid="31768"/>
                                        </p:tgtEl>
                                        <p:attrNameLst>
                                          <p:attrName>style.visibility</p:attrName>
                                        </p:attrNameLst>
                                      </p:cBhvr>
                                      <p:to>
                                        <p:strVal val="visible"/>
                                      </p:to>
                                    </p:set>
                                    <p:anim calcmode="lin" valueType="num">
                                      <p:cBhvr additive="base">
                                        <p:cTn id="23" dur="500" fill="hold"/>
                                        <p:tgtEl>
                                          <p:spTgt spid="31768"/>
                                        </p:tgtEl>
                                        <p:attrNameLst>
                                          <p:attrName>ppt_x</p:attrName>
                                        </p:attrNameLst>
                                      </p:cBhvr>
                                      <p:tavLst>
                                        <p:tav tm="0">
                                          <p:val>
                                            <p:strVal val="#ppt_x"/>
                                          </p:val>
                                        </p:tav>
                                        <p:tav tm="100000">
                                          <p:val>
                                            <p:strVal val="#ppt_x"/>
                                          </p:val>
                                        </p:tav>
                                      </p:tavLst>
                                    </p:anim>
                                    <p:anim calcmode="lin" valueType="num">
                                      <p:cBhvr additive="base">
                                        <p:cTn id="24" dur="500" fill="hold"/>
                                        <p:tgtEl>
                                          <p:spTgt spid="31768"/>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31766"/>
                                        </p:tgtEl>
                                        <p:attrNameLst>
                                          <p:attrName>style.visibility</p:attrName>
                                        </p:attrNameLst>
                                      </p:cBhvr>
                                      <p:to>
                                        <p:strVal val="visible"/>
                                      </p:to>
                                    </p:set>
                                    <p:anim calcmode="discrete" valueType="clr">
                                      <p:cBhvr override="childStyle">
                                        <p:cTn id="29" dur="80"/>
                                        <p:tgtEl>
                                          <p:spTgt spid="31766"/>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1766"/>
                                        </p:tgtEl>
                                        <p:attrNameLst>
                                          <p:attrName>fillcolor</p:attrName>
                                        </p:attrNameLst>
                                      </p:cBhvr>
                                      <p:tavLst>
                                        <p:tav tm="0">
                                          <p:val>
                                            <p:clrVal>
                                              <a:schemeClr val="accent2"/>
                                            </p:clrVal>
                                          </p:val>
                                        </p:tav>
                                        <p:tav tm="50000">
                                          <p:val>
                                            <p:clrVal>
                                              <a:schemeClr val="hlink"/>
                                            </p:clrVal>
                                          </p:val>
                                        </p:tav>
                                      </p:tavLst>
                                    </p:anim>
                                    <p:set>
                                      <p:cBhvr>
                                        <p:cTn id="31" dur="80"/>
                                        <p:tgtEl>
                                          <p:spTgt spid="31766"/>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31769"/>
                                        </p:tgtEl>
                                        <p:attrNameLst>
                                          <p:attrName>style.visibility</p:attrName>
                                        </p:attrNameLst>
                                      </p:cBhvr>
                                      <p:to>
                                        <p:strVal val="visible"/>
                                      </p:to>
                                    </p:set>
                                    <p:anim calcmode="discrete" valueType="clr">
                                      <p:cBhvr override="childStyle">
                                        <p:cTn id="36" dur="80"/>
                                        <p:tgtEl>
                                          <p:spTgt spid="31769"/>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31769"/>
                                        </p:tgtEl>
                                        <p:attrNameLst>
                                          <p:attrName>fillcolor</p:attrName>
                                        </p:attrNameLst>
                                      </p:cBhvr>
                                      <p:tavLst>
                                        <p:tav tm="0">
                                          <p:val>
                                            <p:clrVal>
                                              <a:schemeClr val="accent2"/>
                                            </p:clrVal>
                                          </p:val>
                                        </p:tav>
                                        <p:tav tm="50000">
                                          <p:val>
                                            <p:clrVal>
                                              <a:schemeClr val="hlink"/>
                                            </p:clrVal>
                                          </p:val>
                                        </p:tav>
                                      </p:tavLst>
                                    </p:anim>
                                    <p:set>
                                      <p:cBhvr>
                                        <p:cTn id="38" dur="80"/>
                                        <p:tgtEl>
                                          <p:spTgt spid="3176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1" grpId="0"/>
      <p:bldP spid="31766" grpId="0"/>
      <p:bldP spid="31767" grpId="0"/>
      <p:bldP spid="31768" grpId="0"/>
      <p:bldP spid="317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7"/>
          <p:cNvSpPr txBox="1">
            <a:spLocks noChangeArrowheads="1"/>
          </p:cNvSpPr>
          <p:nvPr/>
        </p:nvSpPr>
        <p:spPr bwMode="auto">
          <a:xfrm>
            <a:off x="5760244" y="4386262"/>
            <a:ext cx="184731"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vi-VN" altLang="vi-VN" sz="1350"/>
          </a:p>
        </p:txBody>
      </p:sp>
      <p:sp>
        <p:nvSpPr>
          <p:cNvPr id="12291" name="Text Box 69"/>
          <p:cNvSpPr txBox="1">
            <a:spLocks noChangeArrowheads="1"/>
          </p:cNvSpPr>
          <p:nvPr/>
        </p:nvSpPr>
        <p:spPr bwMode="auto">
          <a:xfrm>
            <a:off x="4914900" y="4614862"/>
            <a:ext cx="45720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vi-VN" altLang="vi-VN" sz="1350"/>
          </a:p>
        </p:txBody>
      </p:sp>
      <p:sp>
        <p:nvSpPr>
          <p:cNvPr id="12292" name="Text Box 103"/>
          <p:cNvSpPr txBox="1">
            <a:spLocks noChangeArrowheads="1"/>
          </p:cNvSpPr>
          <p:nvPr/>
        </p:nvSpPr>
        <p:spPr bwMode="auto">
          <a:xfrm>
            <a:off x="2057400" y="3557587"/>
            <a:ext cx="4686300" cy="1038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ltLang="vi-VN" sz="1350">
              <a:solidFill>
                <a:srgbClr val="FF00FF"/>
              </a:solidFill>
            </a:endParaRPr>
          </a:p>
          <a:p>
            <a:pPr eaLnBrk="1" hangingPunct="1"/>
            <a:endParaRPr lang="en-US" altLang="vi-VN" sz="1350">
              <a:solidFill>
                <a:srgbClr val="FF00FF"/>
              </a:solidFill>
            </a:endParaRPr>
          </a:p>
          <a:p>
            <a:pPr eaLnBrk="1" hangingPunct="1"/>
            <a:endParaRPr lang="en-US" altLang="vi-VN" sz="1350">
              <a:solidFill>
                <a:srgbClr val="FF00FF"/>
              </a:solidFill>
            </a:endParaRPr>
          </a:p>
          <a:p>
            <a:pPr eaLnBrk="1" hangingPunct="1"/>
            <a:endParaRPr lang="en-US" altLang="vi-VN" sz="2100">
              <a:solidFill>
                <a:srgbClr val="FF00FF"/>
              </a:solidFill>
            </a:endParaRPr>
          </a:p>
        </p:txBody>
      </p:sp>
      <p:sp>
        <p:nvSpPr>
          <p:cNvPr id="8221" name="Text Box 29"/>
          <p:cNvSpPr txBox="1">
            <a:spLocks noChangeArrowheads="1"/>
          </p:cNvSpPr>
          <p:nvPr/>
        </p:nvSpPr>
        <p:spPr bwMode="auto">
          <a:xfrm>
            <a:off x="1257300" y="914400"/>
            <a:ext cx="634365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buFont typeface="Arial" panose="020B0604020202020204" pitchFamily="34" charset="0"/>
              <a:buChar char="•"/>
            </a:pPr>
            <a:r>
              <a:rPr lang="en-US" altLang="vi-VN" sz="2100" b="1">
                <a:solidFill>
                  <a:srgbClr val="FF0000"/>
                </a:solidFill>
              </a:rPr>
              <a:t>Bài 2b: </a:t>
            </a:r>
            <a:r>
              <a:rPr lang="en-US" altLang="vi-VN" sz="2100" b="1"/>
              <a:t>Tìm 3 </a:t>
            </a:r>
            <a:r>
              <a:rPr lang="en-US" altLang="vi-VN" sz="2100" b="1">
                <a:solidFill>
                  <a:srgbClr val="FF0000"/>
                </a:solidFill>
              </a:rPr>
              <a:t>từ láy </a:t>
            </a:r>
            <a:r>
              <a:rPr lang="en-US" altLang="vi-VN" sz="2100" b="1"/>
              <a:t>bắt đầu bằng tiếng có </a:t>
            </a:r>
            <a:r>
              <a:rPr lang="en-US" altLang="vi-VN" sz="2100" b="1" i="1">
                <a:solidFill>
                  <a:srgbClr val="FF0000"/>
                </a:solidFill>
              </a:rPr>
              <a:t>thanh hỏi.</a:t>
            </a:r>
          </a:p>
          <a:p>
            <a:pPr eaLnBrk="1" hangingPunct="1"/>
            <a:r>
              <a:rPr lang="en-US" altLang="vi-VN" sz="2100" b="1"/>
              <a:t>              Tìm 3 </a:t>
            </a:r>
            <a:r>
              <a:rPr lang="en-US" altLang="vi-VN" sz="2100" b="1">
                <a:solidFill>
                  <a:srgbClr val="FF0000"/>
                </a:solidFill>
              </a:rPr>
              <a:t>từ láy </a:t>
            </a:r>
            <a:r>
              <a:rPr lang="en-US" altLang="vi-VN" sz="2100" b="1"/>
              <a:t>bắt đầu bằng tiếng có </a:t>
            </a:r>
            <a:r>
              <a:rPr lang="en-US" altLang="vi-VN" sz="2100" b="1" i="1">
                <a:solidFill>
                  <a:srgbClr val="FF0000"/>
                </a:solidFill>
              </a:rPr>
              <a:t>thanh ngã</a:t>
            </a:r>
            <a:endParaRPr lang="en-US" altLang="vi-VN" sz="2100" b="1" u="sng">
              <a:solidFill>
                <a:srgbClr val="0000FF"/>
              </a:solidFill>
            </a:endParaRPr>
          </a:p>
        </p:txBody>
      </p:sp>
      <p:graphicFrame>
        <p:nvGraphicFramePr>
          <p:cNvPr id="8249" name="Group 57"/>
          <p:cNvGraphicFramePr>
            <a:graphicFrameLocks noGrp="1"/>
          </p:cNvGraphicFramePr>
          <p:nvPr/>
        </p:nvGraphicFramePr>
        <p:xfrm>
          <a:off x="1143000" y="1785937"/>
          <a:ext cx="6858000" cy="3300413"/>
        </p:xfrm>
        <a:graphic>
          <a:graphicData uri="http://schemas.openxmlformats.org/drawingml/2006/table">
            <a:tbl>
              <a:tblPr/>
              <a:tblGrid>
                <a:gridCol w="3429000">
                  <a:extLst>
                    <a:ext uri="{9D8B030D-6E8A-4147-A177-3AD203B41FA5}">
                      <a16:colId xmlns="" xmlns:a16="http://schemas.microsoft.com/office/drawing/2014/main" val="20000"/>
                    </a:ext>
                  </a:extLst>
                </a:gridCol>
                <a:gridCol w="3429000">
                  <a:extLst>
                    <a:ext uri="{9D8B030D-6E8A-4147-A177-3AD203B41FA5}">
                      <a16:colId xmlns="" xmlns:a16="http://schemas.microsoft.com/office/drawing/2014/main" val="20001"/>
                    </a:ext>
                  </a:extLst>
                </a:gridCol>
              </a:tblGrid>
              <a:tr h="38860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100" b="1" i="0" u="none" strike="noStrike" cap="none" normalizeH="0" baseline="0" dirty="0" err="1" smtClean="0">
                          <a:ln>
                            <a:noFill/>
                          </a:ln>
                          <a:solidFill>
                            <a:srgbClr val="FF0000"/>
                          </a:solidFill>
                          <a:effectLst/>
                          <a:latin typeface="Times New Roman" pitchFamily="18" charset="0"/>
                        </a:rPr>
                        <a:t>Thanh</a:t>
                      </a:r>
                      <a:r>
                        <a:rPr kumimoji="0" lang="en-US" sz="2100" b="1" i="0" u="none" strike="noStrike" cap="none" normalizeH="0" baseline="0" dirty="0" smtClean="0">
                          <a:ln>
                            <a:noFill/>
                          </a:ln>
                          <a:solidFill>
                            <a:srgbClr val="FF0000"/>
                          </a:solidFill>
                          <a:effectLst/>
                          <a:latin typeface="Times New Roman" pitchFamily="18" charset="0"/>
                        </a:rPr>
                        <a:t> </a:t>
                      </a:r>
                      <a:r>
                        <a:rPr kumimoji="0" lang="en-US" sz="2100" b="1" i="0" u="none" strike="noStrike" cap="none" normalizeH="0" baseline="0" dirty="0" err="1" smtClean="0">
                          <a:ln>
                            <a:noFill/>
                          </a:ln>
                          <a:solidFill>
                            <a:srgbClr val="FF0000"/>
                          </a:solidFill>
                          <a:effectLst/>
                          <a:latin typeface="Times New Roman" pitchFamily="18" charset="0"/>
                        </a:rPr>
                        <a:t>ngã</a:t>
                      </a:r>
                      <a:endParaRPr kumimoji="0" lang="en-US" sz="2100" b="1" i="0" u="none" strike="noStrike" cap="none" normalizeH="0" baseline="0" dirty="0" smtClean="0">
                        <a:ln>
                          <a:noFill/>
                        </a:ln>
                        <a:solidFill>
                          <a:srgbClr val="FF0000"/>
                        </a:solidFill>
                        <a:effectLst/>
                        <a:latin typeface="Times New Roman" pitchFamily="18" charset="0"/>
                      </a:endParaRPr>
                    </a:p>
                  </a:txBody>
                  <a:tcPr marL="68580" marR="68580" marT="34284" marB="3428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100" b="1" i="0" u="none" strike="noStrike" cap="none" normalizeH="0" baseline="0" dirty="0" err="1" smtClean="0">
                          <a:ln>
                            <a:noFill/>
                          </a:ln>
                          <a:solidFill>
                            <a:srgbClr val="FF0000"/>
                          </a:solidFill>
                          <a:effectLst/>
                          <a:latin typeface="Times New Roman" pitchFamily="18" charset="0"/>
                        </a:rPr>
                        <a:t>Thanh</a:t>
                      </a:r>
                      <a:r>
                        <a:rPr kumimoji="0" lang="en-US" sz="2100" b="1" i="0" u="none" strike="noStrike" cap="none" normalizeH="0" baseline="0" dirty="0" smtClean="0">
                          <a:ln>
                            <a:noFill/>
                          </a:ln>
                          <a:solidFill>
                            <a:srgbClr val="FF0000"/>
                          </a:solidFill>
                          <a:effectLst/>
                          <a:latin typeface="Times New Roman" pitchFamily="18" charset="0"/>
                        </a:rPr>
                        <a:t> </a:t>
                      </a:r>
                      <a:r>
                        <a:rPr kumimoji="0" lang="en-US" sz="2100" b="1" i="0" u="none" strike="noStrike" cap="none" normalizeH="0" baseline="0" dirty="0" err="1" smtClean="0">
                          <a:ln>
                            <a:noFill/>
                          </a:ln>
                          <a:solidFill>
                            <a:srgbClr val="FF0000"/>
                          </a:solidFill>
                          <a:effectLst/>
                          <a:latin typeface="Times New Roman" pitchFamily="18" charset="0"/>
                        </a:rPr>
                        <a:t>hỏi</a:t>
                      </a:r>
                      <a:endParaRPr kumimoji="0" lang="en-US" sz="2100" b="1" i="0" u="none" strike="noStrike" cap="none" normalizeH="0" baseline="0" dirty="0" smtClean="0">
                        <a:ln>
                          <a:noFill/>
                        </a:ln>
                        <a:solidFill>
                          <a:srgbClr val="FF0000"/>
                        </a:solidFill>
                        <a:effectLst/>
                        <a:latin typeface="Times New Roman" pitchFamily="18" charset="0"/>
                      </a:endParaRPr>
                    </a:p>
                  </a:txBody>
                  <a:tcPr marL="68580" marR="68580" marT="34284" marB="3428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291180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100" b="1" i="0" u="none" strike="noStrike" cap="none" normalizeH="0" baseline="0" dirty="0" smtClean="0">
                        <a:ln>
                          <a:noFill/>
                        </a:ln>
                        <a:solidFill>
                          <a:srgbClr val="FF0000"/>
                        </a:solidFill>
                        <a:effectLst/>
                        <a:latin typeface="Times New Roman" pitchFamily="18" charset="0"/>
                      </a:endParaRPr>
                    </a:p>
                  </a:txBody>
                  <a:tcPr marL="68580" marR="68580" marT="34284" marB="3428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100" b="1" i="0" u="none" strike="noStrike" cap="none" normalizeH="0" baseline="0" dirty="0" smtClean="0">
                        <a:ln>
                          <a:noFill/>
                        </a:ln>
                        <a:solidFill>
                          <a:srgbClr val="FF0000"/>
                        </a:solidFill>
                        <a:effectLst/>
                        <a:latin typeface="Times New Roman" pitchFamily="18" charset="0"/>
                      </a:endParaRPr>
                    </a:p>
                  </a:txBody>
                  <a:tcPr marL="68580" marR="68580" marT="34284" marB="3428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bl>
          </a:graphicData>
        </a:graphic>
      </p:graphicFrame>
      <p:sp>
        <p:nvSpPr>
          <p:cNvPr id="8245" name="Text Box 53"/>
          <p:cNvSpPr txBox="1">
            <a:spLocks noChangeArrowheads="1"/>
          </p:cNvSpPr>
          <p:nvPr/>
        </p:nvSpPr>
        <p:spPr bwMode="auto">
          <a:xfrm>
            <a:off x="1143000" y="2196703"/>
            <a:ext cx="337185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vi-VN" sz="2100" b="1">
                <a:solidFill>
                  <a:srgbClr val="FF0000"/>
                </a:solidFill>
              </a:rPr>
              <a:t>* Mẫu: nghĩ ngợi, </a:t>
            </a:r>
          </a:p>
        </p:txBody>
      </p:sp>
      <p:sp>
        <p:nvSpPr>
          <p:cNvPr id="8247" name="Text Box 55"/>
          <p:cNvSpPr txBox="1">
            <a:spLocks noChangeArrowheads="1"/>
          </p:cNvSpPr>
          <p:nvPr/>
        </p:nvSpPr>
        <p:spPr bwMode="auto">
          <a:xfrm>
            <a:off x="4629150" y="2185988"/>
            <a:ext cx="3371850" cy="403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20000"/>
              </a:spcBef>
              <a:buClr>
                <a:schemeClr val="hlink"/>
              </a:buClr>
              <a:buFont typeface="Wingdings" panose="05000000000000000000" pitchFamily="2" charset="2"/>
              <a:buNone/>
            </a:pPr>
            <a:r>
              <a:rPr lang="en-US" altLang="vi-VN" sz="2025" b="1">
                <a:solidFill>
                  <a:srgbClr val="FF0000"/>
                </a:solidFill>
              </a:rPr>
              <a:t>* Mẫu: nghỉ ngơi, </a:t>
            </a:r>
          </a:p>
        </p:txBody>
      </p:sp>
      <p:sp>
        <p:nvSpPr>
          <p:cNvPr id="8250" name="Text Box 58"/>
          <p:cNvSpPr txBox="1">
            <a:spLocks noChangeArrowheads="1"/>
          </p:cNvSpPr>
          <p:nvPr/>
        </p:nvSpPr>
        <p:spPr bwMode="auto">
          <a:xfrm>
            <a:off x="4572000" y="2171701"/>
            <a:ext cx="3371850" cy="3208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025" b="1"/>
              <a:t>                                bảnh bao, bủn rủn, bủng beo, cỏn con, dửng dưng, gửi gắm, hỏi han, hổn hển, khẩn khoản, lả lơi, lẩm bẩm, lảnh lót, loảng xoảng, lởm chởm, mảnh mai, mủm mỉm, ngẩn ngơ, nhảy nhót, rủ rê, sửa sang, thỉnh thoảng, tỉnh táo, viển vông…</a:t>
            </a:r>
          </a:p>
        </p:txBody>
      </p:sp>
      <p:sp>
        <p:nvSpPr>
          <p:cNvPr id="8251" name="Text Box 59"/>
          <p:cNvSpPr txBox="1">
            <a:spLocks noChangeArrowheads="1"/>
          </p:cNvSpPr>
          <p:nvPr/>
        </p:nvSpPr>
        <p:spPr bwMode="auto">
          <a:xfrm>
            <a:off x="1257300" y="2171701"/>
            <a:ext cx="3371850" cy="2896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vi-VN" sz="2025" b="1">
                <a:solidFill>
                  <a:srgbClr val="0000FF"/>
                </a:solidFill>
              </a:rPr>
              <a:t>                                </a:t>
            </a:r>
            <a:r>
              <a:rPr lang="en-US" altLang="vi-VN" sz="2025" b="1"/>
              <a:t>ỡm ờ, bẽn lẽn, bỡ ngỡ, cãi cọ, chễm chệ, cũn cỡn, dễ dàng, dõng dạc, dỗ dành, giãy giụa, hững hờ, khẽ khàng, lã chã, lẽo đẽo, lễ mễ, lỗ chỗ, lỡ cỡ, lững chững, mỡ màng, não nùng, nhã nhặn, nõn nà, vẽ vời, vững vàng…</a:t>
            </a:r>
            <a:endParaRPr lang="en-US" altLang="vi-VN" sz="2025"/>
          </a:p>
        </p:txBody>
      </p:sp>
    </p:spTree>
    <p:extLst>
      <p:ext uri="{BB962C8B-B14F-4D97-AF65-F5344CB8AC3E}">
        <p14:creationId xmlns:p14="http://schemas.microsoft.com/office/powerpoint/2010/main" val="2099483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221"/>
                                        </p:tgtEl>
                                        <p:attrNameLst>
                                          <p:attrName>style.visibility</p:attrName>
                                        </p:attrNameLst>
                                      </p:cBhvr>
                                      <p:to>
                                        <p:strVal val="visible"/>
                                      </p:to>
                                    </p:set>
                                    <p:anim calcmode="discrete" valueType="clr">
                                      <p:cBhvr override="childStyle">
                                        <p:cTn id="7" dur="80"/>
                                        <p:tgtEl>
                                          <p:spTgt spid="822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221"/>
                                        </p:tgtEl>
                                        <p:attrNameLst>
                                          <p:attrName>fillcolor</p:attrName>
                                        </p:attrNameLst>
                                      </p:cBhvr>
                                      <p:tavLst>
                                        <p:tav tm="0">
                                          <p:val>
                                            <p:clrVal>
                                              <a:schemeClr val="accent2"/>
                                            </p:clrVal>
                                          </p:val>
                                        </p:tav>
                                        <p:tav tm="50000">
                                          <p:val>
                                            <p:clrVal>
                                              <a:schemeClr val="hlink"/>
                                            </p:clrVal>
                                          </p:val>
                                        </p:tav>
                                      </p:tavLst>
                                    </p:anim>
                                    <p:set>
                                      <p:cBhvr>
                                        <p:cTn id="9" dur="80"/>
                                        <p:tgtEl>
                                          <p:spTgt spid="822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8249"/>
                                        </p:tgtEl>
                                        <p:attrNameLst>
                                          <p:attrName>style.visibility</p:attrName>
                                        </p:attrNameLst>
                                      </p:cBhvr>
                                      <p:to>
                                        <p:strVal val="visible"/>
                                      </p:to>
                                    </p:set>
                                    <p:anim calcmode="lin" valueType="num">
                                      <p:cBhvr additive="base">
                                        <p:cTn id="14" dur="500" fill="hold"/>
                                        <p:tgtEl>
                                          <p:spTgt spid="8249"/>
                                        </p:tgtEl>
                                        <p:attrNameLst>
                                          <p:attrName>ppt_x</p:attrName>
                                        </p:attrNameLst>
                                      </p:cBhvr>
                                      <p:tavLst>
                                        <p:tav tm="0">
                                          <p:val>
                                            <p:strVal val="#ppt_x"/>
                                          </p:val>
                                        </p:tav>
                                        <p:tav tm="100000">
                                          <p:val>
                                            <p:strVal val="#ppt_x"/>
                                          </p:val>
                                        </p:tav>
                                      </p:tavLst>
                                    </p:anim>
                                    <p:anim calcmode="lin" valueType="num">
                                      <p:cBhvr additive="base">
                                        <p:cTn id="15" dur="500" fill="hold"/>
                                        <p:tgtEl>
                                          <p:spTgt spid="8249"/>
                                        </p:tgtEl>
                                        <p:attrNameLst>
                                          <p:attrName>ppt_y</p:attrName>
                                        </p:attrNameLst>
                                      </p:cBhvr>
                                      <p:tavLst>
                                        <p:tav tm="0">
                                          <p:val>
                                            <p:strVal val="1+#ppt_h/2"/>
                                          </p:val>
                                        </p:tav>
                                        <p:tav tm="100000">
                                          <p:val>
                                            <p:strVal val="#ppt_y"/>
                                          </p:val>
                                        </p:tav>
                                      </p:tavLst>
                                    </p:anim>
                                  </p:childTnLst>
                                </p:cTn>
                              </p:par>
                            </p:childTnLst>
                          </p:cTn>
                        </p:par>
                        <p:par>
                          <p:cTn id="16" fill="hold" nodeType="afterGroup">
                            <p:stCondLst>
                              <p:cond delay="500"/>
                            </p:stCondLst>
                            <p:childTnLst>
                              <p:par>
                                <p:cTn id="17" presetID="2" presetClass="entr" presetSubtype="4" fill="hold" grpId="0" nodeType="afterEffect">
                                  <p:stCondLst>
                                    <p:cond delay="0"/>
                                  </p:stCondLst>
                                  <p:childTnLst>
                                    <p:set>
                                      <p:cBhvr>
                                        <p:cTn id="18" dur="1" fill="hold">
                                          <p:stCondLst>
                                            <p:cond delay="0"/>
                                          </p:stCondLst>
                                        </p:cTn>
                                        <p:tgtEl>
                                          <p:spTgt spid="8245"/>
                                        </p:tgtEl>
                                        <p:attrNameLst>
                                          <p:attrName>style.visibility</p:attrName>
                                        </p:attrNameLst>
                                      </p:cBhvr>
                                      <p:to>
                                        <p:strVal val="visible"/>
                                      </p:to>
                                    </p:set>
                                    <p:anim calcmode="lin" valueType="num">
                                      <p:cBhvr additive="base">
                                        <p:cTn id="19" dur="500" fill="hold"/>
                                        <p:tgtEl>
                                          <p:spTgt spid="8245"/>
                                        </p:tgtEl>
                                        <p:attrNameLst>
                                          <p:attrName>ppt_x</p:attrName>
                                        </p:attrNameLst>
                                      </p:cBhvr>
                                      <p:tavLst>
                                        <p:tav tm="0">
                                          <p:val>
                                            <p:strVal val="#ppt_x"/>
                                          </p:val>
                                        </p:tav>
                                        <p:tav tm="100000">
                                          <p:val>
                                            <p:strVal val="#ppt_x"/>
                                          </p:val>
                                        </p:tav>
                                      </p:tavLst>
                                    </p:anim>
                                    <p:anim calcmode="lin" valueType="num">
                                      <p:cBhvr additive="base">
                                        <p:cTn id="20" dur="500" fill="hold"/>
                                        <p:tgtEl>
                                          <p:spTgt spid="8245"/>
                                        </p:tgtEl>
                                        <p:attrNameLst>
                                          <p:attrName>ppt_y</p:attrName>
                                        </p:attrNameLst>
                                      </p:cBhvr>
                                      <p:tavLst>
                                        <p:tav tm="0">
                                          <p:val>
                                            <p:strVal val="1+#ppt_h/2"/>
                                          </p:val>
                                        </p:tav>
                                        <p:tav tm="100000">
                                          <p:val>
                                            <p:strVal val="#ppt_y"/>
                                          </p:val>
                                        </p:tav>
                                      </p:tavLst>
                                    </p:anim>
                                  </p:childTnLst>
                                </p:cTn>
                              </p:par>
                            </p:childTnLst>
                          </p:cTn>
                        </p:par>
                        <p:par>
                          <p:cTn id="21" fill="hold" nodeType="afterGroup">
                            <p:stCondLst>
                              <p:cond delay="1000"/>
                            </p:stCondLst>
                            <p:childTnLst>
                              <p:par>
                                <p:cTn id="22" presetID="2" presetClass="entr" presetSubtype="4" fill="hold" grpId="0" nodeType="afterEffect">
                                  <p:stCondLst>
                                    <p:cond delay="0"/>
                                  </p:stCondLst>
                                  <p:childTnLst>
                                    <p:set>
                                      <p:cBhvr>
                                        <p:cTn id="23" dur="1" fill="hold">
                                          <p:stCondLst>
                                            <p:cond delay="0"/>
                                          </p:stCondLst>
                                        </p:cTn>
                                        <p:tgtEl>
                                          <p:spTgt spid="8247"/>
                                        </p:tgtEl>
                                        <p:attrNameLst>
                                          <p:attrName>style.visibility</p:attrName>
                                        </p:attrNameLst>
                                      </p:cBhvr>
                                      <p:to>
                                        <p:strVal val="visible"/>
                                      </p:to>
                                    </p:set>
                                    <p:anim calcmode="lin" valueType="num">
                                      <p:cBhvr additive="base">
                                        <p:cTn id="24" dur="500" fill="hold"/>
                                        <p:tgtEl>
                                          <p:spTgt spid="8247"/>
                                        </p:tgtEl>
                                        <p:attrNameLst>
                                          <p:attrName>ppt_x</p:attrName>
                                        </p:attrNameLst>
                                      </p:cBhvr>
                                      <p:tavLst>
                                        <p:tav tm="0">
                                          <p:val>
                                            <p:strVal val="#ppt_x"/>
                                          </p:val>
                                        </p:tav>
                                        <p:tav tm="100000">
                                          <p:val>
                                            <p:strVal val="#ppt_x"/>
                                          </p:val>
                                        </p:tav>
                                      </p:tavLst>
                                    </p:anim>
                                    <p:anim calcmode="lin" valueType="num">
                                      <p:cBhvr additive="base">
                                        <p:cTn id="25" dur="500" fill="hold"/>
                                        <p:tgtEl>
                                          <p:spTgt spid="8247"/>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8251"/>
                                        </p:tgtEl>
                                        <p:attrNameLst>
                                          <p:attrName>style.visibility</p:attrName>
                                        </p:attrNameLst>
                                      </p:cBhvr>
                                      <p:to>
                                        <p:strVal val="visible"/>
                                      </p:to>
                                    </p:set>
                                    <p:anim calcmode="discrete" valueType="clr">
                                      <p:cBhvr override="childStyle">
                                        <p:cTn id="30" dur="80"/>
                                        <p:tgtEl>
                                          <p:spTgt spid="8251"/>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8251"/>
                                        </p:tgtEl>
                                        <p:attrNameLst>
                                          <p:attrName>fillcolor</p:attrName>
                                        </p:attrNameLst>
                                      </p:cBhvr>
                                      <p:tavLst>
                                        <p:tav tm="0">
                                          <p:val>
                                            <p:clrVal>
                                              <a:schemeClr val="accent2"/>
                                            </p:clrVal>
                                          </p:val>
                                        </p:tav>
                                        <p:tav tm="50000">
                                          <p:val>
                                            <p:clrVal>
                                              <a:schemeClr val="hlink"/>
                                            </p:clrVal>
                                          </p:val>
                                        </p:tav>
                                      </p:tavLst>
                                    </p:anim>
                                    <p:set>
                                      <p:cBhvr>
                                        <p:cTn id="32" dur="80"/>
                                        <p:tgtEl>
                                          <p:spTgt spid="8251"/>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8250"/>
                                        </p:tgtEl>
                                        <p:attrNameLst>
                                          <p:attrName>style.visibility</p:attrName>
                                        </p:attrNameLst>
                                      </p:cBhvr>
                                      <p:to>
                                        <p:strVal val="visible"/>
                                      </p:to>
                                    </p:set>
                                    <p:anim calcmode="discrete" valueType="clr">
                                      <p:cBhvr override="childStyle">
                                        <p:cTn id="37" dur="80"/>
                                        <p:tgtEl>
                                          <p:spTgt spid="8250"/>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8250"/>
                                        </p:tgtEl>
                                        <p:attrNameLst>
                                          <p:attrName>fillcolor</p:attrName>
                                        </p:attrNameLst>
                                      </p:cBhvr>
                                      <p:tavLst>
                                        <p:tav tm="0">
                                          <p:val>
                                            <p:clrVal>
                                              <a:schemeClr val="accent2"/>
                                            </p:clrVal>
                                          </p:val>
                                        </p:tav>
                                        <p:tav tm="50000">
                                          <p:val>
                                            <p:clrVal>
                                              <a:schemeClr val="hlink"/>
                                            </p:clrVal>
                                          </p:val>
                                        </p:tav>
                                      </p:tavLst>
                                    </p:anim>
                                    <p:set>
                                      <p:cBhvr>
                                        <p:cTn id="39" dur="80"/>
                                        <p:tgtEl>
                                          <p:spTgt spid="825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21" grpId="0"/>
      <p:bldP spid="8245" grpId="0"/>
      <p:bldP spid="8247" grpId="0"/>
      <p:bldP spid="8250" grpId="0"/>
      <p:bldP spid="82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14450" y="2404764"/>
            <a:ext cx="7543800" cy="2514600"/>
          </a:xfrm>
          <a:noFill/>
          <a:ln>
            <a:noFill/>
          </a:ln>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rgbClr val="FFFF99"/>
                </a:solidFill>
                <a:miter lim="800000"/>
                <a:headEnd/>
                <a:tailEnd/>
              </a14:hiddenLine>
            </a:ext>
          </a:extLst>
        </p:spPr>
        <p:txBody>
          <a:bodyPr/>
          <a:lstStyle/>
          <a:p>
            <a:pPr algn="l" eaLnBrk="1" hangingPunct="1"/>
            <a:r>
              <a:rPr lang="en-US" altLang="vi-VN" sz="2700" dirty="0">
                <a:solidFill>
                  <a:schemeClr val="tx1"/>
                </a:solidFill>
              </a:rPr>
              <a:t>(             )  </a:t>
            </a:r>
            <a:r>
              <a:rPr lang="en-US" altLang="vi-VN" sz="2700" dirty="0" err="1">
                <a:solidFill>
                  <a:schemeClr val="tx1"/>
                </a:solidFill>
              </a:rPr>
              <a:t>băng</a:t>
            </a:r>
            <a:r>
              <a:rPr lang="en-US" altLang="vi-VN" sz="2700" dirty="0">
                <a:solidFill>
                  <a:schemeClr val="tx1"/>
                </a:solidFill>
              </a:rPr>
              <a:t> </a:t>
            </a:r>
            <a:r>
              <a:rPr lang="en-US" altLang="vi-VN" sz="2700" dirty="0" err="1">
                <a:solidFill>
                  <a:schemeClr val="tx1"/>
                </a:solidFill>
              </a:rPr>
              <a:t>trôi</a:t>
            </a:r>
            <a:r>
              <a:rPr lang="en-US" altLang="vi-VN" sz="2700" dirty="0">
                <a:solidFill>
                  <a:schemeClr val="tx1"/>
                </a:solidFill>
              </a:rPr>
              <a:t> (               )   </a:t>
            </a:r>
            <a:r>
              <a:rPr lang="en-US" altLang="vi-VN" sz="2700" dirty="0" err="1">
                <a:solidFill>
                  <a:schemeClr val="tx1"/>
                </a:solidFill>
              </a:rPr>
              <a:t>nhất</a:t>
            </a:r>
            <a:r>
              <a:rPr lang="en-US" altLang="vi-VN" sz="2700" dirty="0">
                <a:solidFill>
                  <a:schemeClr val="tx1"/>
                </a:solidFill>
              </a:rPr>
              <a:t>  </a:t>
            </a:r>
            <a:r>
              <a:rPr lang="en-US" altLang="vi-VN" sz="2700" dirty="0" err="1">
                <a:solidFill>
                  <a:schemeClr val="tx1"/>
                </a:solidFill>
              </a:rPr>
              <a:t>trôi</a:t>
            </a:r>
            <a:r>
              <a:rPr lang="en-US" altLang="vi-VN" sz="2700" dirty="0">
                <a:solidFill>
                  <a:schemeClr val="tx1"/>
                </a:solidFill>
              </a:rPr>
              <a:t>  </a:t>
            </a:r>
            <a:r>
              <a:rPr lang="en-US" altLang="vi-VN" sz="2700" dirty="0" err="1">
                <a:solidFill>
                  <a:schemeClr val="tx1"/>
                </a:solidFill>
              </a:rPr>
              <a:t>khỏi</a:t>
            </a:r>
            <a:r>
              <a:rPr lang="en-US" altLang="vi-VN" sz="2700" dirty="0">
                <a:solidFill>
                  <a:schemeClr val="tx1"/>
                </a:solidFill>
              </a:rPr>
              <a:t>                     </a:t>
            </a:r>
            <a:r>
              <a:rPr lang="en-US" altLang="vi-VN" sz="2400" dirty="0" err="1">
                <a:solidFill>
                  <a:schemeClr val="tx1"/>
                </a:solidFill>
              </a:rPr>
              <a:t>vào</a:t>
            </a:r>
            <a:r>
              <a:rPr lang="en-US" altLang="vi-VN" b="1" dirty="0" smtClean="0">
                <a:solidFill>
                  <a:schemeClr val="tx1"/>
                </a:solidFill>
              </a:rPr>
              <a:t> (           ) </a:t>
            </a:r>
            <a:r>
              <a:rPr lang="en-US" altLang="vi-VN" sz="2700" dirty="0">
                <a:solidFill>
                  <a:schemeClr val="tx1"/>
                </a:solidFill>
              </a:rPr>
              <a:t>1956 . </a:t>
            </a:r>
            <a:r>
              <a:rPr lang="en-US" altLang="vi-VN" sz="2700" dirty="0" err="1">
                <a:solidFill>
                  <a:schemeClr val="tx1"/>
                </a:solidFill>
              </a:rPr>
              <a:t>Nó</a:t>
            </a:r>
            <a:r>
              <a:rPr lang="en-US" altLang="vi-VN" sz="2700" dirty="0">
                <a:solidFill>
                  <a:schemeClr val="tx1"/>
                </a:solidFill>
              </a:rPr>
              <a:t>  </a:t>
            </a:r>
            <a:r>
              <a:rPr lang="en-US" altLang="vi-VN" sz="2700" dirty="0" err="1">
                <a:solidFill>
                  <a:schemeClr val="tx1"/>
                </a:solidFill>
              </a:rPr>
              <a:t>chiếm</a:t>
            </a:r>
            <a:r>
              <a:rPr lang="en-US" altLang="vi-VN" sz="2700" dirty="0">
                <a:solidFill>
                  <a:schemeClr val="tx1"/>
                </a:solidFill>
              </a:rPr>
              <a:t>  </a:t>
            </a:r>
            <a:r>
              <a:rPr lang="en-US" altLang="vi-VN" sz="2700" dirty="0" err="1">
                <a:solidFill>
                  <a:schemeClr val="tx1"/>
                </a:solidFill>
              </a:rPr>
              <a:t>một</a:t>
            </a:r>
            <a:r>
              <a:rPr lang="en-US" altLang="vi-VN" sz="2700" dirty="0">
                <a:solidFill>
                  <a:schemeClr val="tx1"/>
                </a:solidFill>
              </a:rPr>
              <a:t>  </a:t>
            </a:r>
            <a:r>
              <a:rPr lang="en-US" altLang="vi-VN" sz="2700" dirty="0" err="1">
                <a:solidFill>
                  <a:schemeClr val="tx1"/>
                </a:solidFill>
              </a:rPr>
              <a:t>vùng</a:t>
            </a:r>
            <a:r>
              <a:rPr lang="en-US" altLang="vi-VN" sz="2700" dirty="0">
                <a:solidFill>
                  <a:schemeClr val="tx1"/>
                </a:solidFill>
              </a:rPr>
              <a:t>  </a:t>
            </a:r>
            <a:r>
              <a:rPr lang="en-US" altLang="vi-VN" sz="2700" dirty="0" err="1">
                <a:solidFill>
                  <a:schemeClr val="tx1"/>
                </a:solidFill>
              </a:rPr>
              <a:t>rộng</a:t>
            </a:r>
            <a:r>
              <a:rPr lang="en-US" altLang="vi-VN" sz="2700" dirty="0">
                <a:solidFill>
                  <a:schemeClr val="tx1"/>
                </a:solidFill>
              </a:rPr>
              <a:t> 31 000 </a:t>
            </a:r>
            <a:r>
              <a:rPr lang="en-US" altLang="vi-VN" sz="2700" dirty="0" err="1">
                <a:solidFill>
                  <a:schemeClr val="tx1"/>
                </a:solidFill>
              </a:rPr>
              <a:t>ki</a:t>
            </a:r>
            <a:r>
              <a:rPr lang="en-US" altLang="vi-VN" sz="2700" dirty="0">
                <a:solidFill>
                  <a:schemeClr val="tx1"/>
                </a:solidFill>
              </a:rPr>
              <a:t>  </a:t>
            </a:r>
            <a:r>
              <a:rPr lang="en-US" altLang="vi-VN" sz="2700" dirty="0" err="1">
                <a:solidFill>
                  <a:schemeClr val="tx1"/>
                </a:solidFill>
              </a:rPr>
              <a:t>lô</a:t>
            </a:r>
            <a:r>
              <a:rPr lang="en-US" altLang="vi-VN" sz="2700" dirty="0">
                <a:solidFill>
                  <a:schemeClr val="tx1"/>
                </a:solidFill>
              </a:rPr>
              <a:t>  </a:t>
            </a:r>
            <a:r>
              <a:rPr lang="en-US" altLang="vi-VN" sz="2700" dirty="0" err="1">
                <a:solidFill>
                  <a:schemeClr val="tx1"/>
                </a:solidFill>
              </a:rPr>
              <a:t>mét</a:t>
            </a:r>
            <a:r>
              <a:rPr lang="en-US" altLang="vi-VN" sz="2700" dirty="0">
                <a:solidFill>
                  <a:schemeClr val="tx1"/>
                </a:solidFill>
              </a:rPr>
              <a:t> </a:t>
            </a:r>
            <a:r>
              <a:rPr lang="en-US" altLang="vi-VN" sz="2700" dirty="0" err="1">
                <a:solidFill>
                  <a:schemeClr val="tx1"/>
                </a:solidFill>
              </a:rPr>
              <a:t>vuông</a:t>
            </a:r>
            <a:r>
              <a:rPr lang="en-US" altLang="vi-VN" sz="2700" dirty="0">
                <a:solidFill>
                  <a:schemeClr val="tx1"/>
                </a:solidFill>
              </a:rPr>
              <a:t>.  </a:t>
            </a:r>
            <a:r>
              <a:rPr lang="en-US" altLang="vi-VN" sz="2700" dirty="0" err="1">
                <a:solidFill>
                  <a:schemeClr val="tx1"/>
                </a:solidFill>
              </a:rPr>
              <a:t>Núi</a:t>
            </a:r>
            <a:r>
              <a:rPr lang="en-US" altLang="vi-VN" sz="2700" dirty="0">
                <a:solidFill>
                  <a:schemeClr val="tx1"/>
                </a:solidFill>
              </a:rPr>
              <a:t>    </a:t>
            </a:r>
            <a:r>
              <a:rPr lang="en-US" altLang="vi-VN" sz="2700" dirty="0" err="1">
                <a:solidFill>
                  <a:schemeClr val="tx1"/>
                </a:solidFill>
              </a:rPr>
              <a:t>băng</a:t>
            </a:r>
            <a:r>
              <a:rPr lang="en-US" altLang="vi-VN" b="1" dirty="0" smtClean="0">
                <a:solidFill>
                  <a:schemeClr val="tx1"/>
                </a:solidFill>
              </a:rPr>
              <a:t> (         ) </a:t>
            </a:r>
            <a:r>
              <a:rPr lang="en-US" altLang="vi-VN" sz="2700" dirty="0" err="1">
                <a:solidFill>
                  <a:schemeClr val="tx1"/>
                </a:solidFill>
              </a:rPr>
              <a:t>lớn</a:t>
            </a:r>
            <a:r>
              <a:rPr lang="en-US" altLang="vi-VN" sz="2700" dirty="0">
                <a:solidFill>
                  <a:schemeClr val="tx1"/>
                </a:solidFill>
              </a:rPr>
              <a:t> </a:t>
            </a:r>
            <a:r>
              <a:rPr lang="en-US" altLang="vi-VN" sz="2700" dirty="0" err="1">
                <a:solidFill>
                  <a:schemeClr val="tx1"/>
                </a:solidFill>
              </a:rPr>
              <a:t>bằng</a:t>
            </a:r>
            <a:r>
              <a:rPr lang="en-US" altLang="vi-VN" sz="2700" dirty="0">
                <a:solidFill>
                  <a:schemeClr val="tx1"/>
                </a:solidFill>
              </a:rPr>
              <a:t> </a:t>
            </a:r>
            <a:r>
              <a:rPr lang="en-US" altLang="vi-VN" sz="2700" dirty="0" err="1">
                <a:solidFill>
                  <a:schemeClr val="tx1"/>
                </a:solidFill>
              </a:rPr>
              <a:t>nước</a:t>
            </a:r>
            <a:r>
              <a:rPr lang="en-US" altLang="vi-VN" sz="2700" dirty="0">
                <a:solidFill>
                  <a:schemeClr val="tx1"/>
                </a:solidFill>
              </a:rPr>
              <a:t> </a:t>
            </a:r>
            <a:r>
              <a:rPr lang="en-US" altLang="vi-VN" sz="2700" dirty="0" err="1">
                <a:solidFill>
                  <a:schemeClr val="tx1"/>
                </a:solidFill>
              </a:rPr>
              <a:t>Bỉ</a:t>
            </a:r>
            <a:r>
              <a:rPr lang="en-US" altLang="vi-VN" sz="2700" dirty="0">
                <a:solidFill>
                  <a:schemeClr val="tx1"/>
                </a:solidFill>
              </a:rPr>
              <a:t>.</a:t>
            </a:r>
          </a:p>
        </p:txBody>
      </p:sp>
      <p:sp>
        <p:nvSpPr>
          <p:cNvPr id="5" name="Text Box 8"/>
          <p:cNvSpPr txBox="1">
            <a:spLocks noChangeArrowheads="1"/>
          </p:cNvSpPr>
          <p:nvPr/>
        </p:nvSpPr>
        <p:spPr bwMode="auto">
          <a:xfrm>
            <a:off x="5583011" y="2442460"/>
            <a:ext cx="914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lớn</a:t>
            </a:r>
            <a:endParaRPr lang="en-US" altLang="vi-VN" sz="2400" b="1" dirty="0">
              <a:solidFill>
                <a:srgbClr val="FF0000"/>
              </a:solidFill>
            </a:endParaRPr>
          </a:p>
        </p:txBody>
      </p:sp>
      <p:sp>
        <p:nvSpPr>
          <p:cNvPr id="6" name="Text Box 13"/>
          <p:cNvSpPr txBox="1">
            <a:spLocks noChangeArrowheads="1"/>
          </p:cNvSpPr>
          <p:nvPr/>
        </p:nvSpPr>
        <p:spPr bwMode="auto">
          <a:xfrm>
            <a:off x="3038476" y="3029180"/>
            <a:ext cx="857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400" b="1">
                <a:solidFill>
                  <a:srgbClr val="FF0000"/>
                </a:solidFill>
              </a:rPr>
              <a:t>Nam</a:t>
            </a:r>
          </a:p>
        </p:txBody>
      </p:sp>
      <p:sp>
        <p:nvSpPr>
          <p:cNvPr id="7" name="Text Box 17"/>
          <p:cNvSpPr txBox="1">
            <a:spLocks noChangeArrowheads="1"/>
          </p:cNvSpPr>
          <p:nvPr/>
        </p:nvSpPr>
        <p:spPr bwMode="auto">
          <a:xfrm>
            <a:off x="6204857" y="4114799"/>
            <a:ext cx="7429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400" b="1" dirty="0" err="1">
                <a:solidFill>
                  <a:srgbClr val="FF0000"/>
                </a:solidFill>
              </a:rPr>
              <a:t>này</a:t>
            </a:r>
            <a:endParaRPr lang="en-US" altLang="vi-VN" sz="2400" b="1" dirty="0">
              <a:solidFill>
                <a:srgbClr val="FF0000"/>
              </a:solidFill>
            </a:endParaRPr>
          </a:p>
        </p:txBody>
      </p:sp>
      <p:sp>
        <p:nvSpPr>
          <p:cNvPr id="9" name="Text Box 20"/>
          <p:cNvSpPr txBox="1">
            <a:spLocks noChangeArrowheads="1"/>
          </p:cNvSpPr>
          <p:nvPr/>
        </p:nvSpPr>
        <p:spPr bwMode="auto">
          <a:xfrm>
            <a:off x="1943100" y="2442461"/>
            <a:ext cx="137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Lúi</a:t>
            </a:r>
            <a:r>
              <a:rPr lang="en-US" altLang="vi-VN" sz="2400" b="1" dirty="0">
                <a:solidFill>
                  <a:srgbClr val="FF0000"/>
                </a:solidFill>
              </a:rPr>
              <a:t>/</a:t>
            </a:r>
            <a:r>
              <a:rPr lang="en-US" altLang="vi-VN" sz="2400" b="1" dirty="0" err="1">
                <a:solidFill>
                  <a:srgbClr val="FF0000"/>
                </a:solidFill>
              </a:rPr>
              <a:t>Núi</a:t>
            </a:r>
            <a:endParaRPr lang="en-US" altLang="vi-VN" sz="2400" b="1" dirty="0">
              <a:solidFill>
                <a:srgbClr val="FF0000"/>
              </a:solidFill>
            </a:endParaRPr>
          </a:p>
        </p:txBody>
      </p:sp>
      <p:sp>
        <p:nvSpPr>
          <p:cNvPr id="10" name="Text Box 22"/>
          <p:cNvSpPr txBox="1">
            <a:spLocks noChangeArrowheads="1"/>
          </p:cNvSpPr>
          <p:nvPr/>
        </p:nvSpPr>
        <p:spPr bwMode="auto">
          <a:xfrm>
            <a:off x="5319032" y="2442461"/>
            <a:ext cx="15430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Lớn</a:t>
            </a:r>
            <a:r>
              <a:rPr lang="en-US" altLang="vi-VN" sz="2400" b="1" dirty="0">
                <a:solidFill>
                  <a:srgbClr val="FF0000"/>
                </a:solidFill>
              </a:rPr>
              <a:t>/ </a:t>
            </a:r>
            <a:r>
              <a:rPr lang="en-US" altLang="vi-VN" sz="2400" b="1" dirty="0" err="1">
                <a:solidFill>
                  <a:srgbClr val="FF0000"/>
                </a:solidFill>
              </a:rPr>
              <a:t>nớn</a:t>
            </a:r>
            <a:r>
              <a:rPr lang="en-US" altLang="vi-VN" sz="2400" b="1" dirty="0">
                <a:solidFill>
                  <a:srgbClr val="FF0000"/>
                </a:solidFill>
              </a:rPr>
              <a:t> </a:t>
            </a:r>
          </a:p>
        </p:txBody>
      </p:sp>
      <p:sp>
        <p:nvSpPr>
          <p:cNvPr id="12" name="Text Box 28"/>
          <p:cNvSpPr txBox="1">
            <a:spLocks noChangeArrowheads="1"/>
          </p:cNvSpPr>
          <p:nvPr/>
        </p:nvSpPr>
        <p:spPr bwMode="auto">
          <a:xfrm>
            <a:off x="2514600" y="914401"/>
            <a:ext cx="51435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endParaRPr lang="en-US" altLang="vi-VN" sz="2700" b="1">
              <a:solidFill>
                <a:srgbClr val="FF0000"/>
              </a:solidFill>
            </a:endParaRPr>
          </a:p>
        </p:txBody>
      </p:sp>
      <p:sp>
        <p:nvSpPr>
          <p:cNvPr id="13" name="Text Box 29"/>
          <p:cNvSpPr txBox="1">
            <a:spLocks noChangeArrowheads="1"/>
          </p:cNvSpPr>
          <p:nvPr/>
        </p:nvSpPr>
        <p:spPr bwMode="auto">
          <a:xfrm>
            <a:off x="3807279" y="1579800"/>
            <a:ext cx="2057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3600" b="1" dirty="0" err="1"/>
              <a:t>Băng</a:t>
            </a:r>
            <a:r>
              <a:rPr lang="en-US" altLang="vi-VN" sz="3600" b="1" dirty="0"/>
              <a:t> </a:t>
            </a:r>
            <a:r>
              <a:rPr lang="en-US" altLang="vi-VN" sz="3600" b="1" dirty="0" err="1"/>
              <a:t>trôi</a:t>
            </a:r>
            <a:endParaRPr lang="en-US" altLang="vi-VN" sz="3600" b="1" dirty="0"/>
          </a:p>
        </p:txBody>
      </p:sp>
      <p:sp>
        <p:nvSpPr>
          <p:cNvPr id="14" name="Text Box 30"/>
          <p:cNvSpPr txBox="1">
            <a:spLocks noChangeArrowheads="1"/>
          </p:cNvSpPr>
          <p:nvPr/>
        </p:nvSpPr>
        <p:spPr bwMode="auto">
          <a:xfrm>
            <a:off x="2654754" y="3018294"/>
            <a:ext cx="15430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a:solidFill>
                  <a:srgbClr val="FF0000"/>
                </a:solidFill>
              </a:rPr>
              <a:t>Lam/Nam</a:t>
            </a:r>
          </a:p>
        </p:txBody>
      </p:sp>
      <p:sp>
        <p:nvSpPr>
          <p:cNvPr id="15" name="Text Box 31"/>
          <p:cNvSpPr txBox="1">
            <a:spLocks noChangeArrowheads="1"/>
          </p:cNvSpPr>
          <p:nvPr/>
        </p:nvSpPr>
        <p:spPr bwMode="auto">
          <a:xfrm>
            <a:off x="5811611" y="3004816"/>
            <a:ext cx="137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lăm</a:t>
            </a:r>
            <a:r>
              <a:rPr lang="en-US" altLang="vi-VN" sz="2400" b="1" dirty="0">
                <a:solidFill>
                  <a:srgbClr val="FF0000"/>
                </a:solidFill>
              </a:rPr>
              <a:t>/</a:t>
            </a:r>
            <a:r>
              <a:rPr lang="en-US" altLang="vi-VN" sz="2400" b="1" dirty="0" err="1">
                <a:solidFill>
                  <a:srgbClr val="FF0000"/>
                </a:solidFill>
              </a:rPr>
              <a:t>năm</a:t>
            </a:r>
            <a:endParaRPr lang="en-US" altLang="vi-VN" sz="2400" b="1" dirty="0">
              <a:solidFill>
                <a:srgbClr val="FF0000"/>
              </a:solidFill>
            </a:endParaRPr>
          </a:p>
        </p:txBody>
      </p:sp>
      <p:sp>
        <p:nvSpPr>
          <p:cNvPr id="16" name="Text Box 32"/>
          <p:cNvSpPr txBox="1">
            <a:spLocks noChangeArrowheads="1"/>
          </p:cNvSpPr>
          <p:nvPr/>
        </p:nvSpPr>
        <p:spPr bwMode="auto">
          <a:xfrm>
            <a:off x="6090557" y="4158704"/>
            <a:ext cx="12001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lày</a:t>
            </a:r>
            <a:r>
              <a:rPr lang="en-US" altLang="vi-VN" sz="2400" b="1" dirty="0">
                <a:solidFill>
                  <a:srgbClr val="FF0000"/>
                </a:solidFill>
              </a:rPr>
              <a:t>/</a:t>
            </a:r>
            <a:r>
              <a:rPr lang="en-US" altLang="vi-VN" sz="2400" b="1" dirty="0" err="1">
                <a:solidFill>
                  <a:srgbClr val="FF0000"/>
                </a:solidFill>
              </a:rPr>
              <a:t>này</a:t>
            </a:r>
            <a:endParaRPr lang="en-US" altLang="vi-VN" sz="2400" b="1" dirty="0">
              <a:solidFill>
                <a:srgbClr val="FF0000"/>
              </a:solidFill>
            </a:endParaRPr>
          </a:p>
        </p:txBody>
      </p:sp>
      <p:sp>
        <p:nvSpPr>
          <p:cNvPr id="17" name="Text Box 33"/>
          <p:cNvSpPr txBox="1">
            <a:spLocks noChangeArrowheads="1"/>
          </p:cNvSpPr>
          <p:nvPr/>
        </p:nvSpPr>
        <p:spPr bwMode="auto">
          <a:xfrm>
            <a:off x="2226129" y="2448754"/>
            <a:ext cx="857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Núi</a:t>
            </a:r>
            <a:endParaRPr lang="en-US" altLang="vi-VN" sz="2400" b="1" dirty="0">
              <a:solidFill>
                <a:srgbClr val="FF0000"/>
              </a:solidFill>
            </a:endParaRPr>
          </a:p>
        </p:txBody>
      </p:sp>
      <p:sp>
        <p:nvSpPr>
          <p:cNvPr id="18" name="Text Box 35"/>
          <p:cNvSpPr txBox="1">
            <a:spLocks noChangeArrowheads="1"/>
          </p:cNvSpPr>
          <p:nvPr/>
        </p:nvSpPr>
        <p:spPr bwMode="auto">
          <a:xfrm>
            <a:off x="5840186" y="3004817"/>
            <a:ext cx="13144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năm</a:t>
            </a:r>
            <a:endParaRPr lang="en-US" altLang="vi-VN" sz="2400" b="1" dirty="0">
              <a:solidFill>
                <a:srgbClr val="FF0000"/>
              </a:solidFill>
            </a:endParaRPr>
          </a:p>
        </p:txBody>
      </p:sp>
      <p:sp>
        <p:nvSpPr>
          <p:cNvPr id="13328" name="Rectangle 4"/>
          <p:cNvSpPr>
            <a:spLocks noChangeArrowheads="1"/>
          </p:cNvSpPr>
          <p:nvPr/>
        </p:nvSpPr>
        <p:spPr bwMode="auto">
          <a:xfrm>
            <a:off x="1096736" y="593956"/>
            <a:ext cx="13716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r>
              <a:rPr lang="en-US" altLang="en-US" sz="2100" u="sng" dirty="0" err="1">
                <a:solidFill>
                  <a:srgbClr val="FF0000"/>
                </a:solidFill>
              </a:rPr>
              <a:t>Bài</a:t>
            </a:r>
            <a:r>
              <a:rPr lang="en-US" altLang="en-US" sz="2100" u="sng" dirty="0">
                <a:solidFill>
                  <a:srgbClr val="FF0000"/>
                </a:solidFill>
              </a:rPr>
              <a:t> 3a</a:t>
            </a:r>
          </a:p>
        </p:txBody>
      </p:sp>
      <p:sp>
        <p:nvSpPr>
          <p:cNvPr id="13329" name="Rectangle 4"/>
          <p:cNvSpPr>
            <a:spLocks noChangeArrowheads="1"/>
          </p:cNvSpPr>
          <p:nvPr/>
        </p:nvSpPr>
        <p:spPr bwMode="auto">
          <a:xfrm>
            <a:off x="2490107" y="432373"/>
            <a:ext cx="53721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100" b="1" dirty="0" err="1">
                <a:solidFill>
                  <a:srgbClr val="FF0000"/>
                </a:solidFill>
              </a:rPr>
              <a:t>Chọn</a:t>
            </a:r>
            <a:r>
              <a:rPr lang="en-US" altLang="vi-VN" sz="2100" b="1" dirty="0">
                <a:solidFill>
                  <a:srgbClr val="FF0000"/>
                </a:solidFill>
              </a:rPr>
              <a:t> </a:t>
            </a:r>
            <a:r>
              <a:rPr lang="en-US" altLang="vi-VN" sz="2100" b="1" dirty="0" err="1">
                <a:solidFill>
                  <a:srgbClr val="FF0000"/>
                </a:solidFill>
              </a:rPr>
              <a:t>các</a:t>
            </a:r>
            <a:r>
              <a:rPr lang="en-US" altLang="vi-VN" sz="2100" b="1" dirty="0">
                <a:solidFill>
                  <a:srgbClr val="FF0000"/>
                </a:solidFill>
              </a:rPr>
              <a:t> </a:t>
            </a:r>
            <a:r>
              <a:rPr lang="en-US" altLang="vi-VN" sz="2100" b="1" dirty="0" err="1">
                <a:solidFill>
                  <a:srgbClr val="FF0000"/>
                </a:solidFill>
              </a:rPr>
              <a:t>tiếng</a:t>
            </a:r>
            <a:r>
              <a:rPr lang="en-US" altLang="vi-VN" sz="2100" b="1" dirty="0">
                <a:solidFill>
                  <a:srgbClr val="FF0000"/>
                </a:solidFill>
              </a:rPr>
              <a:t> </a:t>
            </a:r>
            <a:r>
              <a:rPr lang="en-US" altLang="vi-VN" sz="2100" b="1" dirty="0" err="1">
                <a:solidFill>
                  <a:srgbClr val="FF0000"/>
                </a:solidFill>
              </a:rPr>
              <a:t>trong</a:t>
            </a:r>
            <a:r>
              <a:rPr lang="en-US" altLang="vi-VN" sz="2100" b="1" dirty="0">
                <a:solidFill>
                  <a:srgbClr val="FF0000"/>
                </a:solidFill>
              </a:rPr>
              <a:t> </a:t>
            </a:r>
            <a:r>
              <a:rPr lang="en-US" altLang="vi-VN" sz="2100" b="1" dirty="0" err="1">
                <a:solidFill>
                  <a:srgbClr val="FF0000"/>
                </a:solidFill>
              </a:rPr>
              <a:t>ngoặc</a:t>
            </a:r>
            <a:r>
              <a:rPr lang="en-US" altLang="vi-VN" sz="2100" b="1" dirty="0">
                <a:solidFill>
                  <a:srgbClr val="FF0000"/>
                </a:solidFill>
              </a:rPr>
              <a:t> </a:t>
            </a:r>
            <a:r>
              <a:rPr lang="en-US" altLang="vi-VN" sz="2100" b="1" dirty="0" err="1">
                <a:solidFill>
                  <a:srgbClr val="FF0000"/>
                </a:solidFill>
              </a:rPr>
              <a:t>đơn</a:t>
            </a:r>
            <a:r>
              <a:rPr lang="en-US" altLang="vi-VN" sz="2100" b="1" dirty="0">
                <a:solidFill>
                  <a:srgbClr val="FF0000"/>
                </a:solidFill>
              </a:rPr>
              <a:t> </a:t>
            </a:r>
            <a:r>
              <a:rPr lang="en-US" altLang="vi-VN" sz="2100" b="1" dirty="0" err="1">
                <a:solidFill>
                  <a:srgbClr val="FF0000"/>
                </a:solidFill>
              </a:rPr>
              <a:t>để</a:t>
            </a:r>
            <a:r>
              <a:rPr lang="en-US" altLang="vi-VN" sz="2100" b="1" dirty="0">
                <a:solidFill>
                  <a:srgbClr val="FF0000"/>
                </a:solidFill>
              </a:rPr>
              <a:t> </a:t>
            </a:r>
            <a:r>
              <a:rPr lang="en-US" altLang="vi-VN" sz="2100" b="1" dirty="0" err="1">
                <a:solidFill>
                  <a:srgbClr val="FF0000"/>
                </a:solidFill>
              </a:rPr>
              <a:t>hoàn</a:t>
            </a:r>
            <a:r>
              <a:rPr lang="en-US" altLang="vi-VN" sz="2100" b="1" dirty="0">
                <a:solidFill>
                  <a:srgbClr val="FF0000"/>
                </a:solidFill>
              </a:rPr>
              <a:t> </a:t>
            </a:r>
            <a:r>
              <a:rPr lang="en-US" altLang="vi-VN" sz="2100" b="1" dirty="0" err="1">
                <a:solidFill>
                  <a:srgbClr val="FF0000"/>
                </a:solidFill>
              </a:rPr>
              <a:t>chỉnh</a:t>
            </a:r>
            <a:r>
              <a:rPr lang="en-US" altLang="vi-VN" sz="2100" b="1" dirty="0">
                <a:solidFill>
                  <a:srgbClr val="FF0000"/>
                </a:solidFill>
              </a:rPr>
              <a:t> </a:t>
            </a:r>
            <a:r>
              <a:rPr lang="en-US" altLang="vi-VN" sz="2100" b="1" dirty="0" err="1">
                <a:solidFill>
                  <a:srgbClr val="FF0000"/>
                </a:solidFill>
              </a:rPr>
              <a:t>đoạn</a:t>
            </a:r>
            <a:r>
              <a:rPr lang="en-US" altLang="vi-VN" sz="2100" b="1" dirty="0">
                <a:solidFill>
                  <a:srgbClr val="FF0000"/>
                </a:solidFill>
              </a:rPr>
              <a:t> </a:t>
            </a:r>
            <a:r>
              <a:rPr lang="en-US" altLang="vi-VN" sz="2100" b="1" dirty="0" err="1">
                <a:solidFill>
                  <a:srgbClr val="FF0000"/>
                </a:solidFill>
              </a:rPr>
              <a:t>văn</a:t>
            </a:r>
            <a:endParaRPr lang="en-US" altLang="vi-VN" sz="2100" b="1" dirty="0">
              <a:solidFill>
                <a:srgbClr val="FF0000"/>
              </a:solidFill>
            </a:endParaRPr>
          </a:p>
        </p:txBody>
      </p:sp>
    </p:spTree>
    <p:extLst>
      <p:ext uri="{BB962C8B-B14F-4D97-AF65-F5344CB8AC3E}">
        <p14:creationId xmlns:p14="http://schemas.microsoft.com/office/powerpoint/2010/main" val="1086877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nodePh="1">
                                  <p:stCondLst>
                                    <p:cond delay="0"/>
                                  </p:stCondLst>
                                  <p:endCondLst>
                                    <p:cond evt="begin" delay="0">
                                      <p:tn val="11"/>
                                    </p:cond>
                                  </p:endCondLst>
                                  <p:childTnLst>
                                    <p:set>
                                      <p:cBhvr>
                                        <p:cTn id="12" dur="1" fill="hold">
                                          <p:stCondLst>
                                            <p:cond delay="0"/>
                                          </p:stCondLst>
                                        </p:cTn>
                                        <p:tgtEl>
                                          <p:spTgt spid="12">
                                            <p:txEl>
                                              <p:pRg st="0" end="0"/>
                                            </p:txEl>
                                          </p:spTgt>
                                        </p:tgtEl>
                                        <p:attrNameLst>
                                          <p:attrName>style.visibility</p:attrName>
                                        </p:attrNameLst>
                                      </p:cBhvr>
                                      <p:to>
                                        <p:strVal val="visible"/>
                                      </p:to>
                                    </p:set>
                                    <p:anim calcmode="lin" valueType="num">
                                      <p:cBhvr additive="base">
                                        <p:cTn id="13"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 calcmode="lin" valueType="num">
                                      <p:cBhvr additive="base">
                                        <p:cTn id="2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 calcmode="lin" valueType="num">
                                      <p:cBhvr additive="base">
                                        <p:cTn id="31"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anim calcmode="lin" valueType="num">
                                      <p:cBhvr additive="base">
                                        <p:cTn id="3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additive="base">
                                        <p:cTn id="43"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xit" presetSubtype="4" fill="hold" nodeType="clickEffect">
                                  <p:stCondLst>
                                    <p:cond delay="0"/>
                                  </p:stCondLst>
                                  <p:childTnLst>
                                    <p:anim calcmode="lin" valueType="num">
                                      <p:cBhvr additive="base">
                                        <p:cTn id="48" dur="500"/>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9" dur="500"/>
                                        <p:tgtEl>
                                          <p:spTgt spid="9">
                                            <p:txEl>
                                              <p:pRg st="0" end="0"/>
                                            </p:txEl>
                                          </p:spTgt>
                                        </p:tgtEl>
                                        <p:attrNameLst>
                                          <p:attrName>ppt_y</p:attrName>
                                        </p:attrNameLst>
                                      </p:cBhvr>
                                      <p:tavLst>
                                        <p:tav tm="0">
                                          <p:val>
                                            <p:strVal val="ppt_y"/>
                                          </p:val>
                                        </p:tav>
                                        <p:tav tm="100000">
                                          <p:val>
                                            <p:strVal val="1+ppt_h/2"/>
                                          </p:val>
                                        </p:tav>
                                      </p:tavLst>
                                    </p:anim>
                                    <p:set>
                                      <p:cBhvr>
                                        <p:cTn id="50" dur="1" fill="hold">
                                          <p:stCondLst>
                                            <p:cond delay="499"/>
                                          </p:stCondLst>
                                        </p:cTn>
                                        <p:tgtEl>
                                          <p:spTgt spid="9">
                                            <p:txEl>
                                              <p:pRg st="0" end="0"/>
                                            </p:txEl>
                                          </p:spTgt>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7">
                                            <p:txEl>
                                              <p:pRg st="0" end="0"/>
                                            </p:txEl>
                                          </p:spTgt>
                                        </p:tgtEl>
                                        <p:attrNameLst>
                                          <p:attrName>style.visibility</p:attrName>
                                        </p:attrNameLst>
                                      </p:cBhvr>
                                      <p:to>
                                        <p:strVal val="visible"/>
                                      </p:to>
                                    </p:set>
                                    <p:anim calcmode="lin" valueType="num">
                                      <p:cBhvr additive="base">
                                        <p:cTn id="55"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xit" presetSubtype="4" fill="hold" nodeType="clickEffect">
                                  <p:stCondLst>
                                    <p:cond delay="0"/>
                                  </p:stCondLst>
                                  <p:childTnLst>
                                    <p:anim calcmode="lin" valueType="num">
                                      <p:cBhvr additive="base">
                                        <p:cTn id="60" dur="500"/>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61" dur="500"/>
                                        <p:tgtEl>
                                          <p:spTgt spid="10">
                                            <p:txEl>
                                              <p:pRg st="0" end="0"/>
                                            </p:txEl>
                                          </p:spTgt>
                                        </p:tgtEl>
                                        <p:attrNameLst>
                                          <p:attrName>ppt_y</p:attrName>
                                        </p:attrNameLst>
                                      </p:cBhvr>
                                      <p:tavLst>
                                        <p:tav tm="0">
                                          <p:val>
                                            <p:strVal val="ppt_y"/>
                                          </p:val>
                                        </p:tav>
                                        <p:tav tm="100000">
                                          <p:val>
                                            <p:strVal val="1+ppt_h/2"/>
                                          </p:val>
                                        </p:tav>
                                      </p:tavLst>
                                    </p:anim>
                                    <p:set>
                                      <p:cBhvr>
                                        <p:cTn id="62" dur="1" fill="hold">
                                          <p:stCondLst>
                                            <p:cond delay="499"/>
                                          </p:stCondLst>
                                        </p:cTn>
                                        <p:tgtEl>
                                          <p:spTgt spid="10">
                                            <p:txEl>
                                              <p:pRg st="0" end="0"/>
                                            </p:txEl>
                                          </p:spTgt>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anim calcmode="lin" valueType="num">
                                      <p:cBhvr additive="base">
                                        <p:cTn id="6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xit" presetSubtype="4" fill="hold" nodeType="clickEffect">
                                  <p:stCondLst>
                                    <p:cond delay="0"/>
                                  </p:stCondLst>
                                  <p:childTnLst>
                                    <p:anim calcmode="lin" valueType="num">
                                      <p:cBhvr additive="base">
                                        <p:cTn id="72" dur="500"/>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73" dur="500"/>
                                        <p:tgtEl>
                                          <p:spTgt spid="14">
                                            <p:txEl>
                                              <p:pRg st="0" end="0"/>
                                            </p:txEl>
                                          </p:spTgt>
                                        </p:tgtEl>
                                        <p:attrNameLst>
                                          <p:attrName>ppt_y</p:attrName>
                                        </p:attrNameLst>
                                      </p:cBhvr>
                                      <p:tavLst>
                                        <p:tav tm="0">
                                          <p:val>
                                            <p:strVal val="ppt_y"/>
                                          </p:val>
                                        </p:tav>
                                        <p:tav tm="100000">
                                          <p:val>
                                            <p:strVal val="1+ppt_h/2"/>
                                          </p:val>
                                        </p:tav>
                                      </p:tavLst>
                                    </p:anim>
                                    <p:set>
                                      <p:cBhvr>
                                        <p:cTn id="74" dur="1" fill="hold">
                                          <p:stCondLst>
                                            <p:cond delay="499"/>
                                          </p:stCondLst>
                                        </p:cTn>
                                        <p:tgtEl>
                                          <p:spTgt spid="14">
                                            <p:txEl>
                                              <p:pRg st="0" end="0"/>
                                            </p:txEl>
                                          </p:spTgt>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nodeType="clickEffect">
                                  <p:stCondLst>
                                    <p:cond delay="0"/>
                                  </p:stCondLst>
                                  <p:childTnLst>
                                    <p:set>
                                      <p:cBhvr>
                                        <p:cTn id="78" dur="1" fill="hold">
                                          <p:stCondLst>
                                            <p:cond delay="0"/>
                                          </p:stCondLst>
                                        </p:cTn>
                                        <p:tgtEl>
                                          <p:spTgt spid="6">
                                            <p:txEl>
                                              <p:pRg st="0" end="0"/>
                                            </p:txEl>
                                          </p:spTgt>
                                        </p:tgtEl>
                                        <p:attrNameLst>
                                          <p:attrName>style.visibility</p:attrName>
                                        </p:attrNameLst>
                                      </p:cBhvr>
                                      <p:to>
                                        <p:strVal val="visible"/>
                                      </p:to>
                                    </p:set>
                                    <p:anim calcmode="lin" valueType="num">
                                      <p:cBhvr additive="base">
                                        <p:cTn id="7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xit" presetSubtype="4" fill="hold" nodeType="clickEffect">
                                  <p:stCondLst>
                                    <p:cond delay="0"/>
                                  </p:stCondLst>
                                  <p:childTnLst>
                                    <p:anim calcmode="lin" valueType="num">
                                      <p:cBhvr additive="base">
                                        <p:cTn id="84" dur="500"/>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5" dur="500"/>
                                        <p:tgtEl>
                                          <p:spTgt spid="15">
                                            <p:txEl>
                                              <p:pRg st="0" end="0"/>
                                            </p:txEl>
                                          </p:spTgt>
                                        </p:tgtEl>
                                        <p:attrNameLst>
                                          <p:attrName>ppt_y</p:attrName>
                                        </p:attrNameLst>
                                      </p:cBhvr>
                                      <p:tavLst>
                                        <p:tav tm="0">
                                          <p:val>
                                            <p:strVal val="ppt_y"/>
                                          </p:val>
                                        </p:tav>
                                        <p:tav tm="100000">
                                          <p:val>
                                            <p:strVal val="1+ppt_h/2"/>
                                          </p:val>
                                        </p:tav>
                                      </p:tavLst>
                                    </p:anim>
                                    <p:set>
                                      <p:cBhvr>
                                        <p:cTn id="86" dur="1" fill="hold">
                                          <p:stCondLst>
                                            <p:cond delay="499"/>
                                          </p:stCondLst>
                                        </p:cTn>
                                        <p:tgtEl>
                                          <p:spTgt spid="15">
                                            <p:txEl>
                                              <p:pRg st="0" end="0"/>
                                            </p:txEl>
                                          </p:spTgt>
                                        </p:tgtEl>
                                        <p:attrNameLst>
                                          <p:attrName>style.visibility</p:attrName>
                                        </p:attrNameLst>
                                      </p:cBhvr>
                                      <p:to>
                                        <p:strVal val="hidden"/>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18">
                                            <p:txEl>
                                              <p:pRg st="0" end="0"/>
                                            </p:txEl>
                                          </p:spTgt>
                                        </p:tgtEl>
                                        <p:attrNameLst>
                                          <p:attrName>style.visibility</p:attrName>
                                        </p:attrNameLst>
                                      </p:cBhvr>
                                      <p:to>
                                        <p:strVal val="visible"/>
                                      </p:to>
                                    </p:set>
                                    <p:anim calcmode="lin" valueType="num">
                                      <p:cBhvr additive="base">
                                        <p:cTn id="91"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xit" presetSubtype="4" fill="hold" nodeType="clickEffect">
                                  <p:stCondLst>
                                    <p:cond delay="0"/>
                                  </p:stCondLst>
                                  <p:childTnLst>
                                    <p:anim calcmode="lin" valueType="num">
                                      <p:cBhvr additive="base">
                                        <p:cTn id="96" dur="500"/>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97" dur="500"/>
                                        <p:tgtEl>
                                          <p:spTgt spid="16">
                                            <p:txEl>
                                              <p:pRg st="0" end="0"/>
                                            </p:txEl>
                                          </p:spTgt>
                                        </p:tgtEl>
                                        <p:attrNameLst>
                                          <p:attrName>ppt_y</p:attrName>
                                        </p:attrNameLst>
                                      </p:cBhvr>
                                      <p:tavLst>
                                        <p:tav tm="0">
                                          <p:val>
                                            <p:strVal val="ppt_y"/>
                                          </p:val>
                                        </p:tav>
                                        <p:tav tm="100000">
                                          <p:val>
                                            <p:strVal val="1+ppt_h/2"/>
                                          </p:val>
                                        </p:tav>
                                      </p:tavLst>
                                    </p:anim>
                                    <p:set>
                                      <p:cBhvr>
                                        <p:cTn id="98" dur="1" fill="hold">
                                          <p:stCondLst>
                                            <p:cond delay="499"/>
                                          </p:stCondLst>
                                        </p:cTn>
                                        <p:tgtEl>
                                          <p:spTgt spid="16">
                                            <p:txEl>
                                              <p:pRg st="0" end="0"/>
                                            </p:txEl>
                                          </p:spTgt>
                                        </p:tgtEl>
                                        <p:attrNameLst>
                                          <p:attrName>style.visibility</p:attrName>
                                        </p:attrNameLst>
                                      </p:cBhvr>
                                      <p:to>
                                        <p:strVal val="hidden"/>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4" fill="hold" nodeType="clickEffect">
                                  <p:stCondLst>
                                    <p:cond delay="0"/>
                                  </p:stCondLst>
                                  <p:childTnLst>
                                    <p:set>
                                      <p:cBhvr>
                                        <p:cTn id="102" dur="1" fill="hold">
                                          <p:stCondLst>
                                            <p:cond delay="0"/>
                                          </p:stCondLst>
                                        </p:cTn>
                                        <p:tgtEl>
                                          <p:spTgt spid="7">
                                            <p:txEl>
                                              <p:pRg st="0" end="0"/>
                                            </p:txEl>
                                          </p:spTgt>
                                        </p:tgtEl>
                                        <p:attrNameLst>
                                          <p:attrName>style.visibility</p:attrName>
                                        </p:attrNameLst>
                                      </p:cBhvr>
                                      <p:to>
                                        <p:strVal val="visible"/>
                                      </p:to>
                                    </p:set>
                                    <p:anim calcmode="lin" valueType="num">
                                      <p:cBhvr additive="base">
                                        <p:cTn id="10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bwMode="auto">
          <a:xfrm>
            <a:off x="1143000" y="4171950"/>
            <a:ext cx="1905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55588">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a:spcBef>
                <a:spcPts val="300"/>
              </a:spcBef>
              <a:buClr>
                <a:schemeClr val="accent1"/>
              </a:buClr>
              <a:buSzPct val="68000"/>
            </a:pPr>
            <a:r>
              <a:rPr lang="en-US" altLang="vi-VN" sz="2700" b="1" u="sng">
                <a:solidFill>
                  <a:srgbClr val="FF0000"/>
                </a:solidFill>
              </a:rPr>
              <a:t>Đáp án: </a:t>
            </a:r>
            <a:endParaRPr lang="en-US" altLang="vi-VN" sz="2700" b="1">
              <a:solidFill>
                <a:srgbClr val="FF0000"/>
              </a:solidFill>
            </a:endParaRPr>
          </a:p>
          <a:p>
            <a:pPr algn="just">
              <a:spcBef>
                <a:spcPts val="300"/>
              </a:spcBef>
              <a:buClr>
                <a:schemeClr val="accent1"/>
              </a:buClr>
              <a:buSzPct val="68000"/>
            </a:pPr>
            <a:endParaRPr lang="en-US" altLang="vi-VN" sz="2400" b="1">
              <a:solidFill>
                <a:srgbClr val="FF0000"/>
              </a:solidFill>
            </a:endParaRPr>
          </a:p>
        </p:txBody>
      </p:sp>
      <p:sp>
        <p:nvSpPr>
          <p:cNvPr id="5" name="Rectangle 3"/>
          <p:cNvSpPr txBox="1">
            <a:spLocks/>
          </p:cNvSpPr>
          <p:nvPr/>
        </p:nvSpPr>
        <p:spPr bwMode="auto">
          <a:xfrm>
            <a:off x="3143250" y="4557713"/>
            <a:ext cx="42862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55588">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a:spcBef>
                <a:spcPts val="300"/>
              </a:spcBef>
              <a:buClr>
                <a:schemeClr val="accent1"/>
              </a:buClr>
              <a:buSzPct val="68000"/>
            </a:pPr>
            <a:r>
              <a:rPr lang="en-US" altLang="vi-VN" sz="2700" b="1"/>
              <a:t>Ở- cũng- cảm- cả</a:t>
            </a:r>
          </a:p>
          <a:p>
            <a:pPr algn="just">
              <a:spcBef>
                <a:spcPts val="300"/>
              </a:spcBef>
              <a:buClr>
                <a:schemeClr val="accent1"/>
              </a:buClr>
              <a:buSzPct val="68000"/>
            </a:pPr>
            <a:endParaRPr lang="en-US" altLang="vi-VN" sz="2400" b="1">
              <a:solidFill>
                <a:srgbClr val="3333FF"/>
              </a:solidFill>
            </a:endParaRPr>
          </a:p>
        </p:txBody>
      </p:sp>
      <p:sp>
        <p:nvSpPr>
          <p:cNvPr id="14340" name="TextBox 6"/>
          <p:cNvSpPr txBox="1">
            <a:spLocks noChangeArrowheads="1"/>
          </p:cNvSpPr>
          <p:nvPr/>
        </p:nvSpPr>
        <p:spPr bwMode="auto">
          <a:xfrm>
            <a:off x="1121229" y="666750"/>
            <a:ext cx="6629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sz="2700" b="1" dirty="0">
                <a:solidFill>
                  <a:srgbClr val="FF0000"/>
                </a:solidFill>
              </a:rPr>
              <a:t>3b: </a:t>
            </a:r>
            <a:r>
              <a:rPr lang="en-US" altLang="vi-VN" sz="2700" b="1" dirty="0" err="1">
                <a:solidFill>
                  <a:srgbClr val="FF0000"/>
                </a:solidFill>
              </a:rPr>
              <a:t>chọn</a:t>
            </a:r>
            <a:r>
              <a:rPr lang="en-US" altLang="vi-VN" sz="2700" b="1" dirty="0">
                <a:solidFill>
                  <a:srgbClr val="FF0000"/>
                </a:solidFill>
              </a:rPr>
              <a:t> </a:t>
            </a:r>
            <a:r>
              <a:rPr lang="en-US" altLang="vi-VN" sz="2700" b="1" dirty="0" err="1">
                <a:solidFill>
                  <a:srgbClr val="FF0000"/>
                </a:solidFill>
              </a:rPr>
              <a:t>các</a:t>
            </a:r>
            <a:r>
              <a:rPr lang="en-US" altLang="vi-VN" sz="2700" b="1" dirty="0">
                <a:solidFill>
                  <a:srgbClr val="FF0000"/>
                </a:solidFill>
              </a:rPr>
              <a:t> </a:t>
            </a:r>
            <a:r>
              <a:rPr lang="en-US" altLang="vi-VN" sz="2700" b="1" dirty="0" err="1">
                <a:solidFill>
                  <a:srgbClr val="FF0000"/>
                </a:solidFill>
              </a:rPr>
              <a:t>tiếng</a:t>
            </a:r>
            <a:r>
              <a:rPr lang="en-US" altLang="vi-VN" sz="2700" b="1" dirty="0">
                <a:solidFill>
                  <a:srgbClr val="FF0000"/>
                </a:solidFill>
              </a:rPr>
              <a:t> </a:t>
            </a:r>
            <a:r>
              <a:rPr lang="en-US" altLang="vi-VN" sz="2700" b="1" dirty="0" err="1">
                <a:solidFill>
                  <a:srgbClr val="FF0000"/>
                </a:solidFill>
              </a:rPr>
              <a:t>có</a:t>
            </a:r>
            <a:r>
              <a:rPr lang="en-US" altLang="vi-VN" sz="2700" b="1" dirty="0">
                <a:solidFill>
                  <a:srgbClr val="FF0000"/>
                </a:solidFill>
              </a:rPr>
              <a:t> </a:t>
            </a:r>
            <a:r>
              <a:rPr lang="en-US" altLang="vi-VN" sz="2700" b="1" dirty="0" err="1">
                <a:solidFill>
                  <a:srgbClr val="FF0000"/>
                </a:solidFill>
              </a:rPr>
              <a:t>trong</a:t>
            </a:r>
            <a:r>
              <a:rPr lang="en-US" altLang="vi-VN" sz="2700" b="1" dirty="0">
                <a:solidFill>
                  <a:srgbClr val="FF0000"/>
                </a:solidFill>
              </a:rPr>
              <a:t> </a:t>
            </a:r>
            <a:r>
              <a:rPr lang="en-US" altLang="vi-VN" sz="2700" b="1" dirty="0" err="1">
                <a:solidFill>
                  <a:srgbClr val="FF0000"/>
                </a:solidFill>
              </a:rPr>
              <a:t>ngoặc</a:t>
            </a:r>
            <a:r>
              <a:rPr lang="en-US" altLang="vi-VN" sz="2700" b="1" dirty="0">
                <a:solidFill>
                  <a:srgbClr val="FF0000"/>
                </a:solidFill>
              </a:rPr>
              <a:t> </a:t>
            </a:r>
            <a:r>
              <a:rPr lang="en-US" altLang="vi-VN" sz="2700" b="1" dirty="0" err="1">
                <a:solidFill>
                  <a:srgbClr val="FF0000"/>
                </a:solidFill>
              </a:rPr>
              <a:t>đơn</a:t>
            </a:r>
            <a:r>
              <a:rPr lang="en-US" altLang="vi-VN" sz="2700" b="1" dirty="0">
                <a:solidFill>
                  <a:srgbClr val="FF0000"/>
                </a:solidFill>
              </a:rPr>
              <a:t> </a:t>
            </a:r>
            <a:r>
              <a:rPr lang="en-US" altLang="vi-VN" sz="2700" b="1" dirty="0" err="1">
                <a:solidFill>
                  <a:srgbClr val="FF0000"/>
                </a:solidFill>
              </a:rPr>
              <a:t>để</a:t>
            </a:r>
            <a:r>
              <a:rPr lang="en-US" altLang="vi-VN" sz="2700" b="1" dirty="0">
                <a:solidFill>
                  <a:srgbClr val="FF0000"/>
                </a:solidFill>
              </a:rPr>
              <a:t> </a:t>
            </a:r>
            <a:r>
              <a:rPr lang="en-US" altLang="vi-VN" sz="2700" b="1" dirty="0" err="1">
                <a:solidFill>
                  <a:srgbClr val="FF0000"/>
                </a:solidFill>
              </a:rPr>
              <a:t>hoàn</a:t>
            </a:r>
            <a:r>
              <a:rPr lang="en-US" altLang="vi-VN" sz="2700" b="1" dirty="0">
                <a:solidFill>
                  <a:srgbClr val="FF0000"/>
                </a:solidFill>
              </a:rPr>
              <a:t> </a:t>
            </a:r>
            <a:r>
              <a:rPr lang="en-US" altLang="vi-VN" sz="2700" b="1" dirty="0" err="1">
                <a:solidFill>
                  <a:srgbClr val="FF0000"/>
                </a:solidFill>
              </a:rPr>
              <a:t>chỉnh</a:t>
            </a:r>
            <a:r>
              <a:rPr lang="en-US" altLang="vi-VN" sz="2700" b="1" dirty="0">
                <a:solidFill>
                  <a:srgbClr val="FF0000"/>
                </a:solidFill>
              </a:rPr>
              <a:t> </a:t>
            </a:r>
            <a:r>
              <a:rPr lang="en-US" altLang="vi-VN" sz="2700" b="1" dirty="0" err="1">
                <a:solidFill>
                  <a:srgbClr val="FF0000"/>
                </a:solidFill>
              </a:rPr>
              <a:t>đoạn</a:t>
            </a:r>
            <a:r>
              <a:rPr lang="en-US" altLang="vi-VN" sz="2700" b="1" dirty="0">
                <a:solidFill>
                  <a:srgbClr val="FF0000"/>
                </a:solidFill>
              </a:rPr>
              <a:t> </a:t>
            </a:r>
            <a:r>
              <a:rPr lang="en-US" altLang="vi-VN" sz="2700" b="1" dirty="0" err="1">
                <a:solidFill>
                  <a:srgbClr val="FF0000"/>
                </a:solidFill>
              </a:rPr>
              <a:t>văn</a:t>
            </a:r>
            <a:r>
              <a:rPr lang="en-US" altLang="vi-VN" sz="2700" b="1" dirty="0">
                <a:solidFill>
                  <a:srgbClr val="FF0000"/>
                </a:solidFill>
              </a:rPr>
              <a:t> </a:t>
            </a:r>
            <a:r>
              <a:rPr lang="en-US" altLang="vi-VN" sz="2700" b="1" dirty="0" err="1">
                <a:solidFill>
                  <a:srgbClr val="FF0000"/>
                </a:solidFill>
              </a:rPr>
              <a:t>sau</a:t>
            </a:r>
            <a:r>
              <a:rPr lang="en-US" altLang="vi-VN" sz="2700" b="1" dirty="0">
                <a:solidFill>
                  <a:srgbClr val="FF0000"/>
                </a:solidFill>
              </a:rPr>
              <a:t>:</a:t>
            </a:r>
          </a:p>
        </p:txBody>
      </p:sp>
      <p:sp>
        <p:nvSpPr>
          <p:cNvPr id="14341" name="TextBox 9"/>
          <p:cNvSpPr txBox="1">
            <a:spLocks noChangeArrowheads="1"/>
          </p:cNvSpPr>
          <p:nvPr/>
        </p:nvSpPr>
        <p:spPr bwMode="auto">
          <a:xfrm>
            <a:off x="1257300" y="1928812"/>
            <a:ext cx="748665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sz="1350" b="1" dirty="0"/>
              <a:t>	</a:t>
            </a:r>
            <a:r>
              <a:rPr lang="en-US" altLang="vi-VN" sz="2700" b="1" dirty="0"/>
              <a:t>(         ) </a:t>
            </a:r>
            <a:r>
              <a:rPr lang="en-US" altLang="vi-VN" sz="2700" b="1" dirty="0" err="1"/>
              <a:t>nước</a:t>
            </a:r>
            <a:r>
              <a:rPr lang="en-US" altLang="vi-VN" sz="2700" b="1" dirty="0"/>
              <a:t> </a:t>
            </a:r>
            <a:r>
              <a:rPr lang="en-US" altLang="vi-VN" sz="2700" b="1" dirty="0" err="1"/>
              <a:t>Nga</a:t>
            </a:r>
            <a:r>
              <a:rPr lang="en-US" altLang="vi-VN" sz="2700" b="1" dirty="0"/>
              <a:t> </a:t>
            </a:r>
            <a:r>
              <a:rPr lang="en-US" altLang="vi-VN" sz="2700" b="1" dirty="0" err="1"/>
              <a:t>có</a:t>
            </a:r>
            <a:r>
              <a:rPr lang="en-US" altLang="vi-VN" sz="2700" b="1" dirty="0"/>
              <a:t> </a:t>
            </a:r>
            <a:r>
              <a:rPr lang="en-US" altLang="vi-VN" sz="2700" b="1" dirty="0" err="1"/>
              <a:t>một</a:t>
            </a:r>
            <a:r>
              <a:rPr lang="en-US" altLang="vi-VN" sz="2700" b="1" dirty="0"/>
              <a:t> </a:t>
            </a:r>
            <a:r>
              <a:rPr lang="en-US" altLang="vi-VN" sz="2700" b="1" dirty="0" err="1"/>
              <a:t>sa</a:t>
            </a:r>
            <a:r>
              <a:rPr lang="en-US" altLang="vi-VN" sz="2700" b="1" dirty="0"/>
              <a:t> </a:t>
            </a:r>
            <a:r>
              <a:rPr lang="en-US" altLang="vi-VN" sz="2700" b="1" dirty="0" err="1"/>
              <a:t>mạc</a:t>
            </a:r>
            <a:r>
              <a:rPr lang="en-US" altLang="vi-VN" sz="2700" b="1" dirty="0"/>
              <a:t> </a:t>
            </a:r>
            <a:r>
              <a:rPr lang="en-US" altLang="vi-VN" sz="2700" b="1" dirty="0" err="1"/>
              <a:t>màu</a:t>
            </a:r>
            <a:r>
              <a:rPr lang="en-US" altLang="vi-VN" sz="2700" b="1" dirty="0"/>
              <a:t> </a:t>
            </a:r>
            <a:r>
              <a:rPr lang="en-US" altLang="vi-VN" sz="2700" b="1" dirty="0" err="1"/>
              <a:t>đen</a:t>
            </a:r>
            <a:r>
              <a:rPr lang="en-US" altLang="vi-VN" sz="2700" b="1" dirty="0"/>
              <a:t>. </a:t>
            </a:r>
            <a:r>
              <a:rPr lang="en-US" altLang="vi-VN" sz="2700" b="1" dirty="0" err="1"/>
              <a:t>Đá</a:t>
            </a:r>
            <a:r>
              <a:rPr lang="en-US" altLang="vi-VN" sz="2700" b="1" dirty="0"/>
              <a:t> </a:t>
            </a:r>
            <a:r>
              <a:rPr lang="en-US" altLang="vi-VN" sz="2700" b="1" dirty="0" err="1"/>
              <a:t>trên</a:t>
            </a:r>
            <a:r>
              <a:rPr lang="en-US" altLang="vi-VN" sz="2700" b="1" dirty="0"/>
              <a:t> </a:t>
            </a:r>
            <a:r>
              <a:rPr lang="en-US" altLang="vi-VN" sz="2700" b="1" dirty="0" err="1"/>
              <a:t>sa</a:t>
            </a:r>
            <a:r>
              <a:rPr lang="en-US" altLang="vi-VN" sz="2700" b="1" dirty="0"/>
              <a:t> </a:t>
            </a:r>
            <a:r>
              <a:rPr lang="en-US" altLang="vi-VN" sz="2700" b="1" dirty="0" err="1"/>
              <a:t>mạc</a:t>
            </a:r>
            <a:r>
              <a:rPr lang="en-US" altLang="vi-VN" sz="2700" b="1" dirty="0"/>
              <a:t> </a:t>
            </a:r>
            <a:r>
              <a:rPr lang="en-US" altLang="vi-VN" sz="2700" b="1" dirty="0" err="1"/>
              <a:t>này</a:t>
            </a:r>
            <a:r>
              <a:rPr lang="en-US" altLang="vi-VN" sz="2700" b="1" dirty="0"/>
              <a:t> (     </a:t>
            </a:r>
            <a:r>
              <a:rPr lang="vi-VN" altLang="vi-VN" sz="2700" b="1" dirty="0" smtClean="0"/>
              <a:t>    </a:t>
            </a:r>
            <a:r>
              <a:rPr lang="en-US" altLang="vi-VN" sz="2700" b="1" dirty="0" smtClean="0"/>
              <a:t> </a:t>
            </a:r>
            <a:r>
              <a:rPr lang="vi-VN" altLang="vi-VN" sz="2700" b="1" dirty="0" smtClean="0"/>
              <a:t>             </a:t>
            </a:r>
            <a:r>
              <a:rPr lang="en-US" altLang="vi-VN" sz="2700" b="1" dirty="0" smtClean="0"/>
              <a:t> </a:t>
            </a:r>
            <a:r>
              <a:rPr lang="en-US" altLang="vi-VN" sz="2700" b="1" dirty="0"/>
              <a:t>) </a:t>
            </a:r>
            <a:r>
              <a:rPr lang="en-US" altLang="vi-VN" sz="2700" b="1" dirty="0" err="1"/>
              <a:t>màu</a:t>
            </a:r>
            <a:r>
              <a:rPr lang="en-US" altLang="vi-VN" sz="2700" b="1" dirty="0"/>
              <a:t> </a:t>
            </a:r>
            <a:r>
              <a:rPr lang="en-US" altLang="vi-VN" sz="2700" b="1" dirty="0" err="1"/>
              <a:t>đen</a:t>
            </a:r>
            <a:r>
              <a:rPr lang="en-US" altLang="vi-VN" sz="2700" b="1" dirty="0"/>
              <a:t>. </a:t>
            </a:r>
            <a:r>
              <a:rPr lang="en-US" altLang="vi-VN" sz="2700" b="1" dirty="0" err="1"/>
              <a:t>Khi</a:t>
            </a:r>
            <a:r>
              <a:rPr lang="en-US" altLang="vi-VN" sz="2700" b="1" dirty="0"/>
              <a:t> </a:t>
            </a:r>
            <a:r>
              <a:rPr lang="en-US" altLang="vi-VN" sz="2700" b="1" dirty="0" err="1"/>
              <a:t>bước</a:t>
            </a:r>
            <a:r>
              <a:rPr lang="en-US" altLang="vi-VN" sz="2700" b="1" dirty="0"/>
              <a:t> </a:t>
            </a:r>
            <a:r>
              <a:rPr lang="en-US" altLang="vi-VN" sz="2700" b="1" dirty="0" err="1"/>
              <a:t>Vào</a:t>
            </a:r>
            <a:r>
              <a:rPr lang="en-US" altLang="vi-VN" sz="2700" b="1" dirty="0"/>
              <a:t> </a:t>
            </a:r>
            <a:r>
              <a:rPr lang="en-US" altLang="vi-VN" sz="2700" b="1" dirty="0" err="1"/>
              <a:t>sa</a:t>
            </a:r>
            <a:r>
              <a:rPr lang="en-US" altLang="vi-VN" sz="2700" b="1" dirty="0"/>
              <a:t> </a:t>
            </a:r>
            <a:r>
              <a:rPr lang="en-US" altLang="vi-VN" sz="2700" b="1" dirty="0" err="1"/>
              <a:t>mạc</a:t>
            </a:r>
            <a:r>
              <a:rPr lang="en-US" altLang="vi-VN" sz="2700" b="1" dirty="0"/>
              <a:t>, </a:t>
            </a:r>
            <a:r>
              <a:rPr lang="en-US" altLang="vi-VN" sz="2700" b="1" dirty="0" err="1"/>
              <a:t>người</a:t>
            </a:r>
            <a:r>
              <a:rPr lang="en-US" altLang="vi-VN" sz="2700" b="1" dirty="0"/>
              <a:t> ta </a:t>
            </a:r>
            <a:r>
              <a:rPr lang="en-US" altLang="vi-VN" sz="2700" b="1" dirty="0" err="1"/>
              <a:t>có</a:t>
            </a:r>
            <a:r>
              <a:rPr lang="en-US" altLang="vi-VN" sz="2700" b="1" dirty="0"/>
              <a:t> (</a:t>
            </a:r>
            <a:r>
              <a:rPr lang="en-US" altLang="vi-VN" sz="2700" b="1" dirty="0" err="1"/>
              <a:t>cảm</a:t>
            </a:r>
            <a:r>
              <a:rPr lang="en-US" altLang="vi-VN" sz="2700" b="1" dirty="0"/>
              <a:t>, </a:t>
            </a:r>
            <a:r>
              <a:rPr lang="en-US" altLang="vi-VN" sz="2700" b="1" dirty="0" err="1"/>
              <a:t>cãm</a:t>
            </a:r>
            <a:r>
              <a:rPr lang="en-US" altLang="vi-VN" sz="2700" b="1" dirty="0"/>
              <a:t>) </a:t>
            </a:r>
            <a:r>
              <a:rPr lang="en-US" altLang="vi-VN" sz="2700" b="1" dirty="0" err="1"/>
              <a:t>giác</a:t>
            </a:r>
            <a:r>
              <a:rPr lang="en-US" altLang="vi-VN" sz="2700" b="1" dirty="0"/>
              <a:t> </a:t>
            </a:r>
            <a:r>
              <a:rPr lang="en-US" altLang="vi-VN" sz="2700" b="1" dirty="0" err="1"/>
              <a:t>biến</a:t>
            </a:r>
            <a:r>
              <a:rPr lang="en-US" altLang="vi-VN" sz="2700" b="1" dirty="0"/>
              <a:t> </a:t>
            </a:r>
            <a:r>
              <a:rPr lang="en-US" altLang="vi-VN" sz="2700" b="1" dirty="0" err="1"/>
              <a:t>Thành</a:t>
            </a:r>
            <a:r>
              <a:rPr lang="en-US" altLang="vi-VN" sz="2700" b="1" dirty="0"/>
              <a:t> </a:t>
            </a:r>
            <a:r>
              <a:rPr lang="en-US" altLang="vi-VN" sz="2700" b="1" dirty="0" err="1"/>
              <a:t>màu</a:t>
            </a:r>
            <a:r>
              <a:rPr lang="en-US" altLang="vi-VN" sz="2700" b="1" dirty="0"/>
              <a:t> </a:t>
            </a:r>
            <a:r>
              <a:rPr lang="en-US" altLang="vi-VN" sz="2700" b="1" dirty="0" err="1"/>
              <a:t>đen</a:t>
            </a:r>
            <a:r>
              <a:rPr lang="en-US" altLang="vi-VN" sz="2700" b="1" dirty="0"/>
              <a:t> </a:t>
            </a:r>
            <a:r>
              <a:rPr lang="en-US" altLang="vi-VN" sz="2700" b="1" dirty="0" err="1"/>
              <a:t>và</a:t>
            </a:r>
            <a:r>
              <a:rPr lang="en-US" altLang="vi-VN" sz="2700" b="1" dirty="0"/>
              <a:t> (</a:t>
            </a:r>
            <a:r>
              <a:rPr lang="en-US" altLang="vi-VN" sz="2700" b="1" dirty="0" err="1"/>
              <a:t>cả</a:t>
            </a:r>
            <a:r>
              <a:rPr lang="en-US" altLang="vi-VN" sz="2700" b="1" dirty="0"/>
              <a:t>, </a:t>
            </a:r>
            <a:r>
              <a:rPr lang="en-US" altLang="vi-VN" sz="2700" b="1" dirty="0" err="1"/>
              <a:t>cã</a:t>
            </a:r>
            <a:r>
              <a:rPr lang="en-US" altLang="vi-VN" sz="2700" b="1" dirty="0"/>
              <a:t>) </a:t>
            </a:r>
            <a:r>
              <a:rPr lang="en-US" altLang="vi-VN" sz="2700" b="1" dirty="0" err="1"/>
              <a:t>thế</a:t>
            </a:r>
            <a:r>
              <a:rPr lang="en-US" altLang="vi-VN" sz="2700" b="1" dirty="0"/>
              <a:t> </a:t>
            </a:r>
            <a:r>
              <a:rPr lang="en-US" altLang="vi-VN" sz="2700" b="1" dirty="0" err="1"/>
              <a:t>giới</a:t>
            </a:r>
            <a:r>
              <a:rPr lang="en-US" altLang="vi-VN" sz="2700" b="1" dirty="0"/>
              <a:t> </a:t>
            </a:r>
            <a:r>
              <a:rPr lang="en-US" altLang="vi-VN" sz="2700" b="1" dirty="0" err="1"/>
              <a:t>đều</a:t>
            </a:r>
            <a:r>
              <a:rPr lang="en-US" altLang="vi-VN" sz="2700" b="1" dirty="0"/>
              <a:t> </a:t>
            </a:r>
            <a:r>
              <a:rPr lang="en-US" altLang="vi-VN" sz="2700" b="1" dirty="0" err="1"/>
              <a:t>màu</a:t>
            </a:r>
            <a:r>
              <a:rPr lang="en-US" altLang="vi-VN" sz="2700" b="1" dirty="0"/>
              <a:t> </a:t>
            </a:r>
            <a:r>
              <a:rPr lang="en-US" altLang="vi-VN" sz="2700" b="1" dirty="0" err="1" smtClean="0"/>
              <a:t>đen</a:t>
            </a:r>
            <a:r>
              <a:rPr lang="en-US" altLang="vi-VN" sz="2700" b="1" dirty="0" smtClean="0"/>
              <a:t>.</a:t>
            </a:r>
            <a:r>
              <a:rPr lang="vi-VN" altLang="vi-VN" sz="2700" b="1" dirty="0" smtClean="0"/>
              <a:t>                    </a:t>
            </a:r>
          </a:p>
          <a:p>
            <a:pPr algn="just" eaLnBrk="1" hangingPunct="1"/>
            <a:r>
              <a:rPr lang="vi-VN" altLang="vi-VN" sz="2700" b="1" dirty="0"/>
              <a:t> </a:t>
            </a:r>
            <a:r>
              <a:rPr lang="vi-VN" altLang="vi-VN" sz="2700" b="1" dirty="0" smtClean="0"/>
              <a:t>                                              </a:t>
            </a:r>
            <a:r>
              <a:rPr lang="en-US" altLang="vi-VN" sz="1350" b="1" dirty="0" smtClean="0"/>
              <a:t>Theo </a:t>
            </a:r>
            <a:r>
              <a:rPr lang="en-US" altLang="vi-VN" sz="1350" b="1" dirty="0"/>
              <a:t>TRẦN HOÀNG HÀ</a:t>
            </a:r>
            <a:endParaRPr lang="en-US" altLang="vi-VN" sz="1200" b="1" dirty="0"/>
          </a:p>
        </p:txBody>
      </p:sp>
      <p:sp>
        <p:nvSpPr>
          <p:cNvPr id="11" name="Text Box 33"/>
          <p:cNvSpPr txBox="1">
            <a:spLocks noChangeArrowheads="1"/>
          </p:cNvSpPr>
          <p:nvPr/>
        </p:nvSpPr>
        <p:spPr bwMode="auto">
          <a:xfrm>
            <a:off x="2057400" y="2000250"/>
            <a:ext cx="857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endParaRPr lang="en-US" altLang="vi-VN" sz="2400" b="1">
              <a:solidFill>
                <a:srgbClr val="FF0000"/>
              </a:solidFill>
            </a:endParaRPr>
          </a:p>
        </p:txBody>
      </p:sp>
      <p:sp>
        <p:nvSpPr>
          <p:cNvPr id="12" name="Text Box 20"/>
          <p:cNvSpPr txBox="1">
            <a:spLocks noChangeArrowheads="1"/>
          </p:cNvSpPr>
          <p:nvPr/>
        </p:nvSpPr>
        <p:spPr bwMode="auto">
          <a:xfrm>
            <a:off x="2457450" y="1992851"/>
            <a:ext cx="1371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a:solidFill>
                  <a:srgbClr val="FF0000"/>
                </a:solidFill>
              </a:rPr>
              <a:t>ở/ỡ</a:t>
            </a:r>
          </a:p>
        </p:txBody>
      </p:sp>
      <p:sp>
        <p:nvSpPr>
          <p:cNvPr id="13" name="Text Box 20"/>
          <p:cNvSpPr txBox="1">
            <a:spLocks noChangeArrowheads="1"/>
          </p:cNvSpPr>
          <p:nvPr/>
        </p:nvSpPr>
        <p:spPr bwMode="auto">
          <a:xfrm>
            <a:off x="4642757" y="2428947"/>
            <a:ext cx="19621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400" b="1" dirty="0" err="1">
                <a:solidFill>
                  <a:srgbClr val="FF0000"/>
                </a:solidFill>
              </a:rPr>
              <a:t>Cũng</a:t>
            </a:r>
            <a:r>
              <a:rPr lang="en-US" altLang="vi-VN" sz="2400" b="1" dirty="0">
                <a:solidFill>
                  <a:srgbClr val="FF0000"/>
                </a:solidFill>
              </a:rPr>
              <a:t>/</a:t>
            </a:r>
            <a:r>
              <a:rPr lang="en-US" altLang="vi-VN" sz="2400" b="1" dirty="0" err="1">
                <a:solidFill>
                  <a:srgbClr val="FF0000"/>
                </a:solidFill>
              </a:rPr>
              <a:t>củng</a:t>
            </a:r>
            <a:endParaRPr lang="en-US" altLang="vi-VN" sz="2400" b="1" dirty="0">
              <a:solidFill>
                <a:srgbClr val="FF0000"/>
              </a:solidFill>
            </a:endParaRPr>
          </a:p>
        </p:txBody>
      </p:sp>
    </p:spTree>
    <p:extLst>
      <p:ext uri="{BB962C8B-B14F-4D97-AF65-F5344CB8AC3E}">
        <p14:creationId xmlns:p14="http://schemas.microsoft.com/office/powerpoint/2010/main" val="563025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from="(-#ppt_w/2)" to="(#ppt_x)" calcmode="lin" valueType="num">
                                      <p:cBhvr>
                                        <p:cTn id="7" dur="600" fill="hold">
                                          <p:stCondLst>
                                            <p:cond delay="0"/>
                                          </p:stCondLst>
                                        </p:cTn>
                                        <p:tgtEl>
                                          <p:spTgt spid="4"/>
                                        </p:tgtEl>
                                        <p:attrNameLst>
                                          <p:attrName>ppt_x</p:attrName>
                                        </p:attrNameLst>
                                      </p:cBhvr>
                                    </p:anim>
                                    <p:anim from="0" to="-1.0" calcmode="lin" valueType="num">
                                      <p:cBhvr>
                                        <p:cTn id="8" dur="200" decel="50000" autoRev="1" fill="hold">
                                          <p:stCondLst>
                                            <p:cond delay="600"/>
                                          </p:stCondLst>
                                        </p:cTn>
                                        <p:tgtEl>
                                          <p:spTgt spid="4"/>
                                        </p:tgtEl>
                                        <p:attrNameLst>
                                          <p:attrName>xshear</p:attrName>
                                        </p:attrNameLst>
                                      </p:cBhvr>
                                    </p:anim>
                                    <p:animScale>
                                      <p:cBhvr>
                                        <p:cTn id="9" dur="200" decel="100000" autoRev="1" fill="hold">
                                          <p:stCondLst>
                                            <p:cond delay="600"/>
                                          </p:stCondLst>
                                        </p:cTn>
                                        <p:tgtEl>
                                          <p:spTgt spid="4"/>
                                        </p:tgtEl>
                                      </p:cBhvr>
                                      <p:from x="100000" y="100000"/>
                                      <p:to x="80000" y="100000"/>
                                    </p:animScale>
                                    <p:anim by="(#ppt_h/3+#ppt_w*0.1)" calcmode="lin" valueType="num">
                                      <p:cBhvr additive="sum">
                                        <p:cTn id="10" dur="200" decel="100000" autoRev="1" fill="hold">
                                          <p:stCondLst>
                                            <p:cond delay="600"/>
                                          </p:stCondLst>
                                        </p:cTn>
                                        <p:tgtEl>
                                          <p:spTgt spid="4"/>
                                        </p:tgtEl>
                                        <p:attrNameLst>
                                          <p:attrName>ppt_x</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nodePh="1">
                                  <p:stCondLst>
                                    <p:cond delay="0"/>
                                  </p:stCondLst>
                                  <p:endCondLst>
                                    <p:cond evt="begin" delay="0">
                                      <p:tn val="19"/>
                                    </p:cond>
                                  </p:endCondLst>
                                  <p:childTnLst>
                                    <p:set>
                                      <p:cBhvr>
                                        <p:cTn id="20" dur="1" fill="hold">
                                          <p:stCondLst>
                                            <p:cond delay="0"/>
                                          </p:stCondLst>
                                        </p:cTn>
                                        <p:tgtEl>
                                          <p:spTgt spid="11">
                                            <p:txEl>
                                              <p:pRg st="0" end="0"/>
                                            </p:txEl>
                                          </p:spTgt>
                                        </p:tgtEl>
                                        <p:attrNameLst>
                                          <p:attrName>style.visibility</p:attrName>
                                        </p:attrNameLst>
                                      </p:cBhvr>
                                      <p:to>
                                        <p:strVal val="visible"/>
                                      </p:to>
                                    </p:set>
                                    <p:anim calcmode="lin" valueType="num">
                                      <p:cBhvr additive="base">
                                        <p:cTn id="21"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anim calcmode="lin" valueType="num">
                                      <p:cBhvr additive="base">
                                        <p:cTn id="2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xit" presetSubtype="4" fill="hold" nodeType="clickEffect">
                                  <p:stCondLst>
                                    <p:cond delay="0"/>
                                  </p:stCondLst>
                                  <p:childTnLst>
                                    <p:anim calcmode="lin" valueType="num">
                                      <p:cBhvr additive="base">
                                        <p:cTn id="32" dur="500"/>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3" dur="500"/>
                                        <p:tgtEl>
                                          <p:spTgt spid="12">
                                            <p:txEl>
                                              <p:pRg st="0" end="0"/>
                                            </p:txEl>
                                          </p:spTgt>
                                        </p:tgtEl>
                                        <p:attrNameLst>
                                          <p:attrName>ppt_y</p:attrName>
                                        </p:attrNameLst>
                                      </p:cBhvr>
                                      <p:tavLst>
                                        <p:tav tm="0">
                                          <p:val>
                                            <p:strVal val="ppt_y"/>
                                          </p:val>
                                        </p:tav>
                                        <p:tav tm="100000">
                                          <p:val>
                                            <p:strVal val="1+ppt_h/2"/>
                                          </p:val>
                                        </p:tav>
                                      </p:tavLst>
                                    </p:anim>
                                    <p:set>
                                      <p:cBhvr>
                                        <p:cTn id="34" dur="1" fill="hold">
                                          <p:stCondLst>
                                            <p:cond delay="499"/>
                                          </p:stCondLst>
                                        </p:cTn>
                                        <p:tgtEl>
                                          <p:spTgt spid="12">
                                            <p:txEl>
                                              <p:pRg st="0" end="0"/>
                                            </p:txEl>
                                          </p:spTgt>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13">
                                            <p:txEl>
                                              <p:pRg st="0" end="0"/>
                                            </p:txEl>
                                          </p:spTgt>
                                        </p:tgtEl>
                                        <p:attrNameLst>
                                          <p:attrName>style.visibility</p:attrName>
                                        </p:attrNameLst>
                                      </p:cBhvr>
                                      <p:to>
                                        <p:strVal val="visible"/>
                                      </p:to>
                                    </p:set>
                                    <p:anim calcmode="lin" valueType="num">
                                      <p:cBhvr additive="base">
                                        <p:cTn id="39"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xit" presetSubtype="4" fill="hold" nodeType="clickEffect">
                                  <p:stCondLst>
                                    <p:cond delay="0"/>
                                  </p:stCondLst>
                                  <p:childTnLst>
                                    <p:anim calcmode="lin" valueType="num">
                                      <p:cBhvr additive="base">
                                        <p:cTn id="44" dur="500"/>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45" dur="500"/>
                                        <p:tgtEl>
                                          <p:spTgt spid="13">
                                            <p:txEl>
                                              <p:pRg st="0" end="0"/>
                                            </p:txEl>
                                          </p:spTgt>
                                        </p:tgtEl>
                                        <p:attrNameLst>
                                          <p:attrName>ppt_y</p:attrName>
                                        </p:attrNameLst>
                                      </p:cBhvr>
                                      <p:tavLst>
                                        <p:tav tm="0">
                                          <p:val>
                                            <p:strVal val="ppt_y"/>
                                          </p:val>
                                        </p:tav>
                                        <p:tav tm="100000">
                                          <p:val>
                                            <p:strVal val="1+ppt_h/2"/>
                                          </p:val>
                                        </p:tav>
                                      </p:tavLst>
                                    </p:anim>
                                    <p:set>
                                      <p:cBhvr>
                                        <p:cTn id="46" dur="1" fill="hold">
                                          <p:stCondLst>
                                            <p:cond delay="499"/>
                                          </p:stCondLst>
                                        </p:cTn>
                                        <p:tgtEl>
                                          <p:spTgt spid="1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1143000" y="1485900"/>
            <a:ext cx="6457950" cy="3086100"/>
          </a:xfrm>
          <a:prstGeom prst="rect">
            <a:avLst/>
          </a:prstGeom>
          <a:noFill/>
          <a:ln w="9525">
            <a:noFill/>
            <a:miter lim="800000"/>
            <a:headEnd/>
            <a:tailEnd/>
          </a:ln>
        </p:spPr>
        <p:txBody>
          <a:bodyPr/>
          <a:lstStyle/>
          <a:p>
            <a:pPr marL="257175" indent="-257175">
              <a:defRPr/>
            </a:pPr>
            <a:endParaRPr lang="en-US" sz="3000" b="1"/>
          </a:p>
          <a:p>
            <a:pPr marL="257175" indent="-257175">
              <a:spcBef>
                <a:spcPct val="20000"/>
              </a:spcBef>
              <a:buFontTx/>
              <a:buChar char="•"/>
              <a:defRPr/>
            </a:pPr>
            <a:endParaRPr lang="en-US" sz="3000" b="1"/>
          </a:p>
        </p:txBody>
      </p:sp>
      <p:pic>
        <p:nvPicPr>
          <p:cNvPr id="5" name="Picture 13" descr="AP82AKSCAUOKCZCCAL0VOOSCA6YNXUOCAFO9WA7CAIKYMZJCA2NH5S5CAW7WXC3CATGL9CNCA231M8NCA277EY0CAXP1L2ECA4HIB6NCA89H0KLCAXO9J65CA0M837BCA4E3SAWCAPFRIMTCAQ1N8LQCAR1SWX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6300" y="0"/>
            <a:ext cx="33147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15" descr="A6ONU8HCAST1M6CCAZB6K4QCA04XXXNCADUN11GCA5O3ZF6CADN0JBFCA60E3TZCAO55EV0CAG1SPZNCACB9HPECABI36YMCA9S8BX4CANKMQ1YCAYS1EIWCAZYXI1YCAHJTKC1CATY70XWCARU5V36CATUKC4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0"/>
            <a:ext cx="35433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Box 1"/>
          <p:cNvSpPr txBox="1">
            <a:spLocks noChangeArrowheads="1"/>
          </p:cNvSpPr>
          <p:nvPr/>
        </p:nvSpPr>
        <p:spPr bwMode="auto">
          <a:xfrm>
            <a:off x="4057650" y="4658917"/>
            <a:ext cx="18288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700" b="1"/>
              <a:t>Núi băng </a:t>
            </a:r>
          </a:p>
        </p:txBody>
      </p:sp>
    </p:spTree>
    <p:extLst>
      <p:ext uri="{BB962C8B-B14F-4D97-AF65-F5344CB8AC3E}">
        <p14:creationId xmlns:p14="http://schemas.microsoft.com/office/powerpoint/2010/main" val="3075150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4" descr="pháo hoa"/>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838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5" name="Picture 5" descr="pháo hoa"/>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6477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6" descr="pháo hoa"/>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0"/>
            <a:ext cx="15621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3797" name="Group 8"/>
          <p:cNvGrpSpPr>
            <a:grpSpLocks noChangeAspect="1"/>
          </p:cNvGrpSpPr>
          <p:nvPr/>
        </p:nvGrpSpPr>
        <p:grpSpPr bwMode="auto">
          <a:xfrm>
            <a:off x="1676400" y="457200"/>
            <a:ext cx="2514600" cy="3592116"/>
            <a:chOff x="2527" y="6427"/>
            <a:chExt cx="11443" cy="8645"/>
          </a:xfrm>
        </p:grpSpPr>
        <p:sp>
          <p:nvSpPr>
            <p:cNvPr id="33800" name="AutoShape 9"/>
            <p:cNvSpPr>
              <a:spLocks noChangeAspect="1" noChangeArrowheads="1"/>
            </p:cNvSpPr>
            <p:nvPr/>
          </p:nvSpPr>
          <p:spPr bwMode="auto">
            <a:xfrm>
              <a:off x="2527" y="6427"/>
              <a:ext cx="11443" cy="8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cs typeface="Arial" charset="0"/>
              </a:endParaRPr>
            </a:p>
          </p:txBody>
        </p:sp>
        <p:grpSp>
          <p:nvGrpSpPr>
            <p:cNvPr id="33801" name="Group 10"/>
            <p:cNvGrpSpPr>
              <a:grpSpLocks/>
            </p:cNvGrpSpPr>
            <p:nvPr/>
          </p:nvGrpSpPr>
          <p:grpSpPr bwMode="auto">
            <a:xfrm>
              <a:off x="2535" y="6428"/>
              <a:ext cx="11435" cy="8124"/>
              <a:chOff x="2535" y="6428"/>
              <a:chExt cx="11435" cy="8124"/>
            </a:xfrm>
          </p:grpSpPr>
          <p:sp>
            <p:nvSpPr>
              <p:cNvPr id="33802" name="AutoShape 11"/>
              <p:cNvSpPr>
                <a:spLocks noChangeArrowheads="1"/>
              </p:cNvSpPr>
              <p:nvPr/>
            </p:nvSpPr>
            <p:spPr bwMode="auto">
              <a:xfrm>
                <a:off x="11735" y="12709"/>
                <a:ext cx="528" cy="537"/>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84" name="AutoShape 12"/>
              <p:cNvSpPr>
                <a:spLocks noChangeArrowheads="1"/>
              </p:cNvSpPr>
              <p:nvPr/>
            </p:nvSpPr>
            <p:spPr bwMode="auto">
              <a:xfrm>
                <a:off x="2599" y="9413"/>
                <a:ext cx="665" cy="817"/>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04" name="AutoShape 13"/>
              <p:cNvSpPr>
                <a:spLocks noChangeArrowheads="1"/>
              </p:cNvSpPr>
              <p:nvPr/>
            </p:nvSpPr>
            <p:spPr bwMode="auto">
              <a:xfrm>
                <a:off x="11701" y="8074"/>
                <a:ext cx="615" cy="538"/>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05" name="AutoShape 14"/>
              <p:cNvSpPr>
                <a:spLocks noChangeArrowheads="1"/>
              </p:cNvSpPr>
              <p:nvPr/>
            </p:nvSpPr>
            <p:spPr bwMode="auto">
              <a:xfrm>
                <a:off x="6118" y="6839"/>
                <a:ext cx="527" cy="578"/>
              </a:xfrm>
              <a:prstGeom prst="irregularSeal1">
                <a:avLst/>
              </a:prstGeom>
              <a:gradFill rotWithShape="1">
                <a:gsLst>
                  <a:gs pos="0">
                    <a:srgbClr val="FF0066"/>
                  </a:gs>
                  <a:gs pos="100000">
                    <a:srgbClr val="FF0000">
                      <a:alpha val="3998"/>
                    </a:srgbClr>
                  </a:gs>
                </a:gsLst>
                <a:path path="rect">
                  <a:fillToRect r="100000" b="10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87" name="AutoShape 15"/>
              <p:cNvSpPr>
                <a:spLocks noChangeArrowheads="1"/>
              </p:cNvSpPr>
              <p:nvPr/>
            </p:nvSpPr>
            <p:spPr bwMode="auto">
              <a:xfrm>
                <a:off x="13175" y="8794"/>
                <a:ext cx="672" cy="593"/>
              </a:xfrm>
              <a:prstGeom prst="star5">
                <a:avLst/>
              </a:prstGeom>
              <a:gradFill rotWithShape="1">
                <a:gsLst>
                  <a:gs pos="0">
                    <a:srgbClr val="33CCCC"/>
                  </a:gs>
                  <a:gs pos="100000">
                    <a:srgbClr val="FF0066"/>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888" name="AutoShape 16"/>
              <p:cNvSpPr>
                <a:spLocks noChangeArrowheads="1"/>
              </p:cNvSpPr>
              <p:nvPr/>
            </p:nvSpPr>
            <p:spPr bwMode="auto">
              <a:xfrm>
                <a:off x="6869" y="12911"/>
                <a:ext cx="665" cy="920"/>
              </a:xfrm>
              <a:prstGeom prst="star5">
                <a:avLst/>
              </a:prstGeom>
              <a:gradFill rotWithShape="1">
                <a:gsLst>
                  <a:gs pos="0">
                    <a:srgbClr val="1907FD"/>
                  </a:gs>
                  <a:gs pos="100000">
                    <a:srgbClr val="000099"/>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08" name="AutoShape 17"/>
              <p:cNvSpPr>
                <a:spLocks noChangeArrowheads="1"/>
              </p:cNvSpPr>
              <p:nvPr/>
            </p:nvSpPr>
            <p:spPr bwMode="auto">
              <a:xfrm>
                <a:off x="9380" y="14038"/>
                <a:ext cx="528" cy="514"/>
              </a:xfrm>
              <a:prstGeom prst="irregularSeal1">
                <a:avLst/>
              </a:prstGeom>
              <a:gradFill rotWithShape="1">
                <a:gsLst>
                  <a:gs pos="0">
                    <a:srgbClr val="FF0000"/>
                  </a:gs>
                  <a:gs pos="100000">
                    <a:srgbClr val="1907FD"/>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90" name="AutoShape 18"/>
              <p:cNvSpPr>
                <a:spLocks noChangeArrowheads="1"/>
              </p:cNvSpPr>
              <p:nvPr/>
            </p:nvSpPr>
            <p:spPr bwMode="auto">
              <a:xfrm>
                <a:off x="9383" y="8075"/>
                <a:ext cx="672" cy="527"/>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891" name="AutoShape 19"/>
              <p:cNvSpPr>
                <a:spLocks noChangeArrowheads="1"/>
              </p:cNvSpPr>
              <p:nvPr/>
            </p:nvSpPr>
            <p:spPr bwMode="auto">
              <a:xfrm>
                <a:off x="7172" y="8590"/>
                <a:ext cx="665" cy="920"/>
              </a:xfrm>
              <a:prstGeom prst="star5">
                <a:avLst/>
              </a:prstGeom>
              <a:gradFill rotWithShape="1">
                <a:gsLst>
                  <a:gs pos="0">
                    <a:srgbClr val="CC00CC">
                      <a:gamma/>
                      <a:shade val="46275"/>
                      <a:invGamma/>
                    </a:srgbClr>
                  </a:gs>
                  <a:gs pos="100000">
                    <a:srgbClr val="CC00CC"/>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11" name="AutoShape 20"/>
              <p:cNvSpPr>
                <a:spLocks noChangeArrowheads="1"/>
              </p:cNvSpPr>
              <p:nvPr/>
            </p:nvSpPr>
            <p:spPr bwMode="auto">
              <a:xfrm>
                <a:off x="9334" y="12806"/>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2" name="AutoShape 21"/>
              <p:cNvSpPr>
                <a:spLocks noChangeArrowheads="1"/>
              </p:cNvSpPr>
              <p:nvPr/>
            </p:nvSpPr>
            <p:spPr bwMode="auto">
              <a:xfrm>
                <a:off x="9421" y="6946"/>
                <a:ext cx="1149" cy="719"/>
              </a:xfrm>
              <a:prstGeom prst="star4">
                <a:avLst>
                  <a:gd name="adj" fmla="val 12500"/>
                </a:avLst>
              </a:prstGeom>
              <a:gradFill rotWithShape="1">
                <a:gsLst>
                  <a:gs pos="0">
                    <a:srgbClr val="000082"/>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94" name="AutoShape 22"/>
              <p:cNvSpPr>
                <a:spLocks noChangeArrowheads="1"/>
              </p:cNvSpPr>
              <p:nvPr/>
            </p:nvSpPr>
            <p:spPr bwMode="auto">
              <a:xfrm>
                <a:off x="8689" y="6736"/>
                <a:ext cx="665" cy="522"/>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895" name="AutoShape 23"/>
              <p:cNvSpPr>
                <a:spLocks noChangeArrowheads="1"/>
              </p:cNvSpPr>
              <p:nvPr/>
            </p:nvSpPr>
            <p:spPr bwMode="auto">
              <a:xfrm>
                <a:off x="11088" y="6736"/>
                <a:ext cx="665" cy="522"/>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15" name="AutoShape 24"/>
              <p:cNvSpPr>
                <a:spLocks noChangeArrowheads="1"/>
              </p:cNvSpPr>
              <p:nvPr/>
            </p:nvSpPr>
            <p:spPr bwMode="auto">
              <a:xfrm>
                <a:off x="3021" y="6946"/>
                <a:ext cx="1150" cy="719"/>
              </a:xfrm>
              <a:prstGeom prst="star4">
                <a:avLst>
                  <a:gd name="adj" fmla="val 12500"/>
                </a:avLst>
              </a:prstGeom>
              <a:gradFill rotWithShape="1">
                <a:gsLst>
                  <a:gs pos="0">
                    <a:srgbClr val="06E81C"/>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6" name="AutoShape 25"/>
              <p:cNvSpPr>
                <a:spLocks noChangeArrowheads="1"/>
              </p:cNvSpPr>
              <p:nvPr/>
            </p:nvSpPr>
            <p:spPr bwMode="auto">
              <a:xfrm>
                <a:off x="12821" y="11986"/>
                <a:ext cx="1149" cy="719"/>
              </a:xfrm>
              <a:prstGeom prst="star4">
                <a:avLst>
                  <a:gd name="adj" fmla="val 12500"/>
                </a:avLst>
              </a:prstGeom>
              <a:gradFill rotWithShape="1">
                <a:gsLst>
                  <a:gs pos="0">
                    <a:srgbClr val="06E81C"/>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7" name="AutoShape 26"/>
              <p:cNvSpPr>
                <a:spLocks noChangeArrowheads="1"/>
              </p:cNvSpPr>
              <p:nvPr/>
            </p:nvSpPr>
            <p:spPr bwMode="auto">
              <a:xfrm>
                <a:off x="5302" y="12395"/>
                <a:ext cx="614" cy="537"/>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8" name="AutoShape 27"/>
              <p:cNvSpPr>
                <a:spLocks noChangeArrowheads="1"/>
              </p:cNvSpPr>
              <p:nvPr/>
            </p:nvSpPr>
            <p:spPr bwMode="auto">
              <a:xfrm>
                <a:off x="2535" y="7972"/>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9" name="AutoShape 28"/>
              <p:cNvSpPr>
                <a:spLocks noChangeArrowheads="1"/>
              </p:cNvSpPr>
              <p:nvPr/>
            </p:nvSpPr>
            <p:spPr bwMode="auto">
              <a:xfrm>
                <a:off x="12735" y="7662"/>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20" name="AutoShape 29"/>
              <p:cNvSpPr>
                <a:spLocks noChangeArrowheads="1"/>
              </p:cNvSpPr>
              <p:nvPr/>
            </p:nvSpPr>
            <p:spPr bwMode="auto">
              <a:xfrm>
                <a:off x="4535" y="13423"/>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902" name="AutoShape 30"/>
              <p:cNvSpPr>
                <a:spLocks noChangeArrowheads="1"/>
              </p:cNvSpPr>
              <p:nvPr/>
            </p:nvSpPr>
            <p:spPr bwMode="auto">
              <a:xfrm>
                <a:off x="4239" y="6427"/>
                <a:ext cx="665" cy="719"/>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903" name="AutoShape 31"/>
              <p:cNvSpPr>
                <a:spLocks noChangeArrowheads="1"/>
              </p:cNvSpPr>
              <p:nvPr/>
            </p:nvSpPr>
            <p:spPr bwMode="auto">
              <a:xfrm>
                <a:off x="10235" y="13424"/>
                <a:ext cx="672" cy="719"/>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grpSp>
      </p:grpSp>
      <p:sp>
        <p:nvSpPr>
          <p:cNvPr id="33798" name="Text Box 38"/>
          <p:cNvSpPr txBox="1">
            <a:spLocks noChangeArrowheads="1"/>
          </p:cNvSpPr>
          <p:nvPr/>
        </p:nvSpPr>
        <p:spPr bwMode="auto">
          <a:xfrm>
            <a:off x="1676400" y="2057400"/>
            <a:ext cx="6248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vi-VN" b="1">
              <a:cs typeface="Arial" charset="0"/>
            </a:endParaRPr>
          </a:p>
        </p:txBody>
      </p:sp>
      <p:sp>
        <p:nvSpPr>
          <p:cNvPr id="33799" name="WordArt 39"/>
          <p:cNvSpPr>
            <a:spLocks noChangeArrowheads="1" noChangeShapeType="1" noTextEdit="1"/>
          </p:cNvSpPr>
          <p:nvPr/>
        </p:nvSpPr>
        <p:spPr bwMode="auto">
          <a:xfrm>
            <a:off x="492125" y="1469232"/>
            <a:ext cx="8077200" cy="137517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GIỜ</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HỌC</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ĐẾN</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ĐÂY</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KẾT</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THÚC</a:t>
            </a:r>
            <a:endParaRPr lang="en-US" sz="3600" b="1" kern="10" dirty="0">
              <a:solidFill>
                <a:srgbClr val="FF0000"/>
              </a:solidFill>
              <a:effectLst>
                <a:outerShdw dist="53882" dir="2700000" algn="ctr" rotWithShape="0">
                  <a:srgbClr val="C0C0C0">
                    <a:alpha val="79999"/>
                  </a:srgbClr>
                </a:outerShdw>
              </a:effectLst>
              <a:latin typeface="Times New Roman"/>
              <a:cs typeface="Times New Roman"/>
            </a:endParaRPr>
          </a:p>
          <a:p>
            <a:pPr algn="ct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smtClean="0">
                <a:solidFill>
                  <a:srgbClr val="FF0000"/>
                </a:solidFill>
                <a:effectLst>
                  <a:outerShdw dist="53882" dir="2700000" algn="ctr" rotWithShape="0">
                    <a:srgbClr val="C0C0C0">
                      <a:alpha val="79999"/>
                    </a:srgbClr>
                  </a:outerShdw>
                </a:effectLst>
                <a:latin typeface="Times New Roman"/>
                <a:cs typeface="Times New Roman"/>
              </a:rPr>
              <a:t>XIN</a:t>
            </a:r>
            <a:r>
              <a:rPr lang="en-US" sz="3600" b="1" kern="10" dirty="0" smtClean="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CHÚC</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smtClean="0">
                <a:solidFill>
                  <a:srgbClr val="FF0000"/>
                </a:solidFill>
                <a:effectLst>
                  <a:outerShdw dist="53882" dir="2700000" algn="ctr" rotWithShape="0">
                    <a:srgbClr val="C0C0C0">
                      <a:alpha val="79999"/>
                    </a:srgbClr>
                  </a:outerShdw>
                </a:effectLst>
                <a:latin typeface="Times New Roman"/>
                <a:cs typeface="Times New Roman"/>
              </a:rPr>
              <a:t>CÁC</a:t>
            </a:r>
            <a:r>
              <a:rPr lang="en-US" sz="3600" b="1" kern="10" dirty="0" smtClean="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smtClean="0">
                <a:solidFill>
                  <a:srgbClr val="FF0000"/>
                </a:solidFill>
                <a:effectLst>
                  <a:outerShdw dist="53882" dir="2700000" algn="ctr" rotWithShape="0">
                    <a:srgbClr val="C0C0C0">
                      <a:alpha val="79999"/>
                    </a:srgbClr>
                  </a:outerShdw>
                </a:effectLst>
                <a:latin typeface="Times New Roman"/>
                <a:cs typeface="Times New Roman"/>
              </a:rPr>
              <a:t>EM</a:t>
            </a:r>
            <a:r>
              <a:rPr lang="en-US" sz="3600" b="1" kern="10" dirty="0" smtClean="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smtClean="0">
                <a:solidFill>
                  <a:srgbClr val="FF0000"/>
                </a:solidFill>
                <a:effectLst>
                  <a:outerShdw dist="53882" dir="2700000" algn="ctr" rotWithShape="0">
                    <a:srgbClr val="C0C0C0">
                      <a:alpha val="79999"/>
                    </a:srgbClr>
                  </a:outerShdw>
                </a:effectLst>
                <a:latin typeface="Times New Roman"/>
                <a:cs typeface="Times New Roman"/>
              </a:rPr>
              <a:t>CHĂM</a:t>
            </a:r>
            <a:r>
              <a:rPr lang="en-US" sz="3600" b="1" kern="10" dirty="0" smtClean="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smtClean="0">
                <a:solidFill>
                  <a:srgbClr val="FF0000"/>
                </a:solidFill>
                <a:effectLst>
                  <a:outerShdw dist="53882" dir="2700000" algn="ctr" rotWithShape="0">
                    <a:srgbClr val="C0C0C0">
                      <a:alpha val="79999"/>
                    </a:srgbClr>
                  </a:outerShdw>
                </a:effectLst>
                <a:latin typeface="Times New Roman"/>
                <a:cs typeface="Times New Roman"/>
              </a:rPr>
              <a:t>NGOAN</a:t>
            </a:r>
            <a:r>
              <a:rPr lang="en-US" sz="3600" b="1" kern="10" dirty="0" smtClean="0">
                <a:solidFill>
                  <a:srgbClr val="FF0000"/>
                </a:solidFill>
                <a:effectLst>
                  <a:outerShdw dist="53882" dir="2700000" algn="ctr" rotWithShape="0">
                    <a:srgbClr val="C0C0C0">
                      <a:alpha val="79999"/>
                    </a:srgbClr>
                  </a:outerShdw>
                </a:effectLst>
                <a:latin typeface="Times New Roman"/>
                <a:cs typeface="Times New Roman"/>
              </a:rPr>
              <a:t> !</a:t>
            </a:r>
            <a:endParaRPr lang="en-US" sz="3600" b="1" kern="10" dirty="0">
              <a:solidFill>
                <a:srgbClr val="FF0000"/>
              </a:solidFill>
              <a:effectLst>
                <a:outerShdw dist="53882" dir="2700000" algn="ctr" rotWithShape="0">
                  <a:srgbClr val="C0C0C0">
                    <a:alpha val="79999"/>
                  </a:srgbClr>
                </a:outerShdw>
              </a:effectLst>
              <a:latin typeface="Times New Roman"/>
              <a:cs typeface="Times New Roman"/>
            </a:endParaRPr>
          </a:p>
        </p:txBody>
      </p:sp>
    </p:spTree>
    <p:extLst>
      <p:ext uri="{BB962C8B-B14F-4D97-AF65-F5344CB8AC3E}">
        <p14:creationId xmlns:p14="http://schemas.microsoft.com/office/powerpoint/2010/main" val="352073801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3799"/>
                                        </p:tgtEl>
                                        <p:attrNameLst>
                                          <p:attrName>style.visibility</p:attrName>
                                        </p:attrNameLst>
                                      </p:cBhvr>
                                      <p:to>
                                        <p:strVal val="visible"/>
                                      </p:to>
                                    </p:set>
                                    <p:animEffect transition="in" filter="wheel(1)">
                                      <p:cBhvr>
                                        <p:cTn id="7" dur="2000"/>
                                        <p:tgtEl>
                                          <p:spTgt spid="3379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3797"/>
                                        </p:tgtEl>
                                        <p:attrNameLst>
                                          <p:attrName>style.visibility</p:attrName>
                                        </p:attrNameLst>
                                      </p:cBhvr>
                                      <p:to>
                                        <p:strVal val="visible"/>
                                      </p:to>
                                    </p:set>
                                    <p:animEffect transition="in" filter="circle(in)">
                                      <p:cBhvr>
                                        <p:cTn id="12" dur="20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64" descr="2b"/>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914400"/>
            <a:ext cx="2158604"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3" name="Group 5"/>
          <p:cNvGrpSpPr>
            <a:grpSpLocks/>
          </p:cNvGrpSpPr>
          <p:nvPr/>
        </p:nvGrpSpPr>
        <p:grpSpPr bwMode="auto">
          <a:xfrm>
            <a:off x="285750" y="0"/>
            <a:ext cx="8572500" cy="5143500"/>
            <a:chOff x="8" y="0"/>
            <a:chExt cx="5760" cy="4320"/>
          </a:xfrm>
        </p:grpSpPr>
        <p:pic>
          <p:nvPicPr>
            <p:cNvPr id="5125" name="Picture 6" descr="GRANS0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descr="GRANS02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27" name="Group 8"/>
            <p:cNvGrpSpPr>
              <a:grpSpLocks/>
            </p:cNvGrpSpPr>
            <p:nvPr/>
          </p:nvGrpSpPr>
          <p:grpSpPr bwMode="auto">
            <a:xfrm>
              <a:off x="8" y="0"/>
              <a:ext cx="5760" cy="4320"/>
              <a:chOff x="672" y="0"/>
              <a:chExt cx="5760" cy="4320"/>
            </a:xfrm>
          </p:grpSpPr>
          <p:pic>
            <p:nvPicPr>
              <p:cNvPr id="5128" name="Picture 9"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5129" name="Picture 10"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5130" name="Picture 11" descr="BD2132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5131" name="Picture 12" descr="BD2132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sp>
        <p:nvSpPr>
          <p:cNvPr id="5124" name="TextBox 14"/>
          <p:cNvSpPr txBox="1">
            <a:spLocks noChangeArrowheads="1"/>
          </p:cNvSpPr>
          <p:nvPr/>
        </p:nvSpPr>
        <p:spPr bwMode="auto">
          <a:xfrm>
            <a:off x="3543300" y="2228850"/>
            <a:ext cx="4171950"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r>
              <a:rPr lang="en-US" altLang="en-US" sz="4050" b="1"/>
              <a:t>Khởi động:  </a:t>
            </a:r>
          </a:p>
        </p:txBody>
      </p:sp>
    </p:spTree>
    <p:extLst>
      <p:ext uri="{BB962C8B-B14F-4D97-AF65-F5344CB8AC3E}">
        <p14:creationId xmlns:p14="http://schemas.microsoft.com/office/powerpoint/2010/main" val="220764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2"/>
          <p:cNvSpPr txBox="1">
            <a:spLocks noChangeArrowheads="1"/>
          </p:cNvSpPr>
          <p:nvPr/>
        </p:nvSpPr>
        <p:spPr bwMode="auto">
          <a:xfrm>
            <a:off x="6372226" y="2162176"/>
            <a:ext cx="646331"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700" b="1">
                <a:solidFill>
                  <a:srgbClr val="FF0066"/>
                </a:solidFill>
              </a:rPr>
              <a:t>dài</a:t>
            </a:r>
          </a:p>
        </p:txBody>
      </p:sp>
      <p:sp>
        <p:nvSpPr>
          <p:cNvPr id="3" name="Text Box 13"/>
          <p:cNvSpPr txBox="1">
            <a:spLocks noChangeArrowheads="1"/>
          </p:cNvSpPr>
          <p:nvPr/>
        </p:nvSpPr>
        <p:spPr bwMode="auto">
          <a:xfrm>
            <a:off x="2520553" y="3815954"/>
            <a:ext cx="62269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700" b="1">
                <a:solidFill>
                  <a:srgbClr val="FF0066"/>
                </a:solidFill>
              </a:rPr>
              <a:t>dài</a:t>
            </a:r>
          </a:p>
        </p:txBody>
      </p:sp>
      <p:sp>
        <p:nvSpPr>
          <p:cNvPr id="4" name="Text Box 15"/>
          <p:cNvSpPr txBox="1">
            <a:spLocks noChangeArrowheads="1"/>
          </p:cNvSpPr>
          <p:nvPr/>
        </p:nvSpPr>
        <p:spPr bwMode="auto">
          <a:xfrm>
            <a:off x="6431756" y="1768079"/>
            <a:ext cx="8572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700" b="1">
                <a:solidFill>
                  <a:srgbClr val="FF0066"/>
                </a:solidFill>
              </a:rPr>
              <a:t>giới</a:t>
            </a:r>
          </a:p>
        </p:txBody>
      </p:sp>
      <p:sp>
        <p:nvSpPr>
          <p:cNvPr id="5" name="Text Box 16"/>
          <p:cNvSpPr txBox="1">
            <a:spLocks noChangeArrowheads="1"/>
          </p:cNvSpPr>
          <p:nvPr/>
        </p:nvSpPr>
        <p:spPr bwMode="auto">
          <a:xfrm>
            <a:off x="6172200" y="2983707"/>
            <a:ext cx="8572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700" b="1">
                <a:solidFill>
                  <a:srgbClr val="FF0066"/>
                </a:solidFill>
              </a:rPr>
              <a:t>giới</a:t>
            </a:r>
          </a:p>
        </p:txBody>
      </p:sp>
      <p:sp>
        <p:nvSpPr>
          <p:cNvPr id="6" name="Text Box 19"/>
          <p:cNvSpPr txBox="1">
            <a:spLocks noChangeArrowheads="1"/>
          </p:cNvSpPr>
          <p:nvPr/>
        </p:nvSpPr>
        <p:spPr bwMode="auto">
          <a:xfrm>
            <a:off x="6712744" y="3401617"/>
            <a:ext cx="8572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700" b="1">
                <a:solidFill>
                  <a:srgbClr val="FF0066"/>
                </a:solidFill>
              </a:rPr>
              <a:t>giới</a:t>
            </a:r>
          </a:p>
        </p:txBody>
      </p:sp>
      <p:sp>
        <p:nvSpPr>
          <p:cNvPr id="4103" name="TextBox 2"/>
          <p:cNvSpPr txBox="1">
            <a:spLocks noChangeArrowheads="1"/>
          </p:cNvSpPr>
          <p:nvPr/>
        </p:nvSpPr>
        <p:spPr bwMode="auto">
          <a:xfrm>
            <a:off x="1085850" y="950119"/>
            <a:ext cx="68580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sz="2700" b="1">
                <a:solidFill>
                  <a:srgbClr val="000000"/>
                </a:solidFill>
              </a:rPr>
              <a:t>	Tìm tiếng thích hợp bắt đầu bằng </a:t>
            </a:r>
            <a:r>
              <a:rPr lang="en-US" altLang="vi-VN" sz="2700" b="1" i="1">
                <a:solidFill>
                  <a:srgbClr val="000000"/>
                </a:solidFill>
              </a:rPr>
              <a:t>r, d, gi </a:t>
            </a:r>
            <a:r>
              <a:rPr lang="en-US" altLang="vi-VN" sz="2700" b="1">
                <a:solidFill>
                  <a:srgbClr val="000000"/>
                </a:solidFill>
              </a:rPr>
              <a:t>điền vào chỗ chấm dưới đây:</a:t>
            </a:r>
          </a:p>
          <a:p>
            <a:pPr algn="just" eaLnBrk="1" hangingPunct="1"/>
            <a:r>
              <a:rPr lang="en-US" altLang="vi-VN" sz="2700" b="1">
                <a:solidFill>
                  <a:srgbClr val="000000"/>
                </a:solidFill>
              </a:rPr>
              <a:t>	- Hồ nước ngọt lớn nhất thế … là hồ Thượng ở giữa Ca-na-đa và Mĩ. Nó …    trên </a:t>
            </a:r>
          </a:p>
          <a:p>
            <a:pPr algn="just" eaLnBrk="1" hangingPunct="1"/>
            <a:r>
              <a:rPr lang="en-US" altLang="vi-VN" sz="2700" b="1">
                <a:solidFill>
                  <a:srgbClr val="000000"/>
                </a:solidFill>
              </a:rPr>
              <a:t>80 000 ki-lô-mét. </a:t>
            </a:r>
          </a:p>
          <a:p>
            <a:pPr algn="just" eaLnBrk="1" hangingPunct="1"/>
            <a:r>
              <a:rPr lang="en-US" altLang="vi-VN" sz="2700" b="1">
                <a:solidFill>
                  <a:srgbClr val="000000"/>
                </a:solidFill>
              </a:rPr>
              <a:t>	- Trung Quốc là nước có biên …    chung với nhiều nước nhất - 13 nước. Biên …  của nước này …  23 840 ki lô mét .</a:t>
            </a:r>
            <a:endParaRPr lang="en-US" altLang="vi-VN" sz="2700" b="1"/>
          </a:p>
        </p:txBody>
      </p:sp>
      <p:sp>
        <p:nvSpPr>
          <p:cNvPr id="4104" name="Rectangle 4"/>
          <p:cNvSpPr>
            <a:spLocks noChangeArrowheads="1"/>
          </p:cNvSpPr>
          <p:nvPr/>
        </p:nvSpPr>
        <p:spPr bwMode="auto">
          <a:xfrm>
            <a:off x="1485900" y="0"/>
            <a:ext cx="61293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r>
              <a:rPr lang="en-US" altLang="en-US" sz="2100" u="sng" dirty="0" err="1" smtClean="0">
                <a:solidFill>
                  <a:srgbClr val="3333FF"/>
                </a:solidFill>
              </a:rPr>
              <a:t>Chính</a:t>
            </a:r>
            <a:r>
              <a:rPr lang="en-US" altLang="en-US" sz="2100" u="sng" dirty="0" smtClean="0">
                <a:solidFill>
                  <a:srgbClr val="3333FF"/>
                </a:solidFill>
              </a:rPr>
              <a:t> </a:t>
            </a:r>
            <a:r>
              <a:rPr lang="en-US" altLang="en-US" sz="2100" u="sng" dirty="0" err="1">
                <a:solidFill>
                  <a:srgbClr val="3333FF"/>
                </a:solidFill>
              </a:rPr>
              <a:t>tả</a:t>
            </a:r>
            <a:r>
              <a:rPr lang="en-US" altLang="en-US" sz="2100" dirty="0">
                <a:solidFill>
                  <a:srgbClr val="3333FF"/>
                </a:solidFill>
              </a:rPr>
              <a:t>: </a:t>
            </a:r>
            <a:r>
              <a:rPr lang="en-US" altLang="en-US" sz="2100" dirty="0" err="1">
                <a:solidFill>
                  <a:srgbClr val="FF0000"/>
                </a:solidFill>
              </a:rPr>
              <a:t>Nghe</a:t>
            </a:r>
            <a:r>
              <a:rPr lang="en-US" altLang="en-US" sz="2100" dirty="0">
                <a:solidFill>
                  <a:srgbClr val="FF0000"/>
                </a:solidFill>
              </a:rPr>
              <a:t> </a:t>
            </a:r>
            <a:r>
              <a:rPr lang="en-US" altLang="en-US" sz="2100" dirty="0" err="1">
                <a:solidFill>
                  <a:srgbClr val="FF0000"/>
                </a:solidFill>
              </a:rPr>
              <a:t>lời</a:t>
            </a:r>
            <a:r>
              <a:rPr lang="en-US" altLang="en-US" sz="2100" dirty="0">
                <a:solidFill>
                  <a:srgbClr val="FF0000"/>
                </a:solidFill>
              </a:rPr>
              <a:t> </a:t>
            </a:r>
            <a:r>
              <a:rPr lang="en-US" altLang="en-US" sz="2100" dirty="0" err="1">
                <a:solidFill>
                  <a:srgbClr val="FF0000"/>
                </a:solidFill>
              </a:rPr>
              <a:t>chim</a:t>
            </a:r>
            <a:r>
              <a:rPr lang="en-US" altLang="en-US" sz="2100" dirty="0">
                <a:solidFill>
                  <a:srgbClr val="FF0000"/>
                </a:solidFill>
              </a:rPr>
              <a:t> </a:t>
            </a:r>
            <a:r>
              <a:rPr lang="en-US" altLang="en-US" sz="2100" dirty="0" err="1">
                <a:solidFill>
                  <a:srgbClr val="FF0000"/>
                </a:solidFill>
              </a:rPr>
              <a:t>nói</a:t>
            </a:r>
            <a:endParaRPr lang="en-US" altLang="en-US" sz="2100" u="sng" dirty="0">
              <a:solidFill>
                <a:srgbClr val="FF0000"/>
              </a:solidFill>
            </a:endParaRPr>
          </a:p>
        </p:txBody>
      </p:sp>
    </p:spTree>
    <p:extLst>
      <p:ext uri="{BB962C8B-B14F-4D97-AF65-F5344CB8AC3E}">
        <p14:creationId xmlns:p14="http://schemas.microsoft.com/office/powerpoint/2010/main" val="27781918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6"/>
          <p:cNvSpPr>
            <a:spLocks noChangeArrowheads="1" noChangeShapeType="1" noTextEdit="1"/>
          </p:cNvSpPr>
          <p:nvPr/>
        </p:nvSpPr>
        <p:spPr bwMode="auto">
          <a:xfrm>
            <a:off x="1785937" y="1607344"/>
            <a:ext cx="3014663" cy="392906"/>
          </a:xfrm>
          <a:prstGeom prst="rect">
            <a:avLst/>
          </a:prstGeom>
        </p:spPr>
        <p:txBody>
          <a:bodyPr wrap="none" fromWordArt="1">
            <a:prstTxWarp prst="textPlain">
              <a:avLst>
                <a:gd name="adj" fmla="val 50000"/>
              </a:avLst>
            </a:prstTxWarp>
          </a:bodyPr>
          <a:lstStyle/>
          <a:p>
            <a:pPr algn="ctr"/>
            <a:r>
              <a:rPr lang="en-US" sz="2700" b="1" kern="10">
                <a:ln w="9525">
                  <a:solidFill>
                    <a:srgbClr val="FF0000"/>
                  </a:solidFill>
                  <a:round/>
                  <a:headEnd/>
                  <a:tailEnd/>
                </a:ln>
                <a:solidFill>
                  <a:srgbClr val="000000"/>
                </a:solidFill>
                <a:effectLst>
                  <a:outerShdw dist="45791" dir="2021404" algn="ctr" rotWithShape="0">
                    <a:srgbClr val="B2B2B2">
                      <a:alpha val="79999"/>
                    </a:srgbClr>
                  </a:outerShdw>
                </a:effectLst>
                <a:cs typeface="Times New Roman" panose="02020603050405020304" pitchFamily="18" charset="0"/>
              </a:rPr>
              <a:t>Khám phá</a:t>
            </a:r>
          </a:p>
        </p:txBody>
      </p:sp>
    </p:spTree>
    <p:extLst>
      <p:ext uri="{BB962C8B-B14F-4D97-AF65-F5344CB8AC3E}">
        <p14:creationId xmlns:p14="http://schemas.microsoft.com/office/powerpoint/2010/main" val="3262379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8" name="Picture 12" descr="A7RW4KWCAKRRDHLCA4U93PVCARIGV94CADTH6S2CA2DVC2WCANFQHP8CA7KC5OPCA69DRCNCAVA42ZRCAJHX1EJCAUWFTY0CA506J6YCA6PMAUOCADJRH5UCAYD76UACAM07VQ4CA26COFKCAB6IX38CA9JXN79"/>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a:off x="1143000" y="3943350"/>
            <a:ext cx="2000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1" name="Rectangle 7"/>
          <p:cNvSpPr>
            <a:spLocks noChangeArrowheads="1"/>
          </p:cNvSpPr>
          <p:nvPr/>
        </p:nvSpPr>
        <p:spPr bwMode="auto">
          <a:xfrm>
            <a:off x="1143000" y="1257301"/>
            <a:ext cx="31432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Lắng nghe lời chim nói</a:t>
            </a:r>
          </a:p>
          <a:p>
            <a:pPr eaLnBrk="1" hangingPunct="1"/>
            <a:r>
              <a:rPr lang="en-US" altLang="vi-VN" sz="2100" b="1"/>
              <a:t>Về những cánh đồng quê</a:t>
            </a:r>
          </a:p>
          <a:p>
            <a:pPr eaLnBrk="1" hangingPunct="1"/>
            <a:r>
              <a:rPr lang="en-US" altLang="vi-VN" sz="2100" b="1"/>
              <a:t>Mùa nối mùa bận rộn</a:t>
            </a:r>
          </a:p>
          <a:p>
            <a:pPr eaLnBrk="1" hangingPunct="1"/>
            <a:r>
              <a:rPr lang="en-US" altLang="vi-VN" sz="2100" b="1"/>
              <a:t>Đất với người say mê.</a:t>
            </a:r>
          </a:p>
        </p:txBody>
      </p:sp>
      <p:sp>
        <p:nvSpPr>
          <p:cNvPr id="52232" name="Rectangle 8"/>
          <p:cNvSpPr>
            <a:spLocks noChangeArrowheads="1"/>
          </p:cNvSpPr>
          <p:nvPr/>
        </p:nvSpPr>
        <p:spPr bwMode="auto">
          <a:xfrm>
            <a:off x="1200150" y="2628901"/>
            <a:ext cx="29718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Lắng nghe loài chim nói</a:t>
            </a:r>
          </a:p>
          <a:p>
            <a:pPr eaLnBrk="1" hangingPunct="1"/>
            <a:r>
              <a:rPr lang="en-US" altLang="vi-VN" sz="2100" b="1"/>
              <a:t>Về thành phố, tầng cao</a:t>
            </a:r>
          </a:p>
          <a:p>
            <a:pPr eaLnBrk="1" hangingPunct="1"/>
            <a:r>
              <a:rPr lang="en-US" altLang="vi-VN" sz="2100" b="1"/>
              <a:t>Về ngăn sông, bạt núi</a:t>
            </a:r>
          </a:p>
          <a:p>
            <a:pPr eaLnBrk="1" hangingPunct="1"/>
            <a:r>
              <a:rPr lang="en-US" altLang="vi-VN" sz="2100" b="1"/>
              <a:t>Điện tràn đến rừng sâu.</a:t>
            </a:r>
          </a:p>
        </p:txBody>
      </p:sp>
      <p:sp>
        <p:nvSpPr>
          <p:cNvPr id="52233" name="Rectangle 9"/>
          <p:cNvSpPr>
            <a:spLocks noChangeArrowheads="1"/>
          </p:cNvSpPr>
          <p:nvPr/>
        </p:nvSpPr>
        <p:spPr bwMode="auto">
          <a:xfrm>
            <a:off x="4629150" y="1278732"/>
            <a:ext cx="3200400"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Và bạn bè nơi đâu</a:t>
            </a:r>
          </a:p>
          <a:p>
            <a:pPr eaLnBrk="1" hangingPunct="1"/>
            <a:r>
              <a:rPr lang="en-US" altLang="vi-VN" sz="2100" b="1"/>
              <a:t>Và những điều mới lạ</a:t>
            </a:r>
          </a:p>
          <a:p>
            <a:pPr eaLnBrk="1" hangingPunct="1"/>
            <a:r>
              <a:rPr lang="en-US" altLang="vi-VN" sz="2100" b="1"/>
              <a:t>Cây ngỡ ngàng mắt lá</a:t>
            </a:r>
          </a:p>
          <a:p>
            <a:pPr eaLnBrk="1" hangingPunct="1"/>
            <a:r>
              <a:rPr lang="en-US" altLang="vi-VN" sz="2100" b="1"/>
              <a:t>Nắng ngỡ ngàng trời xanh.</a:t>
            </a:r>
          </a:p>
        </p:txBody>
      </p:sp>
      <p:sp>
        <p:nvSpPr>
          <p:cNvPr id="52234" name="Rectangle 10"/>
          <p:cNvSpPr>
            <a:spLocks noChangeArrowheads="1"/>
          </p:cNvSpPr>
          <p:nvPr/>
        </p:nvSpPr>
        <p:spPr bwMode="auto">
          <a:xfrm>
            <a:off x="4514850" y="2686050"/>
            <a:ext cx="34290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Thanh khiết bầu không gian</a:t>
            </a:r>
          </a:p>
          <a:p>
            <a:pPr eaLnBrk="1" hangingPunct="1"/>
            <a:r>
              <a:rPr lang="en-US" altLang="vi-VN" sz="2100" b="1"/>
              <a:t>Thanh khiết lời chim nói</a:t>
            </a:r>
          </a:p>
          <a:p>
            <a:pPr eaLnBrk="1" hangingPunct="1"/>
            <a:r>
              <a:rPr lang="en-US" altLang="vi-VN" sz="2100" b="1"/>
              <a:t>Bao ước mơ mời gọi</a:t>
            </a:r>
          </a:p>
          <a:p>
            <a:pPr eaLnBrk="1" hangingPunct="1"/>
            <a:r>
              <a:rPr lang="en-US" altLang="vi-VN" sz="2100" b="1"/>
              <a:t>Trong tiếng chim thiết tha. </a:t>
            </a:r>
          </a:p>
          <a:p>
            <a:pPr eaLnBrk="1" hangingPunct="1"/>
            <a:r>
              <a:rPr lang="en-US" altLang="vi-VN" sz="2100" b="1"/>
              <a:t>        </a:t>
            </a:r>
          </a:p>
          <a:p>
            <a:pPr eaLnBrk="1" hangingPunct="1"/>
            <a:r>
              <a:rPr lang="en-US" altLang="vi-VN" sz="2100" b="1"/>
              <a:t>            </a:t>
            </a:r>
            <a:r>
              <a:rPr lang="en-US" altLang="vi-VN" sz="2100" b="1" i="1"/>
              <a:t>Nguyễn Trọng Hoàn</a:t>
            </a:r>
          </a:p>
        </p:txBody>
      </p:sp>
      <p:sp>
        <p:nvSpPr>
          <p:cNvPr id="6151" name="Rectangle 4"/>
          <p:cNvSpPr>
            <a:spLocks noChangeArrowheads="1"/>
          </p:cNvSpPr>
          <p:nvPr/>
        </p:nvSpPr>
        <p:spPr bwMode="auto">
          <a:xfrm>
            <a:off x="1485900" y="0"/>
            <a:ext cx="612933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r>
              <a:rPr lang="en-US" altLang="en-US" sz="2100" u="sng" dirty="0" err="1" smtClean="0">
                <a:solidFill>
                  <a:srgbClr val="3333FF"/>
                </a:solidFill>
              </a:rPr>
              <a:t>Chính</a:t>
            </a:r>
            <a:r>
              <a:rPr lang="en-US" altLang="en-US" sz="2100" u="sng" dirty="0" smtClean="0">
                <a:solidFill>
                  <a:srgbClr val="3333FF"/>
                </a:solidFill>
              </a:rPr>
              <a:t> </a:t>
            </a:r>
            <a:r>
              <a:rPr lang="en-US" altLang="en-US" sz="2100" u="sng" dirty="0" err="1" smtClean="0">
                <a:solidFill>
                  <a:srgbClr val="3333FF"/>
                </a:solidFill>
              </a:rPr>
              <a:t>tả</a:t>
            </a:r>
            <a:r>
              <a:rPr lang="en-US" altLang="en-US" sz="2100" dirty="0" smtClean="0">
                <a:solidFill>
                  <a:srgbClr val="3333FF"/>
                </a:solidFill>
              </a:rPr>
              <a:t>: </a:t>
            </a:r>
            <a:r>
              <a:rPr lang="en-US" altLang="en-US" sz="2100" dirty="0" err="1" smtClean="0">
                <a:solidFill>
                  <a:srgbClr val="FF0000"/>
                </a:solidFill>
              </a:rPr>
              <a:t>Nghe</a:t>
            </a:r>
            <a:r>
              <a:rPr lang="en-US" altLang="en-US" sz="2100" dirty="0" smtClean="0">
                <a:solidFill>
                  <a:srgbClr val="FF0000"/>
                </a:solidFill>
              </a:rPr>
              <a:t> </a:t>
            </a:r>
            <a:r>
              <a:rPr lang="en-US" altLang="en-US" sz="2100" dirty="0" err="1" smtClean="0">
                <a:solidFill>
                  <a:srgbClr val="FF0000"/>
                </a:solidFill>
              </a:rPr>
              <a:t>lời</a:t>
            </a:r>
            <a:r>
              <a:rPr lang="en-US" altLang="en-US" sz="2100" dirty="0" smtClean="0">
                <a:solidFill>
                  <a:srgbClr val="FF0000"/>
                </a:solidFill>
              </a:rPr>
              <a:t> </a:t>
            </a:r>
            <a:r>
              <a:rPr lang="en-US" altLang="en-US" sz="2100" dirty="0" err="1" smtClean="0">
                <a:solidFill>
                  <a:srgbClr val="FF0000"/>
                </a:solidFill>
              </a:rPr>
              <a:t>chim</a:t>
            </a:r>
            <a:r>
              <a:rPr lang="en-US" altLang="en-US" sz="2100" dirty="0" smtClean="0">
                <a:solidFill>
                  <a:srgbClr val="FF0000"/>
                </a:solidFill>
              </a:rPr>
              <a:t> </a:t>
            </a:r>
            <a:r>
              <a:rPr lang="en-US" altLang="en-US" sz="2100" dirty="0" err="1" smtClean="0">
                <a:solidFill>
                  <a:srgbClr val="FF0000"/>
                </a:solidFill>
              </a:rPr>
              <a:t>nói</a:t>
            </a:r>
            <a:endParaRPr lang="en-US" altLang="en-US" sz="2100" u="sng" dirty="0">
              <a:solidFill>
                <a:srgbClr val="FF0000"/>
              </a:solidFill>
            </a:endParaRPr>
          </a:p>
        </p:txBody>
      </p:sp>
    </p:spTree>
    <p:extLst>
      <p:ext uri="{BB962C8B-B14F-4D97-AF65-F5344CB8AC3E}">
        <p14:creationId xmlns:p14="http://schemas.microsoft.com/office/powerpoint/2010/main" val="2263648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28678"/>
                                        </p:tgtEl>
                                        <p:attrNameLst>
                                          <p:attrName>style.visibility</p:attrName>
                                        </p:attrNameLst>
                                      </p:cBhvr>
                                      <p:to>
                                        <p:strVal val="visible"/>
                                      </p:to>
                                    </p:set>
                                    <p:anim calcmode="lin" valueType="num">
                                      <p:cBhvr additive="base">
                                        <p:cTn id="7" dur="500" fill="hold"/>
                                        <p:tgtEl>
                                          <p:spTgt spid="28678"/>
                                        </p:tgtEl>
                                        <p:attrNameLst>
                                          <p:attrName>ppt_x</p:attrName>
                                        </p:attrNameLst>
                                      </p:cBhvr>
                                      <p:tavLst>
                                        <p:tav tm="0">
                                          <p:val>
                                            <p:strVal val="#ppt_x"/>
                                          </p:val>
                                        </p:tav>
                                        <p:tav tm="100000">
                                          <p:val>
                                            <p:strVal val="#ppt_x"/>
                                          </p:val>
                                        </p:tav>
                                      </p:tavLst>
                                    </p:anim>
                                    <p:anim calcmode="lin" valueType="num">
                                      <p:cBhvr additive="base">
                                        <p:cTn id="8" dur="500" fill="hold"/>
                                        <p:tgtEl>
                                          <p:spTgt spid="2867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52231"/>
                                        </p:tgtEl>
                                        <p:attrNameLst>
                                          <p:attrName>style.visibility</p:attrName>
                                        </p:attrNameLst>
                                      </p:cBhvr>
                                      <p:to>
                                        <p:strVal val="visible"/>
                                      </p:to>
                                    </p:set>
                                    <p:anim calcmode="discrete" valueType="clr">
                                      <p:cBhvr override="childStyle">
                                        <p:cTn id="13" dur="80"/>
                                        <p:tgtEl>
                                          <p:spTgt spid="52231"/>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52231"/>
                                        </p:tgtEl>
                                        <p:attrNameLst>
                                          <p:attrName>fillcolor</p:attrName>
                                        </p:attrNameLst>
                                      </p:cBhvr>
                                      <p:tavLst>
                                        <p:tav tm="0">
                                          <p:val>
                                            <p:clrVal>
                                              <a:schemeClr val="accent2"/>
                                            </p:clrVal>
                                          </p:val>
                                        </p:tav>
                                        <p:tav tm="50000">
                                          <p:val>
                                            <p:clrVal>
                                              <a:schemeClr val="hlink"/>
                                            </p:clrVal>
                                          </p:val>
                                        </p:tav>
                                      </p:tavLst>
                                    </p:anim>
                                    <p:set>
                                      <p:cBhvr>
                                        <p:cTn id="15" dur="80"/>
                                        <p:tgtEl>
                                          <p:spTgt spid="52231"/>
                                        </p:tgtEl>
                                        <p:attrNameLst>
                                          <p:attrName>fill.type</p:attrName>
                                        </p:attrNameLst>
                                      </p:cBhvr>
                                      <p:to>
                                        <p:strVal val="solid"/>
                                      </p:to>
                                    </p:set>
                                  </p:childTnLst>
                                </p:cTn>
                              </p:par>
                            </p:childTnLst>
                          </p:cTn>
                        </p:par>
                        <p:par>
                          <p:cTn id="16" fill="hold" nodeType="afterGroup">
                            <p:stCondLst>
                              <p:cond delay="276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52232"/>
                                        </p:tgtEl>
                                        <p:attrNameLst>
                                          <p:attrName>style.visibility</p:attrName>
                                        </p:attrNameLst>
                                      </p:cBhvr>
                                      <p:to>
                                        <p:strVal val="visible"/>
                                      </p:to>
                                    </p:set>
                                    <p:anim calcmode="discrete" valueType="clr">
                                      <p:cBhvr override="childStyle">
                                        <p:cTn id="19" dur="80"/>
                                        <p:tgtEl>
                                          <p:spTgt spid="52232"/>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52232"/>
                                        </p:tgtEl>
                                        <p:attrNameLst>
                                          <p:attrName>fillcolor</p:attrName>
                                        </p:attrNameLst>
                                      </p:cBhvr>
                                      <p:tavLst>
                                        <p:tav tm="0">
                                          <p:val>
                                            <p:clrVal>
                                              <a:schemeClr val="accent2"/>
                                            </p:clrVal>
                                          </p:val>
                                        </p:tav>
                                        <p:tav tm="50000">
                                          <p:val>
                                            <p:clrVal>
                                              <a:schemeClr val="hlink"/>
                                            </p:clrVal>
                                          </p:val>
                                        </p:tav>
                                      </p:tavLst>
                                    </p:anim>
                                    <p:set>
                                      <p:cBhvr>
                                        <p:cTn id="21" dur="80"/>
                                        <p:tgtEl>
                                          <p:spTgt spid="52232"/>
                                        </p:tgtEl>
                                        <p:attrNameLst>
                                          <p:attrName>fill.type</p:attrName>
                                        </p:attrNameLst>
                                      </p:cBhvr>
                                      <p:to>
                                        <p:strVal val="solid"/>
                                      </p:to>
                                    </p:set>
                                  </p:childTnLst>
                                </p:cTn>
                              </p:par>
                            </p:childTnLst>
                          </p:cTn>
                        </p:par>
                        <p:par>
                          <p:cTn id="22" fill="hold" nodeType="afterGroup">
                            <p:stCondLst>
                              <p:cond delay="572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52233"/>
                                        </p:tgtEl>
                                        <p:attrNameLst>
                                          <p:attrName>style.visibility</p:attrName>
                                        </p:attrNameLst>
                                      </p:cBhvr>
                                      <p:to>
                                        <p:strVal val="visible"/>
                                      </p:to>
                                    </p:set>
                                    <p:anim calcmode="discrete" valueType="clr">
                                      <p:cBhvr override="childStyle">
                                        <p:cTn id="25" dur="80"/>
                                        <p:tgtEl>
                                          <p:spTgt spid="52233"/>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52233"/>
                                        </p:tgtEl>
                                        <p:attrNameLst>
                                          <p:attrName>fillcolor</p:attrName>
                                        </p:attrNameLst>
                                      </p:cBhvr>
                                      <p:tavLst>
                                        <p:tav tm="0">
                                          <p:val>
                                            <p:clrVal>
                                              <a:schemeClr val="accent2"/>
                                            </p:clrVal>
                                          </p:val>
                                        </p:tav>
                                        <p:tav tm="50000">
                                          <p:val>
                                            <p:clrVal>
                                              <a:schemeClr val="hlink"/>
                                            </p:clrVal>
                                          </p:val>
                                        </p:tav>
                                      </p:tavLst>
                                    </p:anim>
                                    <p:set>
                                      <p:cBhvr>
                                        <p:cTn id="27" dur="80"/>
                                        <p:tgtEl>
                                          <p:spTgt spid="52233"/>
                                        </p:tgtEl>
                                        <p:attrNameLst>
                                          <p:attrName>fill.type</p:attrName>
                                        </p:attrNameLst>
                                      </p:cBhvr>
                                      <p:to>
                                        <p:strVal val="solid"/>
                                      </p:to>
                                    </p:set>
                                  </p:childTnLst>
                                </p:cTn>
                              </p:par>
                            </p:childTnLst>
                          </p:cTn>
                        </p:par>
                        <p:par>
                          <p:cTn id="28" fill="hold" nodeType="afterGroup">
                            <p:stCondLst>
                              <p:cond delay="840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52234"/>
                                        </p:tgtEl>
                                        <p:attrNameLst>
                                          <p:attrName>style.visibility</p:attrName>
                                        </p:attrNameLst>
                                      </p:cBhvr>
                                      <p:to>
                                        <p:strVal val="visible"/>
                                      </p:to>
                                    </p:set>
                                    <p:anim calcmode="discrete" valueType="clr">
                                      <p:cBhvr override="childStyle">
                                        <p:cTn id="31" dur="80"/>
                                        <p:tgtEl>
                                          <p:spTgt spid="52234"/>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52234"/>
                                        </p:tgtEl>
                                        <p:attrNameLst>
                                          <p:attrName>fillcolor</p:attrName>
                                        </p:attrNameLst>
                                      </p:cBhvr>
                                      <p:tavLst>
                                        <p:tav tm="0">
                                          <p:val>
                                            <p:clrVal>
                                              <a:schemeClr val="accent2"/>
                                            </p:clrVal>
                                          </p:val>
                                        </p:tav>
                                        <p:tav tm="50000">
                                          <p:val>
                                            <p:clrVal>
                                              <a:schemeClr val="hlink"/>
                                            </p:clrVal>
                                          </p:val>
                                        </p:tav>
                                      </p:tavLst>
                                    </p:anim>
                                    <p:set>
                                      <p:cBhvr>
                                        <p:cTn id="33" dur="80"/>
                                        <p:tgtEl>
                                          <p:spTgt spid="5223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1" grpId="0"/>
      <p:bldP spid="52232" grpId="0"/>
      <p:bldP spid="52233" grpId="0"/>
      <p:bldP spid="522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ChangeArrowheads="1"/>
          </p:cNvSpPr>
          <p:nvPr/>
        </p:nvSpPr>
        <p:spPr bwMode="auto">
          <a:xfrm>
            <a:off x="2571750" y="742951"/>
            <a:ext cx="37147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endParaRPr lang="vi-VN" altLang="vi-VN" sz="2700" b="1" i="1">
              <a:solidFill>
                <a:srgbClr val="FF00FF"/>
              </a:solidFill>
            </a:endParaRPr>
          </a:p>
        </p:txBody>
      </p:sp>
      <p:pic>
        <p:nvPicPr>
          <p:cNvPr id="7171" name="Picture 17" descr="COMICBI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171450"/>
            <a:ext cx="1143000" cy="607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7"/>
          <p:cNvSpPr>
            <a:spLocks noChangeArrowheads="1"/>
          </p:cNvSpPr>
          <p:nvPr/>
        </p:nvSpPr>
        <p:spPr bwMode="auto">
          <a:xfrm>
            <a:off x="1143000" y="857250"/>
            <a:ext cx="31432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t>Lắng nghe lời chim nói</a:t>
            </a:r>
          </a:p>
          <a:p>
            <a:pPr eaLnBrk="1" hangingPunct="1"/>
            <a:r>
              <a:rPr lang="en-US" altLang="vi-VN" b="1"/>
              <a:t>Về những cánh đồng quê</a:t>
            </a:r>
          </a:p>
          <a:p>
            <a:pPr eaLnBrk="1" hangingPunct="1"/>
            <a:r>
              <a:rPr lang="en-US" altLang="vi-VN" b="1"/>
              <a:t>Mùa nối mùa bận rộn</a:t>
            </a:r>
          </a:p>
          <a:p>
            <a:pPr eaLnBrk="1" hangingPunct="1"/>
            <a:r>
              <a:rPr lang="en-US" altLang="vi-VN" b="1"/>
              <a:t>Đất với người say mê.</a:t>
            </a:r>
          </a:p>
        </p:txBody>
      </p:sp>
      <p:sp>
        <p:nvSpPr>
          <p:cNvPr id="7173" name="Rectangle 8"/>
          <p:cNvSpPr>
            <a:spLocks noChangeArrowheads="1"/>
          </p:cNvSpPr>
          <p:nvPr/>
        </p:nvSpPr>
        <p:spPr bwMode="auto">
          <a:xfrm>
            <a:off x="1143000" y="2000250"/>
            <a:ext cx="2971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t>Lắng nghe loài chim nói</a:t>
            </a:r>
          </a:p>
          <a:p>
            <a:pPr eaLnBrk="1" hangingPunct="1"/>
            <a:r>
              <a:rPr lang="en-US" altLang="vi-VN" b="1"/>
              <a:t>Về thành phố, tầng cao</a:t>
            </a:r>
          </a:p>
          <a:p>
            <a:pPr eaLnBrk="1" hangingPunct="1"/>
            <a:r>
              <a:rPr lang="en-US" altLang="vi-VN" b="1"/>
              <a:t>Về ngăn sông, bạt núi</a:t>
            </a:r>
          </a:p>
          <a:p>
            <a:pPr eaLnBrk="1" hangingPunct="1"/>
            <a:r>
              <a:rPr lang="en-US" altLang="vi-VN" b="1"/>
              <a:t>Điện tràn đến rừng sâu.</a:t>
            </a:r>
          </a:p>
        </p:txBody>
      </p:sp>
      <p:sp>
        <p:nvSpPr>
          <p:cNvPr id="7174" name="Rectangle 9"/>
          <p:cNvSpPr>
            <a:spLocks noChangeArrowheads="1"/>
          </p:cNvSpPr>
          <p:nvPr/>
        </p:nvSpPr>
        <p:spPr bwMode="auto">
          <a:xfrm>
            <a:off x="4800600" y="857250"/>
            <a:ext cx="3200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t>Và bạn bè nơi đâu</a:t>
            </a:r>
          </a:p>
          <a:p>
            <a:pPr eaLnBrk="1" hangingPunct="1"/>
            <a:r>
              <a:rPr lang="en-US" altLang="vi-VN" b="1"/>
              <a:t>Và những điều mới lạ</a:t>
            </a:r>
          </a:p>
          <a:p>
            <a:pPr eaLnBrk="1" hangingPunct="1"/>
            <a:r>
              <a:rPr lang="en-US" altLang="vi-VN" b="1"/>
              <a:t>Cây ngỡ ngàng mắt lá</a:t>
            </a:r>
          </a:p>
          <a:p>
            <a:pPr eaLnBrk="1" hangingPunct="1"/>
            <a:r>
              <a:rPr lang="en-US" altLang="vi-VN" b="1"/>
              <a:t>Nắng ngỡ ngàng trời xanh.</a:t>
            </a:r>
          </a:p>
        </p:txBody>
      </p:sp>
      <p:sp>
        <p:nvSpPr>
          <p:cNvPr id="7175" name="Rectangle 10"/>
          <p:cNvSpPr>
            <a:spLocks noChangeArrowheads="1"/>
          </p:cNvSpPr>
          <p:nvPr/>
        </p:nvSpPr>
        <p:spPr bwMode="auto">
          <a:xfrm>
            <a:off x="4686300" y="2000250"/>
            <a:ext cx="33147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t>Thanh khiết bầu không gian</a:t>
            </a:r>
          </a:p>
          <a:p>
            <a:pPr eaLnBrk="1" hangingPunct="1"/>
            <a:r>
              <a:rPr lang="en-US" altLang="vi-VN" b="1"/>
              <a:t>Thanh khiết lời chim nói</a:t>
            </a:r>
          </a:p>
          <a:p>
            <a:pPr eaLnBrk="1" hangingPunct="1"/>
            <a:r>
              <a:rPr lang="en-US" altLang="vi-VN" b="1"/>
              <a:t>Bao ước mơ mời gọi</a:t>
            </a:r>
          </a:p>
          <a:p>
            <a:pPr eaLnBrk="1" hangingPunct="1"/>
            <a:r>
              <a:rPr lang="en-US" altLang="vi-VN" b="1"/>
              <a:t>Trong tiếng chim thiết tha. </a:t>
            </a:r>
            <a:endParaRPr lang="en-US" altLang="vi-VN" b="1" i="1"/>
          </a:p>
        </p:txBody>
      </p:sp>
      <p:sp>
        <p:nvSpPr>
          <p:cNvPr id="4113" name="Text Box 17"/>
          <p:cNvSpPr txBox="1">
            <a:spLocks noChangeArrowheads="1"/>
          </p:cNvSpPr>
          <p:nvPr/>
        </p:nvSpPr>
        <p:spPr bwMode="auto">
          <a:xfrm>
            <a:off x="1143000" y="4229100"/>
            <a:ext cx="37719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solidFill>
                  <a:srgbClr val="FF0000"/>
                </a:solidFill>
              </a:rPr>
              <a:t>- Bài thơ giúp em hiểu được điều gì?</a:t>
            </a:r>
          </a:p>
        </p:txBody>
      </p:sp>
      <p:sp>
        <p:nvSpPr>
          <p:cNvPr id="4114" name="Text Box 18"/>
          <p:cNvSpPr txBox="1">
            <a:spLocks noChangeArrowheads="1"/>
          </p:cNvSpPr>
          <p:nvPr/>
        </p:nvSpPr>
        <p:spPr bwMode="auto">
          <a:xfrm>
            <a:off x="1200150" y="4457700"/>
            <a:ext cx="66865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b="1"/>
              <a:t>* Qua tiếng chim, tác giả nói lên cuộc sống thanh bình và tươi đẹp  của đất nước.</a:t>
            </a:r>
          </a:p>
        </p:txBody>
      </p:sp>
      <p:sp>
        <p:nvSpPr>
          <p:cNvPr id="4115" name="Text Box 19"/>
          <p:cNvSpPr txBox="1">
            <a:spLocks noChangeArrowheads="1"/>
          </p:cNvSpPr>
          <p:nvPr/>
        </p:nvSpPr>
        <p:spPr bwMode="auto">
          <a:xfrm>
            <a:off x="1257300" y="3429001"/>
            <a:ext cx="6629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t>* Loài chim nói về những cánh đồng mùa nối mùa với những con người say mê lao động, về những thành phố hiện đại, những công trình thủy điện.</a:t>
            </a:r>
            <a:endParaRPr lang="en-US" altLang="vi-VN"/>
          </a:p>
        </p:txBody>
      </p:sp>
      <p:sp>
        <p:nvSpPr>
          <p:cNvPr id="4116" name="Text Box 20"/>
          <p:cNvSpPr txBox="1">
            <a:spLocks noChangeArrowheads="1"/>
          </p:cNvSpPr>
          <p:nvPr/>
        </p:nvSpPr>
        <p:spPr bwMode="auto">
          <a:xfrm>
            <a:off x="1143000" y="3143250"/>
            <a:ext cx="2857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b="1">
                <a:solidFill>
                  <a:srgbClr val="FF0000"/>
                </a:solidFill>
              </a:rPr>
              <a:t>- Loài chim nói về điều gì?</a:t>
            </a:r>
          </a:p>
        </p:txBody>
      </p:sp>
    </p:spTree>
    <p:extLst>
      <p:ext uri="{BB962C8B-B14F-4D97-AF65-F5344CB8AC3E}">
        <p14:creationId xmlns:p14="http://schemas.microsoft.com/office/powerpoint/2010/main" val="934488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116"/>
                                        </p:tgtEl>
                                        <p:attrNameLst>
                                          <p:attrName>style.visibility</p:attrName>
                                        </p:attrNameLst>
                                      </p:cBhvr>
                                      <p:to>
                                        <p:strVal val="visible"/>
                                      </p:to>
                                    </p:set>
                                    <p:anim calcmode="discrete" valueType="clr">
                                      <p:cBhvr override="childStyle">
                                        <p:cTn id="7" dur="80"/>
                                        <p:tgtEl>
                                          <p:spTgt spid="411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116"/>
                                        </p:tgtEl>
                                        <p:attrNameLst>
                                          <p:attrName>fillcolor</p:attrName>
                                        </p:attrNameLst>
                                      </p:cBhvr>
                                      <p:tavLst>
                                        <p:tav tm="0">
                                          <p:val>
                                            <p:clrVal>
                                              <a:schemeClr val="accent2"/>
                                            </p:clrVal>
                                          </p:val>
                                        </p:tav>
                                        <p:tav tm="50000">
                                          <p:val>
                                            <p:clrVal>
                                              <a:schemeClr val="hlink"/>
                                            </p:clrVal>
                                          </p:val>
                                        </p:tav>
                                      </p:tavLst>
                                    </p:anim>
                                    <p:set>
                                      <p:cBhvr>
                                        <p:cTn id="9" dur="80"/>
                                        <p:tgtEl>
                                          <p:spTgt spid="411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4115"/>
                                        </p:tgtEl>
                                        <p:attrNameLst>
                                          <p:attrName>style.visibility</p:attrName>
                                        </p:attrNameLst>
                                      </p:cBhvr>
                                      <p:to>
                                        <p:strVal val="visible"/>
                                      </p:to>
                                    </p:set>
                                    <p:anim calcmode="discrete" valueType="clr">
                                      <p:cBhvr override="childStyle">
                                        <p:cTn id="14" dur="80"/>
                                        <p:tgtEl>
                                          <p:spTgt spid="411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4115"/>
                                        </p:tgtEl>
                                        <p:attrNameLst>
                                          <p:attrName>fillcolor</p:attrName>
                                        </p:attrNameLst>
                                      </p:cBhvr>
                                      <p:tavLst>
                                        <p:tav tm="0">
                                          <p:val>
                                            <p:clrVal>
                                              <a:schemeClr val="accent2"/>
                                            </p:clrVal>
                                          </p:val>
                                        </p:tav>
                                        <p:tav tm="50000">
                                          <p:val>
                                            <p:clrVal>
                                              <a:schemeClr val="hlink"/>
                                            </p:clrVal>
                                          </p:val>
                                        </p:tav>
                                      </p:tavLst>
                                    </p:anim>
                                    <p:set>
                                      <p:cBhvr>
                                        <p:cTn id="16" dur="80"/>
                                        <p:tgtEl>
                                          <p:spTgt spid="4115"/>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4113"/>
                                        </p:tgtEl>
                                        <p:attrNameLst>
                                          <p:attrName>style.visibility</p:attrName>
                                        </p:attrNameLst>
                                      </p:cBhvr>
                                      <p:to>
                                        <p:strVal val="visible"/>
                                      </p:to>
                                    </p:set>
                                    <p:anim calcmode="discrete" valueType="clr">
                                      <p:cBhvr override="childStyle">
                                        <p:cTn id="21" dur="80"/>
                                        <p:tgtEl>
                                          <p:spTgt spid="4113"/>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4113"/>
                                        </p:tgtEl>
                                        <p:attrNameLst>
                                          <p:attrName>fillcolor</p:attrName>
                                        </p:attrNameLst>
                                      </p:cBhvr>
                                      <p:tavLst>
                                        <p:tav tm="0">
                                          <p:val>
                                            <p:clrVal>
                                              <a:schemeClr val="accent2"/>
                                            </p:clrVal>
                                          </p:val>
                                        </p:tav>
                                        <p:tav tm="50000">
                                          <p:val>
                                            <p:clrVal>
                                              <a:schemeClr val="hlink"/>
                                            </p:clrVal>
                                          </p:val>
                                        </p:tav>
                                      </p:tavLst>
                                    </p:anim>
                                    <p:set>
                                      <p:cBhvr>
                                        <p:cTn id="23" dur="80"/>
                                        <p:tgtEl>
                                          <p:spTgt spid="4113"/>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4114"/>
                                        </p:tgtEl>
                                        <p:attrNameLst>
                                          <p:attrName>style.visibility</p:attrName>
                                        </p:attrNameLst>
                                      </p:cBhvr>
                                      <p:to>
                                        <p:strVal val="visible"/>
                                      </p:to>
                                    </p:set>
                                    <p:anim calcmode="discrete" valueType="clr">
                                      <p:cBhvr override="childStyle">
                                        <p:cTn id="28" dur="80"/>
                                        <p:tgtEl>
                                          <p:spTgt spid="4114"/>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4114"/>
                                        </p:tgtEl>
                                        <p:attrNameLst>
                                          <p:attrName>fillcolor</p:attrName>
                                        </p:attrNameLst>
                                      </p:cBhvr>
                                      <p:tavLst>
                                        <p:tav tm="0">
                                          <p:val>
                                            <p:clrVal>
                                              <a:schemeClr val="accent2"/>
                                            </p:clrVal>
                                          </p:val>
                                        </p:tav>
                                        <p:tav tm="50000">
                                          <p:val>
                                            <p:clrVal>
                                              <a:schemeClr val="hlink"/>
                                            </p:clrVal>
                                          </p:val>
                                        </p:tav>
                                      </p:tavLst>
                                    </p:anim>
                                    <p:set>
                                      <p:cBhvr>
                                        <p:cTn id="30" dur="80"/>
                                        <p:tgtEl>
                                          <p:spTgt spid="411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3" grpId="0"/>
      <p:bldP spid="4114" grpId="0"/>
      <p:bldP spid="4115" grpId="0"/>
      <p:bldP spid="41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1"/>
          <p:cNvSpPr txBox="1">
            <a:spLocks noChangeArrowheads="1"/>
          </p:cNvSpPr>
          <p:nvPr/>
        </p:nvSpPr>
        <p:spPr bwMode="auto">
          <a:xfrm>
            <a:off x="1314450" y="1371601"/>
            <a:ext cx="20574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spcBef>
                <a:spcPct val="50000"/>
              </a:spcBef>
            </a:pPr>
            <a:r>
              <a:rPr lang="en-US" altLang="vi-VN" sz="2700" b="1" u="sng">
                <a:solidFill>
                  <a:srgbClr val="FF0000"/>
                </a:solidFill>
                <a:cs typeface="Times New Roman" panose="02020603050405020304" pitchFamily="18" charset="0"/>
              </a:rPr>
              <a:t>Tìm hiểu bài</a:t>
            </a:r>
          </a:p>
        </p:txBody>
      </p:sp>
      <p:sp>
        <p:nvSpPr>
          <p:cNvPr id="3" name="TextBox 2"/>
          <p:cNvSpPr txBox="1">
            <a:spLocks noChangeArrowheads="1"/>
          </p:cNvSpPr>
          <p:nvPr/>
        </p:nvSpPr>
        <p:spPr bwMode="auto">
          <a:xfrm>
            <a:off x="1257300" y="1795463"/>
            <a:ext cx="65722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sz="2700" b="1">
                <a:solidFill>
                  <a:srgbClr val="FF0000"/>
                </a:solidFill>
                <a:cs typeface="Times New Roman" panose="02020603050405020304" pitchFamily="18" charset="0"/>
              </a:rPr>
              <a:t>Ngỡ ngàng: </a:t>
            </a:r>
            <a:r>
              <a:rPr lang="en-US" altLang="vi-VN" sz="2700" b="1">
                <a:cs typeface="Times New Roman" panose="02020603050405020304" pitchFamily="18" charset="0"/>
              </a:rPr>
              <a:t>ngạc nhiên trước những điều mới lạ</a:t>
            </a:r>
          </a:p>
        </p:txBody>
      </p:sp>
      <p:sp>
        <p:nvSpPr>
          <p:cNvPr id="4" name="TextBox 3"/>
          <p:cNvSpPr txBox="1">
            <a:spLocks noChangeArrowheads="1"/>
          </p:cNvSpPr>
          <p:nvPr/>
        </p:nvSpPr>
        <p:spPr bwMode="auto">
          <a:xfrm>
            <a:off x="1314450" y="2652713"/>
            <a:ext cx="53149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700" b="1">
                <a:solidFill>
                  <a:srgbClr val="FF0000"/>
                </a:solidFill>
                <a:cs typeface="Times New Roman" panose="02020603050405020304" pitchFamily="18" charset="0"/>
              </a:rPr>
              <a:t>Bài thơ giúp em hiểu được điều gì?</a:t>
            </a:r>
          </a:p>
        </p:txBody>
      </p:sp>
      <p:sp>
        <p:nvSpPr>
          <p:cNvPr id="5" name="TextBox 4"/>
          <p:cNvSpPr txBox="1">
            <a:spLocks noChangeArrowheads="1"/>
          </p:cNvSpPr>
          <p:nvPr/>
        </p:nvSpPr>
        <p:spPr bwMode="auto">
          <a:xfrm>
            <a:off x="1314450" y="3257550"/>
            <a:ext cx="65151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sz="2700" b="1">
                <a:cs typeface="Times New Roman" panose="02020603050405020304" pitchFamily="18" charset="0"/>
              </a:rPr>
              <a:t>	Qua tiếng chim, tác giả nói lên cuộc sống thanh bình và tươi đẹp  của đất nước.</a:t>
            </a:r>
          </a:p>
        </p:txBody>
      </p:sp>
    </p:spTree>
    <p:extLst>
      <p:ext uri="{BB962C8B-B14F-4D97-AF65-F5344CB8AC3E}">
        <p14:creationId xmlns:p14="http://schemas.microsoft.com/office/powerpoint/2010/main" val="4045167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143000" y="1485901"/>
            <a:ext cx="68580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vi-VN" altLang="vi-VN" sz="2700"/>
          </a:p>
        </p:txBody>
      </p:sp>
      <p:sp>
        <p:nvSpPr>
          <p:cNvPr id="9219" name="TextBox 5"/>
          <p:cNvSpPr txBox="1">
            <a:spLocks noChangeArrowheads="1"/>
          </p:cNvSpPr>
          <p:nvPr/>
        </p:nvSpPr>
        <p:spPr bwMode="auto">
          <a:xfrm>
            <a:off x="1143000" y="2286001"/>
            <a:ext cx="68580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just" eaLnBrk="1" hangingPunct="1"/>
            <a:r>
              <a:rPr lang="en-US" altLang="vi-VN" sz="2700"/>
              <a:t>	</a:t>
            </a:r>
          </a:p>
        </p:txBody>
      </p:sp>
      <p:pic>
        <p:nvPicPr>
          <p:cNvPr id="9220" name="Picture 17" descr="COMICBI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171450"/>
            <a:ext cx="1143000" cy="607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WordArt 12"/>
          <p:cNvSpPr>
            <a:spLocks noChangeArrowheads="1" noChangeShapeType="1" noTextEdit="1"/>
          </p:cNvSpPr>
          <p:nvPr/>
        </p:nvSpPr>
        <p:spPr bwMode="auto">
          <a:xfrm>
            <a:off x="1543051" y="1028700"/>
            <a:ext cx="2393156" cy="1200150"/>
          </a:xfrm>
          <a:prstGeom prst="rect">
            <a:avLst/>
          </a:prstGeom>
        </p:spPr>
        <p:txBody>
          <a:bodyPr wrap="none" fromWordArt="1">
            <a:prstTxWarp prst="textCurveDown">
              <a:avLst>
                <a:gd name="adj" fmla="val 43477"/>
              </a:avLst>
            </a:prstTxWarp>
            <a:scene3d>
              <a:camera prst="legacyPerspectiveFront">
                <a:rot lat="20519976" lon="1080000" rev="0"/>
              </a:camera>
              <a:lightRig rig="legacyHarsh2" dir="b"/>
            </a:scene3d>
            <a:sp3d extrusionH="430200" prstMaterial="legacyMatte">
              <a:extrusionClr>
                <a:srgbClr val="FF6600"/>
              </a:extrusionClr>
              <a:contourClr>
                <a:schemeClr val="tx1"/>
              </a:contourClr>
            </a:sp3d>
          </a:bodyPr>
          <a:lstStyle/>
          <a:p>
            <a:pPr algn="ctr"/>
            <a:r>
              <a:rPr lang="en-US" sz="2700" b="1" kern="10">
                <a:ln w="9525">
                  <a:round/>
                  <a:headEnd/>
                  <a:tailEnd/>
                </a:ln>
                <a:cs typeface="Times New Roman" panose="02020603050405020304" pitchFamily="18" charset="0"/>
              </a:rPr>
              <a:t>LUYỆN VIẾT.</a:t>
            </a:r>
          </a:p>
        </p:txBody>
      </p:sp>
      <p:sp>
        <p:nvSpPr>
          <p:cNvPr id="55301" name="Text Box 5"/>
          <p:cNvSpPr txBox="1">
            <a:spLocks noChangeArrowheads="1"/>
          </p:cNvSpPr>
          <p:nvPr/>
        </p:nvSpPr>
        <p:spPr bwMode="auto">
          <a:xfrm>
            <a:off x="2514600" y="3257551"/>
            <a:ext cx="14859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vi-VN" sz="2700" b="1"/>
              <a:t>bạt núi</a:t>
            </a:r>
          </a:p>
        </p:txBody>
      </p:sp>
      <p:sp>
        <p:nvSpPr>
          <p:cNvPr id="55302" name="Text Box 6"/>
          <p:cNvSpPr txBox="1">
            <a:spLocks noChangeArrowheads="1"/>
          </p:cNvSpPr>
          <p:nvPr/>
        </p:nvSpPr>
        <p:spPr bwMode="auto">
          <a:xfrm>
            <a:off x="2457450" y="2457451"/>
            <a:ext cx="17145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vi-VN" sz="2700" b="1"/>
              <a:t>chim nói</a:t>
            </a:r>
          </a:p>
        </p:txBody>
      </p:sp>
      <p:sp>
        <p:nvSpPr>
          <p:cNvPr id="55303" name="Text Box 7"/>
          <p:cNvSpPr txBox="1">
            <a:spLocks noChangeArrowheads="1"/>
          </p:cNvSpPr>
          <p:nvPr/>
        </p:nvSpPr>
        <p:spPr bwMode="auto">
          <a:xfrm>
            <a:off x="5486400" y="3200401"/>
            <a:ext cx="9144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vi-VN" sz="2700" b="1"/>
              <a:t>nắng</a:t>
            </a:r>
          </a:p>
        </p:txBody>
      </p:sp>
      <p:sp>
        <p:nvSpPr>
          <p:cNvPr id="55304" name="Text Box 8"/>
          <p:cNvSpPr txBox="1">
            <a:spLocks noChangeArrowheads="1"/>
          </p:cNvSpPr>
          <p:nvPr/>
        </p:nvSpPr>
        <p:spPr bwMode="auto">
          <a:xfrm>
            <a:off x="5372100" y="2514601"/>
            <a:ext cx="13144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spcBef>
                <a:spcPct val="50000"/>
              </a:spcBef>
            </a:pPr>
            <a:r>
              <a:rPr lang="en-US" altLang="vi-VN" sz="2700" b="1"/>
              <a:t>mới lạ</a:t>
            </a:r>
          </a:p>
        </p:txBody>
      </p:sp>
    </p:spTree>
    <p:extLst>
      <p:ext uri="{BB962C8B-B14F-4D97-AF65-F5344CB8AC3E}">
        <p14:creationId xmlns:p14="http://schemas.microsoft.com/office/powerpoint/2010/main" val="1385977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5302">
                                            <p:txEl>
                                              <p:pRg st="0" end="0"/>
                                            </p:txEl>
                                          </p:spTgt>
                                        </p:tgtEl>
                                        <p:attrNameLst>
                                          <p:attrName>style.visibility</p:attrName>
                                        </p:attrNameLst>
                                      </p:cBhvr>
                                      <p:to>
                                        <p:strVal val="visible"/>
                                      </p:to>
                                    </p:set>
                                    <p:animEffect transition="in" filter="checkerboard(across)">
                                      <p:cBhvr>
                                        <p:cTn id="12" dur="500"/>
                                        <p:tgtEl>
                                          <p:spTgt spid="5530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5301">
                                            <p:txEl>
                                              <p:pRg st="0" end="0"/>
                                            </p:txEl>
                                          </p:spTgt>
                                        </p:tgtEl>
                                        <p:attrNameLst>
                                          <p:attrName>style.visibility</p:attrName>
                                        </p:attrNameLst>
                                      </p:cBhvr>
                                      <p:to>
                                        <p:strVal val="visible"/>
                                      </p:to>
                                    </p:set>
                                    <p:animEffect transition="in" filter="blinds(horizontal)">
                                      <p:cBhvr>
                                        <p:cTn id="17" dur="500"/>
                                        <p:tgtEl>
                                          <p:spTgt spid="55301">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5304">
                                            <p:txEl>
                                              <p:pRg st="0" end="0"/>
                                            </p:txEl>
                                          </p:spTgt>
                                        </p:tgtEl>
                                        <p:attrNameLst>
                                          <p:attrName>style.visibility</p:attrName>
                                        </p:attrNameLst>
                                      </p:cBhvr>
                                      <p:to>
                                        <p:strVal val="visible"/>
                                      </p:to>
                                    </p:set>
                                    <p:animEffect transition="in" filter="randombar(horizontal)">
                                      <p:cBhvr>
                                        <p:cTn id="22" dur="500"/>
                                        <p:tgtEl>
                                          <p:spTgt spid="55304">
                                            <p:txEl>
                                              <p:pRg st="0" end="0"/>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55303">
                                            <p:txEl>
                                              <p:pRg st="0" end="0"/>
                                            </p:txEl>
                                          </p:spTgt>
                                        </p:tgtEl>
                                        <p:attrNameLst>
                                          <p:attrName>style.visibility</p:attrName>
                                        </p:attrNameLst>
                                      </p:cBhvr>
                                      <p:to>
                                        <p:strVal val="visible"/>
                                      </p:to>
                                    </p:set>
                                    <p:animEffect transition="in" filter="randombar(horizontal)">
                                      <p:cBhvr>
                                        <p:cTn id="27" dur="500"/>
                                        <p:tgtEl>
                                          <p:spTgt spid="553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5301" grpId="0" build="allAtOnce"/>
      <p:bldP spid="55303" grpId="0" build="allAtOnce"/>
      <p:bldP spid="55304"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7" descr="COMICBI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428750" y="697707"/>
            <a:ext cx="1143000" cy="607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7"/>
          <p:cNvSpPr>
            <a:spLocks noChangeArrowheads="1"/>
          </p:cNvSpPr>
          <p:nvPr/>
        </p:nvSpPr>
        <p:spPr bwMode="auto">
          <a:xfrm>
            <a:off x="1143000" y="1669257"/>
            <a:ext cx="31432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Lắng nghe lời chim nói</a:t>
            </a:r>
          </a:p>
          <a:p>
            <a:pPr eaLnBrk="1" hangingPunct="1"/>
            <a:r>
              <a:rPr lang="en-US" altLang="vi-VN" sz="2100" b="1"/>
              <a:t>Về những cánh đồng quê</a:t>
            </a:r>
          </a:p>
          <a:p>
            <a:pPr eaLnBrk="1" hangingPunct="1"/>
            <a:r>
              <a:rPr lang="en-US" altLang="vi-VN" sz="2100" b="1"/>
              <a:t>Mùa nối mùa bận rộn</a:t>
            </a:r>
          </a:p>
          <a:p>
            <a:pPr eaLnBrk="1" hangingPunct="1"/>
            <a:r>
              <a:rPr lang="en-US" altLang="vi-VN" sz="2100" b="1"/>
              <a:t>Đất với người say mê.</a:t>
            </a:r>
          </a:p>
        </p:txBody>
      </p:sp>
      <p:sp>
        <p:nvSpPr>
          <p:cNvPr id="10244" name="Rectangle 8"/>
          <p:cNvSpPr>
            <a:spLocks noChangeArrowheads="1"/>
          </p:cNvSpPr>
          <p:nvPr/>
        </p:nvSpPr>
        <p:spPr bwMode="auto">
          <a:xfrm>
            <a:off x="1257300" y="3098007"/>
            <a:ext cx="29718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Lắng nghe loài chim nói</a:t>
            </a:r>
          </a:p>
          <a:p>
            <a:pPr eaLnBrk="1" hangingPunct="1"/>
            <a:r>
              <a:rPr lang="en-US" altLang="vi-VN" sz="2100" b="1"/>
              <a:t>Về thành phố, tầng cao</a:t>
            </a:r>
          </a:p>
          <a:p>
            <a:pPr eaLnBrk="1" hangingPunct="1"/>
            <a:r>
              <a:rPr lang="en-US" altLang="vi-VN" sz="2100" b="1"/>
              <a:t>Về ngăn sông, bạt núi</a:t>
            </a:r>
          </a:p>
          <a:p>
            <a:pPr eaLnBrk="1" hangingPunct="1"/>
            <a:r>
              <a:rPr lang="en-US" altLang="vi-VN" sz="2100" b="1"/>
              <a:t>Điện tràn đến rừng sâu.</a:t>
            </a:r>
          </a:p>
        </p:txBody>
      </p:sp>
      <p:sp>
        <p:nvSpPr>
          <p:cNvPr id="10245" name="Rectangle 9"/>
          <p:cNvSpPr>
            <a:spLocks noChangeArrowheads="1"/>
          </p:cNvSpPr>
          <p:nvPr/>
        </p:nvSpPr>
        <p:spPr bwMode="auto">
          <a:xfrm>
            <a:off x="4743450" y="1669257"/>
            <a:ext cx="3200400"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Và bạn bè nơi đâu</a:t>
            </a:r>
          </a:p>
          <a:p>
            <a:pPr eaLnBrk="1" hangingPunct="1"/>
            <a:r>
              <a:rPr lang="en-US" altLang="vi-VN" sz="2100" b="1"/>
              <a:t>Và những điều mới lạ</a:t>
            </a:r>
          </a:p>
          <a:p>
            <a:pPr eaLnBrk="1" hangingPunct="1"/>
            <a:r>
              <a:rPr lang="en-US" altLang="vi-VN" sz="2100" b="1"/>
              <a:t>Cây ngỡ ngàng mắt lá</a:t>
            </a:r>
          </a:p>
          <a:p>
            <a:pPr eaLnBrk="1" hangingPunct="1"/>
            <a:r>
              <a:rPr lang="en-US" altLang="vi-VN" sz="2100" b="1"/>
              <a:t>Nắng ngỡ ngàng trời xanh.</a:t>
            </a:r>
          </a:p>
        </p:txBody>
      </p:sp>
      <p:sp>
        <p:nvSpPr>
          <p:cNvPr id="10246" name="Rectangle 10"/>
          <p:cNvSpPr>
            <a:spLocks noChangeArrowheads="1"/>
          </p:cNvSpPr>
          <p:nvPr/>
        </p:nvSpPr>
        <p:spPr bwMode="auto">
          <a:xfrm>
            <a:off x="4572000" y="3155157"/>
            <a:ext cx="3429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altLang="vi-VN" sz="2100" b="1"/>
              <a:t>Thanh khiết bầu không gian</a:t>
            </a:r>
          </a:p>
          <a:p>
            <a:pPr eaLnBrk="1" hangingPunct="1"/>
            <a:r>
              <a:rPr lang="en-US" altLang="vi-VN" sz="2100" b="1"/>
              <a:t>Thanh khiết lời chim nói</a:t>
            </a:r>
          </a:p>
          <a:p>
            <a:pPr eaLnBrk="1" hangingPunct="1"/>
            <a:r>
              <a:rPr lang="en-US" altLang="vi-VN" sz="2100" b="1"/>
              <a:t>Bao ước mơ mời gọi</a:t>
            </a:r>
          </a:p>
          <a:p>
            <a:pPr eaLnBrk="1" hangingPunct="1"/>
            <a:r>
              <a:rPr lang="en-US" altLang="vi-VN" sz="2100" b="1"/>
              <a:t>Trong tiếng chim thiết tha. </a:t>
            </a:r>
            <a:endParaRPr lang="en-US" altLang="vi-VN" sz="2100" b="1" i="1"/>
          </a:p>
        </p:txBody>
      </p:sp>
      <p:sp>
        <p:nvSpPr>
          <p:cNvPr id="10247" name="Rectangle 4"/>
          <p:cNvSpPr>
            <a:spLocks noChangeArrowheads="1"/>
          </p:cNvSpPr>
          <p:nvPr/>
        </p:nvSpPr>
        <p:spPr bwMode="auto">
          <a:xfrm>
            <a:off x="1485900" y="0"/>
            <a:ext cx="61293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endParaRPr lang="vi-VN" altLang="en-US" sz="2100" u="sng" dirty="0" smtClean="0">
              <a:solidFill>
                <a:srgbClr val="3333FF"/>
              </a:solidFill>
            </a:endParaRPr>
          </a:p>
          <a:p>
            <a:pPr algn="ctr"/>
            <a:r>
              <a:rPr lang="en-US" altLang="en-US" sz="2100" u="sng" dirty="0" err="1" smtClean="0">
                <a:solidFill>
                  <a:srgbClr val="3333FF"/>
                </a:solidFill>
              </a:rPr>
              <a:t>Chính</a:t>
            </a:r>
            <a:r>
              <a:rPr lang="en-US" altLang="en-US" sz="2100" u="sng" dirty="0" smtClean="0">
                <a:solidFill>
                  <a:srgbClr val="3333FF"/>
                </a:solidFill>
              </a:rPr>
              <a:t> </a:t>
            </a:r>
            <a:r>
              <a:rPr lang="en-US" altLang="en-US" sz="2100" u="sng" dirty="0" err="1" smtClean="0">
                <a:solidFill>
                  <a:srgbClr val="3333FF"/>
                </a:solidFill>
              </a:rPr>
              <a:t>tả</a:t>
            </a:r>
            <a:r>
              <a:rPr lang="en-US" altLang="en-US" sz="2100" dirty="0" smtClean="0">
                <a:solidFill>
                  <a:srgbClr val="3333FF"/>
                </a:solidFill>
              </a:rPr>
              <a:t>: </a:t>
            </a:r>
            <a:r>
              <a:rPr lang="en-US" altLang="en-US" sz="2100" dirty="0" err="1" smtClean="0">
                <a:solidFill>
                  <a:srgbClr val="FF0000"/>
                </a:solidFill>
              </a:rPr>
              <a:t>Nghe</a:t>
            </a:r>
            <a:r>
              <a:rPr lang="en-US" altLang="en-US" sz="2100" dirty="0" smtClean="0">
                <a:solidFill>
                  <a:srgbClr val="FF0000"/>
                </a:solidFill>
              </a:rPr>
              <a:t> </a:t>
            </a:r>
            <a:r>
              <a:rPr lang="en-US" altLang="en-US" sz="2100" dirty="0" err="1" smtClean="0">
                <a:solidFill>
                  <a:srgbClr val="FF0000"/>
                </a:solidFill>
              </a:rPr>
              <a:t>lời</a:t>
            </a:r>
            <a:r>
              <a:rPr lang="en-US" altLang="en-US" sz="2100" dirty="0" smtClean="0">
                <a:solidFill>
                  <a:srgbClr val="FF0000"/>
                </a:solidFill>
              </a:rPr>
              <a:t> </a:t>
            </a:r>
            <a:r>
              <a:rPr lang="en-US" altLang="en-US" sz="2100" dirty="0" err="1" smtClean="0">
                <a:solidFill>
                  <a:srgbClr val="FF0000"/>
                </a:solidFill>
              </a:rPr>
              <a:t>chim</a:t>
            </a:r>
            <a:r>
              <a:rPr lang="en-US" altLang="en-US" sz="2100" dirty="0" smtClean="0">
                <a:solidFill>
                  <a:srgbClr val="FF0000"/>
                </a:solidFill>
              </a:rPr>
              <a:t> </a:t>
            </a:r>
            <a:r>
              <a:rPr lang="en-US" altLang="en-US" sz="2100" dirty="0" err="1" smtClean="0">
                <a:solidFill>
                  <a:srgbClr val="FF0000"/>
                </a:solidFill>
              </a:rPr>
              <a:t>nói</a:t>
            </a:r>
            <a:endParaRPr lang="en-US" altLang="en-US" sz="2100" u="sng" dirty="0">
              <a:solidFill>
                <a:srgbClr val="FF0000"/>
              </a:solidFill>
            </a:endParaRPr>
          </a:p>
        </p:txBody>
      </p:sp>
    </p:spTree>
    <p:extLst>
      <p:ext uri="{BB962C8B-B14F-4D97-AF65-F5344CB8AC3E}">
        <p14:creationId xmlns:p14="http://schemas.microsoft.com/office/powerpoint/2010/main" val="34605180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2726</TotalTime>
  <Words>782</Words>
  <Application>Microsoft Office PowerPoint</Application>
  <PresentationFormat>On-screen Show (16:9)</PresentationFormat>
  <Paragraphs>127</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Slipstream</vt:lpstr>
      <vt:lpstr>     TRƯỜNG TH GIANG BIÊN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  băng trôi (               )   nhất  trôi  khỏi                     vào (           ) 1956 . Nó  chiếm  một  vùng  rộng 31 000 ki  lô  mét vuông.  Núi    băng (         ) lớn bằng nước Bỉ.</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ThienIT</dc:creator>
  <cp:lastModifiedBy>HP</cp:lastModifiedBy>
  <cp:revision>371</cp:revision>
  <dcterms:created xsi:type="dcterms:W3CDTF">2020-08-19T08:40:40Z</dcterms:created>
  <dcterms:modified xsi:type="dcterms:W3CDTF">2023-04-02T03:44:42Z</dcterms:modified>
</cp:coreProperties>
</file>