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7" r:id="rId2"/>
    <p:sldId id="307" r:id="rId3"/>
    <p:sldId id="352" r:id="rId4"/>
    <p:sldId id="353" r:id="rId5"/>
    <p:sldId id="354" r:id="rId6"/>
    <p:sldId id="361" r:id="rId7"/>
    <p:sldId id="362" r:id="rId8"/>
    <p:sldId id="318" r:id="rId9"/>
    <p:sldId id="355" r:id="rId10"/>
    <p:sldId id="356" r:id="rId11"/>
    <p:sldId id="357" r:id="rId12"/>
    <p:sldId id="358" r:id="rId13"/>
    <p:sldId id="332" r:id="rId14"/>
    <p:sldId id="266" r:id="rId15"/>
    <p:sldId id="330" r:id="rId16"/>
    <p:sldId id="331" r:id="rId17"/>
    <p:sldId id="283" r:id="rId18"/>
    <p:sldId id="359" r:id="rId19"/>
    <p:sldId id="333" r:id="rId20"/>
    <p:sldId id="335" r:id="rId21"/>
    <p:sldId id="360" r:id="rId22"/>
    <p:sldId id="337" r:id="rId23"/>
    <p:sldId id="338" r:id="rId24"/>
    <p:sldId id="340" r:id="rId25"/>
    <p:sldId id="341" r:id="rId26"/>
    <p:sldId id="342" r:id="rId27"/>
    <p:sldId id="344" r:id="rId28"/>
    <p:sldId id="343" r:id="rId29"/>
    <p:sldId id="345" r:id="rId30"/>
    <p:sldId id="347" r:id="rId31"/>
    <p:sldId id="348" r:id="rId32"/>
    <p:sldId id="349" r:id="rId33"/>
    <p:sldId id="302" r:id="rId34"/>
    <p:sldId id="306" r:id="rId35"/>
    <p:sldId id="317" r:id="rId36"/>
    <p:sldId id="258" r:id="rId37"/>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66CC"/>
    <a:srgbClr val="CCFFCC"/>
    <a:srgbClr val="690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94660"/>
  </p:normalViewPr>
  <p:slideViewPr>
    <p:cSldViewPr>
      <p:cViewPr>
        <p:scale>
          <a:sx n="73" d="100"/>
          <a:sy n="73" d="100"/>
        </p:scale>
        <p:origin x="-120"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DFC15-A477-4C11-9EBB-8AB354CE736F}" type="datetimeFigureOut">
              <a:rPr lang="en-US" smtClean="0"/>
              <a:pPr/>
              <a:t>4/15/2022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887CD-E1CF-4393-A809-0414390A32E3}" type="slidenum">
              <a:rPr lang="en-US" smtClean="0"/>
              <a:pPr/>
              <a:t>‹#›</a:t>
            </a:fld>
            <a:endParaRPr lang="en-US"/>
          </a:p>
        </p:txBody>
      </p:sp>
    </p:spTree>
    <p:extLst>
      <p:ext uri="{BB962C8B-B14F-4D97-AF65-F5344CB8AC3E}">
        <p14:creationId xmlns:p14="http://schemas.microsoft.com/office/powerpoint/2010/main" val="27192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pPr/>
              <a:t>1</a:t>
            </a:fld>
            <a:endParaRPr lang="en-US"/>
          </a:p>
        </p:txBody>
      </p:sp>
    </p:spTree>
    <p:extLst>
      <p:ext uri="{BB962C8B-B14F-4D97-AF65-F5344CB8AC3E}">
        <p14:creationId xmlns:p14="http://schemas.microsoft.com/office/powerpoint/2010/main" val="413110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CDDAAADF-24B4-4521-AF69-26FBC271B9AC}" type="slidenum">
              <a:rPr lang="en-US" altLang="en-US" sz="1200" smtClean="0"/>
              <a:pPr/>
              <a:t>12</a:t>
            </a:fld>
            <a:endParaRPr lang="en-US" altLang="en-US" sz="1200"/>
          </a:p>
        </p:txBody>
      </p:sp>
    </p:spTree>
    <p:extLst>
      <p:ext uri="{BB962C8B-B14F-4D97-AF65-F5344CB8AC3E}">
        <p14:creationId xmlns:p14="http://schemas.microsoft.com/office/powerpoint/2010/main" val="134767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6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41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465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920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68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332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35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57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5935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039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642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329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614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60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79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01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24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527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3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14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65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39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648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081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2231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72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0936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627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1460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790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82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21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372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93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p:nvPr/>
        </p:nvSpPr>
        <p:spPr>
          <a:xfrm>
            <a:off x="156269" y="153633"/>
            <a:ext cx="11879411" cy="6550699"/>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121892" tIns="121892" rIns="121892" bIns="121892"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title"/>
          </p:nvPr>
        </p:nvSpPr>
        <p:spPr>
          <a:xfrm>
            <a:off x="1187067" y="274633"/>
            <a:ext cx="9818000" cy="1143200"/>
          </a:xfrm>
          <a:prstGeom prst="rect">
            <a:avLst/>
          </a:prstGeom>
        </p:spPr>
        <p:txBody>
          <a:bodyPr spcFirstLastPara="1" wrap="square" lIns="91419" tIns="91419" rIns="91419" bIns="91419" anchor="b" anchorCtr="0">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1187067" y="1600200"/>
            <a:ext cx="4480800" cy="4213600"/>
          </a:xfrm>
          <a:prstGeom prst="rect">
            <a:avLst/>
          </a:prstGeom>
        </p:spPr>
        <p:txBody>
          <a:bodyPr spcFirstLastPara="1" wrap="square" lIns="91419" tIns="91419" rIns="91419" bIns="91419" anchor="t" anchorCtr="0">
            <a:noAutofit/>
          </a:bodyPr>
          <a:lstStyle>
            <a:lvl1pPr marL="609539" lvl="0" indent="-474085">
              <a:spcBef>
                <a:spcPts val="800"/>
              </a:spcBef>
              <a:spcAft>
                <a:spcPts val="0"/>
              </a:spcAft>
              <a:buClr>
                <a:srgbClr val="F0C3A3"/>
              </a:buClr>
              <a:buSzPts val="2000"/>
              <a:buChar char="‐"/>
              <a:defRPr sz="2667"/>
            </a:lvl1pPr>
            <a:lvl2pPr marL="1219080" lvl="1" indent="-474085">
              <a:spcBef>
                <a:spcPts val="0"/>
              </a:spcBef>
              <a:spcAft>
                <a:spcPts val="0"/>
              </a:spcAft>
              <a:buClr>
                <a:srgbClr val="F0C3A3"/>
              </a:buClr>
              <a:buSzPts val="2000"/>
              <a:buChar char="‐"/>
              <a:defRPr sz="2667"/>
            </a:lvl2pPr>
            <a:lvl3pPr marL="1828618" lvl="2" indent="-474085">
              <a:spcBef>
                <a:spcPts val="0"/>
              </a:spcBef>
              <a:spcAft>
                <a:spcPts val="0"/>
              </a:spcAft>
              <a:buClr>
                <a:srgbClr val="F0C3A3"/>
              </a:buClr>
              <a:buSzPts val="2000"/>
              <a:buChar char="‐"/>
              <a:defRPr sz="2667"/>
            </a:lvl3pPr>
            <a:lvl4pPr marL="2438158" lvl="3" indent="-474085">
              <a:spcBef>
                <a:spcPts val="0"/>
              </a:spcBef>
              <a:spcAft>
                <a:spcPts val="0"/>
              </a:spcAft>
              <a:buSzPts val="2000"/>
              <a:buChar char="‐"/>
              <a:defRPr sz="2667"/>
            </a:lvl4pPr>
            <a:lvl5pPr marL="3047696" lvl="4" indent="-474085">
              <a:spcBef>
                <a:spcPts val="0"/>
              </a:spcBef>
              <a:spcAft>
                <a:spcPts val="0"/>
              </a:spcAft>
              <a:buSzPts val="2000"/>
              <a:buChar char="‐"/>
              <a:defRPr sz="2667"/>
            </a:lvl5pPr>
            <a:lvl6pPr marL="3657235" lvl="5" indent="-474085">
              <a:spcBef>
                <a:spcPts val="0"/>
              </a:spcBef>
              <a:spcAft>
                <a:spcPts val="0"/>
              </a:spcAft>
              <a:buSzPts val="2000"/>
              <a:buChar char="‐"/>
              <a:defRPr sz="2667"/>
            </a:lvl6pPr>
            <a:lvl7pPr marL="4266773" lvl="6" indent="-474085">
              <a:spcBef>
                <a:spcPts val="0"/>
              </a:spcBef>
              <a:spcAft>
                <a:spcPts val="0"/>
              </a:spcAft>
              <a:buSzPts val="2000"/>
              <a:buChar char="‐"/>
              <a:defRPr sz="2667"/>
            </a:lvl7pPr>
            <a:lvl8pPr marL="4876313" lvl="7" indent="-474085">
              <a:spcBef>
                <a:spcPts val="0"/>
              </a:spcBef>
              <a:spcAft>
                <a:spcPts val="0"/>
              </a:spcAft>
              <a:buSzPts val="2000"/>
              <a:buChar char="‐"/>
              <a:defRPr sz="2667"/>
            </a:lvl8pPr>
            <a:lvl9pPr marL="5485854" lvl="8" indent="-474085">
              <a:spcBef>
                <a:spcPts val="0"/>
              </a:spcBef>
              <a:spcAft>
                <a:spcPts val="0"/>
              </a:spcAft>
              <a:buSzPts val="2000"/>
              <a:buChar char="‐"/>
              <a:defRPr sz="2667"/>
            </a:lvl9pPr>
          </a:lstStyle>
          <a:p>
            <a:endParaRPr/>
          </a:p>
        </p:txBody>
      </p:sp>
      <p:sp>
        <p:nvSpPr>
          <p:cNvPr id="33" name="Google Shape;33;p6"/>
          <p:cNvSpPr txBox="1">
            <a:spLocks noGrp="1"/>
          </p:cNvSpPr>
          <p:nvPr>
            <p:ph type="body" idx="2"/>
          </p:nvPr>
        </p:nvSpPr>
        <p:spPr>
          <a:xfrm>
            <a:off x="6524283" y="1600200"/>
            <a:ext cx="4480800" cy="4213600"/>
          </a:xfrm>
          <a:prstGeom prst="rect">
            <a:avLst/>
          </a:prstGeom>
        </p:spPr>
        <p:txBody>
          <a:bodyPr spcFirstLastPara="1" wrap="square" lIns="91419" tIns="91419" rIns="91419" bIns="91419" anchor="t" anchorCtr="0">
            <a:noAutofit/>
          </a:bodyPr>
          <a:lstStyle>
            <a:lvl1pPr marL="609539" lvl="0" indent="-474085">
              <a:spcBef>
                <a:spcPts val="800"/>
              </a:spcBef>
              <a:spcAft>
                <a:spcPts val="0"/>
              </a:spcAft>
              <a:buClr>
                <a:srgbClr val="F0C3A3"/>
              </a:buClr>
              <a:buSzPts val="2000"/>
              <a:buChar char="‐"/>
              <a:defRPr sz="2667"/>
            </a:lvl1pPr>
            <a:lvl2pPr marL="1219080" lvl="1" indent="-474085">
              <a:spcBef>
                <a:spcPts val="0"/>
              </a:spcBef>
              <a:spcAft>
                <a:spcPts val="0"/>
              </a:spcAft>
              <a:buClr>
                <a:srgbClr val="F0C3A3"/>
              </a:buClr>
              <a:buSzPts val="2000"/>
              <a:buChar char="‐"/>
              <a:defRPr sz="2667"/>
            </a:lvl2pPr>
            <a:lvl3pPr marL="1828618" lvl="2" indent="-474085">
              <a:spcBef>
                <a:spcPts val="0"/>
              </a:spcBef>
              <a:spcAft>
                <a:spcPts val="0"/>
              </a:spcAft>
              <a:buClr>
                <a:srgbClr val="F0C3A3"/>
              </a:buClr>
              <a:buSzPts val="2000"/>
              <a:buChar char="‐"/>
              <a:defRPr sz="2667"/>
            </a:lvl3pPr>
            <a:lvl4pPr marL="2438158" lvl="3" indent="-474085">
              <a:spcBef>
                <a:spcPts val="0"/>
              </a:spcBef>
              <a:spcAft>
                <a:spcPts val="0"/>
              </a:spcAft>
              <a:buSzPts val="2000"/>
              <a:buChar char="‐"/>
              <a:defRPr sz="2667"/>
            </a:lvl4pPr>
            <a:lvl5pPr marL="3047696" lvl="4" indent="-474085">
              <a:spcBef>
                <a:spcPts val="0"/>
              </a:spcBef>
              <a:spcAft>
                <a:spcPts val="0"/>
              </a:spcAft>
              <a:buSzPts val="2000"/>
              <a:buChar char="‐"/>
              <a:defRPr sz="2667"/>
            </a:lvl5pPr>
            <a:lvl6pPr marL="3657235" lvl="5" indent="-474085">
              <a:spcBef>
                <a:spcPts val="0"/>
              </a:spcBef>
              <a:spcAft>
                <a:spcPts val="0"/>
              </a:spcAft>
              <a:buSzPts val="2000"/>
              <a:buChar char="‐"/>
              <a:defRPr sz="2667"/>
            </a:lvl6pPr>
            <a:lvl7pPr marL="4266773" lvl="6" indent="-474085">
              <a:spcBef>
                <a:spcPts val="0"/>
              </a:spcBef>
              <a:spcAft>
                <a:spcPts val="0"/>
              </a:spcAft>
              <a:buSzPts val="2000"/>
              <a:buChar char="‐"/>
              <a:defRPr sz="2667"/>
            </a:lvl7pPr>
            <a:lvl8pPr marL="4876313" lvl="7" indent="-474085">
              <a:spcBef>
                <a:spcPts val="0"/>
              </a:spcBef>
              <a:spcAft>
                <a:spcPts val="0"/>
              </a:spcAft>
              <a:buSzPts val="2000"/>
              <a:buChar char="‐"/>
              <a:defRPr sz="2667"/>
            </a:lvl8pPr>
            <a:lvl9pPr marL="5485854" lvl="8" indent="-474085">
              <a:spcBef>
                <a:spcPts val="0"/>
              </a:spcBef>
              <a:spcAft>
                <a:spcPts val="0"/>
              </a:spcAft>
              <a:buSzPts val="2000"/>
              <a:buChar char="‐"/>
              <a:defRPr sz="2667"/>
            </a:lvl9pPr>
          </a:lstStyle>
          <a:p>
            <a:endParaRPr/>
          </a:p>
        </p:txBody>
      </p:sp>
      <p:sp>
        <p:nvSpPr>
          <p:cNvPr id="34" name="Google Shape;34;p6"/>
          <p:cNvSpPr txBox="1">
            <a:spLocks noGrp="1"/>
          </p:cNvSpPr>
          <p:nvPr>
            <p:ph type="sldNum" idx="12"/>
          </p:nvPr>
        </p:nvSpPr>
        <p:spPr>
          <a:xfrm>
            <a:off x="0" y="6028333"/>
            <a:ext cx="12192000" cy="524800"/>
          </a:xfrm>
          <a:prstGeom prst="rect">
            <a:avLst/>
          </a:prstGeom>
        </p:spPr>
        <p:txBody>
          <a:bodyPr spcFirstLastPara="1" wrap="square" lIns="91419" tIns="91419" rIns="91419" bIns="9141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783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3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52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33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44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84075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90059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0" r:id="rId3"/>
    <p:sldLayoutId id="2147483686" r:id="rId4"/>
    <p:sldLayoutId id="2147483675" r:id="rId5"/>
    <p:sldLayoutId id="2147483676" r:id="rId6"/>
    <p:sldLayoutId id="2147483677" r:id="rId7"/>
    <p:sldLayoutId id="2147483678" r:id="rId8"/>
    <p:sldLayoutId id="2147483679" r:id="rId9"/>
    <p:sldLayoutId id="2147483712" r:id="rId10"/>
    <p:sldLayoutId id="2147483711" r:id="rId11"/>
    <p:sldLayoutId id="2147483709" r:id="rId12"/>
    <p:sldLayoutId id="2147483708" r:id="rId13"/>
    <p:sldLayoutId id="2147483707" r:id="rId14"/>
    <p:sldLayoutId id="2147483706" r:id="rId15"/>
    <p:sldLayoutId id="2147483705" r:id="rId16"/>
    <p:sldLayoutId id="2147483704" r:id="rId17"/>
    <p:sldLayoutId id="2147483703" r:id="rId18"/>
    <p:sldLayoutId id="2147483702" r:id="rId19"/>
    <p:sldLayoutId id="2147483701" r:id="rId20"/>
    <p:sldLayoutId id="2147483700" r:id="rId21"/>
    <p:sldLayoutId id="2147483698" r:id="rId22"/>
    <p:sldLayoutId id="2147483697" r:id="rId23"/>
    <p:sldLayoutId id="2147483696" r:id="rId24"/>
    <p:sldLayoutId id="2147483695" r:id="rId25"/>
    <p:sldLayoutId id="2147483694" r:id="rId26"/>
    <p:sldLayoutId id="2147483693" r:id="rId27"/>
    <p:sldLayoutId id="2147483692" r:id="rId28"/>
    <p:sldLayoutId id="2147483691" r:id="rId29"/>
    <p:sldLayoutId id="2147483690" r:id="rId30"/>
    <p:sldLayoutId id="2147483689" r:id="rId31"/>
    <p:sldLayoutId id="2147483688" r:id="rId32"/>
    <p:sldLayoutId id="2147483687" r:id="rId33"/>
    <p:sldLayoutId id="2147483685" r:id="rId34"/>
    <p:sldLayoutId id="2147483684" r:id="rId35"/>
    <p:sldLayoutId id="2147483680" r:id="rId36"/>
    <p:sldLayoutId id="2147483681" r:id="rId37"/>
    <p:sldLayoutId id="2147483682" r:id="rId38"/>
    <p:sldLayoutId id="2147483683" r:id="rId39"/>
    <p:sldLayoutId id="2147483699"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3248A35-6183-42A0-B877-17C407C68F56}"/>
              </a:ext>
            </a:extLst>
          </p:cNvPr>
          <p:cNvSpPr/>
          <p:nvPr/>
        </p:nvSpPr>
        <p:spPr>
          <a:xfrm>
            <a:off x="2514600" y="2286000"/>
            <a:ext cx="7782194" cy="1596480"/>
          </a:xfrm>
          <a:prstGeom prst="rect">
            <a:avLst/>
          </a:prstGeom>
          <a:noFill/>
        </p:spPr>
        <p:txBody>
          <a:bodyPr spcFirstLastPara="1" wrap="none" lIns="91440" tIns="45720" rIns="91440" bIns="45720" numCol="1">
            <a:prstTxWarp prst="textArchUp">
              <a:avLst/>
            </a:prstTxWarp>
            <a:spAutoFit/>
          </a:bodyPr>
          <a:lstStyle/>
          <a:p>
            <a:pPr algn="ctr"/>
            <a:r>
              <a:rPr lang="en-US" sz="5400" b="1" u="sng"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5400" b="1"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u="sng"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endParaRPr lang="en-US" sz="5400" b="1" u="sng"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6EB8257D-D925-4C6D-BDFE-C857C1139AC9}"/>
              </a:ext>
            </a:extLst>
          </p:cNvPr>
          <p:cNvSpPr/>
          <p:nvPr/>
        </p:nvSpPr>
        <p:spPr>
          <a:xfrm>
            <a:off x="4689009" y="2895600"/>
            <a:ext cx="3433376" cy="769441"/>
          </a:xfrm>
          <a:prstGeom prst="rect">
            <a:avLst/>
          </a:prstGeom>
          <a:noFill/>
        </p:spPr>
        <p:txBody>
          <a:bodyPr wrap="none" lIns="91440" tIns="45720" rIns="91440" bIns="45720">
            <a:spAutoFit/>
          </a:bodyPr>
          <a:lstStyle/>
          <a:p>
            <a:pPr algn="ctr"/>
            <a:r>
              <a:rPr lang="en-US" sz="4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Ăng</a:t>
            </a:r>
            <a:r>
              <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co  </a:t>
            </a:r>
            <a:r>
              <a:rPr lang="en-US" sz="4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Vát</a:t>
            </a:r>
            <a:endPar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06031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895600" y="1981201"/>
            <a:ext cx="891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a:solidFill>
                  <a:srgbClr val="3333FF"/>
                </a:solidFill>
                <a:latin typeface="Times New Roman" pitchFamily="18" charset="0"/>
              </a:rPr>
              <a:t>nghệ thuật thiết kế, xây dựng nhà cửa, thành lũy.</a:t>
            </a:r>
            <a:r>
              <a:rPr lang="en-US" altLang="en-US" sz="4000" b="1">
                <a:solidFill>
                  <a:srgbClr val="FF0000"/>
                </a:solidFill>
                <a:latin typeface="Times New Roman" pitchFamily="18" charset="0"/>
              </a:rPr>
              <a:t>   </a:t>
            </a:r>
          </a:p>
        </p:txBody>
      </p:sp>
      <p:sp>
        <p:nvSpPr>
          <p:cNvPr id="24579" name="Rectangle 4"/>
          <p:cNvSpPr>
            <a:spLocks noChangeArrowheads="1"/>
          </p:cNvSpPr>
          <p:nvPr/>
        </p:nvSpPr>
        <p:spPr bwMode="auto">
          <a:xfrm>
            <a:off x="609600" y="1981201"/>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a:solidFill>
                  <a:srgbClr val="FF0000"/>
                </a:solidFill>
                <a:latin typeface="Times New Roman" pitchFamily="18" charset="0"/>
              </a:rPr>
              <a:t>Kiến trúc: </a:t>
            </a:r>
            <a:endParaRPr lang="en-US" altLang="en-US" sz="4000">
              <a:solidFill>
                <a:srgbClr val="FF0000"/>
              </a:solidFill>
              <a:latin typeface="Times New Roman" pitchFamily="18" charset="0"/>
            </a:endParaRPr>
          </a:p>
        </p:txBody>
      </p:sp>
      <p:sp>
        <p:nvSpPr>
          <p:cNvPr id="5" name="Rectangle 4">
            <a:extLst>
              <a:ext uri="{FF2B5EF4-FFF2-40B4-BE49-F238E27FC236}">
                <a16:creationId xmlns:a16="http://schemas.microsoft.com/office/drawing/2014/main" xmlns="" id="{3563F090-3138-4E8F-BB52-0E2A28BB53A6}"/>
              </a:ext>
            </a:extLst>
          </p:cNvPr>
          <p:cNvSpPr/>
          <p:nvPr/>
        </p:nvSpPr>
        <p:spPr>
          <a:xfrm>
            <a:off x="3733800" y="685800"/>
            <a:ext cx="6019800" cy="923330"/>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GIẢI NGHĨA TỪ</a:t>
            </a:r>
          </a:p>
        </p:txBody>
      </p:sp>
    </p:spTree>
    <p:extLst>
      <p:ext uri="{BB962C8B-B14F-4D97-AF65-F5344CB8AC3E}">
        <p14:creationId xmlns:p14="http://schemas.microsoft.com/office/powerpoint/2010/main" val="53051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4597400" cy="46482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6"/>
          <p:cNvSpPr txBox="1">
            <a:spLocks noChangeArrowheads="1"/>
          </p:cNvSpPr>
          <p:nvPr/>
        </p:nvSpPr>
        <p:spPr bwMode="auto">
          <a:xfrm>
            <a:off x="838200" y="257175"/>
            <a:ext cx="105156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solidFill>
                  <a:srgbClr val="E74F0B"/>
                </a:solidFill>
                <a:cs typeface="Arial" charset="0"/>
              </a:rPr>
              <a:t>Điêu khắc: </a:t>
            </a:r>
            <a:r>
              <a:rPr lang="en-US" altLang="en-US" sz="3600" b="1">
                <a:solidFill>
                  <a:srgbClr val="3333FF"/>
                </a:solidFill>
                <a:cs typeface="Arial" charset="0"/>
              </a:rPr>
              <a:t>nghệ thuật chạm trổ trên gỗ, đá…</a:t>
            </a:r>
          </a:p>
        </p:txBody>
      </p:sp>
      <p:sp>
        <p:nvSpPr>
          <p:cNvPr id="144388" name="Text Box 7"/>
          <p:cNvSpPr txBox="1">
            <a:spLocks noChangeArrowheads="1"/>
          </p:cNvSpPr>
          <p:nvPr/>
        </p:nvSpPr>
        <p:spPr bwMode="auto">
          <a:xfrm>
            <a:off x="1219200" y="5867400"/>
            <a:ext cx="387985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Gỗ</a:t>
            </a:r>
          </a:p>
        </p:txBody>
      </p:sp>
      <p:sp>
        <p:nvSpPr>
          <p:cNvPr id="144389" name="Text Box 8"/>
          <p:cNvSpPr txBox="1">
            <a:spLocks noChangeArrowheads="1"/>
          </p:cNvSpPr>
          <p:nvPr/>
        </p:nvSpPr>
        <p:spPr bwMode="auto">
          <a:xfrm>
            <a:off x="6096000" y="5867400"/>
            <a:ext cx="4953000" cy="64135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a:cs typeface="Arial" charset="0"/>
              </a:rPr>
              <a:t>Đá</a:t>
            </a:r>
          </a:p>
        </p:txBody>
      </p:sp>
      <p:pic>
        <p:nvPicPr>
          <p:cNvPr id="144390" name="Picture 9" descr="ankor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016000"/>
            <a:ext cx="5835650" cy="4622800"/>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607" name="Group 10"/>
          <p:cNvGrpSpPr>
            <a:grpSpLocks/>
          </p:cNvGrpSpPr>
          <p:nvPr/>
        </p:nvGrpSpPr>
        <p:grpSpPr bwMode="auto">
          <a:xfrm>
            <a:off x="533400" y="25400"/>
            <a:ext cx="11125200" cy="6819900"/>
            <a:chOff x="-8" y="0"/>
            <a:chExt cx="5760" cy="4320"/>
          </a:xfrm>
        </p:grpSpPr>
        <p:sp>
          <p:nvSpPr>
            <p:cNvPr id="25608" name="Line 11"/>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2"/>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3"/>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4"/>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30222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strVal val="#ppt_w*0.70"/>
                                          </p:val>
                                        </p:tav>
                                        <p:tav tm="100000">
                                          <p:val>
                                            <p:strVal val="#ppt_w"/>
                                          </p:val>
                                        </p:tav>
                                      </p:tavLst>
                                    </p:anim>
                                    <p:anim calcmode="lin" valueType="num">
                                      <p:cBhvr>
                                        <p:cTn id="8" dur="1000" fill="hold"/>
                                        <p:tgtEl>
                                          <p:spTgt spid="144386"/>
                                        </p:tgtEl>
                                        <p:attrNameLst>
                                          <p:attrName>ppt_h</p:attrName>
                                        </p:attrNameLst>
                                      </p:cBhvr>
                                      <p:tavLst>
                                        <p:tav tm="0">
                                          <p:val>
                                            <p:strVal val="#ppt_h"/>
                                          </p:val>
                                        </p:tav>
                                        <p:tav tm="100000">
                                          <p:val>
                                            <p:strVal val="#ppt_h"/>
                                          </p:val>
                                        </p:tav>
                                      </p:tavLst>
                                    </p:anim>
                                    <p:animEffect transition="in" filter="fade">
                                      <p:cBhvr>
                                        <p:cTn id="9" dur="1000"/>
                                        <p:tgtEl>
                                          <p:spTgt spid="1443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4388"/>
                                        </p:tgtEl>
                                        <p:attrNameLst>
                                          <p:attrName>style.visibility</p:attrName>
                                        </p:attrNameLst>
                                      </p:cBhvr>
                                      <p:to>
                                        <p:strVal val="visible"/>
                                      </p:to>
                                    </p:set>
                                    <p:anim calcmode="lin" valueType="num">
                                      <p:cBhvr>
                                        <p:cTn id="12" dur="1000" fill="hold"/>
                                        <p:tgtEl>
                                          <p:spTgt spid="144388"/>
                                        </p:tgtEl>
                                        <p:attrNameLst>
                                          <p:attrName>ppt_w</p:attrName>
                                        </p:attrNameLst>
                                      </p:cBhvr>
                                      <p:tavLst>
                                        <p:tav tm="0">
                                          <p:val>
                                            <p:strVal val="#ppt_w*0.70"/>
                                          </p:val>
                                        </p:tav>
                                        <p:tav tm="100000">
                                          <p:val>
                                            <p:strVal val="#ppt_w"/>
                                          </p:val>
                                        </p:tav>
                                      </p:tavLst>
                                    </p:anim>
                                    <p:anim calcmode="lin" valueType="num">
                                      <p:cBhvr>
                                        <p:cTn id="13" dur="1000" fill="hold"/>
                                        <p:tgtEl>
                                          <p:spTgt spid="144388"/>
                                        </p:tgtEl>
                                        <p:attrNameLst>
                                          <p:attrName>ppt_h</p:attrName>
                                        </p:attrNameLst>
                                      </p:cBhvr>
                                      <p:tavLst>
                                        <p:tav tm="0">
                                          <p:val>
                                            <p:strVal val="#ppt_h"/>
                                          </p:val>
                                        </p:tav>
                                        <p:tav tm="100000">
                                          <p:val>
                                            <p:strVal val="#ppt_h"/>
                                          </p:val>
                                        </p:tav>
                                      </p:tavLst>
                                    </p:anim>
                                    <p:animEffect transition="in" filter="fade">
                                      <p:cBhvr>
                                        <p:cTn id="14" dur="1000"/>
                                        <p:tgtEl>
                                          <p:spTgt spid="144388"/>
                                        </p:tgtEl>
                                      </p:cBhvr>
                                    </p:animEffect>
                                  </p:childTnLst>
                                </p:cTn>
                              </p:par>
                              <p:par>
                                <p:cTn id="15" presetID="55" presetClass="entr" presetSubtype="0" fill="hold" nodeType="withEffect">
                                  <p:stCondLst>
                                    <p:cond delay="0"/>
                                  </p:stCondLst>
                                  <p:childTnLst>
                                    <p:set>
                                      <p:cBhvr>
                                        <p:cTn id="16" dur="1" fill="hold">
                                          <p:stCondLst>
                                            <p:cond delay="0"/>
                                          </p:stCondLst>
                                        </p:cTn>
                                        <p:tgtEl>
                                          <p:spTgt spid="144390"/>
                                        </p:tgtEl>
                                        <p:attrNameLst>
                                          <p:attrName>style.visibility</p:attrName>
                                        </p:attrNameLst>
                                      </p:cBhvr>
                                      <p:to>
                                        <p:strVal val="visible"/>
                                      </p:to>
                                    </p:set>
                                    <p:anim calcmode="lin" valueType="num">
                                      <p:cBhvr>
                                        <p:cTn id="17" dur="1000" fill="hold"/>
                                        <p:tgtEl>
                                          <p:spTgt spid="144390"/>
                                        </p:tgtEl>
                                        <p:attrNameLst>
                                          <p:attrName>ppt_w</p:attrName>
                                        </p:attrNameLst>
                                      </p:cBhvr>
                                      <p:tavLst>
                                        <p:tav tm="0">
                                          <p:val>
                                            <p:strVal val="#ppt_w*0.70"/>
                                          </p:val>
                                        </p:tav>
                                        <p:tav tm="100000">
                                          <p:val>
                                            <p:strVal val="#ppt_w"/>
                                          </p:val>
                                        </p:tav>
                                      </p:tavLst>
                                    </p:anim>
                                    <p:anim calcmode="lin" valueType="num">
                                      <p:cBhvr>
                                        <p:cTn id="18" dur="1000" fill="hold"/>
                                        <p:tgtEl>
                                          <p:spTgt spid="144390"/>
                                        </p:tgtEl>
                                        <p:attrNameLst>
                                          <p:attrName>ppt_h</p:attrName>
                                        </p:attrNameLst>
                                      </p:cBhvr>
                                      <p:tavLst>
                                        <p:tav tm="0">
                                          <p:val>
                                            <p:strVal val="#ppt_h"/>
                                          </p:val>
                                        </p:tav>
                                        <p:tav tm="100000">
                                          <p:val>
                                            <p:strVal val="#ppt_h"/>
                                          </p:val>
                                        </p:tav>
                                      </p:tavLst>
                                    </p:anim>
                                    <p:animEffect transition="in" filter="fade">
                                      <p:cBhvr>
                                        <p:cTn id="19" dur="1000"/>
                                        <p:tgtEl>
                                          <p:spTgt spid="14439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4389"/>
                                        </p:tgtEl>
                                        <p:attrNameLst>
                                          <p:attrName>style.visibility</p:attrName>
                                        </p:attrNameLst>
                                      </p:cBhvr>
                                      <p:to>
                                        <p:strVal val="visible"/>
                                      </p:to>
                                    </p:set>
                                    <p:anim calcmode="lin" valueType="num">
                                      <p:cBhvr>
                                        <p:cTn id="22" dur="1000" fill="hold"/>
                                        <p:tgtEl>
                                          <p:spTgt spid="144389"/>
                                        </p:tgtEl>
                                        <p:attrNameLst>
                                          <p:attrName>ppt_w</p:attrName>
                                        </p:attrNameLst>
                                      </p:cBhvr>
                                      <p:tavLst>
                                        <p:tav tm="0">
                                          <p:val>
                                            <p:strVal val="#ppt_w*0.70"/>
                                          </p:val>
                                        </p:tav>
                                        <p:tav tm="100000">
                                          <p:val>
                                            <p:strVal val="#ppt_w"/>
                                          </p:val>
                                        </p:tav>
                                      </p:tavLst>
                                    </p:anim>
                                    <p:anim calcmode="lin" valueType="num">
                                      <p:cBhvr>
                                        <p:cTn id="23" dur="1000" fill="hold"/>
                                        <p:tgtEl>
                                          <p:spTgt spid="144389"/>
                                        </p:tgtEl>
                                        <p:attrNameLst>
                                          <p:attrName>ppt_h</p:attrName>
                                        </p:attrNameLst>
                                      </p:cBhvr>
                                      <p:tavLst>
                                        <p:tav tm="0">
                                          <p:val>
                                            <p:strVal val="#ppt_h"/>
                                          </p:val>
                                        </p:tav>
                                        <p:tav tm="100000">
                                          <p:val>
                                            <p:strVal val="#ppt_h"/>
                                          </p:val>
                                        </p:tav>
                                      </p:tavLst>
                                    </p:anim>
                                    <p:animEffect transition="in" filter="fade">
                                      <p:cBhvr>
                                        <p:cTn id="24" dur="10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205219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53276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pic>
        <p:nvPicPr>
          <p:cNvPr id="145411" name="Picture 6" descr="image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304800"/>
            <a:ext cx="5010150" cy="533400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7"/>
          <p:cNvSpPr txBox="1">
            <a:spLocks noChangeArrowheads="1"/>
          </p:cNvSpPr>
          <p:nvPr/>
        </p:nvSpPr>
        <p:spPr bwMode="auto">
          <a:xfrm>
            <a:off x="685800" y="5638800"/>
            <a:ext cx="10699750" cy="1066800"/>
          </a:xfrm>
          <a:prstGeom prst="rect">
            <a:avLst/>
          </a:prstGeom>
          <a:solidFill>
            <a:srgbClr val="BEF3F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3200" b="1">
                <a:solidFill>
                  <a:srgbClr val="E74F0B"/>
                </a:solidFill>
                <a:latin typeface="Times New Roman" pitchFamily="18" charset="0"/>
                <a:cs typeface="Arial" charset="0"/>
              </a:rPr>
              <a:t>Cây thốt nốt: </a:t>
            </a:r>
            <a:r>
              <a:rPr lang="en-US" altLang="en-US" sz="3200" b="1">
                <a:solidFill>
                  <a:srgbClr val="3333FF"/>
                </a:solidFill>
                <a:latin typeface="Times New Roman" pitchFamily="18" charset="0"/>
                <a:cs typeface="Arial" charset="0"/>
              </a:rPr>
              <a:t>cây cùng họ với dừa, thân thẳng và cao, lá hình quạt.</a:t>
            </a:r>
          </a:p>
        </p:txBody>
      </p:sp>
      <p:grpSp>
        <p:nvGrpSpPr>
          <p:cNvPr id="26629" name="Group 8"/>
          <p:cNvGrpSpPr>
            <a:grpSpLocks/>
          </p:cNvGrpSpPr>
          <p:nvPr/>
        </p:nvGrpSpPr>
        <p:grpSpPr bwMode="auto">
          <a:xfrm>
            <a:off x="304800" y="-12700"/>
            <a:ext cx="11582400" cy="6858000"/>
            <a:chOff x="-8" y="0"/>
            <a:chExt cx="5760" cy="4320"/>
          </a:xfrm>
        </p:grpSpPr>
        <p:sp>
          <p:nvSpPr>
            <p:cNvPr id="26630" name="Line 9"/>
            <p:cNvSpPr>
              <a:spLocks noChangeShapeType="1"/>
            </p:cNvSpPr>
            <p:nvPr/>
          </p:nvSpPr>
          <p:spPr bwMode="auto">
            <a:xfrm>
              <a:off x="32"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
            <p:cNvSpPr>
              <a:spLocks noChangeShapeType="1"/>
            </p:cNvSpPr>
            <p:nvPr/>
          </p:nvSpPr>
          <p:spPr bwMode="auto">
            <a:xfrm>
              <a:off x="48" y="24"/>
              <a:ext cx="5664"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11"/>
            <p:cNvSpPr>
              <a:spLocks noChangeShapeType="1"/>
            </p:cNvSpPr>
            <p:nvPr/>
          </p:nvSpPr>
          <p:spPr bwMode="auto">
            <a:xfrm flipH="1">
              <a:off x="-8" y="4296"/>
              <a:ext cx="5760" cy="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12"/>
            <p:cNvSpPr>
              <a:spLocks noChangeShapeType="1"/>
            </p:cNvSpPr>
            <p:nvPr/>
          </p:nvSpPr>
          <p:spPr bwMode="auto">
            <a:xfrm>
              <a:off x="5728" y="0"/>
              <a:ext cx="0" cy="432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73683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arn(inVertical)">
                                      <p:cBhvr>
                                        <p:cTn id="1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82" b="2011"/>
          <a:stretch/>
        </p:blipFill>
        <p:spPr>
          <a:xfrm>
            <a:off x="-9144" y="3048"/>
            <a:ext cx="12192000" cy="6858000"/>
          </a:xfrm>
          <a:prstGeom prst="rect">
            <a:avLst/>
          </a:prstGeom>
        </p:spPr>
      </p:pic>
      <p:sp>
        <p:nvSpPr>
          <p:cNvPr id="5" name="Slide Number Placeholder 4"/>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3811483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1058779" y="1295400"/>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xmlns="" id="{184EA33E-30ED-4790-B462-3ECC7D704191}"/>
              </a:ext>
            </a:extLst>
          </p:cNvPr>
          <p:cNvSpPr/>
          <p:nvPr/>
        </p:nvSpPr>
        <p:spPr>
          <a:xfrm>
            <a:off x="3657600" y="3318900"/>
            <a:ext cx="52578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xmlns="" id="{321FF37C-177C-4802-88F9-F7C0E5C293D0}"/>
              </a:ext>
            </a:extLst>
          </p:cNvPr>
          <p:cNvSpPr/>
          <p:nvPr/>
        </p:nvSpPr>
        <p:spPr>
          <a:xfrm>
            <a:off x="5359325" y="4130079"/>
            <a:ext cx="3556075"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Cam-</a:t>
            </a:r>
            <a:r>
              <a:rPr lang="en-US" sz="2800" dirty="0" err="1">
                <a:latin typeface="Times New Roman" panose="02020603050405020304" pitchFamily="18" charset="0"/>
                <a:cs typeface="Times New Roman" panose="02020603050405020304" pitchFamily="18" charset="0"/>
              </a:rPr>
              <a:t>pu</a:t>
            </a:r>
            <a:r>
              <a:rPr lang="en-US" sz="2800" dirty="0">
                <a:latin typeface="Times New Roman" panose="02020603050405020304" pitchFamily="18" charset="0"/>
                <a:cs typeface="Times New Roman" panose="02020603050405020304" pitchFamily="18" charset="0"/>
              </a:rPr>
              <a:t>-chi</a:t>
            </a:r>
          </a:p>
        </p:txBody>
      </p:sp>
      <p:sp>
        <p:nvSpPr>
          <p:cNvPr id="17" name="Rectangle: Rounded Corners 16">
            <a:extLst>
              <a:ext uri="{FF2B5EF4-FFF2-40B4-BE49-F238E27FC236}">
                <a16:creationId xmlns:a16="http://schemas.microsoft.com/office/drawing/2014/main" xmlns="" id="{37A7C59E-02FE-4333-8C33-1468489A6288}"/>
              </a:ext>
            </a:extLst>
          </p:cNvPr>
          <p:cNvSpPr/>
          <p:nvPr/>
        </p:nvSpPr>
        <p:spPr>
          <a:xfrm>
            <a:off x="5359325" y="5176109"/>
            <a:ext cx="3556075"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Ăng</a:t>
            </a:r>
            <a:r>
              <a:rPr lang="en-US" sz="2800" dirty="0">
                <a:latin typeface="Times New Roman" panose="02020603050405020304" pitchFamily="18" charset="0"/>
                <a:cs typeface="Times New Roman" panose="02020603050405020304" pitchFamily="18" charset="0"/>
              </a:rPr>
              <a:t>-co </a:t>
            </a:r>
            <a:r>
              <a:rPr lang="en-US" sz="2800" dirty="0" err="1">
                <a:latin typeface="Times New Roman" panose="02020603050405020304" pitchFamily="18" charset="0"/>
                <a:cs typeface="Times New Roman" panose="02020603050405020304" pitchFamily="18" charset="0"/>
              </a:rPr>
              <a:t>Vát</a:t>
            </a:r>
            <a:endParaRPr lang="en-US" sz="2800" dirty="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33F4477B-0E7F-4AB0-85BF-2BE35D2D28CE}"/>
              </a:ext>
            </a:extLst>
          </p:cNvPr>
          <p:cNvSpPr/>
          <p:nvPr/>
        </p:nvSpPr>
        <p:spPr>
          <a:xfrm>
            <a:off x="3713872" y="4130078"/>
            <a:ext cx="1523753"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xmlns="" id="{3A5A8A47-3B8B-4A82-A48C-DA97B6CB1076}"/>
              </a:ext>
            </a:extLst>
          </p:cNvPr>
          <p:cNvSpPr/>
          <p:nvPr/>
        </p:nvSpPr>
        <p:spPr>
          <a:xfrm>
            <a:off x="3713871" y="5176109"/>
            <a:ext cx="1523753"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CE384267-86D4-408F-BD1F-F7C549D76A48}"/>
              </a:ext>
            </a:extLst>
          </p:cNvPr>
          <p:cNvSpPr/>
          <p:nvPr/>
        </p:nvSpPr>
        <p:spPr>
          <a:xfrm>
            <a:off x="5405478" y="2600275"/>
            <a:ext cx="576222" cy="536644"/>
          </a:xfrm>
          <a:prstGeom prst="ellipse">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S</a:t>
            </a:r>
          </a:p>
        </p:txBody>
      </p:sp>
      <p:sp>
        <p:nvSpPr>
          <p:cNvPr id="6" name="Oval 5">
            <a:extLst>
              <a:ext uri="{FF2B5EF4-FFF2-40B4-BE49-F238E27FC236}">
                <a16:creationId xmlns:a16="http://schemas.microsoft.com/office/drawing/2014/main" xmlns="" id="{D7D44F8E-C107-4F09-9FFC-DB6B635A39BF}"/>
              </a:ext>
            </a:extLst>
          </p:cNvPr>
          <p:cNvSpPr/>
          <p:nvPr/>
        </p:nvSpPr>
        <p:spPr>
          <a:xfrm>
            <a:off x="6997625" y="2649231"/>
            <a:ext cx="576222" cy="487688"/>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3981133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787 0.01319 L -0.02787 0.01319 C -0.03789 0.01227 -0.04792 0.0125 -0.05795 0.01065 C -0.0612 0.01018 -0.0642 0.00694 -0.06745 0.00578 C -0.07331 0.0037 -0.0793 0.00254 -0.08516 0.00115 C -0.09519 0.00185 -0.10521 0.00139 -0.11524 0.00347 C -0.11719 0.00393 -0.11888 0.00648 -0.12071 0.00833 C -0.12487 0.01296 -0.12943 0.01666 -0.13295 0.02291 C -0.13425 0.02523 -0.13555 0.02777 -0.13698 0.03009 C -0.1388 0.03264 -0.14089 0.03449 -0.14245 0.0375 C -0.14453 0.04097 -0.14571 0.04606 -0.14792 0.04953 C -0.15039 0.05347 -0.15612 0.05926 -0.15612 0.05926 C -0.15795 0.06412 -0.16081 0.06805 -0.16159 0.07384 C -0.16459 0.0956 -0.16315 0.0868 -0.16563 0.10046 C -0.16524 0.12546 -0.1655 0.15046 -0.16433 0.17546 C -0.16407 0.17916 -0.16302 0.18264 -0.16159 0.18518 C -0.16055 0.18703 -0.15873 0.18657 -0.15742 0.18773 C -0.15599 0.18889 -0.15469 0.19097 -0.15339 0.19259 C -0.14297 0.19166 -0.13242 0.19143 -0.12201 0.19004 C -0.12058 0.18981 -0.11927 0.18889 -0.11797 0.18773 C -0.11641 0.18634 -0.11524 0.18449 -0.1138 0.18287 C -0.11289 0.18032 -0.11185 0.17801 -0.11107 0.17546 C -0.10729 0.1618 -0.11068 0.14143 -0.11107 0.1294 C -0.10899 0.12685 -0.10469 0.12315 -0.1043 0.11736 C -0.10391 0.11065 -0.1069 0.09074 -0.11107 0.08819 L -0.11524 0.08588 C -0.12683 0.07222 -0.11641 0.08287 -0.14519 0.07615 C -0.14805 0.07546 -0.15196 0.07291 -0.15469 0.07129 C -0.16159 0.07222 -0.16849 0.07176 -0.17526 0.07384 C -0.17683 0.0743 -0.178 0.07685 -0.1793 0.07847 C -0.18646 0.08773 -0.18216 0.08426 -0.1888 0.08819 C -0.19024 0.09074 -0.1918 0.09259 -0.19297 0.0956 C -0.19375 0.09768 -0.19362 0.10046 -0.19427 0.10277 C -0.19505 0.10532 -0.1961 0.10764 -0.19701 0.11018 C -0.19753 0.11342 -0.19805 0.11643 -0.19844 0.11967 C -0.19896 0.12453 -0.19909 0.12963 -0.19974 0.13426 C -0.2 0.1368 -0.20065 0.13912 -0.20104 0.14166 C -0.20065 0.15139 -0.20065 0.16111 -0.19974 0.1706 C -0.19922 0.17569 -0.19792 0.18032 -0.19701 0.18518 C -0.19662 0.18773 -0.19649 0.19027 -0.19571 0.19259 C -0.19479 0.1949 -0.19362 0.19699 -0.19297 0.19977 C -0.1918 0.2044 -0.19115 0.20949 -0.19024 0.21435 C -0.18776 0.22708 -0.18959 0.21944 -0.18334 0.23611 C -0.18242 0.23842 -0.18203 0.24166 -0.1806 0.24328 C -0.1793 0.2449 -0.17813 0.24722 -0.17657 0.24815 C -0.17435 0.24977 -0.17201 0.24953 -0.16979 0.25069 C -0.16836 0.25115 -0.16706 0.25231 -0.16563 0.25301 C -0.16472 0.25555 -0.1642 0.25856 -0.16289 0.26041 C -0.16185 0.26203 -0.16016 0.26157 -0.15886 0.26273 C -0.14948 0.27106 -0.16107 0.26527 -0.14792 0.27014 C -0.13334 0.26921 -0.11888 0.26898 -0.1043 0.26759 C -0.10196 0.26736 -0.09961 0.26713 -0.09753 0.26527 C -0.09571 0.26365 -0.09492 0.26018 -0.09336 0.25787 C -0.09219 0.25602 -0.09063 0.25463 -0.08933 0.25301 C -0.09466 0.24977 -0.09193 0.25069 -0.09753 0.25069 L -0.09753 0.25069 " pathEditMode="relative" ptsTypes="AAAAAAAAAAAAAAAAAAAAAAAAAAAAAAAAAAAAAAAAAAAAAAAAAAAAAAA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104 0.00741 L 0.00104 0.00741 C 0.00833 0.0081 0.01562 0.00833 0.02291 0.00972 C 0.02421 0.00995 0.02578 0.01065 0.02695 0.01204 C 0.02825 0.01389 0.02838 0.01759 0.02968 0.01944 C 0.03216 0.02315 0.03515 0.02593 0.03789 0.02917 C 0.03919 0.03079 0.04075 0.03194 0.04192 0.03403 C 0.04336 0.03634 0.04479 0.03866 0.04609 0.0412 C 0.04713 0.04352 0.04765 0.04653 0.04869 0.04838 C 0.04987 0.05046 0.05143 0.05162 0.05286 0.05324 C 0.05325 0.05579 0.05351 0.05833 0.05416 0.06065 C 0.05494 0.06319 0.05651 0.06505 0.0569 0.06782 C 0.06302 0.10301 0.05599 0.08241 0.06237 0.0993 C 0.06289 0.10509 0.06302 0.11088 0.0638 0.11643 C 0.06445 0.1213 0.06562 0.12616 0.06653 0.13079 C 0.06692 0.13333 0.06757 0.13565 0.06783 0.13819 L 0.06927 0.15023 C 0.06875 0.16574 0.06849 0.18102 0.06783 0.1963 C 0.06757 0.20231 0.06718 0.21574 0.0651 0.22292 C 0.06263 0.23194 0.06263 0.2294 0.05833 0.23518 C 0.05416 0.24074 0.05169 0.24537 0.04739 0.24954 C 0.04557 0.25139 0.04375 0.25278 0.04192 0.2544 C 0.04049 0.25602 0.03932 0.25787 0.03789 0.25926 C 0.03606 0.26111 0.03411 0.2625 0.03242 0.26412 C 0.03099 0.26574 0.02981 0.26782 0.02825 0.26898 C 0.02656 0.27037 0.02461 0.2706 0.02291 0.27153 C 0.02148 0.27315 0.02018 0.275 0.01875 0.27639 C 0.00872 0.28518 -0.01771 0.27639 -0.0181 0.27639 C -0.02526 0.27199 -0.0194 0.27662 -0.02618 0.26667 C -0.02748 0.26481 -0.02904 0.26366 -0.03034 0.2618 C -0.03321 0.25718 -0.03581 0.25208 -0.03855 0.24722 C -0.04037 0.24398 -0.04258 0.24143 -0.04401 0.2375 C -0.04779 0.22731 -0.04558 0.23241 -0.05079 0.22292 C -0.05313 0.21018 -0.05131 0.21782 -0.05756 0.20116 L -0.06029 0.19398 C -0.06407 0.17361 -0.06797 0.15579 -0.06029 0.13079 C -0.05795 0.12315 -0.05026 0.13241 -0.04532 0.13333 C -0.04349 0.13495 -0.04167 0.13634 -0.03985 0.13819 C -0.03842 0.13958 -0.03724 0.14167 -0.03581 0.14305 C -0.03386 0.14468 -0.028 0.14699 -0.02618 0.14792 C -0.02487 0.15023 -0.02305 0.15208 -0.02214 0.15509 C -0.02071 0.15949 -0.02097 0.16551 -0.0194 0.16968 L -0.01667 0.17685 C -0.01576 0.18171 -0.0155 0.18727 -0.01394 0.19143 C -0.01042 0.20093 -0.01172 0.19606 -0.0099 0.20602 C -0.01029 0.20926 -0.01081 0.2125 -0.0112 0.21574 C -0.01172 0.2206 -0.01198 0.22546 -0.01263 0.23032 C -0.01329 0.23518 -0.01368 0.24051 -0.01537 0.24491 L -0.02357 0.26667 C -0.02435 0.26898 -0.02513 0.27176 -0.02618 0.27384 L -0.03034 0.28125 C -0.03177 0.28866 -0.03308 0.29815 -0.03711 0.30301 C -0.03855 0.30463 -0.03985 0.30602 -0.04128 0.30787 C -0.0431 0.31018 -0.04467 0.31319 -0.04662 0.31505 C -0.04883 0.31713 -0.05131 0.31805 -0.05352 0.31991 C -0.05495 0.3213 -0.05612 0.32361 -0.05756 0.32477 C -0.05925 0.32616 -0.0612 0.32616 -0.06302 0.32708 C -0.06576 0.3287 -0.07123 0.33194 -0.07123 0.33194 C -0.07917 0.33148 -0.09506 0.33495 -0.10534 0.32708 C -0.10717 0.32569 -0.10886 0.32384 -0.11081 0.32245 C -0.11211 0.3213 -0.11355 0.32106 -0.11485 0.31991 C -0.11771 0.31713 -0.12305 0.31018 -0.12305 0.31018 C -0.12618 0.29375 -0.12227 0.31412 -0.12709 0.29074 C -0.12865 0.2838 -0.12878 0.28148 -0.12982 0.27384 C -0.13034 0.26667 -0.13047 0.25926 -0.13125 0.25208 C -0.13243 0.23935 -0.13698 0.24329 -0.13125 0.22292 C -0.13034 0.21991 -0.12761 0.2213 -0.12579 0.2206 C -0.12344 0.2213 -0.1211 0.22153 -0.11888 0.22292 C -0.11745 0.22407 -0.11628 0.22662 -0.11485 0.22778 C -0.11355 0.22893 -0.11211 0.2294 -0.11081 0.23032 C -0.10938 0.23194 -0.10769 0.23287 -0.10664 0.23518 C -0.10456 0.23958 -0.10391 0.2463 -0.10118 0.24954 L -0.09714 0.2544 C -0.09336 0.27454 -0.0948 0.26389 -0.0931 0.28588 C -0.09349 0.30046 -0.09271 0.31528 -0.0944 0.32963 C -0.09506 0.33542 -0.09805 0.33935 -0.09987 0.34421 C -0.10378 0.35463 -0.10092 0.34884 -0.10664 0.35625 C -0.10847 0.35856 -0.11003 0.3618 -0.11211 0.36366 C -0.11511 0.36597 -0.11862 0.36643 -0.12162 0.36829 C -0.12357 0.36968 -0.12526 0.37176 -0.12709 0.37315 C -0.13217 0.37708 -0.13073 0.37361 -0.13529 0.38055 C -0.14219 0.39074 -0.1362 0.38588 -0.1448 0.39259 C -0.15378 0.39977 -0.14974 0.3963 -0.1599 0.4 C -0.17487 0.40532 -0.1517 0.3993 -0.17618 0.40486 C -0.22852 0.40231 -0.20977 0.40231 -0.23204 0.40231 L -0.23204 0.40231 " pathEditMode="relative" ptsTypes="AAAAAAAAAAAAAAAAAAAAAAAAAAAAAAAAAAAAAAAAAAAAAAAAAAAAAAAAAAAAAAAAAAAAAAAAAAAAAAAAAAAAAA">
                                      <p:cBhvr>
                                        <p:cTn id="1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ải mã bí mật xây cất thần tốc Angkor Wat | TTVH Online">
            <a:extLst>
              <a:ext uri="{FF2B5EF4-FFF2-40B4-BE49-F238E27FC236}">
                <a16:creationId xmlns:a16="http://schemas.microsoft.com/office/drawing/2014/main" xmlns="" id="{B2122352-B60A-4CD8-A170-45B0EEF04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36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Khám phá đền Angkor Wat - 1 trong 7 kì quan thế giới ở Campuchia">
            <a:extLst>
              <a:ext uri="{FF2B5EF4-FFF2-40B4-BE49-F238E27FC236}">
                <a16:creationId xmlns:a16="http://schemas.microsoft.com/office/drawing/2014/main" xmlns="" id="{325EC87A-2304-4DE6-BB62-C4881C173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9" r="32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73466"/>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29BFDC3B-BF7C-49E0-9A29-88228476FF89}"/>
              </a:ext>
            </a:extLst>
          </p:cNvPr>
          <p:cNvSpPr txBox="1"/>
          <p:nvPr/>
        </p:nvSpPr>
        <p:spPr>
          <a:xfrm>
            <a:off x="688975" y="1066800"/>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xmlns="" id="{97D26F93-D76F-4018-8F6A-4FAA74D18110}"/>
              </a:ext>
            </a:extLst>
          </p:cNvPr>
          <p:cNvSpPr/>
          <p:nvPr/>
        </p:nvSpPr>
        <p:spPr>
          <a:xfrm>
            <a:off x="2657302" y="3192983"/>
            <a:ext cx="66294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xmlns=""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3001789" y="4572000"/>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36275"/>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1937D8B-4B32-477F-8BF0-789F42928CCB}"/>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xmlns="" id="{17A58DCD-3301-4EA4-93BE-944AD2B3E1F8}"/>
              </a:ext>
            </a:extLst>
          </p:cNvPr>
          <p:cNvSpPr txBox="1"/>
          <p:nvPr/>
        </p:nvSpPr>
        <p:spPr>
          <a:xfrm>
            <a:off x="10668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94C0B9A-D2CD-48CF-BF9F-10FACA368167}"/>
              </a:ext>
            </a:extLst>
          </p:cNvPr>
          <p:cNvSpPr txBox="1"/>
          <p:nvPr/>
        </p:nvSpPr>
        <p:spPr>
          <a:xfrm>
            <a:off x="4533900" y="2389189"/>
            <a:ext cx="34290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11" name="TextBox 10">
            <a:extLst>
              <a:ext uri="{FF2B5EF4-FFF2-40B4-BE49-F238E27FC236}">
                <a16:creationId xmlns:a16="http://schemas.microsoft.com/office/drawing/2014/main" xmlns="" id="{72165C33-32A2-48B6-A208-9B8AC7AF7E4C}"/>
              </a:ext>
            </a:extLst>
          </p:cNvPr>
          <p:cNvSpPr txBox="1"/>
          <p:nvPr/>
        </p:nvSpPr>
        <p:spPr>
          <a:xfrm>
            <a:off x="8991600" y="2389189"/>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6D8874C7-1AA3-40CF-ABCF-4C06A460B086}"/>
              </a:ext>
            </a:extLst>
          </p:cNvPr>
          <p:cNvCxnSpPr>
            <a:stCxn id="4" idx="2"/>
            <a:endCxn id="8" idx="0"/>
          </p:cNvCxnSpPr>
          <p:nvPr/>
        </p:nvCxnSpPr>
        <p:spPr>
          <a:xfrm flipH="1">
            <a:off x="22860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0C35663-815F-4B65-945B-F2A6D4D71C25}"/>
              </a:ext>
            </a:extLst>
          </p:cNvPr>
          <p:cNvCxnSpPr>
            <a:stCxn id="4" idx="2"/>
            <a:endCxn id="11" idx="0"/>
          </p:cNvCxnSpPr>
          <p:nvPr/>
        </p:nvCxnSpPr>
        <p:spPr>
          <a:xfrm>
            <a:off x="6248400" y="1422975"/>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F1705AD-529E-4367-8382-0BD16C04B75A}"/>
              </a:ext>
            </a:extLst>
          </p:cNvPr>
          <p:cNvCxnSpPr>
            <a:stCxn id="4" idx="2"/>
            <a:endCxn id="10" idx="0"/>
          </p:cNvCxnSpPr>
          <p:nvPr/>
        </p:nvCxnSpPr>
        <p:spPr>
          <a:xfrm>
            <a:off x="6248400" y="1422975"/>
            <a:ext cx="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281679D0-3E87-4F60-A23C-44C235A22859}"/>
              </a:ext>
            </a:extLst>
          </p:cNvPr>
          <p:cNvSpPr txBox="1"/>
          <p:nvPr/>
        </p:nvSpPr>
        <p:spPr>
          <a:xfrm>
            <a:off x="5029200" y="445911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xmlns="" id="{5F186AAC-29A8-4F54-BEE3-C3859917BE3F}"/>
              </a:ext>
            </a:extLst>
          </p:cNvPr>
          <p:cNvCxnSpPr>
            <a:cxnSpLocks/>
            <a:stCxn id="17" idx="0"/>
          </p:cNvCxnSpPr>
          <p:nvPr/>
        </p:nvCxnSpPr>
        <p:spPr>
          <a:xfrm flipH="1" flipV="1">
            <a:off x="2057400" y="3479654"/>
            <a:ext cx="4191000" cy="97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A388086-8100-4F8D-8EA4-0613944E77E6}"/>
              </a:ext>
            </a:extLst>
          </p:cNvPr>
          <p:cNvCxnSpPr/>
          <p:nvPr/>
        </p:nvCxnSpPr>
        <p:spPr>
          <a:xfrm>
            <a:off x="6248400" y="3466407"/>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05F30F74-2F81-42AE-8334-14A0350A16C5}"/>
              </a:ext>
            </a:extLst>
          </p:cNvPr>
          <p:cNvCxnSpPr/>
          <p:nvPr/>
        </p:nvCxnSpPr>
        <p:spPr>
          <a:xfrm flipH="1">
            <a:off x="6276109" y="3483032"/>
            <a:ext cx="39624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F3365F23-4DC2-484B-A08C-66A1A3B9BACE}"/>
              </a:ext>
            </a:extLst>
          </p:cNvPr>
          <p:cNvSpPr txBox="1"/>
          <p:nvPr/>
        </p:nvSpPr>
        <p:spPr>
          <a:xfrm>
            <a:off x="3129743" y="4432621"/>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562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Đền Ăng Co Vát (Angkor Wat - Campuchia) | Lazi.vn - Cộng đồng Tri thức &amp;  Giáo dục">
            <a:extLst>
              <a:ext uri="{FF2B5EF4-FFF2-40B4-BE49-F238E27FC236}">
                <a16:creationId xmlns:a16="http://schemas.microsoft.com/office/drawing/2014/main" xmlns="" id="{BD70ECF2-ED98-4B6C-9F99-30A0FC9EC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9" r="554"/>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Đền Ăng Co Vát (Angkor Wat - Campuchia) | Lazi.vn - Cộng đồng Tri thức &amp;  Giáo dục">
            <a:extLst>
              <a:ext uri="{FF2B5EF4-FFF2-40B4-BE49-F238E27FC236}">
                <a16:creationId xmlns:a16="http://schemas.microsoft.com/office/drawing/2014/main" xmlns="" id="{265347A3-C00D-441B-885A-6F11008D0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63" r="-1" b="10880"/>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647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xmlns="" id="{AD1CBF72-E20D-4811-8B67-DC1E755D6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054" y="609600"/>
            <a:ext cx="5450293" cy="2540632"/>
          </a:xfrm>
          <a:prstGeom prst="rect">
            <a:avLst/>
          </a:prstGeom>
        </p:spPr>
      </p:pic>
      <p:sp>
        <p:nvSpPr>
          <p:cNvPr id="5" name="Rectangle 4">
            <a:extLst>
              <a:ext uri="{FF2B5EF4-FFF2-40B4-BE49-F238E27FC236}">
                <a16:creationId xmlns:a16="http://schemas.microsoft.com/office/drawing/2014/main" xmlns="" id="{3563F090-3138-4E8F-BB52-0E2A28BB53A6}"/>
              </a:ext>
            </a:extLst>
          </p:cNvPr>
          <p:cNvSpPr/>
          <p:nvPr/>
        </p:nvSpPr>
        <p:spPr>
          <a:xfrm>
            <a:off x="1600200" y="933545"/>
            <a:ext cx="4038600" cy="1754326"/>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
        <p:nvSpPr>
          <p:cNvPr id="6" name="Rectangle 5">
            <a:extLst>
              <a:ext uri="{FF2B5EF4-FFF2-40B4-BE49-F238E27FC236}">
                <a16:creationId xmlns:a16="http://schemas.microsoft.com/office/drawing/2014/main" xmlns="" id="{3563F090-3138-4E8F-BB52-0E2A28BB53A6}"/>
              </a:ext>
            </a:extLst>
          </p:cNvPr>
          <p:cNvSpPr/>
          <p:nvPr/>
        </p:nvSpPr>
        <p:spPr>
          <a:xfrm>
            <a:off x="3505201" y="2659797"/>
            <a:ext cx="8686800" cy="1754326"/>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thơ</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Dòng</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sông</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mặc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áo</a:t>
            </a:r>
            <a:endPar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764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29BFDC3B-BF7C-49E0-9A29-88228476FF89}"/>
              </a:ext>
            </a:extLst>
          </p:cNvPr>
          <p:cNvSpPr txBox="1"/>
          <p:nvPr/>
        </p:nvSpPr>
        <p:spPr>
          <a:xfrm>
            <a:off x="609600" y="2156059"/>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xmlns="" id="{97D26F93-D76F-4018-8F6A-4FAA74D18110}"/>
              </a:ext>
            </a:extLst>
          </p:cNvPr>
          <p:cNvSpPr/>
          <p:nvPr/>
        </p:nvSpPr>
        <p:spPr>
          <a:xfrm>
            <a:off x="2024148" y="3301855"/>
            <a:ext cx="8143702"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3074" name="Picture 2" descr="Cambodia landmarks skyline line and colourful Vector Image">
            <a:extLst>
              <a:ext uri="{FF2B5EF4-FFF2-40B4-BE49-F238E27FC236}">
                <a16:creationId xmlns:a16="http://schemas.microsoft.com/office/drawing/2014/main" xmlns="" id="{50FC0E28-84F4-44DC-A4B2-4B8345719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r="1463" b="40000"/>
          <a:stretch/>
        </p:blipFill>
        <p:spPr bwMode="auto">
          <a:xfrm>
            <a:off x="3001789" y="4572000"/>
            <a:ext cx="5940425" cy="15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79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1937D8B-4B32-477F-8BF0-789F42928CCB}"/>
              </a:ext>
            </a:extLst>
          </p:cNvPr>
          <p:cNvSpPr txBox="1"/>
          <p:nvPr/>
        </p:nvSpPr>
        <p:spPr>
          <a:xfrm>
            <a:off x="4419600" y="8382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xmlns="" id="{17A58DCD-3301-4EA4-93BE-944AD2B3E1F8}"/>
              </a:ext>
            </a:extLst>
          </p:cNvPr>
          <p:cNvSpPr txBox="1"/>
          <p:nvPr/>
        </p:nvSpPr>
        <p:spPr>
          <a:xfrm>
            <a:off x="10668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72165C33-32A2-48B6-A208-9B8AC7AF7E4C}"/>
              </a:ext>
            </a:extLst>
          </p:cNvPr>
          <p:cNvSpPr txBox="1"/>
          <p:nvPr/>
        </p:nvSpPr>
        <p:spPr>
          <a:xfrm>
            <a:off x="7772400" y="2389189"/>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6D8874C7-1AA3-40CF-ABCF-4C06A460B086}"/>
              </a:ext>
            </a:extLst>
          </p:cNvPr>
          <p:cNvCxnSpPr>
            <a:cxnSpLocks/>
            <a:stCxn id="4" idx="2"/>
            <a:endCxn id="8" idx="0"/>
          </p:cNvCxnSpPr>
          <p:nvPr/>
        </p:nvCxnSpPr>
        <p:spPr>
          <a:xfrm flipH="1">
            <a:off x="28956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0C35663-815F-4B65-945B-F2A6D4D71C25}"/>
              </a:ext>
            </a:extLst>
          </p:cNvPr>
          <p:cNvCxnSpPr>
            <a:cxnSpLocks/>
            <a:stCxn id="4" idx="2"/>
            <a:endCxn id="11" idx="0"/>
          </p:cNvCxnSpPr>
          <p:nvPr/>
        </p:nvCxnSpPr>
        <p:spPr>
          <a:xfrm>
            <a:off x="6248400" y="1422975"/>
            <a:ext cx="33528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281679D0-3E87-4F60-A23C-44C235A22859}"/>
              </a:ext>
            </a:extLst>
          </p:cNvPr>
          <p:cNvSpPr txBox="1"/>
          <p:nvPr/>
        </p:nvSpPr>
        <p:spPr>
          <a:xfrm>
            <a:off x="4885113" y="494850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xmlns="" id="{254FFAF5-4709-405A-812A-F580E68D2E92}"/>
              </a:ext>
            </a:extLst>
          </p:cNvPr>
          <p:cNvCxnSpPr>
            <a:cxnSpLocks/>
          </p:cNvCxnSpPr>
          <p:nvPr/>
        </p:nvCxnSpPr>
        <p:spPr>
          <a:xfrm>
            <a:off x="2743200" y="3958849"/>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58D1805-2E06-4FAE-B609-B3D87A1A1BCA}"/>
              </a:ext>
            </a:extLst>
          </p:cNvPr>
          <p:cNvCxnSpPr>
            <a:cxnSpLocks/>
            <a:stCxn id="11" idx="2"/>
          </p:cNvCxnSpPr>
          <p:nvPr/>
        </p:nvCxnSpPr>
        <p:spPr>
          <a:xfrm flipH="1">
            <a:off x="6096000" y="3958849"/>
            <a:ext cx="3505200" cy="9779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7BF7788-4D16-4719-98E8-275C2EF9B5DB}"/>
              </a:ext>
            </a:extLst>
          </p:cNvPr>
          <p:cNvSpPr txBox="1"/>
          <p:nvPr/>
        </p:nvSpPr>
        <p:spPr>
          <a:xfrm>
            <a:off x="3057699" y="4936784"/>
            <a:ext cx="6093228" cy="584775"/>
          </a:xfrm>
          <a:prstGeom prst="rect">
            <a:avLst/>
          </a:prstGeom>
          <a:noFill/>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9536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ạch đá ong – vật liệu cũ cho thời đại mới - KHATRA">
            <a:extLst>
              <a:ext uri="{FF2B5EF4-FFF2-40B4-BE49-F238E27FC236}">
                <a16:creationId xmlns:a16="http://schemas.microsoft.com/office/drawing/2014/main" xmlns="" id="{3B9C9831-70EA-40B5-B1B7-F7F8D6954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762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Ý nghĩa của bài Ăng-co Vát? Xem bài đọc Ăng-co Vát Ăng">
            <a:extLst>
              <a:ext uri="{FF2B5EF4-FFF2-40B4-BE49-F238E27FC236}">
                <a16:creationId xmlns:a16="http://schemas.microsoft.com/office/drawing/2014/main" xmlns="" id="{15A29AA6-DDF2-4C3A-AE9D-69E268012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6668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Vẹn nguyên nét cổ Angko Wat, Angko Thom trong lòng &quot;đất nước chùa tháp&quot;">
            <a:extLst>
              <a:ext uri="{FF2B5EF4-FFF2-40B4-BE49-F238E27FC236}">
                <a16:creationId xmlns:a16="http://schemas.microsoft.com/office/drawing/2014/main" xmlns="" id="{D4FAB883-6E89-46CA-A39F-12AB3657A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31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Những lý do khiến du khách say mê đền Angkor Wat | Báo Dân trí">
            <a:extLst>
              <a:ext uri="{FF2B5EF4-FFF2-40B4-BE49-F238E27FC236}">
                <a16:creationId xmlns:a16="http://schemas.microsoft.com/office/drawing/2014/main" xmlns="" id="{897E27AB-0B8F-4037-A864-0921827671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b="173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5716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ùng khám phá địa điểm Angkor Thom tại siem reap - GODY.VN">
            <a:extLst>
              <a:ext uri="{FF2B5EF4-FFF2-40B4-BE49-F238E27FC236}">
                <a16:creationId xmlns:a16="http://schemas.microsoft.com/office/drawing/2014/main" xmlns="" id="{E71934D9-934F-4E48-902F-492280C58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 b="1474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29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xmlns="" id="{184EA33E-30ED-4790-B462-3ECC7D704191}"/>
              </a:ext>
            </a:extLst>
          </p:cNvPr>
          <p:cNvSpPr/>
          <p:nvPr/>
        </p:nvSpPr>
        <p:spPr>
          <a:xfrm>
            <a:off x="2362200" y="1369319"/>
            <a:ext cx="6844398"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Du </a:t>
            </a:r>
            <a:r>
              <a:rPr lang="en-US" sz="2800" b="1" dirty="0" err="1">
                <a:latin typeface="Times New Roman" panose="02020603050405020304" pitchFamily="18" charset="0"/>
                <a:cs typeface="Times New Roman" panose="02020603050405020304" pitchFamily="18" charset="0"/>
              </a:rPr>
              <a:t>khách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Ăng</a:t>
            </a:r>
            <a:r>
              <a:rPr lang="en-US" sz="2800" b="1" dirty="0">
                <a:latin typeface="Times New Roman" panose="02020603050405020304" pitchFamily="18" charset="0"/>
                <a:cs typeface="Times New Roman" panose="02020603050405020304" pitchFamily="18" charset="0"/>
              </a:rPr>
              <a:t>-co </a:t>
            </a:r>
            <a:r>
              <a:rPr lang="en-US" sz="2800" b="1" dirty="0" err="1">
                <a:latin typeface="Times New Roman" panose="02020603050405020304" pitchFamily="18" charset="0"/>
                <a:cs typeface="Times New Roman" panose="02020603050405020304" pitchFamily="18" charset="0"/>
              </a:rPr>
              <a:t>Vát</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xmlns="" id="{321FF37C-177C-4802-88F9-F7C0E5C293D0}"/>
              </a:ext>
            </a:extLst>
          </p:cNvPr>
          <p:cNvSpPr/>
          <p:nvPr/>
        </p:nvSpPr>
        <p:spPr>
          <a:xfrm>
            <a:off x="3727119" y="2743200"/>
            <a:ext cx="5479479"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xmlns="" id="{37A7C59E-02FE-4333-8C33-1468489A6288}"/>
              </a:ext>
            </a:extLst>
          </p:cNvPr>
          <p:cNvSpPr/>
          <p:nvPr/>
        </p:nvSpPr>
        <p:spPr>
          <a:xfrm>
            <a:off x="3706016" y="3938088"/>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76A1AC47-3B12-4BAF-BD85-F70FA0D9763A}"/>
              </a:ext>
            </a:extLst>
          </p:cNvPr>
          <p:cNvSpPr/>
          <p:nvPr/>
        </p:nvSpPr>
        <p:spPr>
          <a:xfrm>
            <a:off x="3706016" y="5132976"/>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xmlns="" id="{7B10F97B-E86C-4BDC-9C3A-7D96F4A96392}"/>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xmlns="" id="{84A4132B-9D7A-48B9-A75E-EB057804719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xmlns="" id="{A1DA5EFC-4EF9-434F-B36E-26E6D9692893}"/>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389129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DAD66F6-1F4E-4BF6-8152-2071F04AB082}"/>
              </a:ext>
            </a:extLst>
          </p:cNvPr>
          <p:cNvSpPr txBox="1"/>
          <p:nvPr/>
        </p:nvSpPr>
        <p:spPr>
          <a:xfrm>
            <a:off x="4326426" y="29720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4" name="TextBox 3">
            <a:extLst>
              <a:ext uri="{FF2B5EF4-FFF2-40B4-BE49-F238E27FC236}">
                <a16:creationId xmlns:a16="http://schemas.microsoft.com/office/drawing/2014/main" xmlns="" id="{60BF1A2C-5659-442A-9949-9A20D4CBFFCA}"/>
              </a:ext>
            </a:extLst>
          </p:cNvPr>
          <p:cNvSpPr txBox="1"/>
          <p:nvPr/>
        </p:nvSpPr>
        <p:spPr>
          <a:xfrm>
            <a:off x="479714" y="1981200"/>
            <a:ext cx="13716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98E1F4D-9FB6-42C6-A7C9-D8544031BE3D}"/>
              </a:ext>
            </a:extLst>
          </p:cNvPr>
          <p:cNvSpPr txBox="1"/>
          <p:nvPr/>
        </p:nvSpPr>
        <p:spPr>
          <a:xfrm>
            <a:off x="2137062" y="1981199"/>
            <a:ext cx="18669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6" name="TextBox 5">
            <a:extLst>
              <a:ext uri="{FF2B5EF4-FFF2-40B4-BE49-F238E27FC236}">
                <a16:creationId xmlns:a16="http://schemas.microsoft.com/office/drawing/2014/main" xmlns="" id="{2484AB8F-A4F7-4C90-BE5B-85C0A242628C}"/>
              </a:ext>
            </a:extLst>
          </p:cNvPr>
          <p:cNvSpPr txBox="1"/>
          <p:nvPr/>
        </p:nvSpPr>
        <p:spPr>
          <a:xfrm>
            <a:off x="4307030" y="1981198"/>
            <a:ext cx="1485901"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AC3DFA8-D869-4FFA-BF9F-74D73CBE399F}"/>
              </a:ext>
            </a:extLst>
          </p:cNvPr>
          <p:cNvSpPr txBox="1"/>
          <p:nvPr/>
        </p:nvSpPr>
        <p:spPr>
          <a:xfrm>
            <a:off x="6096000" y="1981200"/>
            <a:ext cx="2841913"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12B52E8-064A-4490-8D86-FF9A626075FE}"/>
              </a:ext>
            </a:extLst>
          </p:cNvPr>
          <p:cNvSpPr txBox="1"/>
          <p:nvPr/>
        </p:nvSpPr>
        <p:spPr>
          <a:xfrm>
            <a:off x="9272847" y="1981198"/>
            <a:ext cx="2502825"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xmlns="" id="{3C8F9FC3-CB1C-4F06-831A-49017AE2B026}"/>
              </a:ext>
            </a:extLst>
          </p:cNvPr>
          <p:cNvCxnSpPr>
            <a:cxnSpLocks/>
            <a:stCxn id="3" idx="2"/>
          </p:cNvCxnSpPr>
          <p:nvPr/>
        </p:nvCxnSpPr>
        <p:spPr>
          <a:xfrm flipH="1">
            <a:off x="1165514" y="881982"/>
            <a:ext cx="4989712" cy="110614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xmlns="" id="{FA3B80FA-3254-419E-80AE-5FF7651EBA27}"/>
              </a:ext>
            </a:extLst>
          </p:cNvPr>
          <p:cNvCxnSpPr>
            <a:cxnSpLocks/>
            <a:stCxn id="3" idx="2"/>
          </p:cNvCxnSpPr>
          <p:nvPr/>
        </p:nvCxnSpPr>
        <p:spPr>
          <a:xfrm flipH="1">
            <a:off x="3045926" y="881982"/>
            <a:ext cx="3109300" cy="10992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xmlns="" id="{D8E9B2F7-1A29-4247-A7BC-66AED88F2C23}"/>
              </a:ext>
            </a:extLst>
          </p:cNvPr>
          <p:cNvCxnSpPr>
            <a:cxnSpLocks/>
            <a:stCxn id="3" idx="2"/>
          </p:cNvCxnSpPr>
          <p:nvPr/>
        </p:nvCxnSpPr>
        <p:spPr>
          <a:xfrm flipH="1">
            <a:off x="5044440" y="881982"/>
            <a:ext cx="1110786" cy="1092289"/>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BB28E199-3C2F-4FF5-9EEF-42E62EC25A54}"/>
              </a:ext>
            </a:extLst>
          </p:cNvPr>
          <p:cNvCxnSpPr>
            <a:cxnSpLocks/>
            <a:stCxn id="3" idx="2"/>
          </p:cNvCxnSpPr>
          <p:nvPr/>
        </p:nvCxnSpPr>
        <p:spPr>
          <a:xfrm>
            <a:off x="6155226" y="881982"/>
            <a:ext cx="1325019" cy="10922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AD433992-9628-4F23-81AF-A215D776A67A}"/>
              </a:ext>
            </a:extLst>
          </p:cNvPr>
          <p:cNvCxnSpPr>
            <a:cxnSpLocks/>
            <a:stCxn id="3" idx="2"/>
          </p:cNvCxnSpPr>
          <p:nvPr/>
        </p:nvCxnSpPr>
        <p:spPr>
          <a:xfrm>
            <a:off x="6155226" y="881982"/>
            <a:ext cx="4360372" cy="1106369"/>
          </a:xfrm>
          <a:prstGeom prst="line">
            <a:avLst/>
          </a:prstGeom>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xmlns="" id="{2E73AF68-91DE-4B33-A7F0-015C51381DD3}"/>
              </a:ext>
            </a:extLst>
          </p:cNvPr>
          <p:cNvSpPr txBox="1"/>
          <p:nvPr/>
        </p:nvSpPr>
        <p:spPr>
          <a:xfrm>
            <a:off x="1868630" y="4538566"/>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3BBC429F-3723-42EA-8919-45A812A42B0F}"/>
              </a:ext>
            </a:extLst>
          </p:cNvPr>
          <p:cNvSpPr txBox="1"/>
          <p:nvPr/>
        </p:nvSpPr>
        <p:spPr>
          <a:xfrm>
            <a:off x="7819500" y="455774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81EF4639-118E-44DE-83C5-FD7CD847F869}"/>
              </a:ext>
            </a:extLst>
          </p:cNvPr>
          <p:cNvCxnSpPr>
            <a:cxnSpLocks/>
            <a:stCxn id="4" idx="2"/>
          </p:cNvCxnSpPr>
          <p:nvPr/>
        </p:nvCxnSpPr>
        <p:spPr>
          <a:xfrm>
            <a:off x="1165514" y="4043303"/>
            <a:ext cx="1833137" cy="495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xmlns="" id="{1BCB08DC-B7E0-421E-84AF-EFE5E8469371}"/>
              </a:ext>
            </a:extLst>
          </p:cNvPr>
          <p:cNvCxnSpPr>
            <a:cxnSpLocks/>
          </p:cNvCxnSpPr>
          <p:nvPr/>
        </p:nvCxnSpPr>
        <p:spPr>
          <a:xfrm>
            <a:off x="2998651" y="4036376"/>
            <a:ext cx="1" cy="50219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xmlns="" id="{66EC39CE-875B-4BB0-8BFC-FF8512D21E06}"/>
              </a:ext>
            </a:extLst>
          </p:cNvPr>
          <p:cNvCxnSpPr>
            <a:cxnSpLocks/>
            <a:stCxn id="6" idx="2"/>
          </p:cNvCxnSpPr>
          <p:nvPr/>
        </p:nvCxnSpPr>
        <p:spPr>
          <a:xfrm flipH="1">
            <a:off x="3019707" y="4043301"/>
            <a:ext cx="2030274" cy="488338"/>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xmlns="" id="{25B8B5BD-D1DF-4434-9A28-ACE82F24B32B}"/>
              </a:ext>
            </a:extLst>
          </p:cNvPr>
          <p:cNvCxnSpPr>
            <a:cxnSpLocks/>
          </p:cNvCxnSpPr>
          <p:nvPr/>
        </p:nvCxnSpPr>
        <p:spPr>
          <a:xfrm>
            <a:off x="7439710" y="4062481"/>
            <a:ext cx="1598990" cy="469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xmlns="" id="{E9E4EF0D-43B6-4ED9-96EA-11960D605ED5}"/>
              </a:ext>
            </a:extLst>
          </p:cNvPr>
          <p:cNvCxnSpPr>
            <a:cxnSpLocks/>
            <a:stCxn id="8" idx="2"/>
          </p:cNvCxnSpPr>
          <p:nvPr/>
        </p:nvCxnSpPr>
        <p:spPr>
          <a:xfrm flipH="1">
            <a:off x="9022470" y="4043301"/>
            <a:ext cx="1501790" cy="488338"/>
          </a:xfrm>
          <a:prstGeom prst="line">
            <a:avLst/>
          </a:prstGeom>
        </p:spPr>
        <p:style>
          <a:lnRef idx="3">
            <a:schemeClr val="accent2"/>
          </a:lnRef>
          <a:fillRef idx="0">
            <a:schemeClr val="accent2"/>
          </a:fillRef>
          <a:effectRef idx="2">
            <a:schemeClr val="accent2"/>
          </a:effectRef>
          <a:fontRef idx="minor">
            <a:schemeClr val="tx1"/>
          </a:fontRef>
        </p:style>
      </p:cxnSp>
      <p:sp>
        <p:nvSpPr>
          <p:cNvPr id="33" name="Rectangle: Rounded Corners 32">
            <a:extLst>
              <a:ext uri="{FF2B5EF4-FFF2-40B4-BE49-F238E27FC236}">
                <a16:creationId xmlns:a16="http://schemas.microsoft.com/office/drawing/2014/main" xmlns="" id="{3563804E-14FC-483D-8244-14DA8C2600D4}"/>
              </a:ext>
            </a:extLst>
          </p:cNvPr>
          <p:cNvSpPr/>
          <p:nvPr/>
        </p:nvSpPr>
        <p:spPr>
          <a:xfrm>
            <a:off x="3356260" y="5650299"/>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endParaRPr lang="en-US" sz="3200" dirty="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xmlns="" id="{9623F608-84BC-4D58-BFCB-910B7746713E}"/>
              </a:ext>
            </a:extLst>
          </p:cNvPr>
          <p:cNvCxnSpPr>
            <a:cxnSpLocks/>
            <a:endCxn id="33" idx="0"/>
          </p:cNvCxnSpPr>
          <p:nvPr/>
        </p:nvCxnSpPr>
        <p:spPr>
          <a:xfrm>
            <a:off x="3019707" y="5142517"/>
            <a:ext cx="3076293" cy="5077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xmlns="" id="{387D1788-4FF4-419F-BD16-7F5629AEA7D8}"/>
              </a:ext>
            </a:extLst>
          </p:cNvPr>
          <p:cNvCxnSpPr>
            <a:cxnSpLocks/>
            <a:stCxn id="20" idx="2"/>
          </p:cNvCxnSpPr>
          <p:nvPr/>
        </p:nvCxnSpPr>
        <p:spPr>
          <a:xfrm flipH="1">
            <a:off x="6070262" y="5142519"/>
            <a:ext cx="2968438" cy="48833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3877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xmlns="" id="{184EA33E-30ED-4790-B462-3ECC7D704191}"/>
              </a:ext>
            </a:extLst>
          </p:cNvPr>
          <p:cNvSpPr/>
          <p:nvPr/>
        </p:nvSpPr>
        <p:spPr>
          <a:xfrm>
            <a:off x="2763982" y="1517404"/>
            <a:ext cx="6844398"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xmlns="" id="{321FF37C-177C-4802-88F9-F7C0E5C293D0}"/>
              </a:ext>
            </a:extLst>
          </p:cNvPr>
          <p:cNvSpPr/>
          <p:nvPr/>
        </p:nvSpPr>
        <p:spPr>
          <a:xfrm>
            <a:off x="3706016" y="2919912"/>
            <a:ext cx="5479479"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37A7C59E-02FE-4333-8C33-1468489A6288}"/>
              </a:ext>
            </a:extLst>
          </p:cNvPr>
          <p:cNvSpPr/>
          <p:nvPr/>
        </p:nvSpPr>
        <p:spPr>
          <a:xfrm>
            <a:off x="3706016" y="4209323"/>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76A1AC47-3B12-4BAF-BD85-F70FA0D9763A}"/>
              </a:ext>
            </a:extLst>
          </p:cNvPr>
          <p:cNvSpPr/>
          <p:nvPr/>
        </p:nvSpPr>
        <p:spPr>
          <a:xfrm>
            <a:off x="3706016" y="5404211"/>
            <a:ext cx="5479479" cy="648656"/>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hôn</a:t>
            </a:r>
            <a:endParaRPr lang="en-US" sz="2800" dirty="0">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xmlns="" id="{7B10F97B-E86C-4BDC-9C3A-7D96F4A96392}"/>
              </a:ext>
            </a:extLst>
          </p:cNvPr>
          <p:cNvSpPr/>
          <p:nvPr/>
        </p:nvSpPr>
        <p:spPr>
          <a:xfrm>
            <a:off x="2500575" y="3126447"/>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xmlns="" id="{84A4132B-9D7A-48B9-A75E-EB0578047195}"/>
              </a:ext>
            </a:extLst>
          </p:cNvPr>
          <p:cNvSpPr/>
          <p:nvPr/>
        </p:nvSpPr>
        <p:spPr>
          <a:xfrm>
            <a:off x="2500575" y="4344778"/>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xmlns="" id="{A1DA5EFC-4EF9-434F-B36E-26E6D9692893}"/>
              </a:ext>
            </a:extLst>
          </p:cNvPr>
          <p:cNvSpPr/>
          <p:nvPr/>
        </p:nvSpPr>
        <p:spPr>
          <a:xfrm>
            <a:off x="2500575" y="5563109"/>
            <a:ext cx="576222" cy="53664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8283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chemeClr val="accent2"/>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54864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ChangeArrowheads="1"/>
          </p:cNvSpPr>
          <p:nvPr/>
        </p:nvSpPr>
        <p:spPr bwMode="auto">
          <a:xfrm>
            <a:off x="266700" y="669925"/>
            <a:ext cx="69723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Dòng sông mới điệu làm sao</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Nắng lên mặc áo lụa đào thướt tha</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Trưa về trời rộng bao la</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Áo xanh sông mặc như là mới may </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Chiều </a:t>
            </a:r>
            <a:r>
              <a:rPr lang="en-US" altLang="en-US" b="1" u="none">
                <a:latin typeface="Times New Roman" panose="02020603050405020304" pitchFamily="18" charset="0"/>
                <a:cs typeface="Times New Roman" panose="02020603050405020304" pitchFamily="18" charset="0"/>
              </a:rPr>
              <a:t>trôi</a:t>
            </a:r>
            <a:r>
              <a:rPr lang="vi-VN" altLang="en-US" b="1" u="none">
                <a:latin typeface="Times New Roman" panose="02020603050405020304" pitchFamily="18" charset="0"/>
                <a:cs typeface="Times New Roman" panose="02020603050405020304" pitchFamily="18" charset="0"/>
              </a:rPr>
              <a:t> thơ thẩn áng mây</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Cài lên màu áo hây hây ráng vàng</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Đêm thêu trước ngực vầng trăng</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Trên nền nhung tím trăm ngàn sao lên</a:t>
            </a:r>
            <a:endParaRPr lang="en-US" altLang="en-US" b="1" u="none">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Khuya rồi</a:t>
            </a:r>
            <a:r>
              <a:rPr lang="en-US" altLang="en-US" b="1" u="none">
                <a:latin typeface="Times New Roman" panose="02020603050405020304" pitchFamily="18" charset="0"/>
                <a:cs typeface="Times New Roman" panose="02020603050405020304" pitchFamily="18" charset="0"/>
              </a:rPr>
              <a:t>,</a:t>
            </a:r>
            <a:r>
              <a:rPr lang="vi-VN" altLang="en-US" b="1" u="none">
                <a:latin typeface="Times New Roman" panose="02020603050405020304" pitchFamily="18" charset="0"/>
                <a:cs typeface="Times New Roman" panose="02020603050405020304" pitchFamily="18" charset="0"/>
              </a:rPr>
              <a:t> sông mặc áo đen</a:t>
            </a:r>
            <a:br>
              <a:rPr lang="vi-VN" altLang="en-US" b="1" u="none">
                <a:latin typeface="Times New Roman" panose="02020603050405020304" pitchFamily="18" charset="0"/>
                <a:cs typeface="Times New Roman" panose="02020603050405020304" pitchFamily="18" charset="0"/>
              </a:rPr>
            </a:b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Nép trong rừng bưởi, lặng yên đôi bờ</a:t>
            </a:r>
            <a:r>
              <a:rPr lang="en-US" altLang="en-US" b="1" u="none">
                <a:latin typeface="Times New Roman" panose="02020603050405020304" pitchFamily="18" charset="0"/>
                <a:cs typeface="Times New Roman" panose="02020603050405020304" pitchFamily="18" charset="0"/>
              </a:rPr>
              <a:t>..</a:t>
            </a:r>
            <a:r>
              <a:rPr lang="vi-VN" altLang="en-US" b="1" u="none">
                <a:latin typeface="Times New Roman" panose="02020603050405020304" pitchFamily="18" charset="0"/>
                <a:cs typeface="Times New Roman" panose="02020603050405020304" pitchFamily="18" charset="0"/>
              </a:rPr>
              <a:t>.</a:t>
            </a:r>
          </a:p>
          <a:p>
            <a:pPr algn="ctr" eaLnBrk="1" hangingPunct="1">
              <a:lnSpc>
                <a:spcPct val="100000"/>
              </a:lnSpc>
              <a:spcBef>
                <a:spcPct val="0"/>
              </a:spcBef>
              <a:buFontTx/>
              <a:buNone/>
            </a:pP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Sáng ra thơm đến ngẩn ngơ</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Dòng sông đã mặc bao giờ, áo hoa?</a:t>
            </a:r>
            <a:br>
              <a:rPr lang="vi-VN" altLang="en-US" b="1" u="none">
                <a:latin typeface="Times New Roman" panose="02020603050405020304" pitchFamily="18" charset="0"/>
                <a:cs typeface="Times New Roman" panose="02020603050405020304" pitchFamily="18" charset="0"/>
              </a:rPr>
            </a:br>
            <a:r>
              <a:rPr lang="en-US" altLang="en-US" b="1" u="none">
                <a:latin typeface="Times New Roman" panose="02020603050405020304" pitchFamily="18" charset="0"/>
                <a:cs typeface="Times New Roman" panose="02020603050405020304" pitchFamily="18" charset="0"/>
              </a:rPr>
              <a:t>     </a:t>
            </a:r>
            <a:r>
              <a:rPr lang="vi-VN" altLang="en-US" b="1" u="none">
                <a:latin typeface="Times New Roman" panose="02020603050405020304" pitchFamily="18" charset="0"/>
                <a:cs typeface="Times New Roman" panose="02020603050405020304" pitchFamily="18" charset="0"/>
              </a:rPr>
              <a:t>Ngước lên bỗng gặp la đà</a:t>
            </a:r>
            <a:br>
              <a:rPr lang="vi-VN" altLang="en-US" b="1" u="none">
                <a:latin typeface="Times New Roman" panose="02020603050405020304" pitchFamily="18" charset="0"/>
                <a:cs typeface="Times New Roman" panose="02020603050405020304" pitchFamily="18" charset="0"/>
              </a:rPr>
            </a:br>
            <a:r>
              <a:rPr lang="vi-VN" altLang="en-US" b="1" u="none">
                <a:latin typeface="Times New Roman" panose="02020603050405020304" pitchFamily="18" charset="0"/>
                <a:cs typeface="Times New Roman" panose="02020603050405020304" pitchFamily="18" charset="0"/>
              </a:rPr>
              <a:t>Ngàn hoa bưởi trắng nở nh</a:t>
            </a:r>
            <a:r>
              <a:rPr lang="en-US" altLang="en-US" b="1" u="none">
                <a:latin typeface="Times New Roman" panose="02020603050405020304" pitchFamily="18" charset="0"/>
                <a:cs typeface="Times New Roman" panose="02020603050405020304" pitchFamily="18" charset="0"/>
              </a:rPr>
              <a:t>òa</a:t>
            </a:r>
            <a:r>
              <a:rPr lang="vi-VN" altLang="en-US" b="1" u="none">
                <a:latin typeface="Times New Roman" panose="02020603050405020304" pitchFamily="18" charset="0"/>
                <a:cs typeface="Times New Roman" panose="02020603050405020304" pitchFamily="18" charset="0"/>
              </a:rPr>
              <a:t> áo ai…</a:t>
            </a:r>
          </a:p>
        </p:txBody>
      </p:sp>
      <p:sp>
        <p:nvSpPr>
          <p:cNvPr id="18435" name="Text Box 15"/>
          <p:cNvSpPr txBox="1">
            <a:spLocks noChangeArrowheads="1"/>
          </p:cNvSpPr>
          <p:nvPr/>
        </p:nvSpPr>
        <p:spPr bwMode="auto">
          <a:xfrm>
            <a:off x="990600" y="0"/>
            <a:ext cx="5867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u="none">
                <a:solidFill>
                  <a:srgbClr val="FF0000"/>
                </a:solidFill>
                <a:latin typeface="Times New Roman" panose="02020603050405020304" pitchFamily="18" charset="0"/>
                <a:cs typeface="Times New Roman" panose="02020603050405020304" pitchFamily="18" charset="0"/>
              </a:rPr>
              <a:t>Dòng sông mặc áo</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94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20486"/>
                                        </p:tgtEl>
                                        <p:attrNameLst>
                                          <p:attrName>style.visibility</p:attrName>
                                        </p:attrNameLst>
                                      </p:cBhvr>
                                      <p:to>
                                        <p:strVal val="visible"/>
                                      </p:to>
                                    </p:set>
                                    <p:anim calcmode="discrete" valueType="clr">
                                      <p:cBhvr override="childStyle">
                                        <p:cTn id="9"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20486"/>
                                        </p:tgtEl>
                                        <p:attrNameLst>
                                          <p:attrName>fillcolor</p:attrName>
                                        </p:attrNameLst>
                                      </p:cBhvr>
                                      <p:tavLst>
                                        <p:tav tm="0">
                                          <p:val>
                                            <p:clrVal>
                                              <a:schemeClr val="accent2"/>
                                            </p:clrVal>
                                          </p:val>
                                        </p:tav>
                                        <p:tav tm="50000">
                                          <p:val>
                                            <p:clrVal>
                                              <a:schemeClr val="hlink"/>
                                            </p:clrVal>
                                          </p:val>
                                        </p:tav>
                                      </p:tavLst>
                                    </p:anim>
                                    <p:set>
                                      <p:cBhvr>
                                        <p:cTn id="11" dur="80"/>
                                        <p:tgtEl>
                                          <p:spTgt spid="204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184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228600" y="553663"/>
            <a:ext cx="2590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solidFill>
                  <a:srgbClr val="009900"/>
                </a:solidFill>
                <a:latin typeface="Times New Roman" panose="02020603050405020304" pitchFamily="18" charset="0"/>
                <a:cs typeface="Times New Roman" panose="02020603050405020304" pitchFamily="18" charset="0"/>
              </a:rPr>
              <a:t>Tìm</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hiểu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bài</a:t>
            </a:r>
            <a:r>
              <a:rPr lang="en-US" sz="3200" b="1" dirty="0">
                <a:solidFill>
                  <a:srgbClr val="009900"/>
                </a:solidFill>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xmlns="" id="{184EA33E-30ED-4790-B462-3ECC7D704191}"/>
              </a:ext>
            </a:extLst>
          </p:cNvPr>
          <p:cNvSpPr/>
          <p:nvPr/>
        </p:nvSpPr>
        <p:spPr>
          <a:xfrm>
            <a:off x="1981042" y="1367987"/>
            <a:ext cx="8929425" cy="7988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xmlns="" id="{321FF37C-177C-4802-88F9-F7C0E5C293D0}"/>
              </a:ext>
            </a:extLst>
          </p:cNvPr>
          <p:cNvSpPr/>
          <p:nvPr/>
        </p:nvSpPr>
        <p:spPr>
          <a:xfrm>
            <a:off x="3898673" y="2519262"/>
            <a:ext cx="6199984" cy="9446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37A7C59E-02FE-4333-8C33-1468489A6288}"/>
              </a:ext>
            </a:extLst>
          </p:cNvPr>
          <p:cNvSpPr/>
          <p:nvPr/>
        </p:nvSpPr>
        <p:spPr>
          <a:xfrm>
            <a:off x="3931923" y="3912689"/>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endParaRPr lang="en-US" sz="28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26E3BC23-3625-42EA-B87B-1782B3F4EA3E}"/>
              </a:ext>
            </a:extLst>
          </p:cNvPr>
          <p:cNvSpPr/>
          <p:nvPr/>
        </p:nvSpPr>
        <p:spPr>
          <a:xfrm>
            <a:off x="3931923" y="5306116"/>
            <a:ext cx="6199984" cy="94463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1799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Cùng khám phá địa điểm Angkor Thom tại siem reap - GODY.VN">
            <a:extLst>
              <a:ext uri="{FF2B5EF4-FFF2-40B4-BE49-F238E27FC236}">
                <a16:creationId xmlns:a16="http://schemas.microsoft.com/office/drawing/2014/main" xmlns="" id="{FC6C88E6-D608-4FB0-A40E-957FEA0F1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14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Nơi ngắm hoàng hôn đẹp nhất thế giới">
            <a:extLst>
              <a:ext uri="{FF2B5EF4-FFF2-40B4-BE49-F238E27FC236}">
                <a16:creationId xmlns:a16="http://schemas.microsoft.com/office/drawing/2014/main" xmlns="" id="{2E3A2D3D-1D51-47E0-B719-057517A0E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832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209800" y="2133600"/>
            <a:ext cx="7772400" cy="1754326"/>
          </a:xfrm>
          <a:prstGeom prst="rect">
            <a:avLst/>
          </a:prstGeom>
        </p:spPr>
        <p:txBody>
          <a:bodyPr wrap="square">
            <a:spAutoFit/>
          </a:bodyPr>
          <a:lstStyle/>
          <a:p>
            <a:pPr algn="just"/>
            <a:r>
              <a:rPr lang="en-US" sz="3600" b="1" dirty="0" err="1">
                <a:solidFill>
                  <a:srgbClr val="C00000"/>
                </a:solidFill>
                <a:latin typeface="Times New Roman" panose="02020603050405020304" pitchFamily="18" charset="0"/>
                <a:cs typeface="Times New Roman" panose="02020603050405020304" pitchFamily="18" charset="0"/>
              </a:rPr>
              <a:t>Ca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ngợi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Ăng</a:t>
            </a:r>
            <a:r>
              <a:rPr lang="en-US" sz="3600" b="1" dirty="0">
                <a:solidFill>
                  <a:srgbClr val="C00000"/>
                </a:solidFill>
                <a:latin typeface="Times New Roman" panose="02020603050405020304" pitchFamily="18" charset="0"/>
                <a:cs typeface="Times New Roman" panose="02020603050405020304" pitchFamily="18" charset="0"/>
              </a:rPr>
              <a:t>-co </a:t>
            </a:r>
            <a:r>
              <a:rPr lang="en-US" sz="3600" b="1" dirty="0" err="1">
                <a:solidFill>
                  <a:srgbClr val="C00000"/>
                </a:solidFill>
                <a:latin typeface="Times New Roman" panose="02020603050405020304" pitchFamily="18" charset="0"/>
                <a:cs typeface="Times New Roman" panose="02020603050405020304" pitchFamily="18" charset="0"/>
              </a:rPr>
              <a:t>Vát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công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trúc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điêu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khắc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tuyệt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diệu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nhân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dân</a:t>
            </a:r>
            <a:r>
              <a:rPr lang="en-US" sz="3600" b="1" dirty="0">
                <a:solidFill>
                  <a:srgbClr val="C00000"/>
                </a:solidFill>
                <a:latin typeface="Times New Roman" panose="02020603050405020304" pitchFamily="18" charset="0"/>
                <a:cs typeface="Times New Roman" panose="02020603050405020304" pitchFamily="18" charset="0"/>
              </a:rPr>
              <a:t> Cam-</a:t>
            </a:r>
            <a:r>
              <a:rPr lang="en-US" sz="3600" b="1" dirty="0" err="1">
                <a:solidFill>
                  <a:srgbClr val="C00000"/>
                </a:solidFill>
                <a:latin typeface="Times New Roman" panose="02020603050405020304" pitchFamily="18" charset="0"/>
                <a:cs typeface="Times New Roman" panose="02020603050405020304" pitchFamily="18" charset="0"/>
              </a:rPr>
              <a:t>pu</a:t>
            </a:r>
            <a:r>
              <a:rPr lang="en-US" sz="3600" b="1" dirty="0">
                <a:solidFill>
                  <a:srgbClr val="C00000"/>
                </a:solidFill>
                <a:latin typeface="Times New Roman" panose="02020603050405020304" pitchFamily="18" charset="0"/>
                <a:cs typeface="Times New Roman" panose="02020603050405020304" pitchFamily="18" charset="0"/>
              </a:rPr>
              <a:t>-chia</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3563F090-3138-4E8F-BB52-0E2A28BB53A6}"/>
              </a:ext>
            </a:extLst>
          </p:cNvPr>
          <p:cNvSpPr/>
          <p:nvPr/>
        </p:nvSpPr>
        <p:spPr>
          <a:xfrm>
            <a:off x="3733800" y="685800"/>
            <a:ext cx="6019800" cy="923330"/>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a:t>
            </a:r>
          </a:p>
        </p:txBody>
      </p:sp>
    </p:spTree>
    <p:extLst>
      <p:ext uri="{BB962C8B-B14F-4D97-AF65-F5344CB8AC3E}">
        <p14:creationId xmlns:p14="http://schemas.microsoft.com/office/powerpoint/2010/main" val="995673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xmlns="" id="{D6D47245-3F95-4C14-B7BC-817FA2ACDDC4}"/>
              </a:ext>
            </a:extLst>
          </p:cNvPr>
          <p:cNvSpPr/>
          <p:nvPr/>
        </p:nvSpPr>
        <p:spPr>
          <a:xfrm>
            <a:off x="2732388" y="2152713"/>
            <a:ext cx="6727224"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 DIỄN CẢM</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E0B10F2-2BCF-4636-9ED9-8D136057C3A5}"/>
              </a:ext>
            </a:extLst>
          </p:cNvPr>
          <p:cNvSpPr/>
          <p:nvPr/>
        </p:nvSpPr>
        <p:spPr>
          <a:xfrm>
            <a:off x="762000" y="3429000"/>
            <a:ext cx="10668000" cy="1569660"/>
          </a:xfrm>
          <a:prstGeom prst="rect">
            <a:avLst/>
          </a:prstGeom>
        </p:spPr>
        <p:txBody>
          <a:bodyPr wrap="square">
            <a:spAutoFit/>
          </a:bodyPr>
          <a:lstStyle/>
          <a:p>
            <a:pPr marL="0" marR="0" algn="just">
              <a:spcBef>
                <a:spcPts val="0"/>
              </a:spcBef>
              <a:spcAft>
                <a:spcPts val="0"/>
              </a:spcAft>
            </a:pP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chậm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Ăng</a:t>
            </a:r>
            <a:r>
              <a:rPr lang="en-US" sz="3200" dirty="0">
                <a:effectLst/>
                <a:latin typeface="Times New Roman" panose="02020603050405020304" pitchFamily="18" charset="0"/>
                <a:ea typeface="Times New Roman" panose="02020603050405020304" pitchFamily="18" charset="0"/>
              </a:rPr>
              <a:t>-co </a:t>
            </a:r>
            <a:r>
              <a:rPr lang="en-US" sz="3200" dirty="0" err="1">
                <a:effectLst/>
                <a:latin typeface="Times New Roman" panose="02020603050405020304" pitchFamily="18" charset="0"/>
                <a:ea typeface="Times New Roman" panose="02020603050405020304" pitchFamily="18" charset="0"/>
              </a:rPr>
              <a:t>Vát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tuyệt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diệu</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8185153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xmlns="" id="{D6D47245-3F95-4C14-B7BC-817FA2ACDDC4}"/>
              </a:ext>
            </a:extLst>
          </p:cNvPr>
          <p:cNvSpPr/>
          <p:nvPr/>
        </p:nvSpPr>
        <p:spPr>
          <a:xfrm>
            <a:off x="2732388" y="381000"/>
            <a:ext cx="6727224"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 DIỄN CẢM</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6920FF7E-F14A-4930-8491-C35529929810}"/>
              </a:ext>
            </a:extLst>
          </p:cNvPr>
          <p:cNvCxnSpPr>
            <a:cxnSpLocks/>
          </p:cNvCxnSpPr>
          <p:nvPr/>
        </p:nvCxnSpPr>
        <p:spPr>
          <a:xfrm>
            <a:off x="3809999" y="2824566"/>
            <a:ext cx="2057400"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xmlns="" id="{DD835BB3-758D-4D73-AE2A-416BB774F9E2}"/>
              </a:ext>
            </a:extLst>
          </p:cNvPr>
          <p:cNvSpPr txBox="1"/>
          <p:nvPr/>
        </p:nvSpPr>
        <p:spPr>
          <a:xfrm>
            <a:off x="11049000" y="3425483"/>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F07409FB-590F-4189-A38C-C90BC183D221}"/>
              </a:ext>
            </a:extLst>
          </p:cNvPr>
          <p:cNvSpPr txBox="1"/>
          <p:nvPr/>
        </p:nvSpPr>
        <p:spPr>
          <a:xfrm>
            <a:off x="648990" y="1773228"/>
            <a:ext cx="11125200" cy="4524315"/>
          </a:xfrm>
          <a:prstGeom prst="rect">
            <a:avLst/>
          </a:prstGeom>
          <a:noFill/>
        </p:spPr>
        <p:txBody>
          <a:bodyPr wrap="square">
            <a:spAutoFit/>
          </a:bodyPr>
          <a:lstStyle/>
          <a:p>
            <a:r>
              <a:rPr lang="en-US" sz="3600" b="0" i="0" dirty="0">
                <a:effectLst/>
                <a:latin typeface="+mj-lt"/>
              </a:rPr>
              <a:t>    </a:t>
            </a:r>
            <a:r>
              <a:rPr lang="vi-VN" sz="3600" b="0" i="0" dirty="0">
                <a:effectLst/>
                <a:latin typeface="+mj-lt"/>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endParaRPr lang="en-US" sz="3600" dirty="0">
              <a:latin typeface="+mj-lt"/>
            </a:endParaRPr>
          </a:p>
        </p:txBody>
      </p:sp>
      <p:cxnSp>
        <p:nvCxnSpPr>
          <p:cNvPr id="15" name="Straight Connector 14">
            <a:extLst>
              <a:ext uri="{FF2B5EF4-FFF2-40B4-BE49-F238E27FC236}">
                <a16:creationId xmlns:a16="http://schemas.microsoft.com/office/drawing/2014/main" xmlns="" id="{1D46847B-665E-4580-8F2A-C0F355169C33}"/>
              </a:ext>
            </a:extLst>
          </p:cNvPr>
          <p:cNvCxnSpPr>
            <a:cxnSpLocks/>
          </p:cNvCxnSpPr>
          <p:nvPr/>
        </p:nvCxnSpPr>
        <p:spPr>
          <a:xfrm>
            <a:off x="10058400" y="2824566"/>
            <a:ext cx="990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xmlns="" id="{4A9E4A08-18B4-4BA2-9920-6DA8665E2567}"/>
              </a:ext>
            </a:extLst>
          </p:cNvPr>
          <p:cNvCxnSpPr>
            <a:cxnSpLocks/>
          </p:cNvCxnSpPr>
          <p:nvPr/>
        </p:nvCxnSpPr>
        <p:spPr>
          <a:xfrm>
            <a:off x="648990" y="3425483"/>
            <a:ext cx="762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xmlns="" id="{3B8D9CD6-3D3E-4BDD-8AEE-49B2885B519C}"/>
              </a:ext>
            </a:extLst>
          </p:cNvPr>
          <p:cNvCxnSpPr>
            <a:cxnSpLocks/>
          </p:cNvCxnSpPr>
          <p:nvPr/>
        </p:nvCxnSpPr>
        <p:spPr>
          <a:xfrm>
            <a:off x="8697612" y="3395004"/>
            <a:ext cx="1360788"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xmlns="" id="{0912C1EB-FB9A-4E6F-9B1A-40EE88A8F51D}"/>
              </a:ext>
            </a:extLst>
          </p:cNvPr>
          <p:cNvCxnSpPr>
            <a:cxnSpLocks/>
          </p:cNvCxnSpPr>
          <p:nvPr/>
        </p:nvCxnSpPr>
        <p:spPr>
          <a:xfrm>
            <a:off x="1676400" y="3962400"/>
            <a:ext cx="1752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xmlns="" id="{B695E9B7-FE8A-4439-A2FA-1035CF04F0E2}"/>
              </a:ext>
            </a:extLst>
          </p:cNvPr>
          <p:cNvCxnSpPr>
            <a:cxnSpLocks/>
          </p:cNvCxnSpPr>
          <p:nvPr/>
        </p:nvCxnSpPr>
        <p:spPr>
          <a:xfrm>
            <a:off x="6400800" y="5029200"/>
            <a:ext cx="13716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xmlns="" id="{0A62C246-E80E-4158-B3C6-D973EDEC185A}"/>
              </a:ext>
            </a:extLst>
          </p:cNvPr>
          <p:cNvCxnSpPr>
            <a:cxnSpLocks/>
          </p:cNvCxnSpPr>
          <p:nvPr/>
        </p:nvCxnSpPr>
        <p:spPr>
          <a:xfrm>
            <a:off x="8925495" y="50292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xmlns="" id="{8CCFE4E2-55A2-4982-9EA2-408C2863BB8E}"/>
              </a:ext>
            </a:extLst>
          </p:cNvPr>
          <p:cNvCxnSpPr>
            <a:cxnSpLocks/>
          </p:cNvCxnSpPr>
          <p:nvPr/>
        </p:nvCxnSpPr>
        <p:spPr>
          <a:xfrm>
            <a:off x="648990" y="5562600"/>
            <a:ext cx="2580705" cy="0"/>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874037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ABB8E47-EEEE-48D1-AAF5-8D4D97F0E319}"/>
              </a:ext>
            </a:extLst>
          </p:cNvPr>
          <p:cNvSpPr/>
          <p:nvPr/>
        </p:nvSpPr>
        <p:spPr>
          <a:xfrm>
            <a:off x="2362200" y="3276600"/>
            <a:ext cx="7782194" cy="1446550"/>
          </a:xfrm>
          <a:prstGeom prst="rect">
            <a:avLst/>
          </a:prstGeom>
          <a:noFill/>
        </p:spPr>
        <p:txBody>
          <a:bodyPr spcFirstLastPara="1" wrap="none" lIns="91440" tIns="45720" rIns="91440" bIns="45720" numCol="1">
            <a:prstTxWarp prst="textArchUp">
              <a:avLst/>
            </a:prstTxWarp>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Xin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quý</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thầy</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tham</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endPar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7136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990600" y="2644775"/>
            <a:ext cx="106680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b="1" u="none">
                <a:solidFill>
                  <a:srgbClr val="0000FF"/>
                </a:solidFill>
                <a:latin typeface="Times New Roman" panose="02020603050405020304" pitchFamily="18" charset="0"/>
                <a:cs typeface="Times New Roman" panose="02020603050405020304" pitchFamily="18" charset="0"/>
              </a:rPr>
              <a:t>* </a:t>
            </a:r>
            <a:r>
              <a:rPr lang="en-US" altLang="en-US" sz="4800" b="1">
                <a:solidFill>
                  <a:srgbClr val="0000FF"/>
                </a:solidFill>
                <a:latin typeface="Times New Roman" panose="02020603050405020304" pitchFamily="18" charset="0"/>
                <a:cs typeface="Times New Roman" panose="02020603050405020304" pitchFamily="18" charset="0"/>
              </a:rPr>
              <a:t>Nội dung</a:t>
            </a:r>
            <a:r>
              <a:rPr lang="en-US" altLang="en-US" sz="4800" b="1" u="none">
                <a:solidFill>
                  <a:srgbClr val="0000FF"/>
                </a:solidFill>
                <a:latin typeface="Times New Roman" panose="02020603050405020304" pitchFamily="18" charset="0"/>
                <a:cs typeface="Times New Roman" panose="02020603050405020304" pitchFamily="18" charset="0"/>
              </a:rPr>
              <a:t>: </a:t>
            </a:r>
            <a:r>
              <a:rPr lang="en-US" altLang="en-US" sz="4800" u="none">
                <a:solidFill>
                  <a:srgbClr val="0000FF"/>
                </a:solidFill>
                <a:latin typeface="Times New Roman" panose="02020603050405020304" pitchFamily="18" charset="0"/>
                <a:cs typeface="Times New Roman" panose="02020603050405020304" pitchFamily="18" charset="0"/>
              </a:rPr>
              <a:t>Bài thơ ca ngợi vẻ đẹp của dòng sông quê hương.</a:t>
            </a:r>
          </a:p>
        </p:txBody>
      </p:sp>
      <p:sp>
        <p:nvSpPr>
          <p:cNvPr id="49156" name="Text Box 15"/>
          <p:cNvSpPr txBox="1">
            <a:spLocks noChangeArrowheads="1"/>
          </p:cNvSpPr>
          <p:nvPr/>
        </p:nvSpPr>
        <p:spPr bwMode="auto">
          <a:xfrm>
            <a:off x="1085624" y="990600"/>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dirty="0" err="1">
                <a:solidFill>
                  <a:srgbClr val="FF0000"/>
                </a:solidFill>
                <a:latin typeface="Times New Roman" panose="02020603050405020304" pitchFamily="18" charset="0"/>
                <a:cs typeface="Times New Roman" panose="02020603050405020304" pitchFamily="18" charset="0"/>
              </a:rPr>
              <a:t>Nêu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nội</a:t>
            </a:r>
            <a:r>
              <a:rPr lang="en-US" altLang="en-US" sz="5400" b="1" dirty="0">
                <a:solidFill>
                  <a:srgbClr val="FF0000"/>
                </a:solidFill>
                <a:latin typeface="Times New Roman" panose="02020603050405020304" pitchFamily="18" charset="0"/>
                <a:cs typeface="Times New Roman" panose="02020603050405020304" pitchFamily="18" charset="0"/>
              </a:rPr>
              <a:t> dung </a:t>
            </a:r>
            <a:r>
              <a:rPr lang="en-US" altLang="en-US" sz="5400" b="1" dirty="0" err="1">
                <a:solidFill>
                  <a:srgbClr val="FF0000"/>
                </a:solidFill>
                <a:latin typeface="Times New Roman" panose="02020603050405020304" pitchFamily="18" charset="0"/>
                <a:cs typeface="Times New Roman" panose="02020603050405020304" pitchFamily="18" charset="0"/>
              </a:rPr>
              <a:t>bài</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thơ</a:t>
            </a:r>
            <a:r>
              <a:rPr lang="en-US" altLang="en-US" sz="5400" b="1" dirty="0">
                <a:solidFill>
                  <a:srgbClr val="FF0000"/>
                </a:solidFill>
                <a:latin typeface="Times New Roman" panose="02020603050405020304" pitchFamily="18" charset="0"/>
                <a:cs typeface="Times New Roman" panose="02020603050405020304" pitchFamily="18" charset="0"/>
              </a:rPr>
              <a:t> ?</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9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4"/>
                                        </p:tgtEl>
                                        <p:attrNameLst>
                                          <p:attrName>style.visibility</p:attrName>
                                        </p:attrNameLst>
                                      </p:cBhvr>
                                      <p:to>
                                        <p:strVal val="visible"/>
                                      </p:to>
                                    </p:set>
                                    <p:anim calcmode="discrete" valueType="clr">
                                      <p:cBhvr override="childStyle">
                                        <p:cTn id="7" dur="80"/>
                                        <p:tgtEl>
                                          <p:spTgt spid="952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4"/>
                                        </p:tgtEl>
                                        <p:attrNameLst>
                                          <p:attrName>fillcolor</p:attrName>
                                        </p:attrNameLst>
                                      </p:cBhvr>
                                      <p:tavLst>
                                        <p:tav tm="0">
                                          <p:val>
                                            <p:clrVal>
                                              <a:schemeClr val="accent2"/>
                                            </p:clrVal>
                                          </p:val>
                                        </p:tav>
                                        <p:tav tm="50000">
                                          <p:val>
                                            <p:clrVal>
                                              <a:schemeClr val="hlink"/>
                                            </p:clrVal>
                                          </p:val>
                                        </p:tav>
                                      </p:tavLst>
                                    </p:anim>
                                    <p:set>
                                      <p:cBhvr>
                                        <p:cTn id="9" dur="80"/>
                                        <p:tgtEl>
                                          <p:spTgt spid="952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734800" cy="6817251"/>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3763844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0367" y="1905532"/>
            <a:ext cx="2895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err="1">
                <a:solidFill>
                  <a:srgbClr val="009900"/>
                </a:solidFill>
                <a:latin typeface="Times New Roman" panose="02020603050405020304" pitchFamily="18" charset="0"/>
                <a:cs typeface="Times New Roman" panose="02020603050405020304" pitchFamily="18" charset="0"/>
              </a:rPr>
              <a:t>Luyện</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đọc</a:t>
            </a:r>
            <a:r>
              <a:rPr lang="en-US" sz="3600" b="1" dirty="0">
                <a:solidFill>
                  <a:srgbClr val="009900"/>
                </a:solidFill>
                <a:latin typeface="Times New Roman" panose="02020603050405020304" pitchFamily="18" charset="0"/>
                <a:cs typeface="Times New Roman" panose="02020603050405020304" pitchFamily="18" charset="0"/>
              </a:rPr>
              <a:t>:</a:t>
            </a:r>
          </a:p>
        </p:txBody>
      </p:sp>
      <p:sp>
        <p:nvSpPr>
          <p:cNvPr id="9" name="Text Box 4"/>
          <p:cNvSpPr txBox="1">
            <a:spLocks noChangeArrowheads="1"/>
          </p:cNvSpPr>
          <p:nvPr/>
        </p:nvSpPr>
        <p:spPr bwMode="auto">
          <a:xfrm>
            <a:off x="1893253" y="2819400"/>
            <a:ext cx="8850947"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1</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a:t>
            </a:r>
            <a:endParaRPr lang="en-US" sz="3200" b="1" dirty="0">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1858516" y="3544983"/>
            <a:ext cx="8192135"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vữa</a:t>
            </a:r>
            <a:r>
              <a:rPr lang="en-US" sz="3200"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1858382" y="4265501"/>
            <a:ext cx="7936547" cy="584775"/>
          </a:xfrm>
          <a:prstGeom prst="rect">
            <a:avLst/>
          </a:prstGeom>
          <a:noFill/>
          <a:ln w="9525">
            <a:noFill/>
            <a:miter lim="800000"/>
            <a:headEnd/>
            <a:tailEnd/>
          </a:ln>
          <a:effectLst/>
        </p:spPr>
        <p:txBody>
          <a:bodyPr wrap="square">
            <a:spAutoFit/>
          </a:bodyPr>
          <a:lstStyle/>
          <a:p>
            <a:pPr>
              <a:spcBef>
                <a:spcPct val="50000"/>
              </a:spcBef>
              <a:defRPr/>
            </a:pPr>
            <a:r>
              <a:rPr lang="en-US" sz="3200" b="1"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Đoạn</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b="1" dirty="0">
              <a:latin typeface="Times New Roman" panose="02020603050405020304" pitchFamily="18" charset="0"/>
              <a:cs typeface="Times New Roman" panose="02020603050405020304" pitchFamily="18" charset="0"/>
            </a:endParaRPr>
          </a:p>
        </p:txBody>
      </p:sp>
      <p:sp>
        <p:nvSpPr>
          <p:cNvPr id="5" name="12-Point Star 4"/>
          <p:cNvSpPr/>
          <p:nvPr/>
        </p:nvSpPr>
        <p:spPr>
          <a:xfrm rot="20965822">
            <a:off x="7070896" y="1436794"/>
            <a:ext cx="5035404" cy="1400199"/>
          </a:xfrm>
          <a:prstGeom prst="star12">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mấy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đoạn</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8961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1" presetClass="exit" presetSubtype="1" fill="hold" grpId="1" nodeType="withEffect">
                                  <p:stCondLst>
                                    <p:cond delay="0"/>
                                  </p:stCondLst>
                                  <p:childTnLst>
                                    <p:animEffect transition="out" filter="wheel(1)">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4"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childTnLst>
                          </p:cTn>
                        </p:par>
                        <p:par>
                          <p:cTn id="29" fill="hold">
                            <p:stCondLst>
                              <p:cond delay="500"/>
                            </p:stCondLst>
                            <p:childTnLst>
                              <p:par>
                                <p:cTn id="30" presetID="24"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734800" cy="6817251"/>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en-US" b="1" dirty="0">
                <a:solidFill>
                  <a:srgbClr val="FF0000"/>
                </a:solidFill>
                <a:latin typeface="OpenSans"/>
              </a:rPr>
              <a:t>  </a:t>
            </a:r>
            <a:r>
              <a:rPr lang="vi-VN" b="1" dirty="0">
                <a:solidFill>
                  <a:srgbClr val="FF0000"/>
                </a:solidFill>
                <a:latin typeface="OpenSans"/>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en-US" b="1" dirty="0">
                <a:solidFill>
                  <a:srgbClr val="0000FF"/>
                </a:solidFill>
                <a:latin typeface="OpenSans"/>
              </a:rPr>
              <a:t> </a:t>
            </a:r>
            <a:r>
              <a:rPr lang="vi-VN" b="1" dirty="0">
                <a:solidFill>
                  <a:srgbClr val="0000FF"/>
                </a:solidFill>
                <a:latin typeface="OpenSans"/>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1905413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BD12EF-54B5-44F4-BB16-F6AC5974B1CE}"/>
              </a:ext>
            </a:extLst>
          </p:cNvPr>
          <p:cNvSpPr txBox="1"/>
          <p:nvPr/>
        </p:nvSpPr>
        <p:spPr>
          <a:xfrm>
            <a:off x="5002236" y="762933"/>
            <a:ext cx="2057389" cy="584775"/>
          </a:xfrm>
          <a:prstGeom prst="rect">
            <a:avLst/>
          </a:prstGeom>
          <a:noFill/>
        </p:spPr>
        <p:txBody>
          <a:bodyPr wrap="square" rtlCol="0">
            <a:spAutoFit/>
          </a:bodyPr>
          <a:lstStyle/>
          <a:p>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đọc</a:t>
            </a:r>
            <a:endParaRPr lang="en-US" sz="3200" b="1"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D974EE1-E02C-4AEC-B2B6-94660597B2D6}"/>
              </a:ext>
            </a:extLst>
          </p:cNvPr>
          <p:cNvSpPr txBox="1"/>
          <p:nvPr/>
        </p:nvSpPr>
        <p:spPr>
          <a:xfrm>
            <a:off x="2819400" y="2683835"/>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Ăng</a:t>
            </a:r>
            <a:r>
              <a:rPr lang="en-US" sz="3200" dirty="0">
                <a:solidFill>
                  <a:srgbClr val="0000FF"/>
                </a:solidFill>
                <a:latin typeface="Times New Roman" panose="02020603050405020304" pitchFamily="18" charset="0"/>
                <a:cs typeface="Times New Roman" panose="02020603050405020304" pitchFamily="18" charset="0"/>
              </a:rPr>
              <a:t>-co </a:t>
            </a:r>
            <a:r>
              <a:rPr lang="en-US" sz="3200" dirty="0" err="1">
                <a:solidFill>
                  <a:srgbClr val="0000FF"/>
                </a:solidFill>
                <a:latin typeface="Times New Roman" panose="02020603050405020304" pitchFamily="18" charset="0"/>
                <a:cs typeface="Times New Roman" panose="02020603050405020304" pitchFamily="18" charset="0"/>
              </a:rPr>
              <a:t>Vát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5B54023-5DAA-45C0-A223-A1AAD1CB516D}"/>
              </a:ext>
            </a:extLst>
          </p:cNvPr>
          <p:cNvSpPr txBox="1"/>
          <p:nvPr/>
        </p:nvSpPr>
        <p:spPr>
          <a:xfrm>
            <a:off x="3352800" y="3553973"/>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nhẵn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A5AAE61-017D-4D7D-88EF-C110E2E9068B}"/>
              </a:ext>
            </a:extLst>
          </p:cNvPr>
          <p:cNvSpPr txBox="1"/>
          <p:nvPr/>
        </p:nvSpPr>
        <p:spPr>
          <a:xfrm>
            <a:off x="7044385" y="3478212"/>
            <a:ext cx="4240225"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lấp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loáng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933CD4C-FB29-4085-8FA0-CCF5964DEF80}"/>
              </a:ext>
            </a:extLst>
          </p:cNvPr>
          <p:cNvSpPr txBox="1"/>
          <p:nvPr/>
        </p:nvSpPr>
        <p:spPr>
          <a:xfrm>
            <a:off x="7065487" y="2621196"/>
            <a:ext cx="1497026"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muỗm</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F4BC1C4-4950-489C-B762-A7409503DA45}"/>
              </a:ext>
            </a:extLst>
          </p:cNvPr>
          <p:cNvSpPr txBox="1"/>
          <p:nvPr/>
        </p:nvSpPr>
        <p:spPr>
          <a:xfrm>
            <a:off x="457199" y="4634307"/>
            <a:ext cx="9677401" cy="206210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bức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buồng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nhẵn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bóng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ghế</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hoàn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toàn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ghép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đẽo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gọt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vuông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vức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ghép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vữa</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D31F9301-BD16-4437-9424-F67BFF1228D9}"/>
              </a:ext>
            </a:extLst>
          </p:cNvPr>
          <p:cNvSpPr txBox="1"/>
          <p:nvPr/>
        </p:nvSpPr>
        <p:spPr>
          <a:xfrm>
            <a:off x="304800" y="3970508"/>
            <a:ext cx="2057389" cy="584775"/>
          </a:xfrm>
          <a:prstGeom prst="rect">
            <a:avLst/>
          </a:prstGeom>
          <a:noFill/>
        </p:spPr>
        <p:txBody>
          <a:bodyPr wrap="squar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dài</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8FFBF7B5-D5B8-470A-934D-91EF5A0C1F76}"/>
              </a:ext>
            </a:extLst>
          </p:cNvPr>
          <p:cNvSpPr txBox="1"/>
          <p:nvPr/>
        </p:nvSpPr>
        <p:spPr>
          <a:xfrm>
            <a:off x="8576581" y="5065194"/>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xmlns="" id="{04BE3E72-1106-4511-B8FB-A59967EDAFA6}"/>
              </a:ext>
            </a:extLst>
          </p:cNvPr>
          <p:cNvSpPr txBox="1"/>
          <p:nvPr/>
        </p:nvSpPr>
        <p:spPr>
          <a:xfrm>
            <a:off x="2277784" y="5567037"/>
            <a:ext cx="68579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24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9" grpId="0"/>
      <p:bldP spid="10"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1582400" cy="7925246"/>
          </a:xfrm>
          <a:prstGeom prst="rect">
            <a:avLst/>
          </a:prstGeom>
        </p:spPr>
        <p:txBody>
          <a:bodyPr wrap="square">
            <a:spAutoFit/>
          </a:bodyPr>
          <a:lstStyle/>
          <a:p>
            <a:pPr algn="ctr"/>
            <a:endParaRPr lang="en-US" b="1" dirty="0">
              <a:solidFill>
                <a:srgbClr val="000000"/>
              </a:solidFill>
              <a:latin typeface="OpenSans"/>
            </a:endParaRPr>
          </a:p>
          <a:p>
            <a:pPr algn="ctr"/>
            <a:r>
              <a:rPr lang="vi-VN" sz="3200" b="1" dirty="0">
                <a:solidFill>
                  <a:srgbClr val="FF0000"/>
                </a:solidFill>
                <a:latin typeface="OpenSans"/>
              </a:rPr>
              <a:t>Ăng-co Vát</a:t>
            </a:r>
            <a:endParaRPr lang="vi-VN" sz="3200" dirty="0">
              <a:solidFill>
                <a:srgbClr val="FF0000"/>
              </a:solidFill>
              <a:latin typeface="OpenSans"/>
            </a:endParaRPr>
          </a:p>
          <a:p>
            <a:pPr algn="just"/>
            <a:r>
              <a:rPr lang="vi-VN" dirty="0">
                <a:solidFill>
                  <a:srgbClr val="000000"/>
                </a:solidFill>
                <a:latin typeface="OpenSans"/>
              </a:rPr>
              <a:t>   </a:t>
            </a:r>
            <a:endParaRPr lang="en-US" dirty="0">
              <a:solidFill>
                <a:srgbClr val="000000"/>
              </a:solidFill>
              <a:latin typeface="OpenSans"/>
            </a:endParaRPr>
          </a:p>
          <a:p>
            <a:pPr algn="just">
              <a:lnSpc>
                <a:spcPct val="150000"/>
              </a:lnSpc>
            </a:pPr>
            <a:r>
              <a:rPr lang="en-US" b="1" dirty="0">
                <a:solidFill>
                  <a:srgbClr val="000000"/>
                </a:solidFill>
                <a:latin typeface="OpenSans"/>
              </a:rPr>
              <a:t>      </a:t>
            </a:r>
            <a:r>
              <a:rPr lang="vi-VN" b="1" dirty="0">
                <a:solidFill>
                  <a:srgbClr val="000000"/>
                </a:solidFill>
                <a:latin typeface="OpenSans"/>
              </a:rPr>
              <a:t>Ăng-co Vát là một công trình kiến trúc và điêu khắc tuyệt diệu của nhân dân Cam-pu-chia được xây dựng từ đầu thế kỉ XII.</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lnSpc>
                <a:spcPct val="150000"/>
              </a:lnSpc>
            </a:pPr>
            <a:r>
              <a:rPr lang="vi-VN" b="1" dirty="0">
                <a:solidFill>
                  <a:srgbClr val="000000"/>
                </a:solidFill>
                <a:latin typeface="OpenSans"/>
              </a:rPr>
              <a:t>  </a:t>
            </a:r>
            <a:r>
              <a:rPr lang="en-US" b="1" dirty="0">
                <a:solidFill>
                  <a:srgbClr val="000000"/>
                </a:solidFill>
                <a:latin typeface="OpenSans"/>
              </a:rPr>
              <a:t> </a:t>
            </a:r>
            <a:r>
              <a:rPr lang="vi-VN" b="1" dirty="0">
                <a:solidFill>
                  <a:srgbClr val="000000"/>
                </a:solidFill>
                <a:latin typeface="OpenSans"/>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OpenSans"/>
              </a:rPr>
              <a:t>Theo </a:t>
            </a:r>
            <a:r>
              <a:rPr lang="vi-VN" b="1" dirty="0">
                <a:solidFill>
                  <a:srgbClr val="000000"/>
                </a:solidFill>
                <a:latin typeface="OpenSans"/>
              </a:rPr>
              <a:t>NHỮNG KÌ QUAN THẾ GIỚI</a:t>
            </a:r>
            <a:endParaRPr lang="vi-VN" dirty="0">
              <a:solidFill>
                <a:srgbClr val="000000"/>
              </a:solidFill>
              <a:latin typeface="OpenSans"/>
            </a:endParaRP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2671096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833846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665</Words>
  <Application>Microsoft Office PowerPoint</Application>
  <PresentationFormat>Custom</PresentationFormat>
  <Paragraphs>124</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AIC PC</cp:lastModifiedBy>
  <cp:revision>53</cp:revision>
  <dcterms:created xsi:type="dcterms:W3CDTF">2020-09-26T08:10:03Z</dcterms:created>
  <dcterms:modified xsi:type="dcterms:W3CDTF">2022-04-15T00:15:11Z</dcterms:modified>
</cp:coreProperties>
</file>