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662" r:id="rId2"/>
    <p:sldId id="665" r:id="rId3"/>
    <p:sldId id="664" r:id="rId4"/>
    <p:sldId id="666" r:id="rId5"/>
    <p:sldId id="645" r:id="rId6"/>
    <p:sldId id="676" r:id="rId7"/>
    <p:sldId id="667" r:id="rId8"/>
    <p:sldId id="670" r:id="rId9"/>
    <p:sldId id="669" r:id="rId10"/>
    <p:sldId id="668" r:id="rId11"/>
    <p:sldId id="647" r:id="rId12"/>
    <p:sldId id="671" r:id="rId13"/>
    <p:sldId id="677" r:id="rId14"/>
    <p:sldId id="672" r:id="rId15"/>
    <p:sldId id="650" r:id="rId16"/>
    <p:sldId id="660" r:id="rId17"/>
    <p:sldId id="652" r:id="rId18"/>
    <p:sldId id="661" r:id="rId19"/>
    <p:sldId id="653" r:id="rId20"/>
    <p:sldId id="654" r:id="rId21"/>
    <p:sldId id="678" r:id="rId22"/>
    <p:sldId id="673" r:id="rId23"/>
    <p:sldId id="655" r:id="rId24"/>
    <p:sldId id="679" r:id="rId25"/>
    <p:sldId id="656" r:id="rId26"/>
    <p:sldId id="657" r:id="rId27"/>
    <p:sldId id="674" r:id="rId28"/>
    <p:sldId id="675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97" autoAdjust="0"/>
  </p:normalViewPr>
  <p:slideViewPr>
    <p:cSldViewPr>
      <p:cViewPr>
        <p:scale>
          <a:sx n="93" d="100"/>
          <a:sy n="93" d="100"/>
        </p:scale>
        <p:origin x="-72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242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024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pPr lvl="0" algn="r"/>
              <a:t>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5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24EAD13-B161-4CB4-8BBF-0445A731DAB5}" type="slidenum">
              <a:rPr lang="en-US" altLang="en-US" smtClean="0"/>
              <a:pPr eaLnBrk="1" hangingPunct="1"/>
              <a:t>8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242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024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pPr lvl="0" algn="r"/>
              <a:t>9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54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242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024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pPr lvl="0" algn="r"/>
              <a:t>11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30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10242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024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lstStyle/>
          <a:p>
            <a:pPr lvl="0" algn="r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  <a:pPr lvl="0" algn="r"/>
              <a:t>24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730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pPr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glitter-graphics.com/graphics/866702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glitter-graphics.com/graphics/86670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glitter-graphics.com/graphics/866702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wmf"/><Relationship Id="rId2" Type="http://schemas.openxmlformats.org/officeDocument/2006/relationships/audio" Target="file:///D:\CA%20NHAC\New%20Folder%20(2)\Arichon.mid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3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glitter-graphics.com/graphics/86670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rabbit_bott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" y="-6594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842901" y="514350"/>
            <a:ext cx="7477125" cy="3257550"/>
          </a:xfrm>
          <a:prstGeom prst="rect">
            <a:avLst/>
          </a:prstGeom>
        </p:spPr>
        <p:txBody>
          <a:bodyPr spcFirstLastPara="1" wrap="none" lIns="68580" tIns="34290" rIns="68580" bIns="34290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Chào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vi-VN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mừng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vi-VN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quý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vi-VN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thầy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cô </a:t>
            </a:r>
            <a:r>
              <a:rPr lang="vi-VN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về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vi-VN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dự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vi-VN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giờ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môn </a:t>
            </a:r>
            <a:r>
              <a:rPr lang="vi-VN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tập</a:t>
            </a:r>
            <a:r>
              <a:rPr lang="vi-VN" sz="3600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 </a:t>
            </a:r>
            <a:r>
              <a:rPr lang="vi-VN" sz="3600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Times New Rioman"/>
              </a:rPr>
              <a:t>đọc</a:t>
            </a:r>
            <a:endParaRPr lang="vi-VN" sz="3600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FF9900"/>
              </a:solidFill>
              <a:latin typeface="Times New Rioman"/>
            </a:endParaRP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600200" y="1182607"/>
            <a:ext cx="5819775" cy="131445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abiaH"/>
              </a:rPr>
              <a:t>Lớp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abiaH"/>
              </a:rPr>
              <a:t> </a:t>
            </a:r>
            <a:r>
              <a:rPr lang="en-US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rabiaH"/>
              </a:rPr>
              <a:t>4</a:t>
            </a:r>
          </a:p>
          <a:p>
            <a:pPr algn="ctr">
              <a:defRPr/>
            </a:pPr>
            <a:r>
              <a:rPr lang="en-US" kern="10" dirty="0" err="1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Trường</a:t>
            </a:r>
            <a:r>
              <a:rPr lang="en-US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Tiểu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en-US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học</a:t>
            </a:r>
            <a:r>
              <a:rPr lang="en-US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 </a:t>
            </a:r>
            <a:r>
              <a:rPr lang="vi-VN" kern="10" dirty="0" smtClean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ioman"/>
              </a:rPr>
              <a:t>GIANG BIÊN</a:t>
            </a:r>
            <a:endParaRPr lang="en-US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99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ioman"/>
            </a:endParaRPr>
          </a:p>
        </p:txBody>
      </p:sp>
      <p:sp>
        <p:nvSpPr>
          <p:cNvPr id="6153" name="j0212604.wav">
            <a:hlinkClick r:id="" action="ppaction://media"/>
          </p:cNvPr>
          <p:cNvSpPr>
            <a:spLocks noChangeAspect="1" noChangeArrowheads="1"/>
          </p:cNvSpPr>
          <p:nvPr>
            <a:wavAudioFile r:embed="rId1" name="7D36960D.WAV"/>
          </p:nvPr>
        </p:nvSpPr>
        <p:spPr bwMode="auto">
          <a:xfrm>
            <a:off x="8229600" y="4457700"/>
            <a:ext cx="7620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vi-VN"/>
          </a:p>
        </p:txBody>
      </p:sp>
      <p:sp>
        <p:nvSpPr>
          <p:cNvPr id="2" name="Hộp_Văn_Bản 1"/>
          <p:cNvSpPr txBox="1"/>
          <p:nvPr/>
        </p:nvSpPr>
        <p:spPr>
          <a:xfrm>
            <a:off x="2171700" y="3200400"/>
            <a:ext cx="58293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vi-VN" dirty="0"/>
          </a:p>
        </p:txBody>
      </p:sp>
      <p:sp>
        <p:nvSpPr>
          <p:cNvPr id="3" name="Hộp_Văn_Bản 2"/>
          <p:cNvSpPr txBox="1"/>
          <p:nvPr/>
        </p:nvSpPr>
        <p:spPr>
          <a:xfrm>
            <a:off x="2057400" y="3711402"/>
            <a:ext cx="5819775" cy="438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vi-VN" sz="2400" b="1" dirty="0" err="1">
                <a:solidFill>
                  <a:srgbClr val="0000CC"/>
                </a:solidFill>
              </a:rPr>
              <a:t>Người</a:t>
            </a:r>
            <a:r>
              <a:rPr lang="vi-VN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 err="1">
                <a:solidFill>
                  <a:srgbClr val="0000CC"/>
                </a:solidFill>
              </a:rPr>
              <a:t>thực</a:t>
            </a:r>
            <a:r>
              <a:rPr lang="vi-VN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 err="1">
                <a:solidFill>
                  <a:srgbClr val="0000CC"/>
                </a:solidFill>
              </a:rPr>
              <a:t>hiện</a:t>
            </a:r>
            <a:r>
              <a:rPr lang="vi-VN" sz="2400" b="1" dirty="0">
                <a:solidFill>
                  <a:srgbClr val="0000CC"/>
                </a:solidFill>
              </a:rPr>
              <a:t>: </a:t>
            </a:r>
            <a:r>
              <a:rPr lang="vi-VN" sz="2400" b="1" dirty="0" err="1">
                <a:solidFill>
                  <a:srgbClr val="0000CC"/>
                </a:solidFill>
              </a:rPr>
              <a:t>Nguyễn</a:t>
            </a:r>
            <a:r>
              <a:rPr lang="vi-VN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 err="1">
                <a:solidFill>
                  <a:srgbClr val="0000CC"/>
                </a:solidFill>
              </a:rPr>
              <a:t>Thị</a:t>
            </a:r>
            <a:r>
              <a:rPr lang="vi-VN" sz="2400" b="1" dirty="0">
                <a:solidFill>
                  <a:srgbClr val="0000CC"/>
                </a:solidFill>
              </a:rPr>
              <a:t> </a:t>
            </a:r>
            <a:r>
              <a:rPr lang="vi-VN" sz="2400" b="1" dirty="0" err="1">
                <a:solidFill>
                  <a:srgbClr val="0000CC"/>
                </a:solidFill>
              </a:rPr>
              <a:t>Hoàn</a:t>
            </a:r>
            <a:endParaRPr lang="vi-VN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0267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951"/>
            <a:ext cx="9371013" cy="51435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4"/>
          <p:cNvSpPr txBox="1">
            <a:spLocks noChangeArrowheads="1"/>
          </p:cNvSpPr>
          <p:nvPr/>
        </p:nvSpPr>
        <p:spPr bwMode="auto">
          <a:xfrm>
            <a:off x="3657600" y="160735"/>
            <a:ext cx="160020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21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2362200" y="530304"/>
            <a:ext cx="3536950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 </a:t>
            </a:r>
            <a:r>
              <a:rPr 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Line 10"/>
          <p:cNvSpPr>
            <a:spLocks noChangeShapeType="1"/>
          </p:cNvSpPr>
          <p:nvPr/>
        </p:nvSpPr>
        <p:spPr bwMode="auto">
          <a:xfrm>
            <a:off x="3829050" y="1257300"/>
            <a:ext cx="0" cy="2800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vi-VN"/>
          </a:p>
        </p:txBody>
      </p:sp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469900" y="1038225"/>
            <a:ext cx="3200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4267200" y="971550"/>
            <a:ext cx="3810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2. Tìm hiểu bài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57150" y="1424996"/>
            <a:ext cx="3352800" cy="176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</a:t>
            </a:r>
            <a:r>
              <a:rPr lang="vi-V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endParaRPr lang="en-US" alt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143250"/>
            <a:ext cx="37465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nl-NL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*Ngắt </a:t>
            </a:r>
            <a:r>
              <a:rPr lang="nl-NL" altLang="en-US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th</a:t>
            </a:r>
            <a:r>
              <a:rPr lang="vi-VN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nl-NL" altLang="en-US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nl-NL" altLang="en-US" sz="2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355" y="3562108"/>
            <a:ext cx="37846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24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/ . . .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?/</a:t>
            </a:r>
            <a:endParaRPr 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3962400" y="1476375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Giải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từ</a:t>
            </a:r>
            <a:r>
              <a:rPr lang="en-US" dirty="0" smtClean="0">
                <a:solidFill>
                  <a:srgbClr val="00B050"/>
                </a:solidFill>
                <a:latin typeface="Time new roman"/>
              </a:rPr>
              <a:t>:</a:t>
            </a:r>
            <a:endParaRPr lang="vi-VN" dirty="0">
              <a:solidFill>
                <a:srgbClr val="00B05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85136796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12607" y="64294"/>
            <a:ext cx="5462588" cy="724853"/>
            <a:chOff x="1406" y="135"/>
            <a:chExt cx="11470" cy="1522"/>
          </a:xfrm>
        </p:grpSpPr>
        <p:sp>
          <p:nvSpPr>
            <p:cNvPr id="7" name="Flowchart: Terminator 6"/>
            <p:cNvSpPr/>
            <p:nvPr/>
          </p:nvSpPr>
          <p:spPr>
            <a:xfrm>
              <a:off x="2040" y="393"/>
              <a:ext cx="10836" cy="960"/>
            </a:xfrm>
            <a:prstGeom prst="flowChartTerminator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1406" y="135"/>
              <a:ext cx="1522" cy="1522"/>
            </a:xfrm>
            <a:prstGeom prst="ellipse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17" name="Text Box 2"/>
            <p:cNvSpPr txBox="1"/>
            <p:nvPr/>
          </p:nvSpPr>
          <p:spPr>
            <a:xfrm>
              <a:off x="3555" y="428"/>
              <a:ext cx="8760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buFont typeface="Arial" panose="020B0604020202020204" pitchFamily="34" charset="0"/>
              </a:pPr>
              <a:r>
                <a:rPr lang="en-US" alt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Trăng ơi... từ đâu đến?</a:t>
              </a:r>
              <a:endPara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218" name="Rectangle 8"/>
          <p:cNvSpPr/>
          <p:nvPr/>
        </p:nvSpPr>
        <p:spPr>
          <a:xfrm>
            <a:off x="1657350" y="851446"/>
            <a:ext cx="2800350" cy="4154984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cánh rừng xa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hồng như quả chín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Lửng lơ lên trước nh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.          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biển xanh diệu kì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tròn như mắt cá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Chẳng bao giờ chớp mi.</a:t>
            </a:r>
          </a:p>
          <a:p>
            <a:pPr eaLnBrk="0" hangingPunct="0">
              <a:buFontTx/>
            </a:pPr>
            <a:r>
              <a:rPr lang="en-US" altLang="en-US" dirty="0">
                <a:latin typeface="Time new roman"/>
                <a:cs typeface="Times New Roman" pitchFamily="18" charset="0"/>
              </a:rPr>
              <a:t>  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một sân chơi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bay như quả bóng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Bạn n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o đá lên trời.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endParaRPr lang="en-US" altLang="en-US" dirty="0">
              <a:latin typeface="Time new roman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219" name="Rectangle 8"/>
          <p:cNvSpPr/>
          <p:nvPr/>
        </p:nvSpPr>
        <p:spPr>
          <a:xfrm>
            <a:off x="4743450" y="713542"/>
            <a:ext cx="3143250" cy="4431983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sz="900" dirty="0">
                <a:cs typeface="Times New Roman" pitchFamily="18" charset="0"/>
              </a:rPr>
              <a:t/>
            </a:r>
            <a:br>
              <a:rPr lang="en-US" altLang="en-US" sz="900" dirty="0"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lời mẹ ru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Thương Cuội không được học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Hú gọi trâu đến giờ!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đường h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nh quân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soi chú bộ đội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V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 soi v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ng góc sân.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từ đâu... từ đâu?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đi khắp mọi miền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ơi, có nơi n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o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Sáng hơn đất nước em...</a:t>
            </a:r>
          </a:p>
          <a:p>
            <a:pPr eaLnBrk="0" hangingPunct="0">
              <a:buFontTx/>
            </a:pPr>
            <a:r>
              <a:rPr lang="en-US" altLang="en-US" b="1" dirty="0">
                <a:latin typeface="Time new roman"/>
                <a:cs typeface="Times New Roman" pitchFamily="18" charset="0"/>
              </a:rPr>
              <a:t>             </a:t>
            </a:r>
            <a:r>
              <a:rPr lang="en-US" altLang="en-US" sz="1200" b="1" dirty="0">
                <a:latin typeface="Time new roman"/>
                <a:cs typeface="Times New Roman" pitchFamily="18" charset="0"/>
              </a:rPr>
              <a:t>TRẦN ĐĂNG KHOA</a:t>
            </a:r>
            <a:endParaRPr lang="en-US" altLang="en-US" sz="1200" dirty="0">
              <a:latin typeface="Time new roman"/>
              <a:cs typeface="Times New Roman" pitchFamily="18" charset="0"/>
            </a:endParaRPr>
          </a:p>
          <a:p>
            <a:pPr algn="ctr" eaLnBrk="0" hangingPunct="0">
              <a:buFontTx/>
            </a:pPr>
            <a:r>
              <a:rPr lang="en-US" altLang="en-US" sz="900" dirty="0">
                <a:cs typeface="Times New Roman" pitchFamily="18" charset="0"/>
              </a:rPr>
              <a:t> </a:t>
            </a:r>
            <a:endParaRPr lang="en-US" altLang="en-US" sz="900" dirty="0"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" name="Content Placeholder 3" descr="kisspng-light-moon-clip-art-round-the-moon-5a8ea19ac64ce9.1044923315192969228122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805465" y="39530"/>
            <a:ext cx="737711" cy="737711"/>
          </a:xfrm>
          <a:prstGeom prst="rect">
            <a:avLst/>
          </a:prstGeom>
        </p:spPr>
      </p:pic>
      <p:pic>
        <p:nvPicPr>
          <p:cNvPr id="24583" name="Content Placeholder 1" descr="sach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80000">
            <a:off x="6954680" y="189549"/>
            <a:ext cx="537686" cy="4367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Hộp_Văn_Bản 9"/>
          <p:cNvSpPr txBox="1"/>
          <p:nvPr/>
        </p:nvSpPr>
        <p:spPr>
          <a:xfrm>
            <a:off x="6427285" y="249912"/>
            <a:ext cx="27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NỐI </a:t>
            </a: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vi-VN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 2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107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1419226" y="2569369"/>
            <a:ext cx="6519863" cy="74295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68580" tIns="34290" rIns="68580" bIns="34290"/>
          <a:lstStyle/>
          <a:p>
            <a:pPr eaLnBrk="0" hangingPunct="0"/>
            <a:endParaRPr lang="vi-VN"/>
          </a:p>
        </p:txBody>
      </p:sp>
      <p:pic>
        <p:nvPicPr>
          <p:cNvPr id="12291" name="Picture 9" descr="2394323cwomnsprq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2514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1756773k3idbu3mj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06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1756773k3idbu3mj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85950" y="2514600"/>
            <a:ext cx="4514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1756773k3idbu3mj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5100" y="2514600"/>
            <a:ext cx="4514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2394323cwomnsprq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"/>
            <a:ext cx="1981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47799" y="971551"/>
            <a:ext cx="6519735" cy="900247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0" hangingPunct="0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Cô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ĐỌC MẪU </a:t>
            </a:r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1439864" y="2697957"/>
            <a:ext cx="566257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r>
              <a:rPr lang="en-US" sz="2700" dirty="0" err="1">
                <a:solidFill>
                  <a:schemeClr val="bg1"/>
                </a:solidFill>
              </a:rPr>
              <a:t>Học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sinh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theo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err="1">
                <a:solidFill>
                  <a:schemeClr val="bg1"/>
                </a:solidFill>
              </a:rPr>
              <a:t>dõi</a:t>
            </a:r>
            <a:r>
              <a:rPr lang="en-US" sz="2700" dirty="0">
                <a:solidFill>
                  <a:schemeClr val="bg1"/>
                </a:solidFill>
              </a:rPr>
              <a:t> SGK </a:t>
            </a:r>
            <a:r>
              <a:rPr lang="en-US" sz="2700" dirty="0" err="1">
                <a:solidFill>
                  <a:schemeClr val="bg1"/>
                </a:solidFill>
              </a:rPr>
              <a:t>lớp</a:t>
            </a:r>
            <a:r>
              <a:rPr lang="en-US" sz="2700" dirty="0">
                <a:solidFill>
                  <a:schemeClr val="bg1"/>
                </a:solidFill>
              </a:rPr>
              <a:t> 4 </a:t>
            </a:r>
            <a:r>
              <a:rPr lang="en-US" sz="2700" dirty="0" err="1">
                <a:solidFill>
                  <a:schemeClr val="bg1"/>
                </a:solidFill>
              </a:rPr>
              <a:t>Tập</a:t>
            </a:r>
            <a:r>
              <a:rPr lang="en-US" sz="2700" dirty="0">
                <a:solidFill>
                  <a:schemeClr val="bg1"/>
                </a:solidFill>
              </a:rPr>
              <a:t> </a:t>
            </a:r>
            <a:r>
              <a:rPr lang="en-US" sz="2700" dirty="0" smtClean="0">
                <a:solidFill>
                  <a:schemeClr val="bg1"/>
                </a:solidFill>
              </a:rPr>
              <a:t>2/107</a:t>
            </a:r>
            <a:endParaRPr lang="en-US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57350"/>
            <a:ext cx="7644714" cy="186702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667000" y="120157"/>
            <a:ext cx="3917156" cy="8569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en-US" altLang="en-US" sz="32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</a:p>
          <a:p>
            <a:pPr eaLnBrk="0" hangingPunct="0"/>
            <a:r>
              <a:rPr lang="en-US" altLang="en-US" sz="32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r>
              <a:rPr lang="vi-VN" altLang="en-US" sz="3200" b="1" noProof="1">
                <a:solidFill>
                  <a:srgbClr val="0000FF"/>
                </a:solidFill>
                <a:latin typeface="UTM-Aov"/>
                <a:cs typeface="Times New Roman" panose="02020603050405020304" pitchFamily="18" charset="0"/>
                <a:sym typeface="+mn-ea"/>
              </a:rPr>
              <a:t> G</a:t>
            </a:r>
            <a:r>
              <a:rPr lang="vi-VN" altLang="en-US" sz="3200" b="1" noProof="1" smtClean="0">
                <a:solidFill>
                  <a:srgbClr val="0000FF"/>
                </a:solidFill>
                <a:latin typeface="UTM-Aov"/>
                <a:cs typeface="Times New Roman" panose="02020603050405020304" pitchFamily="18" charset="0"/>
                <a:sym typeface="+mn-ea"/>
              </a:rPr>
              <a:t>iọng</a:t>
            </a:r>
            <a:r>
              <a:rPr lang="en-US" altLang="en-US" sz="3600" b="1" noProof="1" smtClean="0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 </a:t>
            </a:r>
            <a:r>
              <a:rPr lang="en-US" altLang="en-US" sz="3600" b="1" noProof="1">
                <a:solidFill>
                  <a:srgbClr val="0000FF"/>
                </a:solidFill>
                <a:latin typeface="Tahoma" panose="020B0604030504040204" pitchFamily="34" charset="0"/>
                <a:cs typeface="Tahoma" panose="020B0604030504040204" pitchFamily="34" charset="0"/>
                <a:sym typeface="+mn-ea"/>
              </a:rPr>
              <a:t>đọc</a:t>
            </a:r>
            <a:endParaRPr lang="en-US" altLang="en-US" sz="3200" b="1" noProof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endParaRPr lang="en-US" sz="3200" noProof="1"/>
          </a:p>
        </p:txBody>
      </p:sp>
    </p:spTree>
    <p:extLst>
      <p:ext uri="{BB962C8B-B14F-4D97-AF65-F5344CB8AC3E}">
        <p14:creationId xmlns:p14="http://schemas.microsoft.com/office/powerpoint/2010/main" val="697126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9" descr="2394323cwomnsprq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2514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1756773k3idbu3mj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06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1756773k3idbu3mj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85950" y="2514600"/>
            <a:ext cx="4514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1756773k3idbu3mj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5100" y="2514600"/>
            <a:ext cx="4514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2394323cwomnsprq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"/>
            <a:ext cx="1981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47799" y="971551"/>
            <a:ext cx="6519735" cy="173124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2: </a:t>
            </a:r>
            <a:r>
              <a:rPr lang="vi-VN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tìm</a:t>
            </a: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hiểu</a:t>
            </a: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640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Content Placeholder 1" descr="sac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9487" y="195262"/>
            <a:ext cx="709613" cy="576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2857501" y="1083469"/>
            <a:ext cx="3869970" cy="3000821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Trăng ơi... từ đâu đến?</a:t>
            </a:r>
            <a:b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Hay từ cánh rừng xa</a:t>
            </a:r>
            <a:b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Trăng hồng như quả chín</a:t>
            </a:r>
            <a:b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Lửng lơ lên trước nh</a:t>
            </a:r>
            <a: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à</a:t>
            </a:r>
            <a: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.          </a:t>
            </a:r>
            <a:b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/>
            </a:r>
            <a:b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Trăng ơi... từ đâu đến?</a:t>
            </a:r>
            <a:b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Hay biển xanh diệu kì</a:t>
            </a:r>
            <a:b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Trăng tròn như mắt cá</a:t>
            </a:r>
            <a:b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en-US" altLang="en-US" sz="2100" b="1" dirty="0">
                <a:solidFill>
                  <a:srgbClr val="C00000"/>
                </a:solidFill>
                <a:latin typeface="Arial" panose="020B0604020202020204" pitchFamily="34" charset="0"/>
              </a:rPr>
              <a:t>Chẳng bao giờ chớp mi.</a:t>
            </a:r>
          </a:p>
        </p:txBody>
      </p:sp>
      <p:sp>
        <p:nvSpPr>
          <p:cNvPr id="7" name="Rectangles 6"/>
          <p:cNvSpPr/>
          <p:nvPr/>
        </p:nvSpPr>
        <p:spPr>
          <a:xfrm>
            <a:off x="2400300" y="914400"/>
            <a:ext cx="4057650" cy="3543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en-US" sz="1350" noProof="1"/>
          </a:p>
        </p:txBody>
      </p:sp>
      <p:grpSp>
        <p:nvGrpSpPr>
          <p:cNvPr id="17409" name="Group 14"/>
          <p:cNvGrpSpPr/>
          <p:nvPr/>
        </p:nvGrpSpPr>
        <p:grpSpPr>
          <a:xfrm>
            <a:off x="955257" y="104662"/>
            <a:ext cx="6353175" cy="742950"/>
            <a:chOff x="540" y="420"/>
            <a:chExt cx="13340" cy="1560"/>
          </a:xfrm>
        </p:grpSpPr>
        <p:sp>
          <p:nvSpPr>
            <p:cNvPr id="12" name="Rounded Rectangle 11"/>
            <p:cNvSpPr/>
            <p:nvPr/>
          </p:nvSpPr>
          <p:spPr>
            <a:xfrm>
              <a:off x="1170" y="615"/>
              <a:ext cx="12710" cy="10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 hangingPunct="0"/>
              <a:r>
                <a:rPr lang="en-US" altLang="en-US" sz="21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</a:t>
              </a:r>
            </a:p>
            <a:p>
              <a:pPr eaLnBrk="0" hangingPunct="0"/>
              <a:r>
                <a:rPr lang="en-US" altLang="en-US" sz="21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</a:t>
              </a:r>
              <a:r>
                <a:rPr lang="en-US" altLang="en-US" sz="2400" b="1" noProof="1" smtClean="0">
                  <a:solidFill>
                    <a:srgbClr val="0000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+mn-ea"/>
                </a:rPr>
                <a:t>Học sinh </a:t>
              </a:r>
              <a:r>
                <a:rPr lang="vi-VN" altLang="en-US" sz="2400" b="1" noProof="1">
                  <a:solidFill>
                    <a:srgbClr val="0000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+mn-ea"/>
                </a:rPr>
                <a:t>đọc thầm khổ thơ 1</a:t>
              </a:r>
              <a:r>
                <a:rPr lang="vi-VN" altLang="en-US" sz="2400" b="1" noProof="1" smtClean="0">
                  <a:solidFill>
                    <a:srgbClr val="0000FF"/>
                  </a:solidFill>
                  <a:latin typeface="Tahoma" panose="020B0604030504040204" pitchFamily="34" charset="0"/>
                  <a:cs typeface="Tahoma" panose="020B0604030504040204" pitchFamily="34" charset="0"/>
                  <a:sym typeface="+mn-ea"/>
                </a:rPr>
                <a:t>, 2</a:t>
              </a:r>
              <a:endParaRPr lang="en-US" altLang="en-US" sz="21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hangingPunct="0"/>
              <a:endParaRPr lang="en-US" sz="2100" noProof="1"/>
            </a:p>
          </p:txBody>
        </p:sp>
        <p:sp>
          <p:nvSpPr>
            <p:cNvPr id="9" name="Oval 8"/>
            <p:cNvSpPr/>
            <p:nvPr/>
          </p:nvSpPr>
          <p:spPr>
            <a:xfrm>
              <a:off x="540" y="420"/>
              <a:ext cx="1560" cy="15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sz="1350" noProof="1"/>
            </a:p>
          </p:txBody>
        </p:sp>
        <p:sp>
          <p:nvSpPr>
            <p:cNvPr id="10" name="Oval 9"/>
            <p:cNvSpPr/>
            <p:nvPr/>
          </p:nvSpPr>
          <p:spPr>
            <a:xfrm>
              <a:off x="720" y="600"/>
              <a:ext cx="1200" cy="12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sz="2700" b="1" noProof="1"/>
                <a:t>2</a:t>
              </a:r>
            </a:p>
          </p:txBody>
        </p:sp>
      </p:grpSp>
      <p:sp>
        <p:nvSpPr>
          <p:cNvPr id="12297" name="TextBox 29"/>
          <p:cNvSpPr txBox="1"/>
          <p:nvPr/>
        </p:nvSpPr>
        <p:spPr>
          <a:xfrm>
            <a:off x="0" y="895351"/>
            <a:ext cx="9144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buFontTx/>
            </a:pP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hai khổ thơ đầu, trăng được so sánh với những gì?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459" y="3028462"/>
            <a:ext cx="3011322" cy="2015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028462"/>
            <a:ext cx="3028146" cy="20156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4488" y="4397001"/>
            <a:ext cx="1714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/>
              <a:t>Quả</a:t>
            </a:r>
            <a:r>
              <a:rPr lang="en-US" sz="2400" b="1" i="1" dirty="0"/>
              <a:t> </a:t>
            </a:r>
            <a:r>
              <a:rPr lang="en-US" sz="2400" b="1" i="1" dirty="0" err="1"/>
              <a:t>chín</a:t>
            </a:r>
            <a:endParaRPr lang="en-US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96000" y="4368657"/>
            <a:ext cx="181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FF00"/>
                </a:solidFill>
              </a:rPr>
              <a:t>Mắt</a:t>
            </a:r>
            <a:r>
              <a:rPr lang="en-US" sz="2400" b="1" i="1" dirty="0">
                <a:solidFill>
                  <a:srgbClr val="FFFF00"/>
                </a:solidFill>
              </a:rPr>
              <a:t> </a:t>
            </a:r>
            <a:r>
              <a:rPr lang="en-US" sz="2400" b="1" i="1" dirty="0" err="1">
                <a:solidFill>
                  <a:srgbClr val="FFFF00"/>
                </a:solidFill>
              </a:rPr>
              <a:t>cá</a:t>
            </a:r>
            <a:endParaRPr lang="en-US" sz="2400" b="1" i="1" dirty="0">
              <a:solidFill>
                <a:srgbClr val="FFFF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81000" y="1335691"/>
            <a:ext cx="8382000" cy="1692771"/>
          </a:xfrm>
          <a:prstGeom prst="rect">
            <a:avLst/>
          </a:prstGeom>
          <a:noFill/>
          <a:ln w="6350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endParaRPr lang="en-US" altLang="en-US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en-US" sz="2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439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 animBg="1"/>
      <p:bldP spid="7" grpId="1" animBg="1"/>
      <p:bldP spid="12297" grpId="0"/>
      <p:bldP spid="12297" grpId="1"/>
      <p:bldP spid="5" grpId="0"/>
      <p:bldP spid="16" grpId="0"/>
      <p:bldP spid="1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rot="16200000" flipH="1">
            <a:off x="4343400" y="1200150"/>
            <a:ext cx="4572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300" name="TextBox 4"/>
          <p:cNvSpPr txBox="1"/>
          <p:nvPr/>
        </p:nvSpPr>
        <p:spPr>
          <a:xfrm>
            <a:off x="0" y="209551"/>
            <a:ext cx="9144000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buFontTx/>
            </a:pP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" name="Straight Arrow Connector 1"/>
          <p:cNvCxnSpPr>
            <a:endCxn id="17" idx="1"/>
          </p:cNvCxnSpPr>
          <p:nvPr/>
        </p:nvCxnSpPr>
        <p:spPr>
          <a:xfrm rot="16200000" flipH="1">
            <a:off x="6650611" y="1102742"/>
            <a:ext cx="381000" cy="27101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299" name="Picture 4" descr="Thơ Đường Luật Vũng Tàu : Đêm trăng trên biển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742950"/>
            <a:ext cx="2167201" cy="13716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2298" name="Picture 2" descr="Tưởng tượng mình là nhân vật trữ tình trong &quot;Ánh trăng”, em hãy diễn tả  dòng cảm nghĩ trong bài thơ thành một bài tâm sự ngắn. - Sách Giải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742950"/>
            <a:ext cx="2064488" cy="13716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742950"/>
            <a:ext cx="2057400" cy="1708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76620" y="742951"/>
            <a:ext cx="2060622" cy="137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20000" y="2190750"/>
            <a:ext cx="113464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i="1" dirty="0" err="1"/>
              <a:t>Mắt</a:t>
            </a:r>
            <a:r>
              <a:rPr lang="en-US" sz="1350" b="1" i="1" dirty="0"/>
              <a:t> </a:t>
            </a:r>
            <a:r>
              <a:rPr lang="en-US" sz="1350" b="1" i="1" dirty="0" err="1"/>
              <a:t>cá</a:t>
            </a:r>
            <a:endParaRPr lang="en-US" sz="1350" b="1" i="1" dirty="0"/>
          </a:p>
        </p:txBody>
      </p:sp>
      <p:sp>
        <p:nvSpPr>
          <p:cNvPr id="19" name="Rectangle 18"/>
          <p:cNvSpPr/>
          <p:nvPr/>
        </p:nvSpPr>
        <p:spPr>
          <a:xfrm>
            <a:off x="0" y="257175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Tx/>
            </a:pP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Tác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giả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nghi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̃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trăng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đến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cánh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rừng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xa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vì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trăng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hồng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như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một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quả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chín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treo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lửng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lơ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trên</a:t>
            </a:r>
            <a:r>
              <a:rPr lang="en-US" altLang="en-US" sz="2400" b="1" dirty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mái</a:t>
            </a:r>
            <a:r>
              <a:rPr lang="en-US" altLang="en-US" sz="2400" b="1" dirty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nhà</a:t>
            </a:r>
            <a:r>
              <a:rPr lang="en-US" altLang="en-US" sz="2400" b="1" dirty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;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trăng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đến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từ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biển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xanh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vì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trăng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tròn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như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mắt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cá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không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bao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giờ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chớp</a:t>
            </a:r>
            <a:r>
              <a:rPr lang="en-US" altLang="en-US" sz="2400" b="1" dirty="0" smtClean="0">
                <a:solidFill>
                  <a:srgbClr val="6600CC"/>
                </a:solidFill>
                <a:latin typeface="Time new roman"/>
                <a:cs typeface="Times New Roman" pitchFamily="18" charset="0"/>
              </a:rPr>
              <a:t> mí.</a:t>
            </a:r>
            <a:endParaRPr lang="en-US" altLang="en-US" sz="2400" b="1" dirty="0">
              <a:solidFill>
                <a:srgbClr val="6600CC"/>
              </a:solidFill>
              <a:latin typeface="Time new roman"/>
              <a:cs typeface="Times New Roman" pitchFamily="18" charset="0"/>
            </a:endParaRPr>
          </a:p>
        </p:txBody>
      </p:sp>
      <p:sp>
        <p:nvSpPr>
          <p:cNvPr id="4" name="Hộp_Văn_Bản 3"/>
          <p:cNvSpPr txBox="1"/>
          <p:nvPr/>
        </p:nvSpPr>
        <p:spPr>
          <a:xfrm>
            <a:off x="457200" y="3911084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Time new roman"/>
              </a:rPr>
              <a:t>Ý</a:t>
            </a:r>
            <a:r>
              <a:rPr lang="en-US" b="1" dirty="0">
                <a:latin typeface="Time new roman"/>
              </a:rPr>
              <a:t> </a:t>
            </a:r>
            <a:r>
              <a:rPr lang="en-US" b="1" dirty="0" err="1" smtClean="0">
                <a:latin typeface="Time new roman"/>
              </a:rPr>
              <a:t>khổ</a:t>
            </a:r>
            <a:r>
              <a:rPr lang="en-US" b="1" dirty="0" smtClean="0">
                <a:latin typeface="Time new roman"/>
              </a:rPr>
              <a:t> </a:t>
            </a:r>
            <a:r>
              <a:rPr lang="en-US" b="1" dirty="0" err="1" smtClean="0">
                <a:latin typeface="Time new roman"/>
              </a:rPr>
              <a:t>th</a:t>
            </a:r>
            <a:r>
              <a:rPr lang="vi-VN" b="1" dirty="0" smtClean="0">
                <a:latin typeface="Time new roman"/>
              </a:rPr>
              <a:t>ơ</a:t>
            </a:r>
            <a:r>
              <a:rPr lang="en-US" b="1" dirty="0">
                <a:latin typeface="Time new roman"/>
              </a:rPr>
              <a:t> 1,2 </a:t>
            </a:r>
            <a:r>
              <a:rPr lang="en-US" b="1" dirty="0" err="1" smtClean="0">
                <a:latin typeface="Time new roman"/>
              </a:rPr>
              <a:t>là</a:t>
            </a:r>
            <a:r>
              <a:rPr lang="en-US" b="1" dirty="0">
                <a:latin typeface="Time new roman"/>
              </a:rPr>
              <a:t> </a:t>
            </a:r>
            <a:r>
              <a:rPr lang="en-US" b="1" dirty="0" err="1" smtClean="0">
                <a:latin typeface="Time new roman"/>
              </a:rPr>
              <a:t>gì</a:t>
            </a:r>
            <a:r>
              <a:rPr lang="en-US" b="1" dirty="0" smtClean="0">
                <a:latin typeface="Time new roman"/>
              </a:rPr>
              <a:t>?</a:t>
            </a:r>
            <a:endParaRPr lang="vi-VN" b="1" dirty="0">
              <a:latin typeface="Time new roman"/>
            </a:endParaRPr>
          </a:p>
        </p:txBody>
      </p:sp>
      <p:sp>
        <p:nvSpPr>
          <p:cNvPr id="12" name="Hộp_Văn_Bản 11"/>
          <p:cNvSpPr txBox="1"/>
          <p:nvPr/>
        </p:nvSpPr>
        <p:spPr>
          <a:xfrm>
            <a:off x="451512" y="4400550"/>
            <a:ext cx="838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Time new roman"/>
              </a:rPr>
              <a:t>Ý</a:t>
            </a:r>
            <a:r>
              <a:rPr lang="en-US" b="1" dirty="0">
                <a:latin typeface="Time new roman"/>
              </a:rPr>
              <a:t> </a:t>
            </a:r>
            <a:r>
              <a:rPr lang="en-US" b="1" dirty="0" err="1" smtClean="0">
                <a:latin typeface="Time new roman"/>
              </a:rPr>
              <a:t>khổ</a:t>
            </a:r>
            <a:r>
              <a:rPr lang="en-US" b="1" dirty="0" smtClean="0">
                <a:latin typeface="Time new roman"/>
              </a:rPr>
              <a:t> </a:t>
            </a:r>
            <a:r>
              <a:rPr lang="en-US" b="1" dirty="0" err="1" smtClean="0">
                <a:latin typeface="Time new roman"/>
              </a:rPr>
              <a:t>th</a:t>
            </a:r>
            <a:r>
              <a:rPr lang="vi-VN" b="1" dirty="0" smtClean="0">
                <a:latin typeface="Time new roman"/>
              </a:rPr>
              <a:t>ơ</a:t>
            </a:r>
            <a:r>
              <a:rPr lang="en-US" b="1" dirty="0">
                <a:latin typeface="Time new roman"/>
              </a:rPr>
              <a:t> 1,2 </a:t>
            </a:r>
            <a:r>
              <a:rPr lang="en-US" b="1" dirty="0" err="1" smtClean="0">
                <a:latin typeface="Time new roman"/>
              </a:rPr>
              <a:t>nói</a:t>
            </a:r>
            <a:r>
              <a:rPr lang="en-US" b="1" dirty="0" smtClean="0">
                <a:latin typeface="Time new roman"/>
              </a:rPr>
              <a:t> </a:t>
            </a:r>
            <a:r>
              <a:rPr lang="en-US" b="1" dirty="0" err="1" smtClean="0">
                <a:latin typeface="Time new roman"/>
              </a:rPr>
              <a:t>tr</a:t>
            </a:r>
            <a:r>
              <a:rPr lang="vi-VN" b="1" dirty="0" smtClean="0">
                <a:latin typeface="Time new roman"/>
              </a:rPr>
              <a:t>ă</a:t>
            </a:r>
            <a:r>
              <a:rPr lang="en-US" b="1" dirty="0" err="1" smtClean="0">
                <a:latin typeface="Time new roman"/>
              </a:rPr>
              <a:t>ng</a:t>
            </a:r>
            <a:r>
              <a:rPr lang="en-US" b="1" dirty="0" smtClean="0">
                <a:latin typeface="Time new roman"/>
              </a:rPr>
              <a:t> ban </a:t>
            </a:r>
            <a:r>
              <a:rPr lang="vi-VN" b="1" dirty="0">
                <a:latin typeface="Time new roman"/>
              </a:rPr>
              <a:t>đêm </a:t>
            </a:r>
            <a:r>
              <a:rPr lang="vi-VN" b="1" dirty="0" err="1" smtClean="0">
                <a:latin typeface="Time new roman"/>
              </a:rPr>
              <a:t>rất</a:t>
            </a:r>
            <a:r>
              <a:rPr lang="vi-VN" b="1" dirty="0">
                <a:latin typeface="Time new roman"/>
              </a:rPr>
              <a:t> </a:t>
            </a:r>
            <a:r>
              <a:rPr lang="vi-VN" b="1" dirty="0" err="1" smtClean="0">
                <a:latin typeface="Time new roman"/>
              </a:rPr>
              <a:t>đẹp</a:t>
            </a:r>
            <a:r>
              <a:rPr lang="vi-VN" b="1" dirty="0">
                <a:latin typeface="Time new roman"/>
              </a:rPr>
              <a:t>, </a:t>
            </a:r>
            <a:r>
              <a:rPr lang="vi-VN" b="1" dirty="0" err="1" smtClean="0">
                <a:latin typeface="Time new roman"/>
              </a:rPr>
              <a:t>màu</a:t>
            </a:r>
            <a:r>
              <a:rPr lang="vi-VN" b="1" dirty="0">
                <a:latin typeface="Time new roman"/>
              </a:rPr>
              <a:t> trăng tươi </a:t>
            </a:r>
            <a:r>
              <a:rPr lang="vi-VN" b="1" dirty="0" err="1" smtClean="0">
                <a:latin typeface="Time new roman"/>
              </a:rPr>
              <a:t>rực</a:t>
            </a:r>
            <a:r>
              <a:rPr lang="vi-VN" b="1" dirty="0">
                <a:latin typeface="Time new roman"/>
              </a:rPr>
              <a:t> </a:t>
            </a:r>
            <a:r>
              <a:rPr lang="vi-VN" b="1" dirty="0" err="1" smtClean="0">
                <a:latin typeface="Time new roman"/>
              </a:rPr>
              <a:t>rỡ</a:t>
            </a:r>
            <a:r>
              <a:rPr lang="vi-VN" b="1" dirty="0" smtClean="0">
                <a:latin typeface="Time new roman"/>
              </a:rPr>
              <a:t>, long lanh</a:t>
            </a:r>
            <a:endParaRPr lang="vi-VN" b="1" dirty="0"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68151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1"/>
      <p:bldP spid="12300" grpId="2"/>
      <p:bldP spid="18" grpId="0"/>
      <p:bldP spid="19" grpId="0"/>
      <p:bldP spid="4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29"/>
          <p:cNvSpPr txBox="1"/>
          <p:nvPr/>
        </p:nvSpPr>
        <p:spPr>
          <a:xfrm>
            <a:off x="76200" y="171450"/>
            <a:ext cx="8930911" cy="8617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buFontTx/>
            </a:pPr>
            <a:r>
              <a:rPr lang="en-US" altLang="en-US" sz="24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Câu 3: Trong </a:t>
            </a:r>
            <a:r>
              <a:rPr lang="en-US" altLang="en-US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altLang="en-US" sz="24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khổ 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thơ tiếp theo, trăng được gắn với những gì, những ai?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444191" y="685621"/>
            <a:ext cx="2900346" cy="1323439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Trăng ơi... từ đâu đến?</a:t>
            </a:r>
            <a:b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Hay từ một sân chơi</a:t>
            </a:r>
            <a:b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Trăng bay như quả bóng</a:t>
            </a:r>
            <a:b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 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đá lên trời.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953000" y="1276350"/>
            <a:ext cx="762000" cy="1588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334000" y="1581150"/>
            <a:ext cx="838200" cy="1588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ài thơ:&amp;amp;quot; Trăng sáng&amp;amp;quot; | MN Đức Gi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17" y="1943100"/>
            <a:ext cx="4064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707763" y="1951753"/>
            <a:ext cx="4089779" cy="2963147"/>
            <a:chOff x="6277017" y="2602338"/>
            <a:chExt cx="5453039" cy="39508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600" b="51200" l="1800" r="9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53199" y="2602338"/>
              <a:ext cx="4548543" cy="39508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7017" y="4191000"/>
              <a:ext cx="5453039" cy="2362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583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6" grpId="1"/>
      <p:bldP spid="4" grpId="0"/>
      <p:bldP spid="4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Box 29"/>
          <p:cNvSpPr txBox="1"/>
          <p:nvPr/>
        </p:nvSpPr>
        <p:spPr>
          <a:xfrm>
            <a:off x="76200" y="171450"/>
            <a:ext cx="8930911" cy="8617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buFontTx/>
            </a:pPr>
            <a:r>
              <a:rPr lang="en-US" altLang="en-US" sz="24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Câu 3: Trong </a:t>
            </a:r>
            <a:r>
              <a:rPr lang="en-US" altLang="en-US" sz="2400" b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altLang="en-US" sz="2400" b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khổ 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thơ tiếp theo, trăng được gắn với những gì, những ai?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514600" y="895350"/>
            <a:ext cx="2900346" cy="1323439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/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Trăng ơi... từ đâu đến?</a:t>
            </a:r>
            <a:b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Hay từ một sân chơi</a:t>
            </a:r>
            <a:b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Trăng bay như quả bóng</a:t>
            </a:r>
            <a:b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 n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 đá lên trời.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038600" y="1504950"/>
            <a:ext cx="762000" cy="1588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343400" y="1809750"/>
            <a:ext cx="838200" cy="1588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Bài thơ:&amp;amp;quot; Trăng sáng&amp;amp;quot; | MN Đức Gia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6308"/>
            <a:ext cx="2057400" cy="150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3"/>
          <p:cNvGrpSpPr/>
          <p:nvPr/>
        </p:nvGrpSpPr>
        <p:grpSpPr>
          <a:xfrm>
            <a:off x="5562600" y="742950"/>
            <a:ext cx="2590800" cy="1981200"/>
            <a:chOff x="6277017" y="2602338"/>
            <a:chExt cx="4824725" cy="395086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600" b="51200" l="1800" r="99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53199" y="2602338"/>
              <a:ext cx="4548543" cy="395086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77017" y="4191000"/>
              <a:ext cx="4538639" cy="1966092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0" y="264795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buFontTx/>
            </a:pP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́ là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gần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gũi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chuyện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̉,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thiết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là mẹ, là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đội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hành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bảo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̣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vầng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là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vầng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dưới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mắt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nhìn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en-US" sz="2400" b="1" dirty="0">
              <a:solidFill>
                <a:srgbClr val="66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3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1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6" grpId="1"/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hú cuộ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1126" y="148207"/>
            <a:ext cx="3257550" cy="2443163"/>
          </a:xfrm>
          <a:prstGeom prst="rec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4" name="Content Placeholder 3" descr="hat-ru-con-ng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48207"/>
            <a:ext cx="3257550" cy="2443163"/>
          </a:xfrm>
          <a:prstGeom prst="rect">
            <a:avLst/>
          </a:prstGeom>
          <a:noFill/>
          <a:ln w="9525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22" name="Content Placeholder 17" descr="1544752151948_anh_tra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1126" y="2591370"/>
            <a:ext cx="3257550" cy="241782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00150" y="2591369"/>
            <a:ext cx="3257550" cy="244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090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4294967295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80" tIns="34290" rIns="68580" bIns="34290"/>
          <a:lstStyle/>
          <a:p>
            <a:pPr eaLnBrk="1" hangingPunct="1"/>
            <a:endParaRPr lang="vi-VN" smtClean="0"/>
          </a:p>
        </p:txBody>
      </p:sp>
      <p:pic>
        <p:nvPicPr>
          <p:cNvPr id="8196" name="Picture 4" descr="C:\Users\acc\Downloads\38dd63021e34e76abe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2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2343157"/>
            <a:ext cx="9144000" cy="242374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4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CHÀO MỪNG THẦY CÔ VỀ DỰ </a:t>
            </a:r>
            <a:r>
              <a:rPr lang="en-US" sz="41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GiỜ</a:t>
            </a:r>
            <a:r>
              <a:rPr lang="en-US" sz="4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 MÔN </a:t>
            </a:r>
          </a:p>
          <a:p>
            <a:pPr algn="ctr">
              <a:defRPr/>
            </a:pPr>
            <a:r>
              <a:rPr lang="en-US" sz="41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80008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TẬP ĐỌC  LỚP 4</a:t>
            </a:r>
          </a:p>
          <a:p>
            <a:pPr algn="ctr">
              <a:defRPr/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CÁC EM CHO MỘT TRÀNG VỖ TAY  THẬT TO NÀO!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959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9"/>
          <p:cNvSpPr txBox="1"/>
          <p:nvPr/>
        </p:nvSpPr>
        <p:spPr>
          <a:xfrm>
            <a:off x="228600" y="342900"/>
            <a:ext cx="8763000" cy="83099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 eaLnBrk="0" hangingPunct="0">
              <a:buFontTx/>
            </a:pP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2400" b="1" dirty="0" err="1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4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2" name="Hộp_Văn_Bản 1"/>
          <p:cNvSpPr txBox="1"/>
          <p:nvPr/>
        </p:nvSpPr>
        <p:spPr>
          <a:xfrm>
            <a:off x="609600" y="1276350"/>
            <a:ext cx="8153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Time new roman"/>
              </a:rPr>
              <a:t>Tác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giả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rất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yêu</a:t>
            </a:r>
            <a:r>
              <a:rPr lang="en-US" sz="2000" dirty="0" smtClean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tr</a:t>
            </a:r>
            <a:r>
              <a:rPr lang="vi-VN" sz="2000" dirty="0" smtClean="0">
                <a:latin typeface="Time new roman"/>
              </a:rPr>
              <a:t>ă</a:t>
            </a:r>
            <a:r>
              <a:rPr lang="en-US" sz="2000" dirty="0" err="1" smtClean="0">
                <a:latin typeface="Time new roman"/>
              </a:rPr>
              <a:t>ng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 smtClean="0">
                <a:latin typeface="Time new roman"/>
              </a:rPr>
              <a:t>yêu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quê</a:t>
            </a:r>
            <a:r>
              <a:rPr lang="en-US" sz="2000" dirty="0" smtClean="0">
                <a:latin typeface="Time new roman"/>
              </a:rPr>
              <a:t> h</a:t>
            </a:r>
            <a:r>
              <a:rPr lang="vi-VN" sz="2000" dirty="0" smtClean="0">
                <a:latin typeface="Time new roman"/>
              </a:rPr>
              <a:t>ươn</a:t>
            </a:r>
            <a:r>
              <a:rPr lang="en-US" sz="2000" dirty="0" smtClean="0">
                <a:latin typeface="Time new roman"/>
              </a:rPr>
              <a:t>g</a:t>
            </a:r>
            <a:r>
              <a:rPr lang="en-US" sz="2000" dirty="0">
                <a:latin typeface="Time new roman"/>
              </a:rPr>
              <a:t>, </a:t>
            </a:r>
            <a:r>
              <a:rPr lang="en-US" sz="2000" dirty="0" err="1" smtClean="0">
                <a:latin typeface="Time new roman"/>
              </a:rPr>
              <a:t>tự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hào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về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 smtClean="0">
                <a:latin typeface="Time new roman"/>
              </a:rPr>
              <a:t>quê</a:t>
            </a:r>
            <a:r>
              <a:rPr lang="en-US" sz="2000" dirty="0" smtClean="0">
                <a:latin typeface="Time new roman"/>
              </a:rPr>
              <a:t> h</a:t>
            </a:r>
            <a:r>
              <a:rPr lang="vi-VN" sz="2000" dirty="0" smtClean="0">
                <a:latin typeface="Time new roman"/>
              </a:rPr>
              <a:t>ươn</a:t>
            </a:r>
            <a:r>
              <a:rPr lang="en-US" sz="2000" dirty="0">
                <a:latin typeface="Time new roman"/>
              </a:rPr>
              <a:t>g </a:t>
            </a:r>
            <a:r>
              <a:rPr lang="en-US" sz="2000" dirty="0" err="1" smtClean="0">
                <a:latin typeface="Time new roman"/>
              </a:rPr>
              <a:t>của</a:t>
            </a:r>
            <a:r>
              <a:rPr lang="en-US" sz="2000" dirty="0">
                <a:latin typeface="Time new roman"/>
              </a:rPr>
              <a:t> </a:t>
            </a:r>
            <a:r>
              <a:rPr lang="en-US" sz="2000" dirty="0" err="1">
                <a:latin typeface="Time new roman"/>
              </a:rPr>
              <a:t>mình</a:t>
            </a:r>
            <a:endParaRPr lang="vi-VN" sz="2000" dirty="0">
              <a:latin typeface="Time new roman"/>
            </a:endParaRPr>
          </a:p>
        </p:txBody>
      </p:sp>
      <p:sp>
        <p:nvSpPr>
          <p:cNvPr id="6" name="Hộp_Văn_Bản 5"/>
          <p:cNvSpPr txBox="1"/>
          <p:nvPr/>
        </p:nvSpPr>
        <p:spPr>
          <a:xfrm>
            <a:off x="609600" y="1645682"/>
            <a:ext cx="2797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FF0000"/>
                </a:solidFill>
                <a:latin typeface="Time new roman"/>
              </a:rPr>
              <a:t>Ý</a:t>
            </a:r>
            <a:r>
              <a:rPr lang="en-US" sz="2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 new roman"/>
              </a:rPr>
              <a:t>khổ</a:t>
            </a:r>
            <a:r>
              <a:rPr lang="en-US" sz="2000" dirty="0">
                <a:solidFill>
                  <a:srgbClr val="FF0000"/>
                </a:solidFill>
                <a:latin typeface="Time new roman"/>
              </a:rPr>
              <a:t> 3,4,5,6 </a:t>
            </a:r>
            <a:r>
              <a:rPr lang="en-US" sz="2000" dirty="0" err="1" smtClean="0">
                <a:solidFill>
                  <a:srgbClr val="FF0000"/>
                </a:solidFill>
                <a:latin typeface="Time new roman"/>
              </a:rPr>
              <a:t>là</a:t>
            </a:r>
            <a:r>
              <a:rPr lang="en-US" sz="2000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 new roman"/>
              </a:rPr>
              <a:t>gì</a:t>
            </a:r>
            <a:r>
              <a:rPr lang="en-US" sz="2000" dirty="0">
                <a:solidFill>
                  <a:srgbClr val="FF0000"/>
                </a:solidFill>
                <a:latin typeface="Time new roman"/>
              </a:rPr>
              <a:t>?</a:t>
            </a:r>
            <a:endParaRPr lang="vi-VN" sz="2000" dirty="0">
              <a:solidFill>
                <a:srgbClr val="FF0000"/>
              </a:solidFill>
              <a:latin typeface="Time new roman"/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591402" y="2114550"/>
            <a:ext cx="809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Time new roman"/>
              </a:rPr>
              <a:t>Ý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khổ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3,4,5,6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tác</a:t>
            </a:r>
            <a:r>
              <a:rPr lang="en-US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 new roman"/>
              </a:rPr>
              <a:t>giả</a:t>
            </a:r>
            <a:r>
              <a:rPr lang="en-US" b="1" dirty="0" smtClean="0">
                <a:solidFill>
                  <a:srgbClr val="FF0000"/>
                </a:solidFill>
                <a:latin typeface="Time new roman"/>
              </a:rPr>
              <a:t> </a:t>
            </a:r>
            <a:r>
              <a:rPr lang="vi-VN" b="1" dirty="0">
                <a:solidFill>
                  <a:srgbClr val="FF0000"/>
                </a:solidFill>
                <a:latin typeface="Time new roman"/>
              </a:rPr>
              <a:t>đưa ra </a:t>
            </a:r>
            <a:r>
              <a:rPr lang="vi-VN" b="1" dirty="0" err="1" smtClean="0">
                <a:solidFill>
                  <a:srgbClr val="FF0000"/>
                </a:solidFill>
                <a:latin typeface="Time new roman"/>
              </a:rPr>
              <a:t>những</a:t>
            </a:r>
            <a:r>
              <a:rPr lang="vi-VN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vi-VN" b="1" dirty="0" err="1" smtClean="0">
                <a:solidFill>
                  <a:srgbClr val="FF0000"/>
                </a:solidFill>
                <a:latin typeface="Time new roman"/>
              </a:rPr>
              <a:t>sự</a:t>
            </a:r>
            <a:r>
              <a:rPr lang="vi-VN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vi-VN" b="1" dirty="0" err="1" smtClean="0">
                <a:solidFill>
                  <a:srgbClr val="FF0000"/>
                </a:solidFill>
                <a:latin typeface="Time new roman"/>
              </a:rPr>
              <a:t>vật</a:t>
            </a:r>
            <a:r>
              <a:rPr lang="vi-VN" b="1" dirty="0" smtClean="0">
                <a:solidFill>
                  <a:srgbClr val="FF0000"/>
                </a:solidFill>
                <a:latin typeface="Time new roman"/>
              </a:rPr>
              <a:t>, con </a:t>
            </a:r>
            <a:r>
              <a:rPr lang="vi-VN" b="1" dirty="0" err="1" smtClean="0">
                <a:solidFill>
                  <a:srgbClr val="FF0000"/>
                </a:solidFill>
                <a:latin typeface="Time new roman"/>
              </a:rPr>
              <a:t>người</a:t>
            </a:r>
            <a:r>
              <a:rPr lang="vi-VN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vi-VN" b="1" dirty="0" err="1" smtClean="0">
                <a:solidFill>
                  <a:srgbClr val="FF0000"/>
                </a:solidFill>
                <a:latin typeface="Time new roman"/>
              </a:rPr>
              <a:t>rất</a:t>
            </a:r>
            <a:r>
              <a:rPr lang="vi-VN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vi-VN" b="1" dirty="0" err="1" smtClean="0">
                <a:solidFill>
                  <a:srgbClr val="FF0000"/>
                </a:solidFill>
                <a:latin typeface="Time new roman"/>
              </a:rPr>
              <a:t>gần</a:t>
            </a:r>
            <a:r>
              <a:rPr lang="vi-VN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vi-VN" b="1" dirty="0" err="1" smtClean="0">
                <a:solidFill>
                  <a:srgbClr val="FF0000"/>
                </a:solidFill>
                <a:latin typeface="Time new roman"/>
              </a:rPr>
              <a:t>gũi</a:t>
            </a:r>
            <a:r>
              <a:rPr lang="vi-VN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vi-VN" b="1" dirty="0" err="1" smtClean="0">
                <a:solidFill>
                  <a:srgbClr val="FF0000"/>
                </a:solidFill>
                <a:latin typeface="Time new roman"/>
              </a:rPr>
              <a:t>với</a:t>
            </a:r>
            <a:r>
              <a:rPr lang="vi-VN" b="1" dirty="0">
                <a:solidFill>
                  <a:srgbClr val="FF0000"/>
                </a:solidFill>
                <a:latin typeface="Time new roman"/>
              </a:rPr>
              <a:t> </a:t>
            </a:r>
            <a:r>
              <a:rPr lang="vi-VN" b="1" dirty="0" err="1" smtClean="0">
                <a:solidFill>
                  <a:srgbClr val="FF0000"/>
                </a:solidFill>
                <a:latin typeface="Time new roman"/>
              </a:rPr>
              <a:t>trẻ</a:t>
            </a:r>
            <a:r>
              <a:rPr lang="vi-VN" b="1" dirty="0">
                <a:solidFill>
                  <a:srgbClr val="FF0000"/>
                </a:solidFill>
                <a:latin typeface="Time new roman"/>
              </a:rPr>
              <a:t> thơ</a:t>
            </a:r>
          </a:p>
        </p:txBody>
      </p:sp>
    </p:spTree>
    <p:extLst>
      <p:ext uri="{BB962C8B-B14F-4D97-AF65-F5344CB8AC3E}">
        <p14:creationId xmlns:p14="http://schemas.microsoft.com/office/powerpoint/2010/main" val="1979883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9951"/>
            <a:ext cx="9371013" cy="5143500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14"/>
          <p:cNvSpPr txBox="1">
            <a:spLocks noChangeArrowheads="1"/>
          </p:cNvSpPr>
          <p:nvPr/>
        </p:nvSpPr>
        <p:spPr bwMode="auto">
          <a:xfrm>
            <a:off x="3657600" y="160735"/>
            <a:ext cx="1600200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100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1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21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Box 11"/>
          <p:cNvSpPr txBox="1">
            <a:spLocks noChangeArrowheads="1"/>
          </p:cNvSpPr>
          <p:nvPr/>
        </p:nvSpPr>
        <p:spPr bwMode="auto">
          <a:xfrm>
            <a:off x="2362200" y="530304"/>
            <a:ext cx="3536950" cy="4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 </a:t>
            </a:r>
            <a:r>
              <a:rPr lang="vi-VN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Line 10"/>
          <p:cNvSpPr>
            <a:spLocks noChangeShapeType="1"/>
          </p:cNvSpPr>
          <p:nvPr/>
        </p:nvSpPr>
        <p:spPr bwMode="auto">
          <a:xfrm>
            <a:off x="3829050" y="1257300"/>
            <a:ext cx="0" cy="280035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vi-VN"/>
          </a:p>
        </p:txBody>
      </p:sp>
      <p:sp>
        <p:nvSpPr>
          <p:cNvPr id="17414" name="TextBox 20"/>
          <p:cNvSpPr txBox="1">
            <a:spLocks noChangeArrowheads="1"/>
          </p:cNvSpPr>
          <p:nvPr/>
        </p:nvSpPr>
        <p:spPr bwMode="auto">
          <a:xfrm>
            <a:off x="469900" y="1038225"/>
            <a:ext cx="3200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Box 5"/>
          <p:cNvSpPr txBox="1">
            <a:spLocks noChangeArrowheads="1"/>
          </p:cNvSpPr>
          <p:nvPr/>
        </p:nvSpPr>
        <p:spPr bwMode="auto">
          <a:xfrm>
            <a:off x="4267200" y="971550"/>
            <a:ext cx="3810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2. Tìm hiểu bài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6" name="TextBox 1"/>
          <p:cNvSpPr txBox="1">
            <a:spLocks noChangeArrowheads="1"/>
          </p:cNvSpPr>
          <p:nvPr/>
        </p:nvSpPr>
        <p:spPr bwMode="auto">
          <a:xfrm>
            <a:off x="57150" y="1424996"/>
            <a:ext cx="3352800" cy="1762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0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-l</a:t>
            </a:r>
            <a:r>
              <a:rPr lang="vi-V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endParaRPr lang="en-US" alt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altLang="en-US" sz="20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0" y="3143250"/>
            <a:ext cx="374650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nl-NL" altLang="en-US" sz="21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*Ngắt </a:t>
            </a:r>
            <a:r>
              <a:rPr lang="nl-NL" altLang="en-US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nghỉ th</a:t>
            </a:r>
            <a:r>
              <a:rPr lang="vi-VN" altLang="en-US" sz="21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nl-NL" altLang="en-US" sz="21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nl-NL" altLang="en-US" sz="21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355" y="3562108"/>
            <a:ext cx="378469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fr-FR" sz="2400" b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/ . . .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?/</a:t>
            </a:r>
            <a:endParaRPr 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Lửng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fr-FR" sz="2400" b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endParaRPr lang="en-US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Hộp_Văn_Bản 1"/>
          <p:cNvSpPr txBox="1"/>
          <p:nvPr/>
        </p:nvSpPr>
        <p:spPr>
          <a:xfrm>
            <a:off x="3962400" y="1476375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Giải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nghĩa</a:t>
            </a:r>
            <a:r>
              <a:rPr lang="en-US" dirty="0">
                <a:solidFill>
                  <a:srgbClr val="00B050"/>
                </a:solidFill>
                <a:latin typeface="Time new roman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Time new roman"/>
              </a:rPr>
              <a:t>từ</a:t>
            </a:r>
            <a:r>
              <a:rPr lang="en-US" dirty="0" smtClean="0">
                <a:solidFill>
                  <a:srgbClr val="00B050"/>
                </a:solidFill>
                <a:latin typeface="Time new roman"/>
              </a:rPr>
              <a:t>:</a:t>
            </a:r>
            <a:endParaRPr lang="vi-VN" dirty="0">
              <a:solidFill>
                <a:srgbClr val="00B050"/>
              </a:solidFill>
              <a:latin typeface="Time new roman"/>
            </a:endParaRPr>
          </a:p>
        </p:txBody>
      </p:sp>
      <p:sp>
        <p:nvSpPr>
          <p:cNvPr id="12" name="Rectangle 13"/>
          <p:cNvSpPr/>
          <p:nvPr/>
        </p:nvSpPr>
        <p:spPr>
          <a:xfrm>
            <a:off x="4038600" y="3486151"/>
            <a:ext cx="5257800" cy="161582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anchor="t" anchorCtr="0">
            <a:spAutoFit/>
          </a:bodyPr>
          <a:lstStyle/>
          <a:p>
            <a:pPr algn="just">
              <a:buFontTx/>
            </a:pPr>
            <a:r>
              <a:rPr lang="en-US" altLang="en-US" sz="27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</a:p>
          <a:p>
            <a:pPr algn="just">
              <a:buFontTx/>
            </a:pPr>
            <a:r>
              <a:rPr lang="en-US" alt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 thể hiện tình cảm yêu mến, sự gần gũi với trăng và tình yêu quê hương, đất nước của tác giả.</a:t>
            </a:r>
          </a:p>
        </p:txBody>
      </p:sp>
      <p:sp>
        <p:nvSpPr>
          <p:cNvPr id="13" name="Hộp_Văn_Bản 12"/>
          <p:cNvSpPr txBox="1"/>
          <p:nvPr/>
        </p:nvSpPr>
        <p:spPr>
          <a:xfrm>
            <a:off x="3829050" y="1770772"/>
            <a:ext cx="5549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Time new roman"/>
              </a:rPr>
              <a:t>Ý</a:t>
            </a:r>
            <a:r>
              <a:rPr lang="en-US" b="1" dirty="0">
                <a:latin typeface="Time new roman"/>
              </a:rPr>
              <a:t> </a:t>
            </a:r>
            <a:r>
              <a:rPr lang="en-US" b="1" dirty="0" err="1" smtClean="0">
                <a:latin typeface="Time new roman"/>
              </a:rPr>
              <a:t>khổ</a:t>
            </a:r>
            <a:r>
              <a:rPr lang="en-US" b="1" dirty="0" smtClean="0">
                <a:latin typeface="Time new roman"/>
              </a:rPr>
              <a:t> </a:t>
            </a:r>
            <a:r>
              <a:rPr lang="en-US" b="1" dirty="0" err="1" smtClean="0">
                <a:latin typeface="Time new roman"/>
              </a:rPr>
              <a:t>th</a:t>
            </a:r>
            <a:r>
              <a:rPr lang="vi-VN" b="1" dirty="0" smtClean="0">
                <a:latin typeface="Time new roman"/>
              </a:rPr>
              <a:t>ơ</a:t>
            </a:r>
            <a:r>
              <a:rPr lang="en-US" b="1" dirty="0">
                <a:latin typeface="Time new roman"/>
              </a:rPr>
              <a:t> 1,2 </a:t>
            </a:r>
            <a:r>
              <a:rPr lang="en-US" b="1" dirty="0" err="1" smtClean="0">
                <a:latin typeface="Time new roman"/>
              </a:rPr>
              <a:t>nói</a:t>
            </a:r>
            <a:r>
              <a:rPr lang="en-US" b="1" dirty="0" smtClean="0">
                <a:latin typeface="Time new roman"/>
              </a:rPr>
              <a:t> </a:t>
            </a:r>
            <a:r>
              <a:rPr lang="en-US" b="1" dirty="0" err="1" smtClean="0">
                <a:latin typeface="Time new roman"/>
              </a:rPr>
              <a:t>tr</a:t>
            </a:r>
            <a:r>
              <a:rPr lang="vi-VN" b="1" dirty="0" smtClean="0">
                <a:latin typeface="Time new roman"/>
              </a:rPr>
              <a:t>ă</a:t>
            </a:r>
            <a:r>
              <a:rPr lang="en-US" b="1" dirty="0" err="1" smtClean="0">
                <a:latin typeface="Time new roman"/>
              </a:rPr>
              <a:t>ng</a:t>
            </a:r>
            <a:r>
              <a:rPr lang="en-US" b="1" dirty="0" smtClean="0">
                <a:latin typeface="Time new roman"/>
              </a:rPr>
              <a:t> ban </a:t>
            </a:r>
            <a:r>
              <a:rPr lang="vi-VN" b="1" dirty="0">
                <a:latin typeface="Time new roman"/>
              </a:rPr>
              <a:t>đêm </a:t>
            </a:r>
            <a:r>
              <a:rPr lang="vi-VN" b="1" dirty="0" err="1" smtClean="0">
                <a:latin typeface="Time new roman"/>
              </a:rPr>
              <a:t>rất</a:t>
            </a:r>
            <a:r>
              <a:rPr lang="vi-VN" b="1" dirty="0">
                <a:latin typeface="Time new roman"/>
              </a:rPr>
              <a:t> </a:t>
            </a:r>
            <a:r>
              <a:rPr lang="vi-VN" b="1" dirty="0" err="1" smtClean="0">
                <a:latin typeface="Time new roman"/>
              </a:rPr>
              <a:t>đẹp</a:t>
            </a:r>
            <a:r>
              <a:rPr lang="vi-VN" b="1" dirty="0">
                <a:latin typeface="Time new roman"/>
              </a:rPr>
              <a:t>, </a:t>
            </a:r>
            <a:r>
              <a:rPr lang="vi-VN" b="1" dirty="0" err="1" smtClean="0">
                <a:latin typeface="Time new roman"/>
              </a:rPr>
              <a:t>màu</a:t>
            </a:r>
            <a:r>
              <a:rPr lang="vi-VN" b="1" dirty="0">
                <a:latin typeface="Time new roman"/>
              </a:rPr>
              <a:t> trăng tươi </a:t>
            </a:r>
            <a:r>
              <a:rPr lang="vi-VN" b="1" dirty="0" err="1" smtClean="0">
                <a:latin typeface="Time new roman"/>
              </a:rPr>
              <a:t>rực</a:t>
            </a:r>
            <a:r>
              <a:rPr lang="vi-VN" b="1" dirty="0">
                <a:latin typeface="Time new roman"/>
              </a:rPr>
              <a:t> </a:t>
            </a:r>
            <a:r>
              <a:rPr lang="vi-VN" b="1" dirty="0" err="1" smtClean="0">
                <a:latin typeface="Time new roman"/>
              </a:rPr>
              <a:t>rỡ</a:t>
            </a:r>
            <a:r>
              <a:rPr lang="vi-VN" b="1" dirty="0" smtClean="0">
                <a:latin typeface="Time new roman"/>
              </a:rPr>
              <a:t>, long lanh</a:t>
            </a:r>
            <a:endParaRPr lang="vi-VN" b="1" dirty="0">
              <a:latin typeface="Time new roman"/>
            </a:endParaRPr>
          </a:p>
        </p:txBody>
      </p:sp>
      <p:sp>
        <p:nvSpPr>
          <p:cNvPr id="14" name="Hộp_Văn_Bản 13"/>
          <p:cNvSpPr txBox="1"/>
          <p:nvPr/>
        </p:nvSpPr>
        <p:spPr>
          <a:xfrm>
            <a:off x="3886200" y="2417103"/>
            <a:ext cx="5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smtClean="0">
                <a:latin typeface="Time new roman"/>
              </a:rPr>
              <a:t>Ý</a:t>
            </a:r>
            <a:r>
              <a:rPr lang="en-US" b="1" dirty="0">
                <a:latin typeface="Time new roman"/>
              </a:rPr>
              <a:t> </a:t>
            </a:r>
            <a:r>
              <a:rPr lang="en-US" b="1" dirty="0" err="1" smtClean="0">
                <a:latin typeface="Time new roman"/>
              </a:rPr>
              <a:t>khổ</a:t>
            </a:r>
            <a:r>
              <a:rPr lang="en-US" b="1" dirty="0">
                <a:latin typeface="Time new roman"/>
              </a:rPr>
              <a:t> 3,4,5,6 </a:t>
            </a:r>
            <a:r>
              <a:rPr lang="en-US" b="1" dirty="0" err="1" smtClean="0">
                <a:latin typeface="Time new roman"/>
              </a:rPr>
              <a:t>tác</a:t>
            </a:r>
            <a:r>
              <a:rPr lang="en-US" b="1" dirty="0">
                <a:latin typeface="Time new roman"/>
              </a:rPr>
              <a:t> </a:t>
            </a:r>
            <a:r>
              <a:rPr lang="en-US" b="1" dirty="0" err="1" smtClean="0">
                <a:latin typeface="Time new roman"/>
              </a:rPr>
              <a:t>giả</a:t>
            </a:r>
            <a:r>
              <a:rPr lang="en-US" b="1" dirty="0" smtClean="0">
                <a:latin typeface="Time new roman"/>
              </a:rPr>
              <a:t> </a:t>
            </a:r>
            <a:r>
              <a:rPr lang="vi-VN" b="1" dirty="0">
                <a:latin typeface="Time new roman"/>
              </a:rPr>
              <a:t>đưa ra </a:t>
            </a:r>
            <a:r>
              <a:rPr lang="vi-VN" b="1" dirty="0" err="1" smtClean="0">
                <a:latin typeface="Time new roman"/>
              </a:rPr>
              <a:t>những</a:t>
            </a:r>
            <a:r>
              <a:rPr lang="vi-VN" b="1" dirty="0">
                <a:latin typeface="Time new roman"/>
              </a:rPr>
              <a:t> </a:t>
            </a:r>
            <a:r>
              <a:rPr lang="vi-VN" b="1" dirty="0" err="1" smtClean="0">
                <a:latin typeface="Time new roman"/>
              </a:rPr>
              <a:t>sự</a:t>
            </a:r>
            <a:r>
              <a:rPr lang="vi-VN" b="1" dirty="0">
                <a:latin typeface="Time new roman"/>
              </a:rPr>
              <a:t> </a:t>
            </a:r>
            <a:r>
              <a:rPr lang="vi-VN" b="1" dirty="0" err="1" smtClean="0">
                <a:latin typeface="Time new roman"/>
              </a:rPr>
              <a:t>vật</a:t>
            </a:r>
            <a:r>
              <a:rPr lang="vi-VN" b="1" dirty="0" smtClean="0">
                <a:latin typeface="Time new roman"/>
              </a:rPr>
              <a:t>, con </a:t>
            </a:r>
            <a:r>
              <a:rPr lang="vi-VN" b="1" dirty="0" err="1" smtClean="0">
                <a:latin typeface="Time new roman"/>
              </a:rPr>
              <a:t>người</a:t>
            </a:r>
            <a:r>
              <a:rPr lang="vi-VN" b="1" dirty="0">
                <a:latin typeface="Time new roman"/>
              </a:rPr>
              <a:t> </a:t>
            </a:r>
            <a:r>
              <a:rPr lang="vi-VN" b="1" dirty="0" err="1" smtClean="0">
                <a:latin typeface="Time new roman"/>
              </a:rPr>
              <a:t>rất</a:t>
            </a:r>
            <a:r>
              <a:rPr lang="vi-VN" b="1" dirty="0">
                <a:latin typeface="Time new roman"/>
              </a:rPr>
              <a:t> </a:t>
            </a:r>
            <a:r>
              <a:rPr lang="vi-VN" b="1" dirty="0" err="1" smtClean="0">
                <a:latin typeface="Time new roman"/>
              </a:rPr>
              <a:t>gần</a:t>
            </a:r>
            <a:r>
              <a:rPr lang="vi-VN" b="1" dirty="0">
                <a:latin typeface="Time new roman"/>
              </a:rPr>
              <a:t> </a:t>
            </a:r>
            <a:r>
              <a:rPr lang="vi-VN" b="1" dirty="0" err="1" smtClean="0">
                <a:latin typeface="Time new roman"/>
              </a:rPr>
              <a:t>gũi</a:t>
            </a:r>
            <a:r>
              <a:rPr lang="vi-VN" b="1" dirty="0">
                <a:latin typeface="Time new roman"/>
              </a:rPr>
              <a:t> </a:t>
            </a:r>
            <a:r>
              <a:rPr lang="vi-VN" b="1" dirty="0" err="1" smtClean="0">
                <a:latin typeface="Time new roman"/>
              </a:rPr>
              <a:t>với</a:t>
            </a:r>
            <a:r>
              <a:rPr lang="vi-VN" b="1" dirty="0">
                <a:latin typeface="Time new roman"/>
              </a:rPr>
              <a:t> </a:t>
            </a:r>
            <a:r>
              <a:rPr lang="vi-VN" b="1" dirty="0" err="1" smtClean="0">
                <a:latin typeface="Time new roman"/>
              </a:rPr>
              <a:t>trẻ</a:t>
            </a:r>
            <a:r>
              <a:rPr lang="vi-VN" b="1" dirty="0">
                <a:latin typeface="Time new roman"/>
              </a:rPr>
              <a:t> thơ</a:t>
            </a:r>
          </a:p>
        </p:txBody>
      </p:sp>
    </p:spTree>
    <p:extLst>
      <p:ext uri="{BB962C8B-B14F-4D97-AF65-F5344CB8AC3E}">
        <p14:creationId xmlns:p14="http://schemas.microsoft.com/office/powerpoint/2010/main" val="3727932924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 animBg="1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9" descr="2394323cwomnsprq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2514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1756773k3idbu3mj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06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1756773k3idbu3mj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85950" y="2514600"/>
            <a:ext cx="4514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1756773k3idbu3mj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5100" y="2514600"/>
            <a:ext cx="4514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2394323cwomnsprq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"/>
            <a:ext cx="1981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47799" y="971551"/>
            <a:ext cx="6519735" cy="173124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3: ĐỌC DIỄN </a:t>
            </a:r>
            <a:r>
              <a:rPr lang="vi-V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CẢM 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996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6" name="Content Placeholder 17" descr="doc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858000" y="1807529"/>
            <a:ext cx="1928182" cy="3263504"/>
          </a:xfrm>
        </p:spPr>
      </p:pic>
      <p:sp>
        <p:nvSpPr>
          <p:cNvPr id="22530" name="Text Box 3"/>
          <p:cNvSpPr txBox="1"/>
          <p:nvPr/>
        </p:nvSpPr>
        <p:spPr>
          <a:xfrm>
            <a:off x="1771651" y="1435894"/>
            <a:ext cx="3940502" cy="3000821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eaLnBrk="0" hangingPunct="0">
              <a:buFontTx/>
            </a:pPr>
            <a:r>
              <a:rPr lang="en-US" altLang="en-US" sz="2100" b="1" dirty="0">
                <a:cs typeface="Times New Roman" panose="02020603050405020304" pitchFamily="18" charset="0"/>
              </a:rPr>
              <a:t>Trăng ơi... </a:t>
            </a:r>
            <a:r>
              <a:rPr lang="en-US" altLang="en-US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từ đâu đến?</a:t>
            </a:r>
            <a:br>
              <a:rPr lang="en-US" altLang="en-US" sz="21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US" altLang="en-US" sz="2100" b="1" dirty="0">
                <a:cs typeface="Times New Roman" panose="02020603050405020304" pitchFamily="18" charset="0"/>
              </a:rPr>
              <a:t>Hay từ cánh rừng xa</a:t>
            </a:r>
            <a:br>
              <a:rPr lang="en-US" altLang="en-US" sz="2100" b="1" dirty="0">
                <a:cs typeface="Times New Roman" panose="02020603050405020304" pitchFamily="18" charset="0"/>
              </a:rPr>
            </a:br>
            <a:r>
              <a:rPr lang="en-US" altLang="en-US" sz="2100" b="1" dirty="0">
                <a:cs typeface="Times New Roman" panose="02020603050405020304" pitchFamily="18" charset="0"/>
              </a:rPr>
              <a:t>Trăng </a:t>
            </a:r>
            <a:r>
              <a:rPr lang="en-US" altLang="en-US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hồng</a:t>
            </a:r>
            <a:r>
              <a:rPr lang="en-US" altLang="en-US" sz="2100" b="1" dirty="0">
                <a:cs typeface="Times New Roman" panose="02020603050405020304" pitchFamily="18" charset="0"/>
              </a:rPr>
              <a:t> như </a:t>
            </a:r>
            <a:r>
              <a:rPr lang="en-US" altLang="en-US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quả chín</a:t>
            </a:r>
            <a:r>
              <a:rPr lang="en-US" altLang="en-US" sz="2100" b="1" dirty="0">
                <a:cs typeface="Times New Roman" panose="02020603050405020304" pitchFamily="18" charset="0"/>
              </a:rPr>
              <a:t/>
            </a:r>
            <a:br>
              <a:rPr lang="en-US" altLang="en-US" sz="2100" b="1" dirty="0">
                <a:cs typeface="Times New Roman" panose="02020603050405020304" pitchFamily="18" charset="0"/>
              </a:rPr>
            </a:br>
            <a:r>
              <a:rPr lang="en-US" altLang="en-US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Lửng lơ </a:t>
            </a:r>
            <a:r>
              <a:rPr lang="en-US" altLang="en-US" sz="2100" b="1" dirty="0">
                <a:cs typeface="Times New Roman" panose="02020603050405020304" pitchFamily="18" charset="0"/>
              </a:rPr>
              <a:t>lên trước nh</a:t>
            </a:r>
            <a:r>
              <a:rPr lang="en-US" altLang="en-US" sz="2100" b="1" dirty="0"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sz="2100" b="1" dirty="0">
                <a:cs typeface="Times New Roman" panose="02020603050405020304" pitchFamily="18" charset="0"/>
              </a:rPr>
              <a:t>.          </a:t>
            </a:r>
            <a:br>
              <a:rPr lang="en-US" altLang="en-US" sz="2100" b="1" dirty="0">
                <a:cs typeface="Times New Roman" panose="02020603050405020304" pitchFamily="18" charset="0"/>
              </a:rPr>
            </a:br>
            <a:r>
              <a:rPr lang="en-US" altLang="en-US" sz="2100" b="1" dirty="0">
                <a:cs typeface="Times New Roman" panose="02020603050405020304" pitchFamily="18" charset="0"/>
              </a:rPr>
              <a:t/>
            </a:r>
            <a:br>
              <a:rPr lang="en-US" altLang="en-US" sz="2100" b="1" dirty="0">
                <a:cs typeface="Times New Roman" panose="02020603050405020304" pitchFamily="18" charset="0"/>
              </a:rPr>
            </a:br>
            <a:r>
              <a:rPr lang="en-US" altLang="en-US" sz="2100" b="1" dirty="0">
                <a:cs typeface="Times New Roman" panose="02020603050405020304" pitchFamily="18" charset="0"/>
              </a:rPr>
              <a:t>Trăng ơi... </a:t>
            </a:r>
            <a:r>
              <a:rPr lang="en-US" altLang="en-US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từ đâu đến?</a:t>
            </a:r>
            <a:br>
              <a:rPr lang="en-US" altLang="en-US" sz="2100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US" altLang="en-US" sz="2100" b="1" dirty="0">
                <a:cs typeface="Times New Roman" panose="02020603050405020304" pitchFamily="18" charset="0"/>
              </a:rPr>
              <a:t>Hay biển xanh </a:t>
            </a:r>
            <a:r>
              <a:rPr lang="en-US" altLang="en-US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diệu kì</a:t>
            </a:r>
            <a:r>
              <a:rPr lang="en-US" altLang="en-US" sz="2100" b="1" dirty="0">
                <a:cs typeface="Times New Roman" panose="02020603050405020304" pitchFamily="18" charset="0"/>
              </a:rPr>
              <a:t/>
            </a:r>
            <a:br>
              <a:rPr lang="en-US" altLang="en-US" sz="2100" b="1" dirty="0">
                <a:cs typeface="Times New Roman" panose="02020603050405020304" pitchFamily="18" charset="0"/>
              </a:rPr>
            </a:br>
            <a:r>
              <a:rPr lang="en-US" altLang="en-US" sz="2100" b="1" dirty="0">
                <a:cs typeface="Times New Roman" panose="02020603050405020304" pitchFamily="18" charset="0"/>
              </a:rPr>
              <a:t>Trăng tròn như </a:t>
            </a:r>
            <a:r>
              <a:rPr lang="en-US" altLang="en-US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mắt cá</a:t>
            </a:r>
            <a:r>
              <a:rPr lang="en-US" altLang="en-US" sz="2100" b="1" dirty="0">
                <a:cs typeface="Times New Roman" panose="02020603050405020304" pitchFamily="18" charset="0"/>
              </a:rPr>
              <a:t/>
            </a:r>
            <a:br>
              <a:rPr lang="en-US" altLang="en-US" sz="2100" b="1" dirty="0">
                <a:cs typeface="Times New Roman" panose="02020603050405020304" pitchFamily="18" charset="0"/>
              </a:rPr>
            </a:br>
            <a:r>
              <a:rPr lang="en-US" altLang="en-US" sz="2100" b="1" dirty="0">
                <a:cs typeface="Times New Roman" panose="02020603050405020304" pitchFamily="18" charset="0"/>
              </a:rPr>
              <a:t>Chẳng bao giờ </a:t>
            </a:r>
            <a:r>
              <a:rPr lang="en-US" altLang="en-US" sz="2100" b="1" dirty="0">
                <a:solidFill>
                  <a:srgbClr val="0070C0"/>
                </a:solidFill>
                <a:cs typeface="Times New Roman" panose="02020603050405020304" pitchFamily="18" charset="0"/>
              </a:rPr>
              <a:t>chớp mi.</a:t>
            </a:r>
            <a:endParaRPr lang="en-US" altLang="zh-CN" sz="21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400425" y="1809750"/>
            <a:ext cx="135969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2" name="Group 14"/>
          <p:cNvGrpSpPr/>
          <p:nvPr/>
        </p:nvGrpSpPr>
        <p:grpSpPr>
          <a:xfrm>
            <a:off x="1382314" y="196675"/>
            <a:ext cx="6301979" cy="742950"/>
            <a:chOff x="540" y="420"/>
            <a:chExt cx="13233" cy="1560"/>
          </a:xfrm>
        </p:grpSpPr>
        <p:sp>
          <p:nvSpPr>
            <p:cNvPr id="12" name="Rounded Rectangle 11"/>
            <p:cNvSpPr/>
            <p:nvPr/>
          </p:nvSpPr>
          <p:spPr>
            <a:xfrm>
              <a:off x="1170" y="615"/>
              <a:ext cx="12603" cy="1080"/>
            </a:xfrm>
            <a:prstGeom prst="roundRect">
              <a:avLst/>
            </a:prstGeom>
            <a:solidFill>
              <a:srgbClr val="FFC00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 hangingPunct="0"/>
              <a:r>
                <a:rPr lang="en-US" altLang="en-US" sz="21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</a:t>
              </a:r>
            </a:p>
            <a:p>
              <a:pPr eaLnBrk="0" hangingPunct="0"/>
              <a:r>
                <a:rPr lang="en-US" altLang="en-US" sz="21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</a:t>
              </a:r>
              <a:r>
                <a:rPr lang="en-US" altLang="en-US" sz="24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Đọc diễn cảm v</a:t>
              </a:r>
              <a:r>
                <a:rPr lang="en-US" altLang="en-US" sz="2400" b="1" noProof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à</a:t>
              </a:r>
              <a:r>
                <a:rPr lang="en-US" altLang="en-US" sz="24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học thuộc lòng</a:t>
              </a:r>
              <a:endParaRPr lang="en-US" altLang="en-US" sz="24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hangingPunct="0"/>
              <a:endParaRPr lang="en-US" sz="2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0" y="420"/>
              <a:ext cx="1560" cy="15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sz="135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20" y="600"/>
              <a:ext cx="1200" cy="1200"/>
            </a:xfrm>
            <a:prstGeom prst="ellipse">
              <a:avLst/>
            </a:prstGeom>
            <a:solidFill>
              <a:srgbClr val="92D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sz="2700" b="1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2601515" y="2419350"/>
            <a:ext cx="69056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857375" y="2721769"/>
            <a:ext cx="94297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292078" y="3357563"/>
            <a:ext cx="13561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741902" y="3714750"/>
            <a:ext cx="83105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45116" y="4400550"/>
            <a:ext cx="8382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42" name="Content Placeholder 1" descr="sach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9487" y="195262"/>
            <a:ext cx="709613" cy="57626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6" name="Straight Connector 18"/>
          <p:cNvCxnSpPr/>
          <p:nvPr/>
        </p:nvCxnSpPr>
        <p:spPr>
          <a:xfrm>
            <a:off x="4069556" y="2436694"/>
            <a:ext cx="8834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690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12607" y="64294"/>
            <a:ext cx="5462588" cy="724853"/>
            <a:chOff x="1406" y="135"/>
            <a:chExt cx="11470" cy="1522"/>
          </a:xfrm>
        </p:grpSpPr>
        <p:sp>
          <p:nvSpPr>
            <p:cNvPr id="7" name="Flowchart: Terminator 6"/>
            <p:cNvSpPr/>
            <p:nvPr/>
          </p:nvSpPr>
          <p:spPr>
            <a:xfrm>
              <a:off x="2040" y="393"/>
              <a:ext cx="10836" cy="960"/>
            </a:xfrm>
            <a:prstGeom prst="flowChartTerminator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1406" y="135"/>
              <a:ext cx="1522" cy="1522"/>
            </a:xfrm>
            <a:prstGeom prst="ellipse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17" name="Text Box 2"/>
            <p:cNvSpPr txBox="1"/>
            <p:nvPr/>
          </p:nvSpPr>
          <p:spPr>
            <a:xfrm>
              <a:off x="3555" y="428"/>
              <a:ext cx="8760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buFont typeface="Arial" panose="020B0604020202020204" pitchFamily="34" charset="0"/>
              </a:pPr>
              <a:r>
                <a:rPr lang="en-US" alt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Trăng ơi... từ đâu đến?</a:t>
              </a:r>
              <a:endPara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218" name="Rectangle 8"/>
          <p:cNvSpPr/>
          <p:nvPr/>
        </p:nvSpPr>
        <p:spPr>
          <a:xfrm>
            <a:off x="1657350" y="851446"/>
            <a:ext cx="2800350" cy="4154984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b="1" dirty="0" err="1">
                <a:cs typeface="Times New Roman" panose="02020603050405020304" pitchFamily="18" charset="0"/>
              </a:rPr>
              <a:t>Trăng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ơi</a:t>
            </a:r>
            <a:r>
              <a:rPr lang="en-US" altLang="en-US" b="1" dirty="0">
                <a:cs typeface="Times New Roman" panose="02020603050405020304" pitchFamily="18" charset="0"/>
              </a:rPr>
              <a:t>...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đâu</a:t>
            </a: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?</a:t>
            </a:r>
            <a:b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cs typeface="Times New Roman" panose="02020603050405020304" pitchFamily="18" charset="0"/>
              </a:rPr>
              <a:t>Hay </a:t>
            </a:r>
            <a:r>
              <a:rPr lang="en-US" altLang="en-US" b="1" dirty="0" err="1"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cánh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rừng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xa</a:t>
            </a:r>
            <a:r>
              <a:rPr lang="en-US" altLang="en-US" b="1" dirty="0"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cs typeface="Times New Roman" panose="02020603050405020304" pitchFamily="18" charset="0"/>
              </a:rPr>
            </a:br>
            <a:r>
              <a:rPr lang="en-US" altLang="en-US" b="1" dirty="0" err="1">
                <a:cs typeface="Times New Roman" panose="02020603050405020304" pitchFamily="18" charset="0"/>
              </a:rPr>
              <a:t>Trăng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hồng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quả</a:t>
            </a: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chín</a:t>
            </a:r>
            <a:r>
              <a:rPr lang="en-US" altLang="en-US" b="1" dirty="0"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cs typeface="Times New Roman" panose="02020603050405020304" pitchFamily="18" charset="0"/>
              </a:rPr>
            </a:b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Lửng</a:t>
            </a: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lơ</a:t>
            </a: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lên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trước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nh</a:t>
            </a:r>
            <a:r>
              <a:rPr lang="en-US" altLang="en-US" b="1" dirty="0" err="1"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b="1" dirty="0">
                <a:cs typeface="Times New Roman" panose="02020603050405020304" pitchFamily="18" charset="0"/>
              </a:rPr>
              <a:t>.          </a:t>
            </a:r>
            <a:br>
              <a:rPr lang="en-US" altLang="en-US" b="1" dirty="0">
                <a:cs typeface="Times New Roman" panose="02020603050405020304" pitchFamily="18" charset="0"/>
              </a:rPr>
            </a:br>
            <a:r>
              <a:rPr lang="en-US" altLang="en-US" b="1" dirty="0"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cs typeface="Times New Roman" panose="02020603050405020304" pitchFamily="18" charset="0"/>
              </a:rPr>
            </a:br>
            <a:r>
              <a:rPr lang="en-US" altLang="en-US" b="1" dirty="0" err="1">
                <a:cs typeface="Times New Roman" panose="02020603050405020304" pitchFamily="18" charset="0"/>
              </a:rPr>
              <a:t>Trăng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ơi</a:t>
            </a:r>
            <a:r>
              <a:rPr lang="en-US" altLang="en-US" b="1" dirty="0">
                <a:cs typeface="Times New Roman" panose="02020603050405020304" pitchFamily="18" charset="0"/>
              </a:rPr>
              <a:t>...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đâu</a:t>
            </a: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đến</a:t>
            </a: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?</a:t>
            </a:r>
            <a:b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US" altLang="en-US" b="1" dirty="0">
                <a:cs typeface="Times New Roman" panose="02020603050405020304" pitchFamily="18" charset="0"/>
              </a:rPr>
              <a:t>Hay </a:t>
            </a:r>
            <a:r>
              <a:rPr lang="en-US" altLang="en-US" b="1" dirty="0" err="1">
                <a:cs typeface="Times New Roman" panose="02020603050405020304" pitchFamily="18" charset="0"/>
              </a:rPr>
              <a:t>biển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xanh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diệu</a:t>
            </a: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kì</a:t>
            </a:r>
            <a:r>
              <a:rPr lang="en-US" altLang="en-US" b="1" dirty="0"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cs typeface="Times New Roman" panose="02020603050405020304" pitchFamily="18" charset="0"/>
              </a:rPr>
            </a:br>
            <a:r>
              <a:rPr lang="en-US" altLang="en-US" b="1" dirty="0" err="1">
                <a:cs typeface="Times New Roman" panose="02020603050405020304" pitchFamily="18" charset="0"/>
              </a:rPr>
              <a:t>Trăng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tròn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như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mắt</a:t>
            </a: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cá</a:t>
            </a:r>
            <a:r>
              <a:rPr lang="en-US" altLang="en-US" b="1" dirty="0"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cs typeface="Times New Roman" panose="02020603050405020304" pitchFamily="18" charset="0"/>
              </a:rPr>
            </a:br>
            <a:r>
              <a:rPr lang="en-US" altLang="en-US" b="1" dirty="0" err="1">
                <a:cs typeface="Times New Roman" panose="02020603050405020304" pitchFamily="18" charset="0"/>
              </a:rPr>
              <a:t>Chẳng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bao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giờ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chớp</a:t>
            </a:r>
            <a:r>
              <a:rPr lang="en-US" altLang="en-US" b="1" dirty="0">
                <a:solidFill>
                  <a:srgbClr val="0070C0"/>
                </a:solidFill>
                <a:cs typeface="Times New Roman" panose="02020603050405020304" pitchFamily="18" charset="0"/>
              </a:rPr>
              <a:t> mi.</a:t>
            </a:r>
            <a:endParaRPr lang="en-US" altLang="zh-CN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en-US" altLang="en-US" dirty="0" smtClean="0">
                <a:latin typeface="Time new roman"/>
                <a:cs typeface="Times New Roman" pitchFamily="18" charset="0"/>
              </a:rPr>
              <a:t>  </a:t>
            </a: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từ đâu đến?</a:t>
            </a:r>
            <a:b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một 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sân chơi</a:t>
            </a: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bay như 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quả bóng</a:t>
            </a:r>
            <a:b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Bạn n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o đá lên trời.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endParaRPr lang="en-US" altLang="en-US" dirty="0">
              <a:latin typeface="Time new roman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219" name="Rectangle 8"/>
          <p:cNvSpPr/>
          <p:nvPr/>
        </p:nvSpPr>
        <p:spPr>
          <a:xfrm>
            <a:off x="4743450" y="713542"/>
            <a:ext cx="3143250" cy="4431983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sz="900" dirty="0">
                <a:cs typeface="Times New Roman" pitchFamily="18" charset="0"/>
              </a:rPr>
              <a:t/>
            </a:r>
            <a:br>
              <a:rPr lang="en-US" altLang="en-US" sz="900" dirty="0"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từ đâu đến?</a:t>
            </a:r>
            <a:b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lời mẹ ru</a:t>
            </a: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Thương Cuội không được học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Hú gọi trâu đến giờ!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từ đâu đến?</a:t>
            </a:r>
            <a:b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đường h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nh quân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soi 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chú bộ đội</a:t>
            </a:r>
            <a:b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V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soi v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ng 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góc sân.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từ đâu... 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từ đâu?</a:t>
            </a:r>
            <a:b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đi </a:t>
            </a: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khắp mọi miền</a:t>
            </a: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ơi, có nơi n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o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solidFill>
                  <a:srgbClr val="0070C0"/>
                </a:solidFill>
                <a:latin typeface="Time new roman"/>
                <a:cs typeface="Times New Roman" pitchFamily="18" charset="0"/>
              </a:rPr>
              <a:t>Sáng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 hơn đất nước em...</a:t>
            </a:r>
          </a:p>
          <a:p>
            <a:pPr eaLnBrk="0" hangingPunct="0">
              <a:buFontTx/>
            </a:pPr>
            <a:r>
              <a:rPr lang="en-US" altLang="en-US" b="1" dirty="0">
                <a:latin typeface="Time new roman"/>
                <a:cs typeface="Times New Roman" pitchFamily="18" charset="0"/>
              </a:rPr>
              <a:t>             </a:t>
            </a:r>
            <a:r>
              <a:rPr lang="en-US" altLang="en-US" sz="1200" b="1" dirty="0">
                <a:latin typeface="Time new roman"/>
                <a:cs typeface="Times New Roman" pitchFamily="18" charset="0"/>
              </a:rPr>
              <a:t>TRẦN ĐĂNG KHOA</a:t>
            </a:r>
            <a:endParaRPr lang="en-US" altLang="en-US" sz="1200" dirty="0">
              <a:latin typeface="Time new roman"/>
              <a:cs typeface="Times New Roman" pitchFamily="18" charset="0"/>
            </a:endParaRPr>
          </a:p>
          <a:p>
            <a:pPr algn="ctr" eaLnBrk="0" hangingPunct="0">
              <a:buFontTx/>
            </a:pPr>
            <a:r>
              <a:rPr lang="en-US" altLang="en-US" sz="900" dirty="0">
                <a:cs typeface="Times New Roman" pitchFamily="18" charset="0"/>
              </a:rPr>
              <a:t> </a:t>
            </a:r>
            <a:endParaRPr lang="en-US" altLang="en-US" sz="900" dirty="0"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" name="Content Placeholder 3" descr="kisspng-light-moon-clip-art-round-the-moon-5a8ea19ac64ce9.1044923315192969228122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805465" y="39530"/>
            <a:ext cx="737711" cy="737711"/>
          </a:xfrm>
          <a:prstGeom prst="rect">
            <a:avLst/>
          </a:prstGeom>
        </p:spPr>
      </p:pic>
      <p:pic>
        <p:nvPicPr>
          <p:cNvPr id="24583" name="Content Placeholder 1" descr="sach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80000">
            <a:off x="6954680" y="189549"/>
            <a:ext cx="537686" cy="43672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Hộp_Văn_Bản 9"/>
          <p:cNvSpPr txBox="1"/>
          <p:nvPr/>
        </p:nvSpPr>
        <p:spPr>
          <a:xfrm>
            <a:off x="6427285" y="249912"/>
            <a:ext cx="27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NỐI </a:t>
            </a: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vi-VN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LẦN 2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75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Group 14"/>
          <p:cNvGrpSpPr/>
          <p:nvPr/>
        </p:nvGrpSpPr>
        <p:grpSpPr>
          <a:xfrm>
            <a:off x="1400175" y="200025"/>
            <a:ext cx="6301979" cy="742950"/>
            <a:chOff x="540" y="420"/>
            <a:chExt cx="13233" cy="1560"/>
          </a:xfrm>
        </p:grpSpPr>
        <p:sp>
          <p:nvSpPr>
            <p:cNvPr id="12" name="Rounded Rectangle 11"/>
            <p:cNvSpPr/>
            <p:nvPr/>
          </p:nvSpPr>
          <p:spPr>
            <a:xfrm>
              <a:off x="1170" y="615"/>
              <a:ext cx="12603" cy="10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eaLnBrk="0" hangingPunct="0"/>
              <a:r>
                <a:rPr lang="en-US" altLang="en-US" sz="21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</a:t>
              </a:r>
            </a:p>
            <a:p>
              <a:pPr eaLnBrk="0" hangingPunct="0"/>
              <a:r>
                <a:rPr lang="en-US" altLang="en-US" sz="21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</a:t>
              </a:r>
              <a:r>
                <a:rPr lang="en-US" altLang="en-US" sz="24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Đọc diễn cảm v</a:t>
              </a:r>
              <a:r>
                <a:rPr lang="en-US" altLang="en-US" sz="2400" b="1" noProof="1">
                  <a:solidFill>
                    <a:srgbClr val="0000FF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à</a:t>
              </a:r>
              <a:r>
                <a:rPr lang="en-US" altLang="en-US" sz="2400" b="1" noProof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học thuộc lòng</a:t>
              </a:r>
              <a:endParaRPr lang="en-US" altLang="en-US" sz="2400" b="1" noProof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0" hangingPunct="0"/>
              <a:endParaRPr lang="en-US" sz="240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40" y="420"/>
              <a:ext cx="1560" cy="1560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en-US" sz="1350" noProof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20" y="600"/>
              <a:ext cx="1200" cy="1200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r>
                <a:rPr lang="en-US" sz="2700" b="1" noProof="1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3557" name="Rectangle 8"/>
          <p:cNvSpPr/>
          <p:nvPr/>
        </p:nvSpPr>
        <p:spPr>
          <a:xfrm>
            <a:off x="1657350" y="965746"/>
            <a:ext cx="2800350" cy="4154984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dirty="0"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Hay từ cánh rừng xa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hồng như quả chín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Lửng lơ lên trước nh</a:t>
            </a:r>
            <a:r>
              <a:rPr lang="en-US" altLang="en-US" dirty="0"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cs typeface="Times New Roman" panose="02020603050405020304" pitchFamily="18" charset="0"/>
              </a:rPr>
              <a:t>.          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Hay biển xanh diệu kì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tròn như mắt cá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Chẳng bao giờ chớp mi.</a:t>
            </a:r>
          </a:p>
          <a:p>
            <a:pPr eaLnBrk="0" hangingPunct="0">
              <a:buFontTx/>
            </a:pPr>
            <a:r>
              <a:rPr lang="en-US" altLang="en-US" dirty="0">
                <a:cs typeface="Times New Roman" panose="02020603050405020304" pitchFamily="18" charset="0"/>
              </a:rPr>
              <a:t>  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Hay từ một sân chơi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bay như quả bóng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Bạn n</a:t>
            </a:r>
            <a:r>
              <a:rPr lang="en-US" altLang="en-US" dirty="0"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cs typeface="Times New Roman" panose="02020603050405020304" pitchFamily="18" charset="0"/>
              </a:rPr>
              <a:t>o đá lên trời.</a:t>
            </a:r>
            <a:br>
              <a:rPr lang="en-US" altLang="en-US" dirty="0">
                <a:cs typeface="Times New Roman" panose="02020603050405020304" pitchFamily="18" charset="0"/>
              </a:rPr>
            </a:br>
            <a:endParaRPr lang="en-US" altLang="en-US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8"/>
          <p:cNvSpPr/>
          <p:nvPr/>
        </p:nvSpPr>
        <p:spPr>
          <a:xfrm>
            <a:off x="4743450" y="827842"/>
            <a:ext cx="3143250" cy="4431983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sz="900" dirty="0">
                <a:cs typeface="Times New Roman" panose="02020603050405020304" pitchFamily="18" charset="0"/>
              </a:rPr>
              <a:t/>
            </a:r>
            <a:br>
              <a:rPr lang="en-US" altLang="en-US" sz="900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Hay từ lời mẹ ru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Thương Cuội không được học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Hú gọi trâu đến giờ!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ơi... từ đâu đến?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Hay từ đường h</a:t>
            </a:r>
            <a:r>
              <a:rPr lang="en-US" altLang="en-US" dirty="0"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cs typeface="Times New Roman" panose="02020603050405020304" pitchFamily="18" charset="0"/>
              </a:rPr>
              <a:t>nh quân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soi chú bộ đội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V</a:t>
            </a:r>
            <a:r>
              <a:rPr lang="en-US" altLang="en-US" dirty="0"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cs typeface="Times New Roman" panose="02020603050405020304" pitchFamily="18" charset="0"/>
              </a:rPr>
              <a:t> soi v</a:t>
            </a:r>
            <a:r>
              <a:rPr lang="en-US" altLang="en-US" dirty="0"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cs typeface="Times New Roman" panose="02020603050405020304" pitchFamily="18" charset="0"/>
              </a:rPr>
              <a:t>ng góc sân.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từ đâu... từ đâu?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đi khắp mọi miền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ơi, có nơi n</a:t>
            </a:r>
            <a:r>
              <a:rPr lang="en-US" altLang="en-US" dirty="0"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cs typeface="Times New Roman" panose="02020603050405020304" pitchFamily="18" charset="0"/>
              </a:rPr>
              <a:t>o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Sáng hơn đất nước em...</a:t>
            </a:r>
          </a:p>
          <a:p>
            <a:pPr eaLnBrk="0" hangingPunct="0">
              <a:buFontTx/>
            </a:pPr>
            <a:r>
              <a:rPr lang="en-US" altLang="en-US" b="1" dirty="0">
                <a:cs typeface="Times New Roman" panose="02020603050405020304" pitchFamily="18" charset="0"/>
              </a:rPr>
              <a:t>             </a:t>
            </a:r>
            <a:r>
              <a:rPr lang="en-US" altLang="en-US" sz="1200" b="1" dirty="0">
                <a:cs typeface="Times New Roman" panose="02020603050405020304" pitchFamily="18" charset="0"/>
              </a:rPr>
              <a:t>TRẦN ĐĂNG KHOA</a:t>
            </a:r>
            <a:endParaRPr lang="en-US" altLang="en-US" sz="1200" dirty="0">
              <a:cs typeface="Times New Roman" panose="02020603050405020304" pitchFamily="18" charset="0"/>
            </a:endParaRPr>
          </a:p>
          <a:p>
            <a:pPr algn="ctr" eaLnBrk="0" hangingPunct="0">
              <a:buFontTx/>
            </a:pPr>
            <a:r>
              <a:rPr lang="en-US" altLang="en-US" sz="900" dirty="0">
                <a:cs typeface="Times New Roman" panose="02020603050405020304" pitchFamily="18" charset="0"/>
              </a:rPr>
              <a:t> </a:t>
            </a:r>
            <a:endParaRPr lang="en-US" altLang="en-US" sz="9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6985" name="Rectangle 9"/>
          <p:cNvSpPr/>
          <p:nvPr/>
        </p:nvSpPr>
        <p:spPr>
          <a:xfrm>
            <a:off x="2307903" y="1257300"/>
            <a:ext cx="1437085" cy="2762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eaLnBrk="0" hangingPunct="0">
              <a:buFontTx/>
            </a:pPr>
            <a:endParaRPr lang="vi-V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9"/>
          <p:cNvSpPr/>
          <p:nvPr/>
        </p:nvSpPr>
        <p:spPr>
          <a:xfrm>
            <a:off x="1657352" y="1828800"/>
            <a:ext cx="742949" cy="2762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eaLnBrk="0" hangingPunct="0">
              <a:buFontTx/>
            </a:pPr>
            <a:endParaRPr lang="vi-V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9"/>
          <p:cNvSpPr/>
          <p:nvPr/>
        </p:nvSpPr>
        <p:spPr>
          <a:xfrm>
            <a:off x="2743201" y="2905125"/>
            <a:ext cx="971549" cy="2762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eaLnBrk="0" hangingPunct="0">
              <a:buFontTx/>
            </a:pPr>
            <a:endParaRPr lang="vi-V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9"/>
          <p:cNvSpPr/>
          <p:nvPr/>
        </p:nvSpPr>
        <p:spPr>
          <a:xfrm>
            <a:off x="1671637" y="2628900"/>
            <a:ext cx="1357313" cy="253604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eaLnBrk="0" hangingPunct="0">
              <a:buFontTx/>
            </a:pPr>
            <a:endParaRPr lang="vi-V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9"/>
          <p:cNvSpPr/>
          <p:nvPr/>
        </p:nvSpPr>
        <p:spPr>
          <a:xfrm>
            <a:off x="2400301" y="4000500"/>
            <a:ext cx="1200150" cy="2762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eaLnBrk="0" hangingPunct="0">
              <a:buFontTx/>
            </a:pPr>
            <a:endParaRPr lang="vi-V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Rectangle 9"/>
          <p:cNvSpPr/>
          <p:nvPr/>
        </p:nvSpPr>
        <p:spPr>
          <a:xfrm>
            <a:off x="2400301" y="4560689"/>
            <a:ext cx="1485900" cy="2762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eaLnBrk="0" hangingPunct="0">
              <a:buFontTx/>
            </a:pPr>
            <a:endParaRPr lang="vi-V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Rectangle 9"/>
          <p:cNvSpPr/>
          <p:nvPr/>
        </p:nvSpPr>
        <p:spPr>
          <a:xfrm>
            <a:off x="4694636" y="1257300"/>
            <a:ext cx="677465" cy="2762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eaLnBrk="0" hangingPunct="0">
              <a:buFontTx/>
            </a:pPr>
            <a:endParaRPr lang="vi-V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9"/>
          <p:cNvSpPr/>
          <p:nvPr/>
        </p:nvSpPr>
        <p:spPr>
          <a:xfrm>
            <a:off x="6014896" y="1544240"/>
            <a:ext cx="1528904" cy="2762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eaLnBrk="0" hangingPunct="0">
              <a:buFontTx/>
            </a:pPr>
            <a:endParaRPr lang="vi-V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9"/>
          <p:cNvSpPr/>
          <p:nvPr/>
        </p:nvSpPr>
        <p:spPr>
          <a:xfrm>
            <a:off x="5384895" y="2642592"/>
            <a:ext cx="1673158" cy="2762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eaLnBrk="0" hangingPunct="0">
              <a:buFontTx/>
            </a:pPr>
            <a:endParaRPr lang="vi-V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9"/>
          <p:cNvSpPr/>
          <p:nvPr/>
        </p:nvSpPr>
        <p:spPr>
          <a:xfrm>
            <a:off x="5033369" y="3169409"/>
            <a:ext cx="847725" cy="2762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eaLnBrk="0" hangingPunct="0">
              <a:buFontTx/>
            </a:pPr>
            <a:endParaRPr lang="vi-V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Rectangle 9"/>
          <p:cNvSpPr/>
          <p:nvPr/>
        </p:nvSpPr>
        <p:spPr>
          <a:xfrm>
            <a:off x="5258300" y="3991091"/>
            <a:ext cx="756597" cy="2762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eaLnBrk="0" hangingPunct="0">
              <a:buFontTx/>
            </a:pPr>
            <a:endParaRPr lang="vi-V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Rectangle 9"/>
          <p:cNvSpPr/>
          <p:nvPr/>
        </p:nvSpPr>
        <p:spPr>
          <a:xfrm>
            <a:off x="5649394" y="4517907"/>
            <a:ext cx="1408659" cy="276225"/>
          </a:xfrm>
          <a:prstGeom prst="rect">
            <a:avLst/>
          </a:prstGeom>
          <a:solidFill>
            <a:srgbClr val="FFFF00"/>
          </a:solidFill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 anchorCtr="0"/>
          <a:lstStyle/>
          <a:p>
            <a:pPr eaLnBrk="0" hangingPunct="0">
              <a:buFontTx/>
            </a:pPr>
            <a:endParaRPr lang="vi-VN" alt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71" name="Content Placeholder 1" descr="sach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9487" y="195262"/>
            <a:ext cx="709613" cy="576263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892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26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5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8"/>
          <p:cNvSpPr/>
          <p:nvPr/>
        </p:nvSpPr>
        <p:spPr>
          <a:xfrm>
            <a:off x="1657350" y="937167"/>
            <a:ext cx="2800350" cy="4154984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dirty="0">
                <a:cs typeface="Times New Roman" panose="02020603050405020304" pitchFamily="18" charset="0"/>
              </a:rPr>
              <a:t>Trăng </a:t>
            </a:r>
            <a:r>
              <a:rPr lang="en-US" altLang="en-US">
                <a:cs typeface="Times New Roman" panose="02020603050405020304" pitchFamily="18" charset="0"/>
              </a:rPr>
              <a:t>ơi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......................?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Hay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...........................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</a:t>
            </a:r>
            <a:r>
              <a:rPr lang="en-US" altLang="en-US">
                <a:cs typeface="Times New Roman" panose="02020603050405020304" pitchFamily="18" charset="0"/>
              </a:rPr>
              <a:t>hồng </a:t>
            </a:r>
            <a:r>
              <a:rPr lang="en-US" altLang="en-US" smtClean="0">
                <a:cs typeface="Times New Roman" panose="02020603050405020304" pitchFamily="18" charset="0"/>
              </a:rPr>
              <a:t>..................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Lửng </a:t>
            </a:r>
            <a:r>
              <a:rPr lang="en-US" altLang="en-US">
                <a:cs typeface="Times New Roman" panose="02020603050405020304" pitchFamily="18" charset="0"/>
              </a:rPr>
              <a:t>lơ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          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ơi</a:t>
            </a:r>
            <a:r>
              <a:rPr lang="en-US" altLang="en-US">
                <a:cs typeface="Times New Roman" panose="02020603050405020304" pitchFamily="18" charset="0"/>
              </a:rPr>
              <a:t>... </a:t>
            </a:r>
            <a:r>
              <a:rPr lang="en-US" altLang="en-US" smtClean="0">
                <a:cs typeface="Times New Roman" panose="02020603050405020304" pitchFamily="18" charset="0"/>
              </a:rPr>
              <a:t>..................?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Hay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...........................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</a:t>
            </a:r>
            <a:r>
              <a:rPr lang="en-US" altLang="en-US">
                <a:cs typeface="Times New Roman" panose="02020603050405020304" pitchFamily="18" charset="0"/>
              </a:rPr>
              <a:t>tròn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Chẳng bao giờ ..............</a:t>
            </a:r>
          </a:p>
          <a:p>
            <a:pPr eaLnBrk="0" hangingPunct="0">
              <a:buFontTx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</a:t>
            </a:r>
            <a:r>
              <a:rPr lang="en-US" altLang="en-US">
                <a:cs typeface="Times New Roman" panose="02020603050405020304" pitchFamily="18" charset="0"/>
              </a:rPr>
              <a:t>ơi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......................?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Hay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...........................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en-US" altLang="en-US" dirty="0">
                <a:cs typeface="Times New Roman" panose="02020603050405020304" pitchFamily="18" charset="0"/>
              </a:rPr>
              <a:t>Trăng bay ....................</a:t>
            </a:r>
          </a:p>
          <a:p>
            <a:pPr eaLnBrk="0" hangingPunct="0">
              <a:buFontTx/>
            </a:pPr>
            <a:r>
              <a:rPr lang="en-US" altLang="en-US">
                <a:cs typeface="Times New Roman" panose="02020603050405020304" pitchFamily="18" charset="0"/>
              </a:rPr>
              <a:t>Bạn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...........................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endParaRPr lang="en-US" altLang="en-US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578" name="Rectangle 8"/>
          <p:cNvSpPr/>
          <p:nvPr/>
        </p:nvSpPr>
        <p:spPr>
          <a:xfrm>
            <a:off x="4743450" y="799263"/>
            <a:ext cx="3143250" cy="4431983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sz="900" dirty="0">
                <a:cs typeface="Times New Roman" panose="02020603050405020304" pitchFamily="18" charset="0"/>
              </a:rPr>
              <a:t/>
            </a:r>
            <a:br>
              <a:rPr lang="en-US" altLang="en-US" sz="900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</a:t>
            </a:r>
            <a:r>
              <a:rPr lang="en-US" altLang="en-US">
                <a:cs typeface="Times New Roman" panose="02020603050405020304" pitchFamily="18" charset="0"/>
              </a:rPr>
              <a:t>ơi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.........................?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Hay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...............................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en-US" altLang="en-US" dirty="0">
                <a:cs typeface="Times New Roman" panose="02020603050405020304" pitchFamily="18" charset="0"/>
              </a:rPr>
              <a:t>Thương Cuội ....................</a:t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Hú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................................!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</a:t>
            </a:r>
            <a:r>
              <a:rPr lang="en-US" altLang="en-US">
                <a:cs typeface="Times New Roman" panose="02020603050405020304" pitchFamily="18" charset="0"/>
              </a:rPr>
              <a:t>ơi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..........................?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Hay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................................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</a:t>
            </a:r>
            <a:r>
              <a:rPr lang="en-US" altLang="en-US">
                <a:cs typeface="Times New Roman" panose="02020603050405020304" pitchFamily="18" charset="0"/>
              </a:rPr>
              <a:t>soi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.........................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V</a:t>
            </a:r>
            <a:r>
              <a:rPr lang="en-US" altLang="en-US" dirty="0"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 dirty="0">
                <a:cs typeface="Times New Roman" panose="02020603050405020304" pitchFamily="18" charset="0"/>
              </a:rPr>
              <a:t> soi </a:t>
            </a:r>
            <a:r>
              <a:rPr lang="en-US" altLang="en-US">
                <a:cs typeface="Times New Roman" panose="02020603050405020304" pitchFamily="18" charset="0"/>
              </a:rPr>
              <a:t>v</a:t>
            </a:r>
            <a:r>
              <a:rPr lang="en-US" altLang="en-US">
                <a:ea typeface="Arial" panose="020B0604020202020204" pitchFamily="34" charset="0"/>
                <a:cs typeface="Times New Roman" panose="02020603050405020304" pitchFamily="18" charset="0"/>
              </a:rPr>
              <a:t>à</a:t>
            </a:r>
            <a:r>
              <a:rPr lang="en-US" altLang="en-US">
                <a:cs typeface="Times New Roman" panose="02020603050405020304" pitchFamily="18" charset="0"/>
              </a:rPr>
              <a:t>ng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từ </a:t>
            </a:r>
            <a:r>
              <a:rPr lang="en-US" altLang="en-US">
                <a:cs typeface="Times New Roman" panose="02020603050405020304" pitchFamily="18" charset="0"/>
              </a:rPr>
              <a:t>đâu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....................?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>
                <a:cs typeface="Times New Roman" panose="02020603050405020304" pitchFamily="18" charset="0"/>
              </a:rPr>
              <a:t>Trăng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............................</a:t>
            </a:r>
            <a:r>
              <a:rPr lang="en-US" altLang="en-US" dirty="0">
                <a:cs typeface="Times New Roman" panose="02020603050405020304" pitchFamily="18" charset="0"/>
              </a:rPr>
              <a:t/>
            </a:r>
            <a:br>
              <a:rPr lang="en-US" altLang="en-US" dirty="0">
                <a:cs typeface="Times New Roman" panose="02020603050405020304" pitchFamily="18" charset="0"/>
              </a:rPr>
            </a:br>
            <a:r>
              <a:rPr lang="en-US" altLang="en-US" dirty="0">
                <a:cs typeface="Times New Roman" panose="02020603050405020304" pitchFamily="18" charset="0"/>
              </a:rPr>
              <a:t>Trăng ơi</a:t>
            </a:r>
            <a:r>
              <a:rPr lang="en-US" altLang="en-US">
                <a:cs typeface="Times New Roman" panose="02020603050405020304" pitchFamily="18" charset="0"/>
              </a:rPr>
              <a:t>, </a:t>
            </a:r>
            <a:r>
              <a:rPr lang="en-US" altLang="en-US" smtClean="0">
                <a:cs typeface="Times New Roman" panose="02020603050405020304" pitchFamily="18" charset="0"/>
              </a:rPr>
              <a:t>........................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0" hangingPunct="0">
              <a:buFontTx/>
            </a:pPr>
            <a:r>
              <a:rPr lang="en-US" altLang="en-US" dirty="0">
                <a:cs typeface="Times New Roman" panose="02020603050405020304" pitchFamily="18" charset="0"/>
              </a:rPr>
              <a:t>Sáng hơn .........................</a:t>
            </a:r>
          </a:p>
          <a:p>
            <a:pPr eaLnBrk="0" hangingPunct="0">
              <a:buFontTx/>
            </a:pPr>
            <a:r>
              <a:rPr lang="en-US" altLang="en-US" b="1" dirty="0">
                <a:cs typeface="Times New Roman" panose="02020603050405020304" pitchFamily="18" charset="0"/>
              </a:rPr>
              <a:t>                      </a:t>
            </a:r>
            <a:r>
              <a:rPr lang="en-US" altLang="en-US" sz="1200" b="1" dirty="0">
                <a:cs typeface="Times New Roman" panose="02020603050405020304" pitchFamily="18" charset="0"/>
              </a:rPr>
              <a:t>TRẦN ĐĂNG KHOA</a:t>
            </a:r>
            <a:endParaRPr lang="en-US" altLang="en-US" sz="1200" dirty="0">
              <a:cs typeface="Times New Roman" panose="02020603050405020304" pitchFamily="18" charset="0"/>
            </a:endParaRPr>
          </a:p>
          <a:p>
            <a:pPr algn="ctr" eaLnBrk="0" hangingPunct="0">
              <a:buFontTx/>
            </a:pPr>
            <a:r>
              <a:rPr lang="en-US" altLang="en-US" sz="900" dirty="0">
                <a:cs typeface="Times New Roman" panose="02020603050405020304" pitchFamily="18" charset="0"/>
              </a:rPr>
              <a:t> </a:t>
            </a:r>
            <a:endParaRPr lang="en-US" altLang="en-US" sz="900" dirty="0"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12607" y="64294"/>
            <a:ext cx="5462588" cy="724853"/>
            <a:chOff x="1406" y="135"/>
            <a:chExt cx="11470" cy="1522"/>
          </a:xfrm>
        </p:grpSpPr>
        <p:sp>
          <p:nvSpPr>
            <p:cNvPr id="7" name="Flowchart: Terminator 6"/>
            <p:cNvSpPr/>
            <p:nvPr/>
          </p:nvSpPr>
          <p:spPr>
            <a:xfrm>
              <a:off x="2040" y="393"/>
              <a:ext cx="10836" cy="960"/>
            </a:xfrm>
            <a:prstGeom prst="flowChartTerminator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406" y="135"/>
              <a:ext cx="1522" cy="1522"/>
            </a:xfrm>
            <a:prstGeom prst="ellipse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17" name="Text Box 2"/>
            <p:cNvSpPr txBox="1"/>
            <p:nvPr/>
          </p:nvSpPr>
          <p:spPr>
            <a:xfrm>
              <a:off x="3555" y="428"/>
              <a:ext cx="8760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buFont typeface="Arial" panose="020B0604020202020204" pitchFamily="34" charset="0"/>
              </a:pPr>
              <a:r>
                <a:rPr lang="en-US" altLang="en-US" sz="2400" b="1" dirty="0">
                  <a:solidFill>
                    <a:schemeClr val="bg1"/>
                  </a:solidFill>
                  <a:cs typeface="Times New Roman" panose="02020603050405020304" pitchFamily="18" charset="0"/>
                </a:rPr>
                <a:t>Trăng ơi... từ đâu đến?</a:t>
              </a:r>
              <a:endParaRPr lang="en-US" altLang="en-US" sz="2400" b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" name="Content Placeholder 3" descr="kisspng-light-moon-clip-art-round-the-moon-5a8ea19ac64ce9.1044923315192969228122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805465" y="39530"/>
            <a:ext cx="737711" cy="737711"/>
          </a:xfrm>
          <a:prstGeom prst="rect">
            <a:avLst/>
          </a:prstGeom>
        </p:spPr>
      </p:pic>
      <p:pic>
        <p:nvPicPr>
          <p:cNvPr id="24583" name="Content Placeholder 1" descr="sach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80000">
            <a:off x="6954680" y="189549"/>
            <a:ext cx="537686" cy="43672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7096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6" descr="BD20530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837" y="4000500"/>
            <a:ext cx="16811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7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3519487"/>
            <a:ext cx="1318022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WordArt 6"/>
          <p:cNvSpPr>
            <a:spLocks noChangeArrowheads="1" noChangeShapeType="1" noTextEdit="1"/>
          </p:cNvSpPr>
          <p:nvPr/>
        </p:nvSpPr>
        <p:spPr bwMode="auto">
          <a:xfrm>
            <a:off x="3064669" y="1085851"/>
            <a:ext cx="3014663" cy="392906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 DỤNG</a:t>
            </a:r>
          </a:p>
        </p:txBody>
      </p:sp>
      <p:pic>
        <p:nvPicPr>
          <p:cNvPr id="18437" name="Picture 7" descr="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457200"/>
            <a:ext cx="742950" cy="1482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1343025" y="2131219"/>
            <a:ext cx="6457950" cy="50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57172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richon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31544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3" name="Object 2"/>
          <p:cNvGraphicFramePr>
            <a:graphicFrameLocks noChangeAspect="1"/>
          </p:cNvGraphicFramePr>
          <p:nvPr/>
        </p:nvGraphicFramePr>
        <p:xfrm>
          <a:off x="4284664" y="4624389"/>
          <a:ext cx="676275" cy="364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ackage" r:id="rId6" imgW="680936" imgH="486383" progId="Package">
                  <p:embed/>
                </p:oleObj>
              </mc:Choice>
              <mc:Fallback>
                <p:oleObj name="Package" r:id="rId6" imgW="680936" imgH="486383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4" y="4624389"/>
                        <a:ext cx="676275" cy="364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844" name="Picture 4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657350" y="1152131"/>
            <a:ext cx="5545138" cy="283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 eaLnBrk="1" hangingPunct="1"/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!</a:t>
            </a:r>
            <a:endParaRPr lang="en-US" sz="3000" dirty="0">
              <a:solidFill>
                <a:srgbClr val="FF0000"/>
              </a:solidFill>
              <a:latin typeface=".VnAristot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37363"/>
      </p:ext>
    </p:extLst>
  </p:cSld>
  <p:clrMapOvr>
    <a:masterClrMapping/>
  </p:clrMapOvr>
  <p:transition spd="med">
    <p:wheel spokes="3"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490" fill="hold"/>
                                        <p:tgtEl>
                                          <p:spTgt spid="317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4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ctrTitle"/>
          </p:nvPr>
        </p:nvSpPr>
        <p:spPr>
          <a:xfrm>
            <a:off x="827087" y="69850"/>
            <a:ext cx="7318841" cy="86995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6DE42D4-AD39-4749-86CA-7A465CDB99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0" y="2038350"/>
            <a:ext cx="5638800" cy="136525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Trăng ơi …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đến?  </a:t>
            </a:r>
            <a:endParaRPr lang="vi-V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54562" y="1185405"/>
            <a:ext cx="2482091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 new roman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rPr>
              <a:t>TẬP ĐỌC</a:t>
            </a:r>
            <a:endParaRPr lang="en-US" altLang="zh-CN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 new roman"/>
              <a:ea typeface=".黑体-日本语" panose="02000500000000000000" pitchFamily="2" charset="-122"/>
              <a:cs typeface=".黑体-日本语" panose="02000500000000000000" pitchFamily="2" charset="-122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2533" y="238929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en-US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43815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en-US" altLang="vi-VN" sz="36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sz="3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sz="3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3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vi-VN" sz="3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sz="3600" b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600" b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vi-VN" sz="3600" b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sz="3600" b="1" dirty="0" smtClean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endParaRPr lang="en-US" altLang="vi-VN" sz="3600" b="1" u="sng" dirty="0">
              <a:solidFill>
                <a:schemeClr val="accent6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18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Dang Khoa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2819400" cy="188595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445000" y="1314450"/>
            <a:ext cx="4699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 b="1">
                <a:solidFill>
                  <a:srgbClr val="0000CC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86200" y="1771650"/>
            <a:ext cx="5257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 b="1">
                <a:solidFill>
                  <a:srgbClr val="0000CC"/>
                </a:solidFill>
                <a:latin typeface="Tahoma" pitchFamily="34" charset="0"/>
              </a:rPr>
              <a:t> </a:t>
            </a:r>
          </a:p>
        </p:txBody>
      </p:sp>
      <p:pic>
        <p:nvPicPr>
          <p:cNvPr id="185349" name="Picture 5" descr="g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3276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2895600" y="457200"/>
            <a:ext cx="62484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3200" b="1" dirty="0">
                <a:solidFill>
                  <a:srgbClr val="0000FF"/>
                </a:solidFill>
              </a:rPr>
              <a:t>-</a:t>
            </a:r>
            <a:r>
              <a:rPr lang="en-US" sz="2800" dirty="0" err="1" smtClean="0">
                <a:solidFill>
                  <a:srgbClr val="0000FF"/>
                </a:solidFill>
              </a:rPr>
              <a:t>Sinh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ngày</a:t>
            </a:r>
            <a:r>
              <a:rPr lang="en-US" sz="2800" dirty="0">
                <a:solidFill>
                  <a:srgbClr val="0000FF"/>
                </a:solidFill>
              </a:rPr>
              <a:t> 24 / 4 / 1958 </a:t>
            </a:r>
            <a:r>
              <a:rPr lang="en-US" sz="2800" dirty="0" err="1">
                <a:solidFill>
                  <a:srgbClr val="0000FF"/>
                </a:solidFill>
              </a:rPr>
              <a:t>tại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làng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TrựcTrì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xã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Quốc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Tuấn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huyện</a:t>
            </a:r>
            <a:r>
              <a:rPr lang="en-US" sz="2800" dirty="0">
                <a:solidFill>
                  <a:srgbClr val="0000FF"/>
                </a:solidFill>
              </a:rPr>
              <a:t> Nam </a:t>
            </a:r>
            <a:r>
              <a:rPr lang="en-US" sz="2800" dirty="0" err="1">
                <a:solidFill>
                  <a:srgbClr val="0000FF"/>
                </a:solidFill>
              </a:rPr>
              <a:t>Sách</a:t>
            </a:r>
            <a:r>
              <a:rPr lang="en-US" sz="2800" dirty="0">
                <a:solidFill>
                  <a:srgbClr val="0000FF"/>
                </a:solidFill>
              </a:rPr>
              <a:t>, </a:t>
            </a:r>
            <a:r>
              <a:rPr lang="en-US" sz="2800" dirty="0" err="1">
                <a:solidFill>
                  <a:srgbClr val="0000FF"/>
                </a:solidFill>
              </a:rPr>
              <a:t>tỉnh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Hải</a:t>
            </a:r>
            <a:r>
              <a:rPr lang="en-US" sz="2800" dirty="0">
                <a:solidFill>
                  <a:srgbClr val="0000FF"/>
                </a:solidFill>
              </a:rPr>
              <a:t> </a:t>
            </a:r>
            <a:r>
              <a:rPr lang="en-US" sz="2800" dirty="0" err="1">
                <a:solidFill>
                  <a:srgbClr val="0000FF"/>
                </a:solidFill>
              </a:rPr>
              <a:t>Dương</a:t>
            </a:r>
            <a:r>
              <a:rPr lang="en-US" sz="2800" b="1" dirty="0">
                <a:solidFill>
                  <a:srgbClr val="0000FF"/>
                </a:solidFill>
              </a:rPr>
              <a:t>.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2819400" y="3943350"/>
            <a:ext cx="63246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>
                <a:solidFill>
                  <a:srgbClr val="0000FF"/>
                </a:solidFill>
                <a:latin typeface="Tahoma" pitchFamily="34" charset="0"/>
              </a:rPr>
              <a:t>-</a:t>
            </a:r>
            <a:r>
              <a:rPr lang="en-US" sz="2800" dirty="0" err="1" smtClean="0">
                <a:solidFill>
                  <a:srgbClr val="0000FF"/>
                </a:solidFill>
                <a:latin typeface="Tahoma" pitchFamily="34" charset="0"/>
              </a:rPr>
              <a:t>Ông</a:t>
            </a:r>
            <a:r>
              <a:rPr lang="en-US" sz="2800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thơ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nhà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báo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mệnh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danh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thần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đồng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thơ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ahoma" pitchFamily="34" charset="0"/>
              </a:rPr>
              <a:t>trẻ</a:t>
            </a:r>
            <a:r>
              <a:rPr lang="en-US" sz="2800" dirty="0">
                <a:solidFill>
                  <a:srgbClr val="0000FF"/>
                </a:solidFill>
                <a:latin typeface="Tahoma" pitchFamily="34" charset="0"/>
              </a:rPr>
              <a:t>. </a:t>
            </a:r>
            <a:endParaRPr lang="en-US" sz="3400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2842146" y="1870519"/>
            <a:ext cx="63246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>
                <a:latin typeface="Tahoma" pitchFamily="34" charset="0"/>
              </a:rPr>
              <a:t>-</a:t>
            </a:r>
            <a:r>
              <a:rPr lang="en-US" sz="2800" dirty="0" err="1" smtClean="0">
                <a:latin typeface="Tahoma" pitchFamily="34" charset="0"/>
              </a:rPr>
              <a:t>Bài</a:t>
            </a:r>
            <a:r>
              <a:rPr lang="en-US" sz="2800" dirty="0" smtClean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thơ</a:t>
            </a:r>
            <a:r>
              <a:rPr lang="en-US" sz="2800" dirty="0">
                <a:latin typeface="Tahoma" pitchFamily="34" charset="0"/>
              </a:rPr>
              <a:t> “</a:t>
            </a:r>
            <a:r>
              <a:rPr lang="en-US" sz="2800" dirty="0" err="1">
                <a:latin typeface="Tahoma" pitchFamily="34" charset="0"/>
              </a:rPr>
              <a:t>Trăng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ơi</a:t>
            </a:r>
            <a:r>
              <a:rPr lang="en-US" sz="2800" dirty="0">
                <a:latin typeface="Tahoma" pitchFamily="34" charset="0"/>
              </a:rPr>
              <a:t>…</a:t>
            </a:r>
            <a:r>
              <a:rPr lang="en-US" sz="2800" dirty="0" err="1">
                <a:latin typeface="Tahoma" pitchFamily="34" charset="0"/>
              </a:rPr>
              <a:t>từ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đâu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đến</a:t>
            </a:r>
            <a:r>
              <a:rPr lang="en-US" sz="2800" dirty="0">
                <a:latin typeface="Tahoma" pitchFamily="34" charset="0"/>
              </a:rPr>
              <a:t>?” </a:t>
            </a:r>
            <a:r>
              <a:rPr lang="en-US" sz="2800" dirty="0" err="1">
                <a:latin typeface="Tahoma" pitchFamily="34" charset="0"/>
              </a:rPr>
              <a:t>nằm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trong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tập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thơ</a:t>
            </a:r>
            <a:r>
              <a:rPr lang="en-US" sz="2800" dirty="0">
                <a:latin typeface="Tahoma" pitchFamily="34" charset="0"/>
              </a:rPr>
              <a:t> “</a:t>
            </a:r>
            <a:r>
              <a:rPr lang="en-US" sz="2800" dirty="0" err="1">
                <a:latin typeface="Tahoma" pitchFamily="34" charset="0"/>
              </a:rPr>
              <a:t>Góc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sân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và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khoảng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trời</a:t>
            </a:r>
            <a:r>
              <a:rPr lang="en-US" sz="2800" dirty="0">
                <a:latin typeface="Tahoma" pitchFamily="34" charset="0"/>
              </a:rPr>
              <a:t>” </a:t>
            </a:r>
            <a:r>
              <a:rPr lang="en-US" sz="2800" dirty="0" err="1">
                <a:latin typeface="Tahoma" pitchFamily="34" charset="0"/>
              </a:rPr>
              <a:t>được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Trần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Đăng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Khoa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sáng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tác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năm</a:t>
            </a:r>
            <a:r>
              <a:rPr lang="en-US" sz="2800" dirty="0">
                <a:latin typeface="Tahoma" pitchFamily="34" charset="0"/>
              </a:rPr>
              <a:t> 1968 </a:t>
            </a:r>
            <a:r>
              <a:rPr lang="en-US" sz="2800" dirty="0" err="1">
                <a:latin typeface="Tahoma" pitchFamily="34" charset="0"/>
              </a:rPr>
              <a:t>khi</a:t>
            </a:r>
            <a:r>
              <a:rPr lang="en-US" sz="2800" dirty="0">
                <a:latin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</a:rPr>
              <a:t>ông</a:t>
            </a:r>
            <a:r>
              <a:rPr lang="en-US" sz="2800" dirty="0">
                <a:latin typeface="Tahoma" pitchFamily="34" charset="0"/>
              </a:rPr>
              <a:t> 10 </a:t>
            </a:r>
            <a:r>
              <a:rPr lang="en-US" sz="2800" dirty="0" err="1">
                <a:latin typeface="Tahoma" pitchFamily="34" charset="0"/>
              </a:rPr>
              <a:t>tuổi</a:t>
            </a:r>
            <a:r>
              <a:rPr lang="en-US" dirty="0">
                <a:latin typeface="Tahoma" pitchFamily="34" charset="0"/>
              </a:rPr>
              <a:t>.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1219200" y="0"/>
            <a:ext cx="67818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400">
                <a:latin typeface="Tahoma" pitchFamily="34" charset="0"/>
              </a:rPr>
              <a:t>             </a:t>
            </a:r>
            <a:endParaRPr lang="en-US" sz="3400" b="1">
              <a:latin typeface="Tahoma" pitchFamily="34" charset="0"/>
            </a:endParaRPr>
          </a:p>
        </p:txBody>
      </p:sp>
      <p:pic>
        <p:nvPicPr>
          <p:cNvPr id="56332" name="Picture 6" descr="Tran Dang Kho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1771650"/>
          </a:xfrm>
          <a:prstGeom prst="rect">
            <a:avLst/>
          </a:prstGeom>
          <a:noFill/>
          <a:ln w="38100">
            <a:solidFill>
              <a:srgbClr val="33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3581400" y="0"/>
            <a:ext cx="510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Tahoma" pitchFamily="34" charset="0"/>
              </a:rPr>
              <a:t>Trần Đăng Khoa</a:t>
            </a:r>
          </a:p>
        </p:txBody>
      </p:sp>
    </p:spTree>
    <p:extLst>
      <p:ext uri="{BB962C8B-B14F-4D97-AF65-F5344CB8AC3E}">
        <p14:creationId xmlns:p14="http://schemas.microsoft.com/office/powerpoint/2010/main" val="1138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1" grpId="0"/>
      <p:bldP spid="185352" grpId="0"/>
      <p:bldP spid="1853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05465" y="63655"/>
            <a:ext cx="5462588" cy="724853"/>
            <a:chOff x="1406" y="135"/>
            <a:chExt cx="11470" cy="1522"/>
          </a:xfrm>
        </p:grpSpPr>
        <p:sp>
          <p:nvSpPr>
            <p:cNvPr id="7" name="Flowchart: Terminator 6"/>
            <p:cNvSpPr/>
            <p:nvPr/>
          </p:nvSpPr>
          <p:spPr>
            <a:xfrm>
              <a:off x="2040" y="393"/>
              <a:ext cx="10836" cy="960"/>
            </a:xfrm>
            <a:prstGeom prst="flowChartTerminator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1406" y="135"/>
              <a:ext cx="1522" cy="1522"/>
            </a:xfrm>
            <a:prstGeom prst="ellipse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17" name="Text Box 2"/>
            <p:cNvSpPr txBox="1"/>
            <p:nvPr/>
          </p:nvSpPr>
          <p:spPr>
            <a:xfrm>
              <a:off x="3555" y="428"/>
              <a:ext cx="8760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buFont typeface="Arial" panose="020B0604020202020204" pitchFamily="34" charset="0"/>
              </a:pPr>
              <a:r>
                <a:rPr lang="en-US" alt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Trăng ơi... từ đâu đến?</a:t>
              </a:r>
              <a:endPara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218" name="Rectangle 8"/>
          <p:cNvSpPr/>
          <p:nvPr/>
        </p:nvSpPr>
        <p:spPr>
          <a:xfrm>
            <a:off x="1657350" y="851446"/>
            <a:ext cx="2800350" cy="4154984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cánh rừng xa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hồng như quả chín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Lửng lơ lên trước nh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.          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biển xanh diệu kì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tròn như mắt cá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Chẳng bao giờ chớp mi.</a:t>
            </a:r>
          </a:p>
          <a:p>
            <a:pPr eaLnBrk="0" hangingPunct="0">
              <a:buFontTx/>
            </a:pPr>
            <a:r>
              <a:rPr lang="en-US" altLang="en-US" dirty="0">
                <a:latin typeface="Time new roman"/>
                <a:cs typeface="Times New Roman" pitchFamily="18" charset="0"/>
              </a:rPr>
              <a:t>  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một sân chơi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bay như quả bóng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Bạn n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o đá lên trời.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endParaRPr lang="en-US" altLang="en-US" dirty="0">
              <a:latin typeface="Time new roman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219" name="Rectangle 8"/>
          <p:cNvSpPr/>
          <p:nvPr/>
        </p:nvSpPr>
        <p:spPr>
          <a:xfrm>
            <a:off x="4743450" y="713542"/>
            <a:ext cx="3143250" cy="4431983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sz="900" dirty="0">
                <a:cs typeface="Times New Roman" pitchFamily="18" charset="0"/>
              </a:rPr>
              <a:t/>
            </a:r>
            <a:br>
              <a:rPr lang="en-US" altLang="en-US" sz="900" dirty="0"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lời mẹ ru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Thương Cuội không được học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Hú gọi trâu đến giờ!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đường h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nh quân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soi chú bộ đội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V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 soi v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ng góc sân.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từ đâu... từ đâu?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đi khắp mọi miền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ơi, có nơi n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o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Sáng hơn đất nước em...</a:t>
            </a:r>
          </a:p>
          <a:p>
            <a:pPr eaLnBrk="0" hangingPunct="0">
              <a:buFontTx/>
            </a:pPr>
            <a:r>
              <a:rPr lang="en-US" altLang="en-US" b="1" dirty="0">
                <a:latin typeface="Time new roman"/>
                <a:cs typeface="Times New Roman" pitchFamily="18" charset="0"/>
              </a:rPr>
              <a:t>            </a:t>
            </a:r>
            <a:r>
              <a:rPr lang="en-US" altLang="en-US" b="1" dirty="0" smtClean="0">
                <a:latin typeface="Time new roman"/>
                <a:cs typeface="Times New Roman" pitchFamily="18" charset="0"/>
              </a:rPr>
              <a:t>      </a:t>
            </a:r>
            <a:r>
              <a:rPr lang="en-US" altLang="en-US" sz="1200" b="1" dirty="0">
                <a:latin typeface="Time new roman"/>
                <a:cs typeface="Times New Roman" pitchFamily="18" charset="0"/>
              </a:rPr>
              <a:t>TRẦN ĐĂNG KHOA</a:t>
            </a:r>
            <a:endParaRPr lang="en-US" altLang="en-US" sz="1200" dirty="0">
              <a:latin typeface="Time new roman"/>
              <a:cs typeface="Times New Roman" pitchFamily="18" charset="0"/>
            </a:endParaRPr>
          </a:p>
          <a:p>
            <a:pPr algn="ctr" eaLnBrk="0" hangingPunct="0">
              <a:buFontTx/>
            </a:pPr>
            <a:r>
              <a:rPr lang="en-US" altLang="en-US" sz="900" dirty="0">
                <a:cs typeface="Times New Roman" pitchFamily="18" charset="0"/>
              </a:rPr>
              <a:t> </a:t>
            </a:r>
            <a:endParaRPr lang="en-US" altLang="en-US" sz="900" dirty="0"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" name="Content Placeholder 3" descr="kisspng-light-moon-clip-art-round-the-moon-5a8ea19ac64ce9.1044923315192969228122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805465" y="39530"/>
            <a:ext cx="737711" cy="737711"/>
          </a:xfrm>
          <a:prstGeom prst="rect">
            <a:avLst/>
          </a:prstGeom>
        </p:spPr>
      </p:pic>
      <p:pic>
        <p:nvPicPr>
          <p:cNvPr id="24583" name="Content Placeholder 1" descr="sach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80000">
            <a:off x="6954680" y="189549"/>
            <a:ext cx="537686" cy="436721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1466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9"/>
          <p:cNvSpPr>
            <a:spLocks noChangeArrowheads="1"/>
          </p:cNvSpPr>
          <p:nvPr/>
        </p:nvSpPr>
        <p:spPr bwMode="auto">
          <a:xfrm>
            <a:off x="1485900" y="857250"/>
            <a:ext cx="6096000" cy="13716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4400"/>
              <a:t>Bài thơ gồm mấy khổ?</a:t>
            </a:r>
          </a:p>
        </p:txBody>
      </p:sp>
      <p:sp>
        <p:nvSpPr>
          <p:cNvPr id="11267" name="Oval 10"/>
          <p:cNvSpPr>
            <a:spLocks noChangeArrowheads="1"/>
          </p:cNvSpPr>
          <p:nvPr/>
        </p:nvSpPr>
        <p:spPr bwMode="auto">
          <a:xfrm>
            <a:off x="1143000" y="2756297"/>
            <a:ext cx="7239000" cy="1543050"/>
          </a:xfrm>
          <a:prstGeom prst="ellipse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altLang="en-US" sz="4400">
                <a:solidFill>
                  <a:srgbClr val="0066FF"/>
                </a:solidFill>
              </a:rPr>
              <a:t>Bài thơ gồm 6 khổ thơ</a:t>
            </a:r>
          </a:p>
        </p:txBody>
      </p:sp>
    </p:spTree>
    <p:extLst>
      <p:ext uri="{BB962C8B-B14F-4D97-AF65-F5344CB8AC3E}">
        <p14:creationId xmlns:p14="http://schemas.microsoft.com/office/powerpoint/2010/main" val="186534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9" descr="2394323cwomnsprq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"/>
            <a:ext cx="2514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10" descr="1756773k3idbu3mj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9067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11" descr="1756773k3idbu3mj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85950" y="2514600"/>
            <a:ext cx="4514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12" descr="1756773k3idbu3mjk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15100" y="2514600"/>
            <a:ext cx="4514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3" descr="2394323cwomnsprq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14300"/>
            <a:ext cx="19812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447799" y="971551"/>
            <a:ext cx="6519735" cy="1731243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Hoạt</a:t>
            </a:r>
            <a:r>
              <a:rPr lang="en-US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động</a:t>
            </a: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1: </a:t>
            </a:r>
            <a:r>
              <a:rPr lang="vi-VN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luyện</a:t>
            </a:r>
            <a:r>
              <a:rPr lang="vi-VN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vi-VN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đọc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632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Flower-2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WordArt 37"/>
          <p:cNvSpPr>
            <a:spLocks noChangeArrowheads="1" noChangeShapeType="1" noTextEdit="1"/>
          </p:cNvSpPr>
          <p:nvPr/>
        </p:nvSpPr>
        <p:spPr bwMode="auto">
          <a:xfrm>
            <a:off x="1981200" y="742950"/>
            <a:ext cx="5791200" cy="1028700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CHO NHAU NGHE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3657600" y="2343150"/>
            <a:ext cx="2362200" cy="488156"/>
          </a:xfrm>
          <a:prstGeom prst="rect">
            <a:avLst/>
          </a:prstGeom>
          <a:noFill/>
          <a:ln w="9525">
            <a:solidFill>
              <a:srgbClr val="FF33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700" b="1" dirty="0">
                <a:solidFill>
                  <a:srgbClr val="FF0066"/>
                </a:solidFill>
              </a:rPr>
              <a:t>NHÓM  6</a:t>
            </a:r>
          </a:p>
        </p:txBody>
      </p:sp>
    </p:spTree>
    <p:extLst>
      <p:ext uri="{BB962C8B-B14F-4D97-AF65-F5344CB8AC3E}">
        <p14:creationId xmlns:p14="http://schemas.microsoft.com/office/powerpoint/2010/main" val="26650306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66800" y="3000"/>
            <a:ext cx="5462588" cy="724853"/>
            <a:chOff x="1406" y="135"/>
            <a:chExt cx="11470" cy="1522"/>
          </a:xfrm>
        </p:grpSpPr>
        <p:sp>
          <p:nvSpPr>
            <p:cNvPr id="7" name="Flowchart: Terminator 6"/>
            <p:cNvSpPr/>
            <p:nvPr/>
          </p:nvSpPr>
          <p:spPr>
            <a:xfrm>
              <a:off x="2040" y="393"/>
              <a:ext cx="10836" cy="960"/>
            </a:xfrm>
            <a:prstGeom prst="flowChartTerminator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Oval 5"/>
            <p:cNvSpPr/>
            <p:nvPr/>
          </p:nvSpPr>
          <p:spPr>
            <a:xfrm>
              <a:off x="1406" y="135"/>
              <a:ext cx="1522" cy="1522"/>
            </a:xfrm>
            <a:prstGeom prst="ellipse">
              <a:avLst/>
            </a:prstGeom>
            <a:gradFill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217" name="Text Box 2"/>
            <p:cNvSpPr txBox="1"/>
            <p:nvPr/>
          </p:nvSpPr>
          <p:spPr>
            <a:xfrm>
              <a:off x="3555" y="428"/>
              <a:ext cx="8760" cy="9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buFont typeface="Arial" panose="020B0604020202020204" pitchFamily="34" charset="0"/>
              </a:pPr>
              <a:r>
                <a:rPr lang="en-US" altLang="en-US" sz="2400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Trăng ơi... từ đâu đến?</a:t>
              </a:r>
              <a:endParaRPr lang="en-US" altLang="en-US" sz="24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9218" name="Rectangle 8"/>
          <p:cNvSpPr/>
          <p:nvPr/>
        </p:nvSpPr>
        <p:spPr>
          <a:xfrm>
            <a:off x="1657350" y="851446"/>
            <a:ext cx="2800350" cy="4154984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cánh rừng xa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hồng như quả chín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Lửng lơ lên trước nh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.          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biển xanh diệu kì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tròn như mắt cá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Chẳng bao giờ chớp mi.</a:t>
            </a:r>
          </a:p>
          <a:p>
            <a:pPr eaLnBrk="0" hangingPunct="0">
              <a:buFontTx/>
            </a:pPr>
            <a:r>
              <a:rPr lang="en-US" altLang="en-US" dirty="0">
                <a:latin typeface="Time new roman"/>
                <a:cs typeface="Times New Roman" pitchFamily="18" charset="0"/>
              </a:rPr>
              <a:t>  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một sân chơi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bay như quả bóng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Bạn n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o đá lên trời.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endParaRPr lang="en-US" altLang="en-US" dirty="0">
              <a:latin typeface="Time new roman"/>
              <a:ea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219" name="Rectangle 8"/>
          <p:cNvSpPr/>
          <p:nvPr/>
        </p:nvSpPr>
        <p:spPr>
          <a:xfrm>
            <a:off x="4743450" y="713542"/>
            <a:ext cx="3143250" cy="4431983"/>
          </a:xfrm>
          <a:prstGeom prst="rect">
            <a:avLst/>
          </a:prstGeom>
          <a:noFill/>
          <a:ln w="9525">
            <a:noFill/>
          </a:ln>
          <a:effectLst>
            <a:prstShdw prst="shdw17" dist="17961" dir="13499999">
              <a:schemeClr val="bg2"/>
            </a:prstShdw>
          </a:effectLst>
        </p:spPr>
        <p:txBody>
          <a:bodyPr lIns="0" tIns="0" rIns="0" bIns="0" anchor="ctr" anchorCtr="0">
            <a:spAutoFit/>
          </a:bodyPr>
          <a:lstStyle/>
          <a:p>
            <a:pPr eaLnBrk="0" hangingPunct="0">
              <a:buFontTx/>
            </a:pPr>
            <a:r>
              <a:rPr lang="en-US" altLang="en-US" sz="900" dirty="0">
                <a:cs typeface="Times New Roman" pitchFamily="18" charset="0"/>
              </a:rPr>
              <a:t/>
            </a:r>
            <a:br>
              <a:rPr lang="en-US" altLang="en-US" sz="900" dirty="0"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lời mẹ ru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Thương Cuội không được học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Hú gọi trâu đến giờ!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ơi... từ đâu đến?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Hay từ đường h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nh quân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soi chú bộ đội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V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 soi v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ng góc sân.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/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từ đâu... từ đâu?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đi khắp mọi miền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Trăng ơi, có nơi n</a:t>
            </a:r>
            <a:r>
              <a:rPr lang="en-US" altLang="en-US" dirty="0">
                <a:latin typeface="Time new roman"/>
                <a:ea typeface="Arial" panose="020B0604020202020204" pitchFamily="34" charset="0"/>
                <a:cs typeface="Times New Roman" pitchFamily="18" charset="0"/>
              </a:rPr>
              <a:t>à</a:t>
            </a:r>
            <a:r>
              <a:rPr lang="en-US" altLang="en-US" dirty="0">
                <a:latin typeface="Time new roman"/>
                <a:cs typeface="Times New Roman" pitchFamily="18" charset="0"/>
              </a:rPr>
              <a:t>o</a:t>
            </a:r>
            <a:br>
              <a:rPr lang="en-US" altLang="en-US" dirty="0">
                <a:latin typeface="Time new roman"/>
                <a:cs typeface="Times New Roman" pitchFamily="18" charset="0"/>
              </a:rPr>
            </a:br>
            <a:r>
              <a:rPr lang="en-US" altLang="en-US" dirty="0">
                <a:latin typeface="Time new roman"/>
                <a:cs typeface="Times New Roman" pitchFamily="18" charset="0"/>
              </a:rPr>
              <a:t>Sáng hơn đất nước em...</a:t>
            </a:r>
          </a:p>
          <a:p>
            <a:pPr eaLnBrk="0" hangingPunct="0">
              <a:buFontTx/>
            </a:pPr>
            <a:r>
              <a:rPr lang="en-US" altLang="en-US" b="1" dirty="0">
                <a:latin typeface="Time new roman"/>
                <a:cs typeface="Times New Roman" pitchFamily="18" charset="0"/>
              </a:rPr>
              <a:t>            </a:t>
            </a:r>
            <a:r>
              <a:rPr lang="en-US" altLang="en-US" b="1" dirty="0" smtClean="0">
                <a:latin typeface="Time new roman"/>
                <a:cs typeface="Times New Roman" pitchFamily="18" charset="0"/>
              </a:rPr>
              <a:t>      </a:t>
            </a:r>
            <a:r>
              <a:rPr lang="en-US" altLang="en-US" sz="1200" b="1" dirty="0">
                <a:latin typeface="Time new roman"/>
                <a:cs typeface="Times New Roman" pitchFamily="18" charset="0"/>
              </a:rPr>
              <a:t>TRẦN ĐĂNG KHOA</a:t>
            </a:r>
            <a:endParaRPr lang="en-US" altLang="en-US" sz="1200" dirty="0">
              <a:latin typeface="Time new roman"/>
              <a:cs typeface="Times New Roman" pitchFamily="18" charset="0"/>
            </a:endParaRPr>
          </a:p>
          <a:p>
            <a:pPr algn="ctr" eaLnBrk="0" hangingPunct="0">
              <a:buFontTx/>
            </a:pPr>
            <a:r>
              <a:rPr lang="en-US" altLang="en-US" sz="900" dirty="0">
                <a:cs typeface="Times New Roman" pitchFamily="18" charset="0"/>
              </a:rPr>
              <a:t> </a:t>
            </a:r>
            <a:endParaRPr lang="en-US" altLang="en-US" sz="900" dirty="0">
              <a:ea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4" name="Content Placeholder 3" descr="kisspng-light-moon-clip-art-round-the-moon-5a8ea19ac64ce9.1044923315192969228122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070596" y="-24169"/>
            <a:ext cx="737711" cy="737711"/>
          </a:xfrm>
          <a:prstGeom prst="rect">
            <a:avLst/>
          </a:prstGeom>
        </p:spPr>
      </p:pic>
      <p:sp>
        <p:nvSpPr>
          <p:cNvPr id="10" name="Hộp_Văn_Bản 9"/>
          <p:cNvSpPr txBox="1"/>
          <p:nvPr/>
        </p:nvSpPr>
        <p:spPr>
          <a:xfrm>
            <a:off x="6398852" y="3952"/>
            <a:ext cx="2729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NỐI </a:t>
            </a:r>
            <a:r>
              <a:rPr lang="vi-VN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 </a:t>
            </a:r>
            <a:r>
              <a:rPr lang="vi-V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LẦN 1</a:t>
            </a:r>
            <a:endParaRPr lang="vi-V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35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2994</TotalTime>
  <Words>930</Words>
  <Application>Microsoft Office PowerPoint</Application>
  <PresentationFormat>On-screen Show (16:9)</PresentationFormat>
  <Paragraphs>144</Paragraphs>
  <Slides>28</Slides>
  <Notes>5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Slipstream</vt:lpstr>
      <vt:lpstr>Package</vt:lpstr>
      <vt:lpstr>PowerPoint Presentation</vt:lpstr>
      <vt:lpstr>PowerPoint Presentation</vt:lpstr>
      <vt:lpstr>    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HP</cp:lastModifiedBy>
  <cp:revision>423</cp:revision>
  <dcterms:created xsi:type="dcterms:W3CDTF">2020-08-19T08:40:40Z</dcterms:created>
  <dcterms:modified xsi:type="dcterms:W3CDTF">2022-04-03T14:02:00Z</dcterms:modified>
</cp:coreProperties>
</file>