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83" r:id="rId13"/>
    <p:sldId id="269" r:id="rId14"/>
    <p:sldId id="271" r:id="rId15"/>
    <p:sldId id="272" r:id="rId16"/>
    <p:sldId id="291" r:id="rId17"/>
    <p:sldId id="274" r:id="rId18"/>
    <p:sldId id="284" r:id="rId19"/>
    <p:sldId id="285" r:id="rId20"/>
    <p:sldId id="270" r:id="rId21"/>
    <p:sldId id="287" r:id="rId22"/>
    <p:sldId id="288" r:id="rId23"/>
    <p:sldId id="280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3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80" d="100"/>
          <a:sy n="80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2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0DF-E8FE-40FB-AADC-F2B93143865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2" r:id="rId12"/>
    <p:sldLayoutId id="2147483661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63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669B-1564-4A3F-99BC-DABFDCFE8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4DD5-B720-442F-A2C4-9C708579C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inh_nen_trang_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3183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57" y="321448"/>
            <a:ext cx="3317966" cy="1358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513" y="2327050"/>
            <a:ext cx="6871063" cy="129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TỪ: 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3183" y="139913"/>
            <a:ext cx="3240156" cy="139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8339"/>
            <a:ext cx="5695950" cy="393506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7591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Tô Vĩnh Diện-</a:t>
            </a:r>
            <a:br>
              <a:rPr lang="en-US" altLang="en-US" b="1" smtClean="0">
                <a:latin typeface="Times New Roman" panose="02020603050405020304" pitchFamily="18" charset="0"/>
              </a:rPr>
            </a:br>
            <a:r>
              <a:rPr lang="en-US" altLang="en-US" b="1" smtClean="0">
                <a:latin typeface="Times New Roman" panose="02020603050405020304" pitchFamily="18" charset="0"/>
              </a:rPr>
              <a:t>Lấy thân mình chèn pháo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2" y="1037914"/>
            <a:ext cx="5323196" cy="392548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53116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Đứng trước họng súng quân địch, chị vẫn cất cao tiếng hát.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19" y="552694"/>
            <a:ext cx="9175845" cy="63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8" y="491445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(ở cột A) phù hợp với lời giải nghĩa (ở cột B)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104" y="1952952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dạ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3104" y="3105477"/>
            <a:ext cx="2160587" cy="1222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góc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104" y="4321733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lì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9360" y="1952952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(chống chọi) kiên cường, không lùi bước.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360" y="3099358"/>
            <a:ext cx="4609465" cy="1222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gan đến mức trơ ra, không còn biết sợ là gì.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360" y="4321733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không sợ nguy hiểm.</a:t>
            </a:r>
          </a:p>
        </p:txBody>
      </p:sp>
      <p:sp>
        <p:nvSpPr>
          <p:cNvPr id="14" name="Oval 13"/>
          <p:cNvSpPr/>
          <p:nvPr/>
        </p:nvSpPr>
        <p:spPr>
          <a:xfrm>
            <a:off x="2305163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45858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36047" y="2628197"/>
            <a:ext cx="2373313" cy="22697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3691" y="2558347"/>
            <a:ext cx="2355669" cy="1222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3691" y="3640696"/>
            <a:ext cx="2355669" cy="128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12" y="-27937"/>
            <a:ext cx="6974006" cy="11430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Võ Thị Sáu là một chiến sĩ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gan góc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1115063"/>
            <a:ext cx="7765577" cy="5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8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44465" y="180304"/>
            <a:ext cx="11188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</a:t>
            </a:r>
            <a:r>
              <a:rPr lang="vi-VN" sz="2800" b="1" i="1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vi-VN" sz="2800" b="1" i="1" dirty="0">
                <a:solidFill>
                  <a:srgbClr val="002060"/>
                </a:solidFill>
                <a:latin typeface="+mj-lt"/>
              </a:rPr>
              <a:t>cuộc chiến chống đại dịch, Việt Nam có rất </a:t>
            </a:r>
            <a:r>
              <a:rPr lang="vi-VN" sz="2800" b="1" i="1">
                <a:solidFill>
                  <a:srgbClr val="002060"/>
                </a:solidFill>
                <a:latin typeface="+mj-lt"/>
              </a:rPr>
              <a:t>nhiều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chiến đấu </a:t>
            </a:r>
            <a:r>
              <a:rPr lang="en-US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 </a:t>
            </a:r>
            <a:r>
              <a:rPr lang="en-US" sz="2800" b="1" i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</a:t>
            </a:r>
            <a:r>
              <a:rPr lang="en-US" sz="28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vi-VN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5" y="1241068"/>
            <a:ext cx="5705475" cy="559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91" y="1241067"/>
            <a:ext cx="635859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3730" y="1567718"/>
            <a:ext cx="10058399" cy="251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.......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.......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…….. 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…………,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…………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………...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6425" y="1709810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372" y="2436677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6949" y="3120106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598" y="3856248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6226" y="1709809"/>
            <a:ext cx="182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731" y="345013"/>
            <a:ext cx="10436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4689667"/>
            <a:ext cx="935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2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ung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564" y="238351"/>
            <a:ext cx="4794068" cy="466344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Kim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(tên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là Nông Văn Dền) sinh năm 1928, dân tộc Nùng, tại bản Nà Mạ, xã Trường Hà, huyện Hà Quảng, tỉnh Cao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Bằng,...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Kim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là một trong số năm đội viên đầu tiên và được bầu làm đội trưởng Đội Nhi đồng Cứu quốc.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03" y="1"/>
            <a:ext cx="5351197" cy="627549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40803" y="6220940"/>
            <a:ext cx="5351197" cy="76855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(1928-1943)</a:t>
            </a:r>
          </a:p>
        </p:txBody>
      </p:sp>
    </p:spTree>
    <p:extLst>
      <p:ext uri="{BB962C8B-B14F-4D97-AF65-F5344CB8AC3E}">
        <p14:creationId xmlns:p14="http://schemas.microsoft.com/office/powerpoint/2010/main" val="807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1957" y="722243"/>
            <a:ext cx="103801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vi-VN" altLang="en-US" sz="3200" b="1" u="sng" smtClean="0">
                <a:latin typeface="Times New Roman" panose="02020603050405020304" pitchFamily="18" charset="0"/>
              </a:rPr>
              <a:t>Bài 4</a:t>
            </a:r>
            <a:r>
              <a:rPr lang="en-US" altLang="en-US" sz="3200" b="1" u="sng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Tìm </a:t>
            </a:r>
            <a:r>
              <a:rPr lang="en-US" altLang="en-US" sz="3200" b="1">
                <a:latin typeface="Times New Roman" panose="02020603050405020304" pitchFamily="18" charset="0"/>
              </a:rPr>
              <a:t>những từ cùng nghĩa và những từ trái nghĩa với từ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dũng cảm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       M:</a:t>
            </a:r>
            <a:r>
              <a:rPr lang="en-US" altLang="en-US" sz="3200" b="1">
                <a:latin typeface="Times New Roman" panose="02020603050405020304" pitchFamily="18" charset="0"/>
              </a:rPr>
              <a:t>	- </a:t>
            </a:r>
            <a:r>
              <a:rPr lang="en-US" altLang="en-US" sz="3200">
                <a:latin typeface="Times New Roman" panose="02020603050405020304" pitchFamily="18" charset="0"/>
              </a:rPr>
              <a:t>Từ cùng nghĩa: can đảm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       	 	- Từ trái nghĩa: hèn nhát</a:t>
            </a:r>
          </a:p>
        </p:txBody>
      </p:sp>
    </p:spTree>
    <p:extLst>
      <p:ext uri="{BB962C8B-B14F-4D97-AF65-F5344CB8AC3E}">
        <p14:creationId xmlns:p14="http://schemas.microsoft.com/office/powerpoint/2010/main" val="3291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51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992404"/>
              </p:ext>
            </p:extLst>
          </p:nvPr>
        </p:nvGraphicFramePr>
        <p:xfrm>
          <a:off x="1729409" y="1244523"/>
          <a:ext cx="4277278" cy="3337415"/>
        </p:xfrm>
        <a:graphic>
          <a:graphicData uri="http://schemas.openxmlformats.org/drawingml/2006/table">
            <a:tbl>
              <a:tblPr/>
              <a:tblGrid>
                <a:gridCol w="427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8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cùng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dũng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8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7895245"/>
              </p:ext>
            </p:extLst>
          </p:nvPr>
        </p:nvGraphicFramePr>
        <p:xfrm>
          <a:off x="6292436" y="1231824"/>
          <a:ext cx="4203285" cy="3350114"/>
        </p:xfrm>
        <a:graphic>
          <a:graphicData uri="http://schemas.openxmlformats.org/drawingml/2006/table">
            <a:tbl>
              <a:tblPr/>
              <a:tblGrid>
                <a:gridCol w="4203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4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</a:t>
                      </a:r>
                      <a:r>
                        <a:rPr kumimoji="0" lang="en-US" alt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nghĩa với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dũng cảm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5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6459538" y="2072316"/>
            <a:ext cx="3902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gan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nhút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đớn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mạt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hèn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bạc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nhược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nhu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nhược</a:t>
            </a:r>
            <a:r>
              <a:rPr lang="en-US" altLang="en-US" dirty="0"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buFontTx/>
              <a:buAutoNum type="arabicPeriod"/>
              <a:defRPr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9854" y="1937847"/>
            <a:ext cx="41163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can đảm, can </a:t>
            </a:r>
            <a:r>
              <a:rPr lang="en-US" altLang="en-US" sz="3200" smtClean="0">
                <a:latin typeface="Times New Roman" panose="02020603050405020304" pitchFamily="18" charset="0"/>
              </a:rPr>
              <a:t>trường,</a:t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gan</a:t>
            </a:r>
            <a:r>
              <a:rPr lang="en-US" altLang="en-US" sz="3200">
                <a:latin typeface="Times New Roman" panose="02020603050405020304" pitchFamily="18" charset="0"/>
              </a:rPr>
              <a:t>, gan dạ, gan góc, </a:t>
            </a:r>
            <a:r>
              <a:rPr lang="en-US" altLang="en-US" sz="3200" smtClean="0">
                <a:latin typeface="Times New Roman" panose="02020603050405020304" pitchFamily="18" charset="0"/>
              </a:rPr>
              <a:t/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>
                <a:latin typeface="Times New Roman" panose="02020603050405020304" pitchFamily="18" charset="0"/>
              </a:rPr>
              <a:t>lì, bạo gan, táo bạo, anh hùng, anh dũng, </a:t>
            </a:r>
            <a:r>
              <a:rPr lang="en-US" altLang="en-US" sz="3200" smtClean="0">
                <a:latin typeface="Times New Roman" panose="02020603050405020304" pitchFamily="18" charset="0"/>
              </a:rPr>
              <a:t/>
            </a:r>
            <a:br>
              <a:rPr lang="en-US" altLang="en-US" sz="3200" smtClean="0">
                <a:latin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</a:rPr>
              <a:t>quả </a:t>
            </a:r>
            <a:r>
              <a:rPr lang="en-US" altLang="en-US" sz="3200">
                <a:latin typeface="Times New Roman" panose="02020603050405020304" pitchFamily="18" charset="0"/>
              </a:rPr>
              <a:t>cảm…</a:t>
            </a:r>
          </a:p>
        </p:txBody>
      </p:sp>
    </p:spTree>
    <p:extLst>
      <p:ext uri="{BB962C8B-B14F-4D97-AF65-F5344CB8AC3E}">
        <p14:creationId xmlns:p14="http://schemas.microsoft.com/office/powerpoint/2010/main" val="21288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852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60156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với một trong các từ tìm được.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8200" y="1515589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Các chiến sĩ trinh sát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gan dạ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, thông minh.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200" y="2017737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Cả tiểu đội chiến đấu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anh dũng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38200" y="2519885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Phải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bạo gan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lắm nó mới dám đi qua ngôi nhà hoang ấy.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38200" y="3022033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Anh ấy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quả cảm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lao mình xuống dòng nước xiết để cứu cậu bé.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38200" y="3501192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Bạn ấy rất hiểu bài nhưng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nhút nhát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nên không dám phát biểu.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38200" y="3999830"/>
            <a:ext cx="10132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Hắn ta không từ một thủ đoạn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hèn mạt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, bỉ ổi nào để đạt được mục đích.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248025"/>
            <a:ext cx="3886200" cy="360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581" y="3497682"/>
            <a:ext cx="4744009" cy="32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744583" y="365125"/>
            <a:ext cx="3670663" cy="7582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543" y="1258343"/>
            <a:ext cx="9157062" cy="3209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câu sau, câu nào thuộc mẫu câu kể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Quốc là một tổ chức có nhiệm vụ duy trì hoà bình và an ninh quốc tế.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phượng là hoa học trò.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Em siêng năng tập thể dục để có sức khoẻ tốt.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em là tương lai của đất nước.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543" y="3239741"/>
            <a:ext cx="7096260" cy="502276"/>
          </a:xfrm>
          <a:prstGeom prst="rect">
            <a:avLst/>
          </a:prstGeom>
          <a:solidFill>
            <a:srgbClr val="C3E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641303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Chọn từ thích hợp trong các từ sau đây để điền vào chỗ trống: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anh dũng, dũng cảm,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-65966" y="1584725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………….. bênh vực lẽ phải.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khí thế……………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hi sinh…………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40808" y="190659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dũng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65698" y="2880019"/>
            <a:ext cx="27909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dũng mãnh.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330926" y="385891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anh dũng.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35" y="1820877"/>
            <a:ext cx="4305300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69" y="2740903"/>
            <a:ext cx="5742297" cy="3436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63" y="1820877"/>
            <a:ext cx="4178889" cy="4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177420"/>
            <a:ext cx="10634393" cy="6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5034" y="1233938"/>
            <a:ext cx="5556739" cy="39952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lại bài và làm các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2/74 và bài tập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5/83.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bài tiếp theo.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3040" y="770709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câu thuộc mẫu câu kể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825626"/>
            <a:ext cx="10515600" cy="56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tổ chức có nhiệm vụ duy trì hoà bình và an ninh quốc tế.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3048340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học trò.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9" y="4262301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lai của đất nước.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51537" y="1604765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24388" y="3048136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509" y="4252683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8350" y="879671"/>
            <a:ext cx="8115300" cy="87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Thứ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ngày 10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tháng 3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năm 2022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Luyện từ </a:t>
            </a:r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và câu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825625"/>
            <a:ext cx="9144000" cy="113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Dũng cảm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199" y="918008"/>
            <a:ext cx="10194235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744986"/>
            <a:ext cx="10194235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latin typeface="Times New Roman" panose="02020603050405020304" pitchFamily="18" charset="0"/>
              </a:rPr>
              <a:t>dạ, thân thiết, hòa thuận, hiếu thảo, anh hùng, anh dũng,</a:t>
            </a:r>
          </a:p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</a:t>
            </a:r>
            <a:r>
              <a:rPr lang="en-US" altLang="en-US" sz="3200" dirty="0">
                <a:latin typeface="Times New Roman" panose="02020603050405020304" pitchFamily="18" charset="0"/>
              </a:rPr>
              <a:t>chỉ, lễ phép, chuyên cần, can đảm, can trường, gan góc, </a:t>
            </a:r>
          </a:p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4035" y="1632857"/>
            <a:ext cx="85953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cùng nghĩa?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179" y="2194438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 những từ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 nghĩa gần giống nhau.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4035" y="3424358"/>
            <a:ext cx="6074228" cy="688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“Dũng cảm” có nghĩa là gì?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87805" y="3919874"/>
            <a:ext cx="10374392" cy="970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 cảm” có nghĩa là không sợ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 khổ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 sàng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mặt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 kh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thử thách.</a:t>
            </a:r>
          </a:p>
        </p:txBody>
      </p:sp>
    </p:spTree>
    <p:extLst>
      <p:ext uri="{BB962C8B-B14F-4D97-AF65-F5344CB8AC3E}">
        <p14:creationId xmlns:p14="http://schemas.microsoft.com/office/powerpoint/2010/main" val="31089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70" y="706681"/>
            <a:ext cx="112079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397" y="2086271"/>
            <a:ext cx="1448959" cy="4951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dạ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7681" y="2113448"/>
            <a:ext cx="1786582" cy="489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43837" y="2113448"/>
            <a:ext cx="1740389" cy="467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dũng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896" y="2573154"/>
            <a:ext cx="1610753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7436" y="2594609"/>
            <a:ext cx="1962870" cy="5208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9767" y="2573154"/>
            <a:ext cx="1634572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góc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150705"/>
            <a:ext cx="1318592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lì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6691" y="3058104"/>
            <a:ext cx="1481979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 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6859" y="3058104"/>
            <a:ext cx="1588037" cy="4770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cảm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159565" y="1462385"/>
            <a:ext cx="10194235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en-US" sz="3200" dirty="0">
                <a:latin typeface="Times New Roman" panose="02020603050405020304" pitchFamily="18" charset="0"/>
              </a:rPr>
              <a:t>, thân thiết, hòa thuận, hiếu thảo,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anh hùng, anh dũng</a:t>
            </a:r>
            <a:r>
              <a:rPr lang="en-US" altLang="en-US" sz="3200" dirty="0">
                <a:latin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</a:t>
            </a:r>
            <a:r>
              <a:rPr lang="en-US" altLang="en-US" sz="3200" dirty="0">
                <a:latin typeface="Times New Roman" panose="02020603050405020304" pitchFamily="18" charset="0"/>
              </a:rPr>
              <a:t>chỉ, lễ phép, chuyên cần,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can đảm, can trường, gan góc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</a:p>
          <a:p>
            <a:pPr algn="just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gan lì</a:t>
            </a:r>
            <a:r>
              <a:rPr lang="en-US" altLang="en-US" sz="3200" dirty="0">
                <a:latin typeface="Times New Roman" panose="02020603050405020304" pitchFamily="18" charset="0"/>
              </a:rPr>
              <a:t>, tận tụy, tháo vát, thông minh,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bạo gan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4325154"/>
            <a:ext cx="2364377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can trường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3374142" y="3860069"/>
            <a:ext cx="9907235" cy="1173478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dạ,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không sợ gian khổ, hiểm nguy.</a:t>
            </a:r>
          </a:p>
        </p:txBody>
      </p:sp>
    </p:spTree>
    <p:extLst>
      <p:ext uri="{BB962C8B-B14F-4D97-AF65-F5344CB8AC3E}">
        <p14:creationId xmlns:p14="http://schemas.microsoft.com/office/powerpoint/2010/main" val="18692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997131" y="1538261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en-US" sz="3200" dirty="0">
                <a:latin typeface="Times New Roman" panose="02020603050405020304" pitchFamily="18" charset="0"/>
              </a:rPr>
              <a:t>, thân thiết, hòa thuận, hiếu thảo,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anh hùng,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anh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200" smtClean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</a:rPr>
              <a:t>chăm chỉ, lễ phép, chuyên cần, 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can đảm, can trường, gan góc, </a:t>
            </a:r>
          </a:p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</a:rPr>
              <a:t>gan </a:t>
            </a:r>
            <a:r>
              <a:rPr lang="en-US" altLang="en-US" sz="3200" dirty="0">
                <a:latin typeface="Times New Roman" panose="02020603050405020304" pitchFamily="18" charset="0"/>
              </a:rPr>
              <a:t>lì, tận tụy, tháo vát, thông minh,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bạo gan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quả cảm.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6902" y="4285347"/>
            <a:ext cx="1865811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quả cảm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4405083" y="3941299"/>
            <a:ext cx="7386583" cy="1337699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Có quyết tâm và can đảm.</a:t>
            </a:r>
          </a:p>
        </p:txBody>
      </p:sp>
    </p:spTree>
    <p:extLst>
      <p:ext uri="{BB962C8B-B14F-4D97-AF65-F5344CB8AC3E}">
        <p14:creationId xmlns:p14="http://schemas.microsoft.com/office/powerpoint/2010/main" val="41934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72746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1058</Words>
  <Application>Microsoft Office PowerPoint</Application>
  <PresentationFormat>Custom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Võ Thị Sáu là một chiến sĩ gan góc.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47</cp:revision>
  <dcterms:created xsi:type="dcterms:W3CDTF">2021-07-13T10:32:37Z</dcterms:created>
  <dcterms:modified xsi:type="dcterms:W3CDTF">2022-03-10T01:26:47Z</dcterms:modified>
</cp:coreProperties>
</file>