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0" r:id="rId3"/>
    <p:sldId id="288" r:id="rId4"/>
    <p:sldId id="258" r:id="rId5"/>
    <p:sldId id="291" r:id="rId6"/>
    <p:sldId id="261" r:id="rId7"/>
    <p:sldId id="262" r:id="rId8"/>
    <p:sldId id="263" r:id="rId9"/>
    <p:sldId id="278" r:id="rId10"/>
    <p:sldId id="265" r:id="rId11"/>
    <p:sldId id="267" r:id="rId12"/>
    <p:sldId id="268" r:id="rId13"/>
    <p:sldId id="269" r:id="rId14"/>
    <p:sldId id="279" r:id="rId15"/>
    <p:sldId id="270" r:id="rId16"/>
    <p:sldId id="280" r:id="rId17"/>
    <p:sldId id="272" r:id="rId18"/>
    <p:sldId id="281" r:id="rId19"/>
    <p:sldId id="282" r:id="rId20"/>
    <p:sldId id="274" r:id="rId21"/>
    <p:sldId id="284" r:id="rId22"/>
    <p:sldId id="283" r:id="rId23"/>
    <p:sldId id="275" r:id="rId24"/>
    <p:sldId id="277" r:id="rId25"/>
  </p:sldIdLst>
  <p:sldSz cx="9144000" cy="6858000" type="screen4x3"/>
  <p:notesSz cx="6735445" cy="986917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90" autoAdjust="0"/>
  </p:normalViewPr>
  <p:slideViewPr>
    <p:cSldViewPr>
      <p:cViewPr varScale="1">
        <p:scale>
          <a:sx n="69" d="100"/>
          <a:sy n="69" d="100"/>
        </p:scale>
        <p:origin x="14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smtClean="0">
                <a:latin typeface="Arial" panose="020B0604020202020204" pitchFamily="34"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smtClean="0">
                <a:latin typeface="Arial" panose="020B0604020202020204"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smtClean="0">
                <a:latin typeface="Arial" panose="020B0604020202020204"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4081246C-D870-4267-B8A7-D917D65977AB}"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7B3BA-481C-4379-BC99-ED408272C5AE}" type="slidenum">
              <a:rPr lang="en-US"/>
            </a:fld>
            <a:endParaRPr lang="en-US"/>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p:spPr>
        <p:txBody>
          <a:bodyPr/>
          <a:lstStyle/>
          <a:p>
            <a:pPr eaLnBrk="1" hangingPunct="1"/>
            <a:endParaRPr lang="vi-V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55137D5-E093-4050-B983-0BF5ADD70428}"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B729DCC-82BB-4EF6-BC90-E69960B85EA1}"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EDF012D-B81C-4265-B22E-9F1A2130DED1}"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E688C21-2F69-47AB-AE5F-CA2258ABBEF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91F58C5-A1AB-405C-BC87-E2F51870B5BD}"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2E0CAEA-0F9A-498C-9FFF-504927595122}"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456DD5F-5740-4472-A1B1-20A027E93CB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DDB0329-3C7F-4460-AED7-F557DDEDC0B0}"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31ECF139-3F0D-47AA-957C-FC2C3B2D5682}"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4DD8880-700D-4218-A9E0-DE0581E104BB}"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9F1B4F6-0249-443E-A1BB-E69293B2DA9F}"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B8FCEB6-5EE8-4FF7-9BB5-62C4A96C1EF5}"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F910D63-78CE-499C-9B02-84F1A4FEB8D2}"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cute-dang-yeu-nhat_115831522"/>
          <p:cNvPicPr>
            <a:picLocks noChangeAspect="1"/>
          </p:cNvPicPr>
          <p:nvPr/>
        </p:nvPicPr>
        <p:blipFill>
          <a:blip r:embed="rId1"/>
          <a:stretch>
            <a:fillRect/>
          </a:stretch>
        </p:blipFill>
        <p:spPr>
          <a:xfrm>
            <a:off x="0" y="0"/>
            <a:ext cx="9144000" cy="6858000"/>
          </a:xfrm>
          <a:prstGeom prst="rect">
            <a:avLst/>
          </a:prstGeom>
        </p:spPr>
      </p:pic>
      <p:sp>
        <p:nvSpPr>
          <p:cNvPr id="4" name="WordArt 3"/>
          <p:cNvSpPr>
            <a:spLocks noChangeArrowheads="1" noChangeShapeType="1" noTextEdit="1"/>
          </p:cNvSpPr>
          <p:nvPr/>
        </p:nvSpPr>
        <p:spPr bwMode="auto">
          <a:xfrm>
            <a:off x="238125" y="1905000"/>
            <a:ext cx="7929880" cy="890270"/>
          </a:xfrm>
          <a:prstGeom prst="rect">
            <a:avLst/>
          </a:prstGeom>
        </p:spPr>
        <p:txBody>
          <a:bodyPr wrap="none" fromWordArt="1">
            <a:prstTxWarp prst="textPlain">
              <a:avLst>
                <a:gd name="adj" fmla="val 50000"/>
              </a:avLst>
            </a:prstTxWarp>
          </a:bodyPr>
          <a:p>
            <a:pPr algn="ctr"/>
            <a:r>
              <a:rPr lang="en-US" sz="2400" b="1" kern="10" dirty="0" smtClean="0">
                <a:ln w="9525">
                  <a:solidFill>
                    <a:srgbClr val="FF0000"/>
                  </a:solidFill>
                  <a:round/>
                </a:ln>
                <a:solidFill>
                  <a:srgbClr val="FF0000"/>
                </a:solidFill>
                <a:effectLst>
                  <a:outerShdw dist="45791" dir="2021404" algn="ctr" rotWithShape="0">
                    <a:srgbClr val="B2B2B2">
                      <a:alpha val="79999"/>
                    </a:srgbClr>
                  </a:outerShdw>
                </a:effectLst>
                <a:latin typeface="+mj-lt"/>
                <a:ea typeface="+mj-lt"/>
                <a:cs typeface="+mj-lt"/>
              </a:rPr>
              <a:t>CẤU TẠO BÀI VĂN MIÊU TẢ CÂY CỐI</a:t>
            </a:r>
            <a:endParaRPr lang="en-US" sz="2400" b="1" kern="10" dirty="0" smtClean="0">
              <a:ln w="9525">
                <a:solidFill>
                  <a:srgbClr val="FF0000"/>
                </a:solidFill>
                <a:round/>
              </a:ln>
              <a:solidFill>
                <a:srgbClr val="FF0000"/>
              </a:solidFill>
              <a:effectLst>
                <a:outerShdw dist="45791" dir="2021404" algn="ctr" rotWithShape="0">
                  <a:srgbClr val="B2B2B2">
                    <a:alpha val="79999"/>
                  </a:srgbClr>
                </a:outerShdw>
              </a:effectLst>
              <a:latin typeface="+mj-lt"/>
              <a:ea typeface="+mj-lt"/>
              <a:cs typeface="+mj-lt"/>
            </a:endParaRPr>
          </a:p>
        </p:txBody>
      </p:sp>
      <p:sp>
        <p:nvSpPr>
          <p:cNvPr id="5" name="WordArt 2"/>
          <p:cNvSpPr>
            <a:spLocks noChangeArrowheads="1" noChangeShapeType="1" noTextEdit="1"/>
          </p:cNvSpPr>
          <p:nvPr/>
        </p:nvSpPr>
        <p:spPr bwMode="auto">
          <a:xfrm>
            <a:off x="2362200" y="228600"/>
            <a:ext cx="3733800" cy="1536700"/>
          </a:xfrm>
          <a:prstGeom prst="rect">
            <a:avLst/>
          </a:prstGeom>
        </p:spPr>
        <p:txBody>
          <a:bodyPr wrap="none" fromWordArt="1">
            <a:prstTxWarp prst="textPlain">
              <a:avLst>
                <a:gd name="adj" fmla="val 50000"/>
              </a:avLst>
            </a:prstTxWarp>
          </a:bodyPr>
          <a:p>
            <a:pPr algn="ctr"/>
            <a:r>
              <a:rPr lang="en-US" sz="3600" b="1" kern="10" dirty="0" smtClean="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LÀM VĂN</a:t>
            </a:r>
            <a:endParaRPr lang="en-US" sz="36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36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endParaRPr lang="en-US" sz="36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540224" y="408046"/>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a:solidFill>
                  <a:srgbClr val="FF3300"/>
                </a:solidFill>
                <a:latin typeface="Times New Roman" panose="02020603050405020304" pitchFamily="18" charset="0"/>
                <a:cs typeface="Times New Roman" panose="02020603050405020304" pitchFamily="18" charset="0"/>
              </a:rPr>
              <a:t>I. </a:t>
            </a:r>
            <a:r>
              <a:rPr lang="en-US" sz="3200" b="1" u="sng" dirty="0" err="1" smtClean="0">
                <a:solidFill>
                  <a:srgbClr val="FF3300"/>
                </a:solidFill>
                <a:latin typeface="Times New Roman" panose="02020603050405020304" pitchFamily="18" charset="0"/>
                <a:cs typeface="Times New Roman" panose="02020603050405020304" pitchFamily="18" charset="0"/>
              </a:rPr>
              <a:t>Nhận</a:t>
            </a:r>
            <a:r>
              <a:rPr lang="en-US" sz="3200" b="1" u="sng" dirty="0" smtClean="0">
                <a:solidFill>
                  <a:srgbClr val="FF3300"/>
                </a:solidFill>
                <a:latin typeface="Times New Roman" panose="02020603050405020304" pitchFamily="18" charset="0"/>
                <a:cs typeface="Times New Roman" panose="02020603050405020304" pitchFamily="18" charset="0"/>
              </a:rPr>
              <a:t> </a:t>
            </a:r>
            <a:r>
              <a:rPr lang="en-US" sz="3200" b="1" u="sng" dirty="0" err="1" smtClean="0">
                <a:solidFill>
                  <a:srgbClr val="FF3300"/>
                </a:solidFill>
                <a:latin typeface="Times New Roman" panose="02020603050405020304" pitchFamily="18" charset="0"/>
                <a:cs typeface="Times New Roman" panose="02020603050405020304" pitchFamily="18" charset="0"/>
              </a:rPr>
              <a:t>xét</a:t>
            </a:r>
            <a:endParaRPr lang="en-US" sz="3200" b="1" u="sng" dirty="0">
              <a:solidFill>
                <a:srgbClr val="FF3300"/>
              </a:solidFill>
              <a:latin typeface="Times New Roman" panose="02020603050405020304" pitchFamily="18" charset="0"/>
              <a:cs typeface="Times New Roman" panose="02020603050405020304" pitchFamily="18" charset="0"/>
            </a:endParaRPr>
          </a:p>
        </p:txBody>
      </p:sp>
      <p:sp>
        <p:nvSpPr>
          <p:cNvPr id="15383" name="Text Box 23"/>
          <p:cNvSpPr txBox="1">
            <a:spLocks noChangeArrowheads="1"/>
          </p:cNvSpPr>
          <p:nvPr/>
        </p:nvSpPr>
        <p:spPr bwMode="auto">
          <a:xfrm>
            <a:off x="368490" y="1222045"/>
            <a:ext cx="84707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err="1">
                <a:solidFill>
                  <a:srgbClr val="0000FF"/>
                </a:solidFill>
                <a:cs typeface="Arial" panose="020B0604020202020204" pitchFamily="34" charset="0"/>
              </a:rPr>
              <a:t>Bài</a:t>
            </a:r>
            <a:r>
              <a:rPr lang="en-US" sz="3200" b="1" u="sng" dirty="0">
                <a:solidFill>
                  <a:srgbClr val="0000FF"/>
                </a:solidFill>
                <a:latin typeface=".VnArial" panose="020B7200000000000000" pitchFamily="34" charset="0"/>
              </a:rPr>
              <a:t> 2:</a:t>
            </a:r>
            <a:r>
              <a:rPr lang="en-US" sz="3200" b="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Đọc</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lại</a:t>
            </a:r>
            <a:r>
              <a:rPr lang="en-US" sz="3200" b="1" i="1" dirty="0">
                <a:solidFill>
                  <a:srgbClr val="0000FF"/>
                </a:solidFill>
                <a:latin typeface=".VnArial" panose="020B7200000000000000" pitchFamily="34" charset="0"/>
              </a:rPr>
              <a:t> </a:t>
            </a:r>
            <a:r>
              <a:rPr lang="en-US" sz="3200" b="1" i="1" dirty="0" smtClean="0">
                <a:solidFill>
                  <a:srgbClr val="0000FF"/>
                </a:solidFill>
                <a:latin typeface=".VnArial" panose="020B7200000000000000" pitchFamily="34" charset="0"/>
              </a:rPr>
              <a:t> </a:t>
            </a:r>
            <a:r>
              <a:rPr lang="en-US" sz="3200" b="1" i="1" dirty="0" err="1" smtClean="0">
                <a:solidFill>
                  <a:srgbClr val="0000FF"/>
                </a:solidFill>
                <a:latin typeface="Ti me"/>
              </a:rPr>
              <a:t>bài</a:t>
            </a:r>
            <a:r>
              <a:rPr lang="en-US" sz="3200" b="1" i="1" dirty="0" smtClean="0">
                <a:solidFill>
                  <a:srgbClr val="0000FF"/>
                </a:solidFill>
                <a:latin typeface="Ti me"/>
              </a:rPr>
              <a:t> </a:t>
            </a:r>
            <a:r>
              <a:rPr lang="en-US" sz="3200" b="1" i="1" dirty="0" err="1" smtClean="0">
                <a:solidFill>
                  <a:srgbClr val="0000FF"/>
                </a:solidFill>
                <a:latin typeface=".VnArial" panose="020B7200000000000000" pitchFamily="34" charset="0"/>
              </a:rPr>
              <a:t>C</a:t>
            </a:r>
            <a:r>
              <a:rPr lang="en-US" sz="3200" b="1" i="1" dirty="0" err="1" smtClean="0">
                <a:solidFill>
                  <a:srgbClr val="0000FF"/>
                </a:solidFill>
                <a:cs typeface="Arial" panose="020B0604020202020204" pitchFamily="34" charset="0"/>
              </a:rPr>
              <a:t>â</a:t>
            </a:r>
            <a:r>
              <a:rPr lang="en-US" sz="3200" b="1" i="1" dirty="0" err="1" smtClean="0">
                <a:solidFill>
                  <a:srgbClr val="0000FF"/>
                </a:solidFill>
                <a:latin typeface=".VnArial" panose="020B7200000000000000" pitchFamily="34" charset="0"/>
              </a:rPr>
              <a:t>y</a:t>
            </a:r>
            <a:r>
              <a:rPr lang="en-US" sz="3200" b="1" i="1" dirty="0" smtClean="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mai</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tứ</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quý</a:t>
            </a:r>
            <a:r>
              <a:rPr lang="en-US" sz="3200" b="1" i="1" dirty="0">
                <a:solidFill>
                  <a:srgbClr val="0000FF"/>
                </a:solidFill>
                <a:latin typeface=".VnArial" panose="020B7200000000000000" pitchFamily="34" charset="0"/>
              </a:rPr>
              <a:t> ( </a:t>
            </a:r>
            <a:r>
              <a:rPr lang="en-US" sz="3200" b="1" i="1" dirty="0" err="1">
                <a:solidFill>
                  <a:srgbClr val="0000FF"/>
                </a:solidFill>
                <a:latin typeface=".VnArial" panose="020B7200000000000000" pitchFamily="34" charset="0"/>
              </a:rPr>
              <a:t>s</a:t>
            </a:r>
            <a:r>
              <a:rPr lang="en-US" sz="3200" b="1" i="1" dirty="0" err="1">
                <a:solidFill>
                  <a:srgbClr val="0000FF"/>
                </a:solidFill>
                <a:cs typeface="Arial" panose="020B0604020202020204" pitchFamily="34" charset="0"/>
              </a:rPr>
              <a:t>á</a:t>
            </a:r>
            <a:r>
              <a:rPr lang="en-US" sz="3200" b="1" i="1" dirty="0" err="1">
                <a:solidFill>
                  <a:srgbClr val="0000FF"/>
                </a:solidFill>
                <a:latin typeface=".VnArial" panose="020B7200000000000000" pitchFamily="34" charset="0"/>
              </a:rPr>
              <a:t>ch</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Tiếng</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Việt</a:t>
            </a:r>
            <a:r>
              <a:rPr lang="en-US" sz="3200" b="1" i="1" dirty="0">
                <a:solidFill>
                  <a:srgbClr val="0000FF"/>
                </a:solidFill>
                <a:latin typeface=".VnArial" panose="020B7200000000000000" pitchFamily="34" charset="0"/>
              </a:rPr>
              <a:t> 4, </a:t>
            </a:r>
            <a:r>
              <a:rPr lang="en-US" sz="3200" b="1" i="1" dirty="0" err="1">
                <a:solidFill>
                  <a:srgbClr val="0000FF"/>
                </a:solidFill>
                <a:latin typeface=".VnArial" panose="020B7200000000000000" pitchFamily="34" charset="0"/>
              </a:rPr>
              <a:t>tập</a:t>
            </a:r>
            <a:r>
              <a:rPr lang="en-US" sz="3200" b="1" i="1" dirty="0">
                <a:solidFill>
                  <a:srgbClr val="0000FF"/>
                </a:solidFill>
                <a:latin typeface=".VnArial" panose="020B7200000000000000" pitchFamily="34" charset="0"/>
              </a:rPr>
              <a:t> 2, </a:t>
            </a:r>
            <a:r>
              <a:rPr lang="en-US" sz="3200" b="1" i="1" dirty="0" err="1">
                <a:solidFill>
                  <a:srgbClr val="0000FF"/>
                </a:solidFill>
                <a:latin typeface=".VnArial" panose="020B7200000000000000" pitchFamily="34" charset="0"/>
              </a:rPr>
              <a:t>trang</a:t>
            </a:r>
            <a:r>
              <a:rPr lang="en-US" sz="3200" b="1" i="1" dirty="0">
                <a:solidFill>
                  <a:srgbClr val="0000FF"/>
                </a:solidFill>
                <a:latin typeface=".VnArial" panose="020B7200000000000000" pitchFamily="34" charset="0"/>
              </a:rPr>
              <a:t> 23). </a:t>
            </a:r>
            <a:r>
              <a:rPr lang="en-US" sz="3200" b="1" i="1" dirty="0" err="1">
                <a:solidFill>
                  <a:srgbClr val="0000FF"/>
                </a:solidFill>
                <a:latin typeface=".VnArial" panose="020B7200000000000000" pitchFamily="34" charset="0"/>
              </a:rPr>
              <a:t>Tr</a:t>
            </a:r>
            <a:r>
              <a:rPr lang="en-US" sz="3200" b="1" i="1" dirty="0" err="1">
                <a:solidFill>
                  <a:srgbClr val="0000FF"/>
                </a:solidFill>
                <a:cs typeface="Arial" panose="020B0604020202020204" pitchFamily="34" charset="0"/>
              </a:rPr>
              <a:t>ì</a:t>
            </a:r>
            <a:r>
              <a:rPr lang="en-US" sz="3200" b="1" i="1" dirty="0" err="1">
                <a:solidFill>
                  <a:srgbClr val="0000FF"/>
                </a:solidFill>
                <a:latin typeface=".VnArial" panose="020B7200000000000000" pitchFamily="34" charset="0"/>
              </a:rPr>
              <a:t>nh</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tự</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mi</a:t>
            </a:r>
            <a:r>
              <a:rPr lang="en-US" sz="3200" b="1" i="1" dirty="0" err="1">
                <a:solidFill>
                  <a:srgbClr val="0000FF"/>
                </a:solidFill>
                <a:cs typeface="Arial" panose="020B0604020202020204" pitchFamily="34" charset="0"/>
              </a:rPr>
              <a:t>ê</a:t>
            </a:r>
            <a:r>
              <a:rPr lang="en-US" sz="3200" b="1" i="1" dirty="0" err="1">
                <a:solidFill>
                  <a:srgbClr val="0000FF"/>
                </a:solidFill>
                <a:latin typeface=".VnArial" panose="020B7200000000000000" pitchFamily="34" charset="0"/>
              </a:rPr>
              <a:t>u</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tả</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trong</a:t>
            </a:r>
            <a:r>
              <a:rPr lang="en-US" sz="3200" b="1" i="1" dirty="0">
                <a:solidFill>
                  <a:srgbClr val="0000FF"/>
                </a:solidFill>
                <a:latin typeface=".VnArial" panose="020B7200000000000000" pitchFamily="34" charset="0"/>
              </a:rPr>
              <a:t> </a:t>
            </a:r>
            <a:r>
              <a:rPr lang="en-US" sz="3200" b="1" i="1" dirty="0" err="1">
                <a:solidFill>
                  <a:srgbClr val="0000FF"/>
                </a:solidFill>
                <a:latin typeface="Ti me"/>
              </a:rPr>
              <a:t>bài</a:t>
            </a:r>
            <a:r>
              <a:rPr lang="en-US" sz="3200" b="1" i="1" dirty="0">
                <a:solidFill>
                  <a:srgbClr val="0000FF"/>
                </a:solidFill>
                <a:latin typeface="Ti me"/>
              </a:rPr>
              <a:t> </a:t>
            </a:r>
            <a:r>
              <a:rPr lang="en-US" sz="3200" b="1" i="1" dirty="0" smtClean="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ấy</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c</a:t>
            </a:r>
            <a:r>
              <a:rPr lang="en-US" sz="3200" b="1" i="1" dirty="0" err="1">
                <a:solidFill>
                  <a:srgbClr val="0000FF"/>
                </a:solidFill>
                <a:cs typeface="Arial" panose="020B0604020202020204" pitchFamily="34" charset="0"/>
              </a:rPr>
              <a:t>ó</a:t>
            </a:r>
            <a:r>
              <a:rPr lang="en-US" sz="3200" b="1" i="1" dirty="0">
                <a:solidFill>
                  <a:srgbClr val="0000FF"/>
                </a:solidFill>
                <a:cs typeface="Arial" panose="020B0604020202020204" pitchFamily="34" charset="0"/>
              </a:rPr>
              <a:t> </a:t>
            </a:r>
            <a:r>
              <a:rPr lang="en-US" sz="3200" b="1" i="1" dirty="0" err="1">
                <a:solidFill>
                  <a:srgbClr val="0000FF"/>
                </a:solidFill>
                <a:latin typeface=".VnArial" panose="020B7200000000000000" pitchFamily="34" charset="0"/>
              </a:rPr>
              <a:t>điểm</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g</a:t>
            </a:r>
            <a:r>
              <a:rPr lang="en-US" sz="3200" b="1" i="1" dirty="0" err="1">
                <a:solidFill>
                  <a:srgbClr val="0000FF"/>
                </a:solidFill>
                <a:cs typeface="Arial" panose="020B0604020202020204" pitchFamily="34" charset="0"/>
              </a:rPr>
              <a:t>ì</a:t>
            </a:r>
            <a:r>
              <a:rPr lang="en-US" sz="3200" b="1" i="1" dirty="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kh</a:t>
            </a:r>
            <a:r>
              <a:rPr lang="en-US" sz="3200" b="1" i="1" dirty="0" err="1">
                <a:solidFill>
                  <a:srgbClr val="0000FF"/>
                </a:solidFill>
                <a:cs typeface="Arial" panose="020B0604020202020204" pitchFamily="34" charset="0"/>
              </a:rPr>
              <a:t>á</a:t>
            </a:r>
            <a:r>
              <a:rPr lang="en-US" sz="3200" b="1" i="1" dirty="0" err="1">
                <a:solidFill>
                  <a:srgbClr val="0000FF"/>
                </a:solidFill>
                <a:latin typeface=".VnArial" panose="020B7200000000000000" pitchFamily="34" charset="0"/>
              </a:rPr>
              <a:t>c</a:t>
            </a:r>
            <a:r>
              <a:rPr lang="en-US" sz="3200" b="1" i="1" dirty="0">
                <a:solidFill>
                  <a:srgbClr val="0000FF"/>
                </a:solidFill>
                <a:latin typeface=".VnArial" panose="020B7200000000000000" pitchFamily="34" charset="0"/>
              </a:rPr>
              <a:t> </a:t>
            </a:r>
            <a:r>
              <a:rPr lang="en-US" sz="3200" b="1" i="1" dirty="0" err="1" smtClean="0">
                <a:solidFill>
                  <a:srgbClr val="0000FF"/>
                </a:solidFill>
                <a:latin typeface=".VnArial" panose="020B7200000000000000" pitchFamily="34" charset="0"/>
              </a:rPr>
              <a:t>B</a:t>
            </a:r>
            <a:r>
              <a:rPr lang="en-US" sz="3200" b="1" i="1" dirty="0" err="1" smtClean="0">
                <a:solidFill>
                  <a:srgbClr val="0000FF"/>
                </a:solidFill>
                <a:cs typeface="Arial" panose="020B0604020202020204" pitchFamily="34" charset="0"/>
              </a:rPr>
              <a:t>ã</a:t>
            </a:r>
            <a:r>
              <a:rPr lang="en-US" sz="3200" b="1" i="1" dirty="0" err="1" smtClean="0">
                <a:solidFill>
                  <a:srgbClr val="0000FF"/>
                </a:solidFill>
                <a:latin typeface=".VnArial" panose="020B7200000000000000" pitchFamily="34" charset="0"/>
              </a:rPr>
              <a:t>i</a:t>
            </a:r>
            <a:r>
              <a:rPr lang="en-US" sz="3200" b="1" i="1" dirty="0" smtClean="0">
                <a:solidFill>
                  <a:srgbClr val="0000FF"/>
                </a:solidFill>
                <a:latin typeface=".VnArial" panose="020B7200000000000000" pitchFamily="34" charset="0"/>
              </a:rPr>
              <a:t> </a:t>
            </a:r>
            <a:r>
              <a:rPr lang="en-US" sz="3200" b="1" i="1" dirty="0" err="1">
                <a:solidFill>
                  <a:srgbClr val="0000FF"/>
                </a:solidFill>
                <a:latin typeface=".VnArial" panose="020B7200000000000000" pitchFamily="34" charset="0"/>
              </a:rPr>
              <a:t>ng</a:t>
            </a:r>
            <a:r>
              <a:rPr lang="en-US" sz="3200" b="1" i="1" dirty="0" err="1">
                <a:solidFill>
                  <a:srgbClr val="0000FF"/>
                </a:solidFill>
                <a:cs typeface="Arial" panose="020B0604020202020204" pitchFamily="34" charset="0"/>
              </a:rPr>
              <a:t>ô</a:t>
            </a:r>
            <a:r>
              <a:rPr lang="en-US" sz="3200" b="1" i="1" dirty="0">
                <a:solidFill>
                  <a:srgbClr val="0000FF"/>
                </a:solidFill>
                <a:latin typeface=".VnArial" panose="020B7200000000000000" pitchFamily="34" charset="0"/>
              </a:rPr>
              <a:t>?</a:t>
            </a:r>
            <a:endParaRPr lang="en-US" sz="3200" b="1" i="1" dirty="0">
              <a:solidFill>
                <a:srgbClr val="0000FF"/>
              </a:solidFill>
              <a:latin typeface=".VnArial"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sz="2400" b="1" i="1" dirty="0" smtClean="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endParaRPr lang="en-US" sz="2400" b="1" dirty="0">
              <a:solidFill>
                <a:srgbClr val="0000FF"/>
              </a:solidFill>
              <a:latin typeface="Times New Roman" panose="02020603050405020304" pitchFamily="18" charset="0"/>
            </a:endParaRP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endParaRPr lang="en-US" sz="2000" b="1" dirty="0">
              <a:solidFill>
                <a:srgbClr val="0000FF"/>
              </a:solidFill>
              <a:latin typeface="Times New Roman" panose="02020603050405020304" pitchFamily="18" charset="0"/>
            </a:endParaRP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endParaRPr lang="en-US" b="1">
              <a:solidFill>
                <a:srgbClr val="0000FF"/>
              </a:solidFill>
              <a:latin typeface="Times New Roman" panose="02020603050405020304" pitchFamily="18" charset="0"/>
            </a:endParaRP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endParaRPr lang="en-US" b="1">
              <a:solidFill>
                <a:srgbClr val="FF3300"/>
              </a:solidFill>
              <a:latin typeface="Times New Roman" panose="02020603050405020304" pitchFamily="18" charset="0"/>
            </a:endParaRP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endParaRPr lang="en-US" b="1">
              <a:solidFill>
                <a:srgbClr val="FF3300"/>
              </a:solidFill>
              <a:latin typeface="Times New Roman" panose="02020603050405020304" pitchFamily="18" charset="0"/>
            </a:endParaRP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endParaRPr lang="en-US" b="1">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endParaRPr lang="en-US" sz="2400" b="1" i="1">
              <a:solidFill>
                <a:srgbClr val="FF0066"/>
              </a:solidFill>
              <a:latin typeface="Times New Roman" panose="02020603050405020304" pitchFamily="18" charset="0"/>
            </a:endParaRPr>
          </a:p>
        </p:txBody>
      </p:sp>
      <p:graphicFrame>
        <p:nvGraphicFramePr>
          <p:cNvPr id="18515" name="Group 83"/>
          <p:cNvGraphicFramePr>
            <a:graphicFrameLocks noGrp="1"/>
          </p:cNvGraphicFramePr>
          <p:nvPr>
            <p:ph sz="half" idx="2"/>
          </p:nvPr>
        </p:nvGraphicFramePr>
        <p:xfrm>
          <a:off x="533400" y="1981200"/>
          <a:ext cx="8001000" cy="3360738"/>
        </p:xfrm>
        <a:graphic>
          <a:graphicData uri="http://schemas.openxmlformats.org/drawingml/2006/table">
            <a:tbl>
              <a:tblPr/>
              <a:tblGrid>
                <a:gridCol w="1293813"/>
                <a:gridCol w="3797300"/>
                <a:gridCol w="2909887"/>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smtClean="0">
                        <a:ln>
                          <a:noFill/>
                        </a:ln>
                        <a:solidFill>
                          <a:srgbClr val="FF3300"/>
                        </a:solidFill>
                        <a:effectLst/>
                        <a:latin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rgbClr val="FF3300"/>
                          </a:solidFill>
                          <a:effectLst/>
                          <a:latin typeface="Times New Roman" panose="02020603050405020304" pitchFamily="18" charset="0"/>
                        </a:rPr>
                        <a:t>Bãi ngô</a:t>
                      </a:r>
                      <a:endParaRPr kumimoji="0" lang="en-US" sz="2000" b="1" i="0" u="none" strike="noStrike" cap="none" normalizeH="0" baseline="0" smtClean="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smtClean="0">
                          <a:ln>
                            <a:noFill/>
                          </a:ln>
                          <a:solidFill>
                            <a:srgbClr val="0000FF"/>
                          </a:solidFill>
                          <a:effectLst/>
                          <a:latin typeface="Times New Roman" panose="02020603050405020304" pitchFamily="18" charset="0"/>
                        </a:rPr>
                        <a:t>(Tả từng thời kì phát triển của cây)</a:t>
                      </a:r>
                      <a:endParaRPr kumimoji="0" lang="en-US" sz="1800" b="1" i="1"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Cây mai tứ quý</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smtClean="0">
                          <a:ln>
                            <a:noFill/>
                          </a:ln>
                          <a:solidFill>
                            <a:srgbClr val="0000FF"/>
                          </a:solidFill>
                          <a:effectLst/>
                          <a:latin typeface="Times New Roman" panose="02020603050405020304" pitchFamily="18" charset="0"/>
                        </a:rPr>
                        <a:t>(Tả từng bộ phận của cây)</a:t>
                      </a:r>
                      <a:endParaRPr kumimoji="0" lang="en-US" sz="1800" b="1" i="1"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1</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(Mở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Giới thiệu bao quát bãi ngô. Tả cây ngô từ lúc còn non đến khi xanh tốt.</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Giới thiệu bao quát về cây mai (chiều cao,dáng, thân, tán, gốc, cành, nhánh).</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2</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(Thân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Tả hoa và búp ngô non giai đoạn đơm hoa kết trái.</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Đi sâu tả cánh hoa và trái cây.</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3:</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(Kết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Tả hoa, lá và bắp ngô giai đoạn thu hoạch được. </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Nêu cảm nghĩ của người miêu tả.</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endParaRPr lang="en-US" sz="2000" b="1"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nvSpPr>
        <p:spPr bwMode="auto">
          <a:xfrm>
            <a:off x="3429000" y="17924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228600" y="725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 Ghi nhớ:</a:t>
            </a:r>
            <a:endParaRPr lang="en-US" sz="2400" b="1" u="sng">
              <a:solidFill>
                <a:srgbClr val="FF3300"/>
              </a:solidFill>
              <a:latin typeface="Times New Roman" panose="02020603050405020304" pitchFamily="18" charset="0"/>
            </a:endParaRPr>
          </a:p>
        </p:txBody>
      </p:sp>
      <p:sp>
        <p:nvSpPr>
          <p:cNvPr id="14348" name="Text Box 21"/>
          <p:cNvSpPr txBox="1">
            <a:spLocks noChangeArrowheads="1"/>
          </p:cNvSpPr>
          <p:nvPr/>
        </p:nvSpPr>
        <p:spPr bwMode="auto">
          <a:xfrm>
            <a:off x="212725" y="1184388"/>
            <a:ext cx="89312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a:solidFill>
                  <a:srgbClr val="FF3300"/>
                </a:solidFill>
              </a:rPr>
              <a:t>Bài văn miêu tả cây cối thường gồm có ba phần:</a:t>
            </a:r>
            <a:endParaRPr lang="en-US" sz="2200" b="1">
              <a:solidFill>
                <a:srgbClr val="FF3300"/>
              </a:solidFill>
            </a:endParaRPr>
          </a:p>
          <a:p>
            <a:pPr eaLnBrk="1" hangingPunct="1"/>
            <a:r>
              <a:rPr lang="en-US" sz="2200" b="1" u="sng">
                <a:solidFill>
                  <a:srgbClr val="FF3300"/>
                </a:solidFill>
              </a:rPr>
              <a:t>1. Mở bài:</a:t>
            </a:r>
            <a:r>
              <a:rPr lang="en-US" sz="2200" b="1"/>
              <a:t>    </a:t>
            </a:r>
            <a:r>
              <a:rPr lang="en-US" sz="2200" b="1">
                <a:solidFill>
                  <a:srgbClr val="0000FF"/>
                </a:solidFill>
              </a:rPr>
              <a:t>Tả hoặc giới thiệu bao quát về cây.</a:t>
            </a:r>
            <a:endParaRPr lang="en-US" sz="2200" b="1">
              <a:solidFill>
                <a:srgbClr val="0000FF"/>
              </a:solidFill>
            </a:endParaRPr>
          </a:p>
          <a:p>
            <a:pPr eaLnBrk="1" hangingPunct="1"/>
            <a:r>
              <a:rPr lang="en-US" sz="2200" b="1" u="sng">
                <a:solidFill>
                  <a:srgbClr val="FF3300"/>
                </a:solidFill>
              </a:rPr>
              <a:t>2. Thân bài:</a:t>
            </a:r>
            <a:r>
              <a:rPr lang="en-US" sz="2200" b="1"/>
              <a:t> </a:t>
            </a:r>
            <a:r>
              <a:rPr lang="en-US" sz="2200" b="1">
                <a:solidFill>
                  <a:srgbClr val="0000FF"/>
                </a:solidFill>
              </a:rPr>
              <a:t>Tả từng bộ phận của cây hoặc tả từng thời kì phát triển của cây</a:t>
            </a:r>
            <a:r>
              <a:rPr lang="en-US" sz="2200" b="1"/>
              <a:t>.</a:t>
            </a:r>
            <a:endParaRPr lang="en-US" sz="2200" b="1"/>
          </a:p>
          <a:p>
            <a:pPr eaLnBrk="1" hangingPunct="1"/>
            <a:r>
              <a:rPr lang="en-US" sz="2200" b="1" u="sng">
                <a:solidFill>
                  <a:srgbClr val="FF3300"/>
                </a:solidFill>
              </a:rPr>
              <a:t>3. Kết bài:</a:t>
            </a:r>
            <a:r>
              <a:rPr lang="en-US" sz="2200" b="1"/>
              <a:t>    </a:t>
            </a:r>
            <a:r>
              <a:rPr lang="en-US" sz="2200" b="1">
                <a:solidFill>
                  <a:srgbClr val="0000FF"/>
                </a:solidFill>
              </a:rPr>
              <a:t>Có thể nêu lợi ích của cây, ấn tượng đặc biêt hoặc tình cảm của người tả với cây.</a:t>
            </a:r>
            <a:endParaRPr lang="en-US" sz="22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81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endParaRPr lang="en-US" sz="2400" b="1" u="sng">
              <a:solidFill>
                <a:srgbClr val="FF3300"/>
              </a:solidFill>
              <a:latin typeface="Times New Roman" panose="02020603050405020304" pitchFamily="18" charset="0"/>
            </a:endParaRPr>
          </a:p>
        </p:txBody>
      </p:sp>
      <p:sp>
        <p:nvSpPr>
          <p:cNvPr id="15364" name="Text Box 14"/>
          <p:cNvSpPr txBox="1">
            <a:spLocks noChangeArrowheads="1"/>
          </p:cNvSpPr>
          <p:nvPr/>
        </p:nvSpPr>
        <p:spPr bwMode="auto">
          <a:xfrm>
            <a:off x="304800" y="396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endParaRPr lang="en-US" sz="2400" b="1" i="1">
              <a:solidFill>
                <a:srgbClr val="FF3300"/>
              </a:solidFill>
              <a:latin typeface="Times New Roman" panose="02020603050405020304" pitchFamily="18" charset="0"/>
            </a:endParaRPr>
          </a:p>
        </p:txBody>
      </p:sp>
      <p:sp>
        <p:nvSpPr>
          <p:cNvPr id="15365" name="Text Box 15"/>
          <p:cNvSpPr txBox="1">
            <a:spLocks noChangeArrowheads="1"/>
          </p:cNvSpPr>
          <p:nvPr/>
        </p:nvSpPr>
        <p:spPr bwMode="auto">
          <a:xfrm>
            <a:off x="0" y="1098550"/>
            <a:ext cx="9144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endParaRPr lang="en-US" sz="2200" b="1" i="1">
              <a:solidFill>
                <a:srgbClr val="FF3300"/>
              </a:solidFill>
              <a:latin typeface="Times New Roman" panose="02020603050405020304" pitchFamily="18" charset="0"/>
            </a:endParaRP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endParaRPr lang="en-US" sz="22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76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0" y="2590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0" y="4419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28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52400" y="24384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52400" y="43434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endParaRPr lang="en-US" b="1">
              <a:solidFill>
                <a:srgbClr val="0000FF"/>
              </a:solidFill>
              <a:latin typeface="Times New Roman" panose="02020603050405020304" pitchFamily="18" charset="0"/>
            </a:endParaRPr>
          </a:p>
        </p:txBody>
      </p:sp>
      <p:sp>
        <p:nvSpPr>
          <p:cNvPr id="33809" name="Text Box 17"/>
          <p:cNvSpPr txBox="1">
            <a:spLocks noChangeArrowheads="1"/>
          </p:cNvSpPr>
          <p:nvPr/>
        </p:nvSpPr>
        <p:spPr bwMode="auto">
          <a:xfrm>
            <a:off x="5257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endParaRPr lang="en-US" b="1">
              <a:solidFill>
                <a:srgbClr val="0000FF"/>
              </a:solidFill>
              <a:latin typeface="Times New Roman" panose="02020603050405020304" pitchFamily="18" charset="0"/>
            </a:endParaRPr>
          </a:p>
        </p:txBody>
      </p:sp>
      <p:sp>
        <p:nvSpPr>
          <p:cNvPr id="33811" name="Text Box 19"/>
          <p:cNvSpPr txBox="1">
            <a:spLocks noChangeArrowheads="1"/>
          </p:cNvSpPr>
          <p:nvPr/>
        </p:nvSpPr>
        <p:spPr bwMode="auto">
          <a:xfrm>
            <a:off x="5410200" y="4953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endParaRPr lang="en-US"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457200" y="86677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latin typeface="Times New Roman" panose="02020603050405020304" pitchFamily="18" charset="0"/>
              </a:rPr>
              <a:t>Tả theo từng thời kì phát triển trong một năm: từ lúc ra hoa đến lúc kết quả</a:t>
            </a:r>
            <a:endParaRPr lang="en-US" sz="2600">
              <a:solidFill>
                <a:srgbClr val="0000FF"/>
              </a:solidFill>
              <a:latin typeface="Times New Roman" panose="02020603050405020304" pitchFamily="18" charset="0"/>
            </a:endParaRPr>
          </a:p>
        </p:txBody>
      </p:sp>
      <p:sp>
        <p:nvSpPr>
          <p:cNvPr id="22542" name="Text Box 14"/>
          <p:cNvSpPr txBox="1">
            <a:spLocks noChangeArrowheads="1"/>
          </p:cNvSpPr>
          <p:nvPr/>
        </p:nvSpPr>
        <p:spPr bwMode="auto">
          <a:xfrm>
            <a:off x="457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a:solidFill>
                  <a:srgbClr val="FF3300"/>
                </a:solidFill>
                <a:latin typeface="Times New Roman" panose="02020603050405020304" pitchFamily="18" charset="0"/>
              </a:rPr>
              <a:t>Bài 2:</a:t>
            </a:r>
            <a:r>
              <a:rPr lang="en-US" sz="2600" b="1">
                <a:solidFill>
                  <a:srgbClr val="FF3300"/>
                </a:solidFill>
                <a:latin typeface="Times New Roman" panose="02020603050405020304" pitchFamily="18" charset="0"/>
              </a:rPr>
              <a:t> </a:t>
            </a:r>
            <a:r>
              <a:rPr lang="en-US" sz="2600" b="1" i="1">
                <a:solidFill>
                  <a:srgbClr val="FF3300"/>
                </a:solidFill>
                <a:latin typeface="Times New Roman" panose="02020603050405020304" pitchFamily="18" charset="0"/>
              </a:rPr>
              <a:t>Lập dàn ý miêu tả một cây ăn quả quen thuộc theo một trong hai cách đã học:</a:t>
            </a:r>
            <a:endParaRPr lang="en-US" sz="2600" b="1" i="1">
              <a:solidFill>
                <a:srgbClr val="FF3300"/>
              </a:solidFill>
              <a:latin typeface="Times New Roman" panose="02020603050405020304" pitchFamily="18" charset="0"/>
            </a:endParaRP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bộ  phận của cây.</a:t>
            </a:r>
            <a:endParaRPr lang="en-US" sz="2600" i="1">
              <a:solidFill>
                <a:srgbClr val="0000FF"/>
              </a:solidFill>
              <a:latin typeface="Times New Roman" panose="02020603050405020304" pitchFamily="18" charset="0"/>
            </a:endParaRP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thời kì phát triển của cây.</a:t>
            </a:r>
            <a:endParaRPr lang="en-US" sz="2600" i="1">
              <a:solidFill>
                <a:srgbClr val="0000FF"/>
              </a:solidFill>
              <a:latin typeface="Times New Roman" panose="02020603050405020304" pitchFamily="18" charset="0"/>
            </a:endParaRPr>
          </a:p>
        </p:txBody>
      </p:sp>
      <p:sp>
        <p:nvSpPr>
          <p:cNvPr id="22550" name="AutoShape 22"/>
          <p:cNvSpPr>
            <a:spLocks noChangeArrowheads="1"/>
          </p:cNvSpPr>
          <p:nvPr/>
        </p:nvSpPr>
        <p:spPr bwMode="auto">
          <a:xfrm>
            <a:off x="1524000" y="4038600"/>
            <a:ext cx="5105400" cy="2057400"/>
          </a:xfrm>
          <a:prstGeom prst="cloudCallout">
            <a:avLst>
              <a:gd name="adj1" fmla="val 29602"/>
              <a:gd name="adj2" fmla="val 59338"/>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a:solidFill>
                  <a:srgbClr val="FF3300"/>
                </a:solidFill>
              </a:rPr>
              <a:t>Kể tên một số cây ăn quả mà em biết?</a:t>
            </a:r>
            <a:endParaRPr lang="en-US" sz="2600" b="1">
              <a:solidFill>
                <a:srgbClr val="FF3300"/>
              </a:solidFill>
            </a:endParaRPr>
          </a:p>
        </p:txBody>
      </p:sp>
      <p:sp>
        <p:nvSpPr>
          <p:cNvPr id="18438" name="Rectangle 23"/>
          <p:cNvSpPr>
            <a:spLocks noChangeArrowheads="1"/>
          </p:cNvSpPr>
          <p:nvPr/>
        </p:nvSpPr>
        <p:spPr bwMode="auto">
          <a:xfrm>
            <a:off x="533400" y="357188"/>
            <a:ext cx="5802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a:solidFill>
                  <a:srgbClr val="FF3300"/>
                </a:solidFill>
              </a:rPr>
              <a:t>Bài cây gạo miêu tả theo trình tự nào?</a:t>
            </a:r>
            <a:endParaRPr lang="en-US" sz="2600" i="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4" descr="2b"/>
          <p:cNvPicPr>
            <a:picLocks noChangeAspect="1" noChangeArrowheads="1" noCrop="1"/>
          </p:cNvPicPr>
          <p:nvPr/>
        </p:nvPicPr>
        <p:blipFill>
          <a:blip r:embed="rId1"/>
          <a:srcRect/>
          <a:stretch>
            <a:fillRect/>
          </a:stretch>
        </p:blipFill>
        <p:spPr bwMode="auto">
          <a:xfrm>
            <a:off x="457200" y="1219200"/>
            <a:ext cx="2403717" cy="4138613"/>
          </a:xfrm>
          <a:prstGeom prst="rect">
            <a:avLst/>
          </a:prstGeom>
          <a:noFill/>
          <a:ln w="9525">
            <a:noFill/>
            <a:miter lim="800000"/>
            <a:headEnd/>
            <a:tailEnd/>
          </a:ln>
        </p:spPr>
      </p:pic>
      <p:sp>
        <p:nvSpPr>
          <p:cNvPr id="5" name="Rectangle 4"/>
          <p:cNvSpPr/>
          <p:nvPr/>
        </p:nvSpPr>
        <p:spPr>
          <a:xfrm>
            <a:off x="2514600" y="1828800"/>
            <a:ext cx="3860352" cy="1015663"/>
          </a:xfrm>
          <a:prstGeom prst="rect">
            <a:avLst/>
          </a:prstGeom>
          <a:noFill/>
        </p:spPr>
        <p:txBody>
          <a:bodyPr wrap="none">
            <a:spAutoFit/>
          </a:bodyPr>
          <a:lstStyle/>
          <a:p>
            <a:pPr algn="ctr" eaLnBrk="1" hangingPunct="1">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anose="020B0604020202020204" pitchFamily="34"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Khởi</a:t>
            </a:r>
            <a:r>
              <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động</a:t>
            </a:r>
            <a:endPar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endParaRPr lang="en-US" b="1">
                <a:solidFill>
                  <a:srgbClr val="0000FF"/>
                </a:solidFill>
              </a:endParaRP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endParaRPr lang="en-US" b="1">
                <a:solidFill>
                  <a:srgbClr val="0000FF"/>
                </a:solidFill>
              </a:endParaRP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endParaRPr lang="en-US" b="1">
                <a:solidFill>
                  <a:srgbClr val="0000FF"/>
                </a:solidFill>
              </a:endParaRP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endParaRPr lang="en-US" b="1">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endParaRPr lang="en-US" b="1"/>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endParaRPr lang="en-US" b="1"/>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endParaRPr lang="en-US" b="1"/>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endParaRPr lang="en-US" b="1"/>
            </a:p>
          </p:txBody>
        </p:sp>
      </p:grpSp>
      <p:sp>
        <p:nvSpPr>
          <p:cNvPr id="20483" name="AutoShape 13">
            <a:hlinkClick r:id="rId5" action="ppaction://hlinksldjump"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152400" y="76200"/>
            <a:ext cx="8686800" cy="65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rPr>
              <a:t>		</a:t>
            </a:r>
            <a:r>
              <a:rPr lang="en-US" sz="2400" b="1">
                <a:solidFill>
                  <a:srgbClr val="FF3300"/>
                </a:solidFill>
                <a:latin typeface="Times New Roman" panose="02020603050405020304" pitchFamily="18" charset="0"/>
              </a:rPr>
              <a:t>Dàn ý tả cây chuối</a:t>
            </a:r>
            <a:r>
              <a:rPr lang="en-US" sz="2400" b="1">
                <a:latin typeface="Times New Roman" panose="02020603050405020304" pitchFamily="18" charset="0"/>
              </a:rPr>
              <a:t> </a:t>
            </a:r>
            <a:r>
              <a:rPr lang="en-US" sz="2400" b="1" i="1">
                <a:solidFill>
                  <a:srgbClr val="FF3300"/>
                </a:solidFill>
                <a:latin typeface="Times New Roman" panose="02020603050405020304" pitchFamily="18" charset="0"/>
              </a:rPr>
              <a:t>(theo từng thời kì phát triển của cây</a:t>
            </a:r>
            <a:r>
              <a:rPr lang="en-US" b="1" i="1">
                <a:solidFill>
                  <a:srgbClr val="FF3300"/>
                </a:solidFill>
                <a:latin typeface="Times New Roman" panose="02020603050405020304" pitchFamily="18" charset="0"/>
              </a:rPr>
              <a:t>)</a:t>
            </a:r>
            <a:endParaRPr lang="en-US" b="1" i="1">
              <a:solidFill>
                <a:srgbClr val="FF3300"/>
              </a:solidFill>
              <a:latin typeface="Times New Roman" panose="02020603050405020304" pitchFamily="18" charset="0"/>
            </a:endParaRPr>
          </a:p>
          <a:p>
            <a:pPr eaLnBrk="1" hangingPunct="1">
              <a:spcBef>
                <a:spcPct val="50000"/>
              </a:spcBef>
              <a:buFontTx/>
              <a:buChar char="-"/>
            </a:pPr>
            <a:r>
              <a:rPr lang="en-US" b="1">
                <a:solidFill>
                  <a:srgbClr val="0000FF"/>
                </a:solidFill>
                <a:latin typeface="Times New Roman" panose="02020603050405020304" pitchFamily="18" charset="0"/>
              </a:rPr>
              <a:t>Mở bài: Cây chuối tiêu trồng ở góc vườn nhà bà ngoại em.</a:t>
            </a:r>
            <a:endParaRPr lang="en-US" b="1">
              <a:solidFill>
                <a:srgbClr val="0000FF"/>
              </a:solidFill>
              <a:latin typeface="Times New Roman" panose="02020603050405020304" pitchFamily="18" charset="0"/>
            </a:endParaRPr>
          </a:p>
          <a:p>
            <a:pPr eaLnBrk="1" hangingPunct="1">
              <a:spcBef>
                <a:spcPct val="50000"/>
              </a:spcBef>
              <a:buFontTx/>
              <a:buChar char="-"/>
            </a:pPr>
            <a:r>
              <a:rPr lang="en-US" b="1">
                <a:solidFill>
                  <a:srgbClr val="0000FF"/>
                </a:solidFill>
                <a:latin typeface="Times New Roman" panose="02020603050405020304" pitchFamily="18" charset="0"/>
              </a:rPr>
              <a:t>Thân bài:</a:t>
            </a:r>
            <a:r>
              <a:rPr lang="en-US" b="1">
                <a:latin typeface="Times New Roman" panose="02020603050405020304" pitchFamily="18" charset="0"/>
              </a:rPr>
              <a:t> </a:t>
            </a:r>
            <a:endParaRPr lang="en-US" b="1">
              <a:latin typeface="Times New Roman" panose="02020603050405020304" pitchFamily="18" charset="0"/>
            </a:endParaRPr>
          </a:p>
          <a:p>
            <a:pPr eaLnBrk="1" hangingPunct="1">
              <a:spcBef>
                <a:spcPct val="50000"/>
              </a:spcBef>
              <a:buFontTx/>
              <a:buAutoNum type="alphaLcParenR"/>
            </a:pPr>
            <a:r>
              <a:rPr lang="en-US" b="1">
                <a:solidFill>
                  <a:srgbClr val="FF6600"/>
                </a:solidFill>
                <a:latin typeface="Times New Roman" panose="02020603050405020304" pitchFamily="18" charset="0"/>
              </a:rPr>
              <a:t>Tả bao quát</a:t>
            </a:r>
            <a:r>
              <a:rPr lang="en-US" b="1">
                <a:latin typeface="Times New Roman" panose="02020603050405020304" pitchFamily="18" charset="0"/>
              </a:rPr>
              <a:t>:</a:t>
            </a:r>
            <a:endParaRPr lang="en-US" b="1">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 Cây chuối cao, to.  Mọc cùng cả một bụi chuối xanh tốt</a:t>
            </a:r>
            <a:r>
              <a:rPr lang="en-US" b="1">
                <a:latin typeface="Times New Roman" panose="02020603050405020304" pitchFamily="18" charset="0"/>
              </a:rPr>
              <a:t>.</a:t>
            </a:r>
            <a:endParaRPr lang="en-US" b="1">
              <a:latin typeface="Times New Roman" panose="02020603050405020304" pitchFamily="18" charset="0"/>
            </a:endParaRPr>
          </a:p>
          <a:p>
            <a:pPr eaLnBrk="1" hangingPunct="1">
              <a:spcBef>
                <a:spcPct val="50000"/>
              </a:spcBef>
            </a:pPr>
            <a:r>
              <a:rPr lang="en-US" b="1">
                <a:solidFill>
                  <a:srgbClr val="FF6600"/>
                </a:solidFill>
                <a:latin typeface="Times New Roman" panose="02020603050405020304" pitchFamily="18" charset="0"/>
              </a:rPr>
              <a:t>b)Tả từng bộ phận:</a:t>
            </a:r>
            <a:endParaRPr lang="en-US" b="1">
              <a:solidFill>
                <a:srgbClr val="FF6600"/>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+Rễ bám sâu, tỏa rộng.</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+Gốc hơi phình, to hơn phần thân.</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+Thân xốp, nhẵn bóng, màu đỏ tía.</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+Lá to và dài như cái quạt ba tiêu. </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+Buồng chuối dài, em đếm được hơn chục nải.</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+Các nải chuối úp sát nhau, quả to làm cho cây nghiêng mình, trĩu xuống. Có quả đã ngả vàng.</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+Chuối chín, hương thơm phảng phất, vị ngọt đậm đà.</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+Chuối dễ trồng, ăn ngon.</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 Kết bài: Em thường giúp bà chăm sóc khóm chuối</a:t>
            </a:r>
            <a:r>
              <a:rPr lang="en-US" b="1">
                <a:latin typeface="Times New Roman" panose="02020603050405020304" pitchFamily="18" charset="0"/>
              </a:rPr>
              <a:t> .</a:t>
            </a:r>
            <a:endParaRPr lang="en-US"/>
          </a:p>
        </p:txBody>
      </p:sp>
      <p:sp>
        <p:nvSpPr>
          <p:cNvPr id="21510" name="AutoShape 14">
            <a:hlinkClick r:id="rId1"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724400" y="46482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        </a:t>
            </a:r>
            <a:endParaRPr lang="en-US" sz="2800"/>
          </a:p>
        </p:txBody>
      </p:sp>
      <p:pic>
        <p:nvPicPr>
          <p:cNvPr id="22531" name="Picture 2" descr="H:\HINHNEN\Khung hinh mau\1 (5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67988" y="1752600"/>
            <a:ext cx="6909211" cy="3139321"/>
          </a:xfrm>
          <a:prstGeom prst="rect">
            <a:avLst/>
          </a:prstGeom>
          <a:noFill/>
        </p:spPr>
        <p:txBody>
          <a:bodyPr wrap="square">
            <a:spAutoFit/>
          </a:bodyPr>
          <a:lstStyle/>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Chúc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em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a:p>
            <a:pPr algn="ctr">
              <a:defRPr/>
            </a:pP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chăm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ngoan</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a:p>
            <a:pPr algn="ctr">
              <a:defRPr/>
            </a:pP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tốt</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533400" y="9144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err="1"/>
              <a:t>Nêu</a:t>
            </a:r>
            <a:r>
              <a:rPr lang="en-US" sz="2800" i="1" dirty="0"/>
              <a:t> </a:t>
            </a:r>
            <a:r>
              <a:rPr lang="en-US" sz="2800" i="1" dirty="0" err="1"/>
              <a:t>cấu</a:t>
            </a:r>
            <a:r>
              <a:rPr lang="en-US" sz="2800" i="1" dirty="0"/>
              <a:t> </a:t>
            </a:r>
            <a:r>
              <a:rPr lang="en-US" sz="2800" i="1" dirty="0" err="1"/>
              <a:t>tạo</a:t>
            </a:r>
            <a:r>
              <a:rPr lang="en-US" sz="2800" i="1" dirty="0"/>
              <a:t> </a:t>
            </a:r>
            <a:r>
              <a:rPr lang="en-US" sz="2800" i="1" dirty="0" err="1"/>
              <a:t>của</a:t>
            </a:r>
            <a:r>
              <a:rPr lang="en-US" sz="2800" i="1" dirty="0"/>
              <a:t> </a:t>
            </a:r>
            <a:r>
              <a:rPr lang="en-US" sz="2800" i="1" dirty="0" err="1"/>
              <a:t>bài</a:t>
            </a:r>
            <a:r>
              <a:rPr lang="en-US" sz="2800" i="1" dirty="0"/>
              <a:t> </a:t>
            </a:r>
            <a:r>
              <a:rPr lang="en-US" sz="2800" i="1" dirty="0" err="1"/>
              <a:t>văn</a:t>
            </a:r>
            <a:r>
              <a:rPr lang="en-US" sz="2800" i="1" dirty="0"/>
              <a:t> </a:t>
            </a:r>
            <a:r>
              <a:rPr lang="en-US" sz="2800" i="1" dirty="0" err="1"/>
              <a:t>miêu</a:t>
            </a:r>
            <a:r>
              <a:rPr lang="en-US" sz="2800" i="1" dirty="0"/>
              <a:t> </a:t>
            </a:r>
            <a:r>
              <a:rPr lang="en-US" sz="2800" i="1" dirty="0" err="1"/>
              <a:t>tả</a:t>
            </a:r>
            <a:r>
              <a:rPr lang="en-US" sz="2800" i="1" dirty="0"/>
              <a:t> </a:t>
            </a:r>
            <a:r>
              <a:rPr lang="en-US" sz="2800" i="1" dirty="0" err="1"/>
              <a:t>đồ</a:t>
            </a:r>
            <a:r>
              <a:rPr lang="en-US" sz="2800" i="1" dirty="0"/>
              <a:t> </a:t>
            </a:r>
            <a:r>
              <a:rPr lang="en-US" sz="2800" i="1" dirty="0" err="1"/>
              <a:t>vật</a:t>
            </a:r>
            <a:r>
              <a:rPr lang="en-US" sz="2800" i="1" dirty="0"/>
              <a:t>?</a:t>
            </a:r>
            <a:endParaRPr lang="en-US" sz="2800" i="1" dirty="0"/>
          </a:p>
        </p:txBody>
      </p:sp>
      <p:sp>
        <p:nvSpPr>
          <p:cNvPr id="3076" name="Rectangle 14"/>
          <p:cNvSpPr>
            <a:spLocks noChangeArrowheads="1"/>
          </p:cNvSpPr>
          <p:nvPr/>
        </p:nvSpPr>
        <p:spPr bwMode="auto">
          <a:xfrm>
            <a:off x="533400" y="151765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i="1" dirty="0" err="1">
                <a:solidFill>
                  <a:srgbClr val="FF3300"/>
                </a:solidFill>
              </a:rPr>
              <a:t>Một</a:t>
            </a:r>
            <a:r>
              <a:rPr lang="en-US" sz="2600" b="1" i="1" dirty="0">
                <a:solidFill>
                  <a:srgbClr val="FF3300"/>
                </a:solidFill>
              </a:rPr>
              <a:t> </a:t>
            </a:r>
            <a:r>
              <a:rPr lang="en-US" sz="2600" b="1" i="1" dirty="0" err="1">
                <a:solidFill>
                  <a:srgbClr val="FF3300"/>
                </a:solidFill>
              </a:rPr>
              <a:t>bài</a:t>
            </a:r>
            <a:r>
              <a:rPr lang="en-US" sz="2600" b="1" i="1" dirty="0">
                <a:solidFill>
                  <a:srgbClr val="FF3300"/>
                </a:solidFill>
              </a:rPr>
              <a:t> </a:t>
            </a:r>
            <a:r>
              <a:rPr lang="en-US" sz="2600" b="1" i="1" dirty="0" err="1">
                <a:solidFill>
                  <a:srgbClr val="FF3300"/>
                </a:solidFill>
              </a:rPr>
              <a:t>văn</a:t>
            </a:r>
            <a:r>
              <a:rPr lang="en-US" sz="2600" b="1" i="1" dirty="0">
                <a:solidFill>
                  <a:srgbClr val="FF3300"/>
                </a:solidFill>
              </a:rPr>
              <a:t> </a:t>
            </a:r>
            <a:r>
              <a:rPr lang="en-US" sz="2600" b="1" i="1" dirty="0" err="1">
                <a:solidFill>
                  <a:srgbClr val="FF3300"/>
                </a:solidFill>
              </a:rPr>
              <a:t>miêu</a:t>
            </a:r>
            <a:r>
              <a:rPr lang="en-US" sz="2600" b="1" i="1" dirty="0">
                <a:solidFill>
                  <a:srgbClr val="FF3300"/>
                </a:solidFill>
              </a:rPr>
              <a:t> </a:t>
            </a:r>
            <a:r>
              <a:rPr lang="en-US" sz="2600" b="1" i="1" dirty="0" err="1">
                <a:solidFill>
                  <a:srgbClr val="FF3300"/>
                </a:solidFill>
              </a:rPr>
              <a:t>tả</a:t>
            </a:r>
            <a:r>
              <a:rPr lang="en-US" sz="2600" b="1" i="1" dirty="0">
                <a:solidFill>
                  <a:srgbClr val="FF3300"/>
                </a:solidFill>
              </a:rPr>
              <a:t> </a:t>
            </a:r>
            <a:r>
              <a:rPr lang="en-US" sz="2600" b="1" i="1" dirty="0" err="1">
                <a:solidFill>
                  <a:srgbClr val="FF3300"/>
                </a:solidFill>
              </a:rPr>
              <a:t>đồ</a:t>
            </a:r>
            <a:r>
              <a:rPr lang="en-US" sz="2600" b="1" i="1" dirty="0">
                <a:solidFill>
                  <a:srgbClr val="FF3300"/>
                </a:solidFill>
              </a:rPr>
              <a:t> </a:t>
            </a:r>
            <a:r>
              <a:rPr lang="en-US" sz="2600" b="1" i="1" dirty="0" err="1">
                <a:solidFill>
                  <a:srgbClr val="FF3300"/>
                </a:solidFill>
              </a:rPr>
              <a:t>vật</a:t>
            </a:r>
            <a:r>
              <a:rPr lang="en-US" sz="2600" b="1" i="1" dirty="0">
                <a:solidFill>
                  <a:srgbClr val="FF3300"/>
                </a:solidFill>
              </a:rPr>
              <a:t> </a:t>
            </a:r>
            <a:r>
              <a:rPr lang="en-US" sz="2600" b="1" i="1" dirty="0" err="1">
                <a:solidFill>
                  <a:srgbClr val="FF3300"/>
                </a:solidFill>
              </a:rPr>
              <a:t>gồm</a:t>
            </a:r>
            <a:r>
              <a:rPr lang="en-US" sz="2600" b="1" i="1" dirty="0">
                <a:solidFill>
                  <a:srgbClr val="FF3300"/>
                </a:solidFill>
              </a:rPr>
              <a:t> 3 </a:t>
            </a:r>
            <a:r>
              <a:rPr lang="en-US" sz="2600" b="1" i="1" dirty="0" err="1">
                <a:solidFill>
                  <a:srgbClr val="FF3300"/>
                </a:solidFill>
              </a:rPr>
              <a:t>phần</a:t>
            </a:r>
            <a:r>
              <a:rPr lang="en-US" sz="2600" b="1" i="1" dirty="0">
                <a:solidFill>
                  <a:srgbClr val="FF3300"/>
                </a:solidFill>
              </a:rPr>
              <a:t>:</a:t>
            </a:r>
            <a:endParaRPr lang="en-US" sz="2600" b="1" i="1" dirty="0">
              <a:solidFill>
                <a:srgbClr val="FF3300"/>
              </a:solidFill>
            </a:endParaRPr>
          </a:p>
          <a:p>
            <a:pPr eaLnBrk="1" hangingPunct="1"/>
            <a:endParaRPr lang="en-US" sz="2600" b="1" i="1" dirty="0">
              <a:solidFill>
                <a:srgbClr val="FF3300"/>
              </a:solidFill>
            </a:endParaRPr>
          </a:p>
          <a:p>
            <a:pPr eaLnBrk="1" hangingPunct="1"/>
            <a:r>
              <a:rPr lang="en-US" sz="2600" b="1" dirty="0" err="1">
                <a:solidFill>
                  <a:srgbClr val="0000FF"/>
                </a:solidFill>
              </a:rPr>
              <a:t>Mở</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G</a:t>
            </a:r>
            <a:r>
              <a:rPr lang="en-US" sz="2600" dirty="0" err="1" smtClean="0">
                <a:solidFill>
                  <a:srgbClr val="0000FF"/>
                </a:solidFill>
              </a:rPr>
              <a:t>iới</a:t>
            </a:r>
            <a:r>
              <a:rPr lang="en-US" sz="2600" dirty="0" smtClean="0">
                <a:solidFill>
                  <a:srgbClr val="0000FF"/>
                </a:solidFill>
              </a:rPr>
              <a:t> </a:t>
            </a:r>
            <a:r>
              <a:rPr lang="en-US" sz="2600" dirty="0" err="1">
                <a:solidFill>
                  <a:srgbClr val="0000FF"/>
                </a:solidFill>
              </a:rPr>
              <a:t>thiệu</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định</a:t>
            </a:r>
            <a:r>
              <a:rPr lang="en-US" sz="2600" dirty="0">
                <a:solidFill>
                  <a:srgbClr val="0000FF"/>
                </a:solidFill>
              </a:rPr>
              <a:t> </a:t>
            </a:r>
            <a:r>
              <a:rPr lang="en-US" sz="2600" dirty="0" err="1">
                <a:solidFill>
                  <a:srgbClr val="0000FF"/>
                </a:solidFill>
              </a:rPr>
              <a:t>tả</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0000FF"/>
                </a:solidFill>
              </a:rPr>
              <a:t>Thân</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err="1">
                <a:solidFill>
                  <a:srgbClr val="0000FF"/>
                </a:solidFill>
              </a:rPr>
              <a:t>bao</a:t>
            </a:r>
            <a:r>
              <a:rPr lang="en-US" sz="2600" dirty="0">
                <a:solidFill>
                  <a:srgbClr val="0000FF"/>
                </a:solidFill>
              </a:rPr>
              <a:t> </a:t>
            </a:r>
            <a:r>
              <a:rPr lang="en-US" sz="2600" dirty="0" err="1">
                <a:solidFill>
                  <a:srgbClr val="0000FF"/>
                </a:solidFill>
              </a:rPr>
              <a:t>quát</a:t>
            </a:r>
            <a:endParaRPr lang="en-US" sz="2600" dirty="0">
              <a:solidFill>
                <a:srgbClr val="0000FF"/>
              </a:solidFill>
            </a:endParaRPr>
          </a:p>
          <a:p>
            <a:pPr eaLnBrk="1" hangingPunct="1"/>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a:solidFill>
                  <a:srgbClr val="0000FF"/>
                </a:solidFill>
              </a:rPr>
              <a:t>chi </a:t>
            </a:r>
            <a:r>
              <a:rPr lang="en-US" sz="2600" dirty="0" err="1">
                <a:solidFill>
                  <a:srgbClr val="0000FF"/>
                </a:solidFill>
              </a:rPr>
              <a:t>tiết</a:t>
            </a:r>
            <a:r>
              <a:rPr lang="en-US" sz="2600" dirty="0">
                <a:solidFill>
                  <a:srgbClr val="0000FF"/>
                </a:solidFill>
              </a:rPr>
              <a:t> (</a:t>
            </a:r>
            <a:r>
              <a:rPr lang="en-US" sz="2600" dirty="0" err="1">
                <a:solidFill>
                  <a:srgbClr val="0000FF"/>
                </a:solidFill>
              </a:rPr>
              <a:t>theo</a:t>
            </a:r>
            <a:r>
              <a:rPr lang="en-US" sz="2600" dirty="0">
                <a:solidFill>
                  <a:srgbClr val="0000FF"/>
                </a:solidFill>
              </a:rPr>
              <a:t> </a:t>
            </a:r>
            <a:r>
              <a:rPr lang="en-US" sz="2600" dirty="0" err="1">
                <a:solidFill>
                  <a:srgbClr val="0000FF"/>
                </a:solidFill>
              </a:rPr>
              <a:t>trình</a:t>
            </a:r>
            <a:r>
              <a:rPr lang="en-US" sz="2600" dirty="0">
                <a:solidFill>
                  <a:srgbClr val="0000FF"/>
                </a:solidFill>
              </a:rPr>
              <a:t> </a:t>
            </a:r>
            <a:r>
              <a:rPr lang="en-US" sz="2600" dirty="0" err="1">
                <a:solidFill>
                  <a:srgbClr val="0000FF"/>
                </a:solidFill>
              </a:rPr>
              <a:t>tự</a:t>
            </a:r>
            <a:r>
              <a:rPr lang="en-US" sz="2600" dirty="0">
                <a:solidFill>
                  <a:srgbClr val="0000FF"/>
                </a:solidFill>
              </a:rPr>
              <a:t> </a:t>
            </a:r>
            <a:r>
              <a:rPr lang="en-US" sz="2600" dirty="0" err="1">
                <a:solidFill>
                  <a:srgbClr val="0000FF"/>
                </a:solidFill>
              </a:rPr>
              <a:t>nhất</a:t>
            </a:r>
            <a:r>
              <a:rPr lang="en-US" sz="2600" dirty="0">
                <a:solidFill>
                  <a:srgbClr val="0000FF"/>
                </a:solidFill>
              </a:rPr>
              <a:t> </a:t>
            </a:r>
            <a:r>
              <a:rPr lang="en-US" sz="2600" dirty="0" err="1">
                <a:solidFill>
                  <a:srgbClr val="0000FF"/>
                </a:solidFill>
              </a:rPr>
              <a:t>định</a:t>
            </a:r>
            <a:r>
              <a:rPr lang="en-US" sz="2600" dirty="0">
                <a:solidFill>
                  <a:srgbClr val="0000FF"/>
                </a:solidFill>
              </a:rPr>
              <a:t>)</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0000FF"/>
                </a:solidFill>
              </a:rPr>
              <a:t>Kết</a:t>
            </a:r>
            <a:r>
              <a:rPr lang="en-US" sz="2600" b="1" dirty="0">
                <a:solidFill>
                  <a:srgbClr val="0000FF"/>
                </a:solidFill>
              </a:rPr>
              <a:t> </a:t>
            </a:r>
            <a:r>
              <a:rPr lang="en-US" sz="2600" b="1" dirty="0" err="1">
                <a:solidFill>
                  <a:srgbClr val="0000FF"/>
                </a:solidFill>
              </a:rPr>
              <a:t>bài</a:t>
            </a:r>
            <a:r>
              <a:rPr lang="en-US" sz="2600" dirty="0">
                <a:solidFill>
                  <a:srgbClr val="0000FF"/>
                </a:solidFill>
              </a:rPr>
              <a:t>:     </a:t>
            </a:r>
            <a:r>
              <a:rPr lang="en-US" sz="2600" dirty="0" err="1">
                <a:solidFill>
                  <a:srgbClr val="0000FF"/>
                </a:solidFill>
              </a:rPr>
              <a:t>Nêu</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nghĩ</a:t>
            </a:r>
            <a:r>
              <a:rPr lang="en-US" sz="2600" dirty="0">
                <a:solidFill>
                  <a:srgbClr val="0000FF"/>
                </a:solidFill>
              </a:rPr>
              <a:t> </a:t>
            </a:r>
            <a:r>
              <a:rPr lang="en-US" sz="2600" dirty="0" err="1">
                <a:solidFill>
                  <a:srgbClr val="0000FF"/>
                </a:solidFill>
              </a:rPr>
              <a:t>hoặc</a:t>
            </a:r>
            <a:r>
              <a:rPr lang="en-US" sz="2600" dirty="0">
                <a:solidFill>
                  <a:srgbClr val="0000FF"/>
                </a:solidFill>
              </a:rPr>
              <a:t> </a:t>
            </a:r>
            <a:r>
              <a:rPr lang="en-US" sz="2600" dirty="0" err="1">
                <a:solidFill>
                  <a:srgbClr val="0000FF"/>
                </a:solidFill>
              </a:rPr>
              <a:t>tình</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người</a:t>
            </a:r>
            <a:r>
              <a:rPr lang="en-US" sz="2600" dirty="0">
                <a:solidFill>
                  <a:srgbClr val="0000FF"/>
                </a:solidFill>
              </a:rPr>
              <a:t> </a:t>
            </a:r>
            <a:r>
              <a:rPr lang="en-US" sz="2600" dirty="0" err="1">
                <a:solidFill>
                  <a:srgbClr val="0000FF"/>
                </a:solidFill>
              </a:rPr>
              <a:t>tả</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đó</a:t>
            </a:r>
            <a:r>
              <a:rPr lang="en-US" sz="2600" dirty="0">
                <a:solidFill>
                  <a:srgbClr val="0000FF"/>
                </a:solidFill>
              </a:rPr>
              <a:t>.</a:t>
            </a:r>
            <a:endParaRPr lang="en-US" sz="2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8534400"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4000">
              <a:latin typeface=".VnCommercial Script" pitchFamily="34" charset="0"/>
            </a:endParaRPr>
          </a:p>
        </p:txBody>
      </p:sp>
      <p:sp>
        <p:nvSpPr>
          <p:cNvPr id="5123" name="Rectangle 18"/>
          <p:cNvSpPr>
            <a:spLocks noChangeArrowheads="1"/>
          </p:cNvSpPr>
          <p:nvPr/>
        </p:nvSpPr>
        <p:spPr bwMode="auto">
          <a:xfrm>
            <a:off x="990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400" b="1">
                <a:latin typeface="Arial" panose="020B0604020202020204" pitchFamily="34" charset="0"/>
              </a:rPr>
              <a:t>  </a:t>
            </a:r>
            <a:endParaRPr lang="en-US" altLang="en-US" sz="4400" b="1">
              <a:latin typeface="Arial" panose="020B0604020202020204" pitchFamily="34" charset="0"/>
            </a:endParaRPr>
          </a:p>
        </p:txBody>
      </p:sp>
      <p:sp>
        <p:nvSpPr>
          <p:cNvPr id="9223" name="TextBox 15"/>
          <p:cNvSpPr txBox="1">
            <a:spLocks noChangeArrowheads="1"/>
          </p:cNvSpPr>
          <p:nvPr/>
        </p:nvSpPr>
        <p:spPr bwMode="auto">
          <a:xfrm>
            <a:off x="152400" y="719138"/>
            <a:ext cx="87741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Thứ </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ngày </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tháng </a:t>
            </a:r>
            <a:r>
              <a:rPr lang="en-US" altLang="en-US" sz="3200" b="1" dirty="0">
                <a:latin typeface="Times New Roman" panose="02020603050405020304" pitchFamily="18" charset="0"/>
                <a:cs typeface="Times New Roman" panose="02020603050405020304" pitchFamily="18" charset="0"/>
              </a:rPr>
              <a:t>2</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năm </a:t>
            </a:r>
            <a:r>
              <a:rPr lang="en-US" altLang="en-US" sz="3200" b="1" dirty="0" smtClean="0">
                <a:latin typeface="Times New Roman" panose="02020603050405020304" pitchFamily="18" charset="0"/>
                <a:cs typeface="Times New Roman" panose="02020603050405020304" pitchFamily="18" charset="0"/>
              </a:rPr>
              <a:t>2023</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err="1" smtClean="0">
                <a:latin typeface="Times New Roman" panose="02020603050405020304" pitchFamily="18" charset="0"/>
                <a:cs typeface="Times New Roman" panose="02020603050405020304" pitchFamily="18" charset="0"/>
              </a:rPr>
              <a:t>Tập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Cấu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tạo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miêu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tả</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cây</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cối</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457200" y="828602"/>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solidFill>
                  <a:srgbClr val="FF3300"/>
                </a:solidFill>
                <a:latin typeface=".VnArial" panose="020B7200000000000000" pitchFamily="34" charset="0"/>
                <a:cs typeface="Arial" panose="020B0604020202020204" pitchFamily="34" charset="0"/>
              </a:rPr>
              <a:t>I. </a:t>
            </a:r>
            <a:r>
              <a:rPr lang="en-US" sz="2800" b="1" u="sng" dirty="0" err="1">
                <a:solidFill>
                  <a:srgbClr val="FF3300"/>
                </a:solidFill>
                <a:latin typeface=".VnArial" panose="020B7200000000000000" pitchFamily="34" charset="0"/>
                <a:cs typeface="Arial" panose="020B0604020202020204" pitchFamily="34" charset="0"/>
              </a:rPr>
              <a:t>NhËn</a:t>
            </a:r>
            <a:r>
              <a:rPr lang="en-US" sz="2800" b="1" u="sng" dirty="0">
                <a:solidFill>
                  <a:srgbClr val="FF3300"/>
                </a:solidFill>
                <a:latin typeface=".VnArial" panose="020B7200000000000000" pitchFamily="34" charset="0"/>
                <a:cs typeface="Arial" panose="020B0604020202020204" pitchFamily="34" charset="0"/>
              </a:rPr>
              <a:t> </a:t>
            </a:r>
            <a:r>
              <a:rPr lang="en-US" sz="2800" b="1" u="sng" dirty="0" err="1">
                <a:solidFill>
                  <a:srgbClr val="FF3300"/>
                </a:solidFill>
                <a:latin typeface=".VnArial" panose="020B7200000000000000" pitchFamily="34" charset="0"/>
                <a:cs typeface="Arial" panose="020B0604020202020204" pitchFamily="34" charset="0"/>
              </a:rPr>
              <a:t>xÐt</a:t>
            </a:r>
            <a:endParaRPr lang="en-US" sz="2800" b="1" u="sng" dirty="0">
              <a:solidFill>
                <a:srgbClr val="FF3300"/>
              </a:solidFill>
              <a:latin typeface=".VnArial" panose="020B7200000000000000" pitchFamily="34" charset="0"/>
              <a:cs typeface="Arial" panose="020B0604020202020204" pitchFamily="34" charset="0"/>
            </a:endParaRPr>
          </a:p>
        </p:txBody>
      </p:sp>
      <p:sp>
        <p:nvSpPr>
          <p:cNvPr id="9224" name="Text Box 8"/>
          <p:cNvSpPr txBox="1">
            <a:spLocks noChangeArrowheads="1"/>
          </p:cNvSpPr>
          <p:nvPr/>
        </p:nvSpPr>
        <p:spPr bwMode="auto">
          <a:xfrm>
            <a:off x="381000" y="1347714"/>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a:solidFill>
                  <a:srgbClr val="0000FF"/>
                </a:solidFill>
                <a:latin typeface=".VnArial" panose="020B7200000000000000" pitchFamily="34" charset="0"/>
                <a:cs typeface="Arial" panose="020B0604020202020204" pitchFamily="34" charset="0"/>
              </a:rPr>
              <a:t> </a:t>
            </a:r>
            <a:r>
              <a:rPr lang="en-US" sz="2800" i="1" u="sng" dirty="0" err="1" smtClean="0">
                <a:solidFill>
                  <a:srgbClr val="0000FF"/>
                </a:solidFill>
                <a:latin typeface="Ti me"/>
                <a:cs typeface="Arial" panose="020B0604020202020204" pitchFamily="34" charset="0"/>
              </a:rPr>
              <a:t>Bài</a:t>
            </a:r>
            <a:r>
              <a:rPr lang="en-US" sz="2800" i="1" u="sng" dirty="0" smtClean="0">
                <a:solidFill>
                  <a:srgbClr val="0000FF"/>
                </a:solidFill>
                <a:latin typeface=".VnArial" panose="020B7200000000000000" pitchFamily="34" charset="0"/>
                <a:cs typeface="Arial" panose="020B0604020202020204" pitchFamily="34" charset="0"/>
              </a:rPr>
              <a:t> 1</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Đäc</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bµi</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sau</a:t>
            </a:r>
            <a:r>
              <a:rPr lang="en-US" sz="2800" i="1" dirty="0">
                <a:solidFill>
                  <a:srgbClr val="0000FF"/>
                </a:solidFill>
                <a:latin typeface=".VnArial" panose="020B7200000000000000" pitchFamily="34" charset="0"/>
                <a:cs typeface="Arial" panose="020B0604020202020204" pitchFamily="34" charset="0"/>
              </a:rPr>
              <a:t> ®©y. </a:t>
            </a:r>
            <a:r>
              <a:rPr lang="en-US" sz="2800" i="1" dirty="0" err="1">
                <a:solidFill>
                  <a:srgbClr val="0000FF"/>
                </a:solidFill>
                <a:latin typeface=".VnArial" panose="020B7200000000000000" pitchFamily="34" charset="0"/>
                <a:cs typeface="Arial" panose="020B0604020202020204" pitchFamily="34" charset="0"/>
              </a:rPr>
              <a:t>X¸c</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Þnh</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c¸c</a:t>
            </a:r>
            <a:r>
              <a:rPr lang="en-US" sz="2800" i="1" dirty="0">
                <a:solidFill>
                  <a:srgbClr val="0000FF"/>
                </a:solidFill>
                <a:latin typeface=".VnArial" panose="020B7200000000000000" pitchFamily="34" charset="0"/>
                <a:cs typeface="Arial" panose="020B0604020202020204" pitchFamily="34" charset="0"/>
              </a:rPr>
              <a:t> ®o¹n </a:t>
            </a:r>
            <a:r>
              <a:rPr lang="en-US" sz="2800" i="1" dirty="0" err="1">
                <a:solidFill>
                  <a:srgbClr val="0000FF"/>
                </a:solidFill>
                <a:latin typeface=".VnArial" panose="020B7200000000000000" pitchFamily="34" charset="0"/>
                <a:cs typeface="Arial" panose="020B0604020202020204" pitchFamily="34" charset="0"/>
              </a:rPr>
              <a:t>văn</a:t>
            </a:r>
            <a:r>
              <a:rPr lang="en-US" sz="2800" i="1" dirty="0">
                <a:solidFill>
                  <a:srgbClr val="0000FF"/>
                </a:solidFill>
                <a:latin typeface=".VnArial" panose="020B7200000000000000" pitchFamily="34" charset="0"/>
                <a:cs typeface="Arial" panose="020B0604020202020204" pitchFamily="34" charset="0"/>
              </a:rPr>
              <a:t> vµ </a:t>
            </a:r>
            <a:r>
              <a:rPr lang="en-US" sz="2800" i="1" dirty="0" err="1">
                <a:solidFill>
                  <a:srgbClr val="0000FF"/>
                </a:solidFill>
                <a:latin typeface=".VnArial" panose="020B7200000000000000" pitchFamily="34" charset="0"/>
                <a:cs typeface="Arial" panose="020B0604020202020204" pitchFamily="34" charset="0"/>
              </a:rPr>
              <a:t>néi</a:t>
            </a:r>
            <a:r>
              <a:rPr lang="en-US" sz="2800" i="1" dirty="0">
                <a:solidFill>
                  <a:srgbClr val="0000FF"/>
                </a:solidFill>
                <a:latin typeface=".VnArial" panose="020B7200000000000000" pitchFamily="34" charset="0"/>
                <a:cs typeface="Arial" panose="020B0604020202020204" pitchFamily="34" charset="0"/>
              </a:rPr>
              <a:t> dung </a:t>
            </a:r>
            <a:r>
              <a:rPr lang="en-US" sz="2800" i="1" dirty="0" err="1">
                <a:solidFill>
                  <a:srgbClr val="0000FF"/>
                </a:solidFill>
                <a:latin typeface=".VnArial" panose="020B7200000000000000" pitchFamily="34" charset="0"/>
                <a:cs typeface="Arial" panose="020B0604020202020204" pitchFamily="34" charset="0"/>
              </a:rPr>
              <a:t>cña</a:t>
            </a:r>
            <a:r>
              <a:rPr lang="en-US" sz="2800" i="1" dirty="0">
                <a:solidFill>
                  <a:srgbClr val="0000FF"/>
                </a:solidFill>
                <a:latin typeface=".VnArial" panose="020B7200000000000000" pitchFamily="34" charset="0"/>
                <a:cs typeface="Arial" panose="020B0604020202020204" pitchFamily="34" charset="0"/>
              </a:rPr>
              <a:t> </a:t>
            </a:r>
            <a:r>
              <a:rPr lang="en-US" sz="2800" i="1" dirty="0" err="1">
                <a:solidFill>
                  <a:srgbClr val="0000FF"/>
                </a:solidFill>
                <a:latin typeface=".VnArial" panose="020B7200000000000000" pitchFamily="34" charset="0"/>
                <a:cs typeface="Arial" panose="020B0604020202020204" pitchFamily="34" charset="0"/>
              </a:rPr>
              <a:t>tõng</a:t>
            </a:r>
            <a:r>
              <a:rPr lang="en-US" sz="2800" i="1" dirty="0">
                <a:solidFill>
                  <a:srgbClr val="0000FF"/>
                </a:solidFill>
                <a:latin typeface=".VnArial" panose="020B7200000000000000" pitchFamily="34" charset="0"/>
                <a:cs typeface="Arial" panose="020B0604020202020204" pitchFamily="34" charset="0"/>
              </a:rPr>
              <a:t> ®o¹n.</a:t>
            </a:r>
            <a:endParaRPr lang="en-US" sz="2800" i="1" u="sng" dirty="0">
              <a:solidFill>
                <a:srgbClr val="0000FF"/>
              </a:solidFill>
              <a:latin typeface=".VnArial" panose="020B7200000000000000" pitchFamily="34" charset="0"/>
              <a:cs typeface="Arial" panose="020B0604020202020204" pitchFamily="34" charset="0"/>
            </a:endParaRPr>
          </a:p>
        </p:txBody>
      </p:sp>
      <p:sp>
        <p:nvSpPr>
          <p:cNvPr id="4103" name="Text Box 12"/>
          <p:cNvSpPr txBox="1">
            <a:spLocks noChangeArrowheads="1"/>
          </p:cNvSpPr>
          <p:nvPr/>
        </p:nvSpPr>
        <p:spPr bwMode="auto">
          <a:xfrm>
            <a:off x="3429000" y="4167114"/>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2871714"/>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endParaRPr lang="en-US" sz="2800" b="1" dirty="0">
              <a:solidFill>
                <a:srgbClr val="0000FF"/>
              </a:solidFill>
              <a:latin typeface="Times New Roman" panose="02020603050405020304" pitchFamily="18" charset="0"/>
            </a:endParaRP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endParaRPr lang="en-US" sz="2800" b="1" dirty="0">
              <a:solidFill>
                <a:srgbClr val="0000FF"/>
              </a:solidFill>
              <a:latin typeface="Times New Roman" panose="02020603050405020304" pitchFamily="18" charset="0"/>
            </a:endParaRP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Nguyên</a:t>
            </a:r>
            <a:r>
              <a:rPr lang="en-US" sz="2800" b="1" i="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b="1">
              <a:solidFill>
                <a:srgbClr val="0000FF"/>
              </a:solidFill>
              <a:latin typeface="Times New Roman" panose="02020603050405020304" pitchFamily="18" charset="0"/>
            </a:endParaRP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b="1">
              <a:solidFill>
                <a:srgbClr val="0000FF"/>
              </a:solidFill>
              <a:latin typeface="Times New Roman" panose="02020603050405020304" pitchFamily="18" charset="0"/>
            </a:endParaRP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endParaRPr lang="en-US" b="1">
              <a:solidFill>
                <a:srgbClr val="FF3300"/>
              </a:solidFill>
              <a:latin typeface="Times New Roman" panose="02020603050405020304" pitchFamily="18" charset="0"/>
            </a:endParaRP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endParaRPr lang="en-US" b="1">
              <a:solidFill>
                <a:srgbClr val="FF3300"/>
              </a:solidFill>
              <a:latin typeface="Times New Roman" panose="02020603050405020304" pitchFamily="18" charset="0"/>
            </a:endParaRP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endParaRPr lang="en-US" b="1">
              <a:solidFill>
                <a:srgbClr val="FF3300"/>
              </a:solidFill>
              <a:latin typeface="Times New Roman" panose="02020603050405020304" pitchFamily="18" charset="0"/>
            </a:endParaRP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smtClean="0">
                <a:solidFill>
                  <a:srgbClr val="0000FF"/>
                </a:solidFill>
                <a:latin typeface="Times New Roman" panose="02020603050405020304" pitchFamily="18" charset="0"/>
                <a:cs typeface="Times New Roman" panose="02020603050405020304" pitchFamily="18" charset="0"/>
              </a:rPr>
              <a:t>Tả</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từng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thời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phát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triển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của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endParaRPr lang="en-US" sz="2400" b="1">
              <a:solidFill>
                <a:srgbClr val="FF3300"/>
              </a:solidFill>
              <a:latin typeface="Times New Roman" panose="02020603050405020304" pitchFamily="18" charset="0"/>
            </a:endParaRPr>
          </a:p>
        </p:txBody>
      </p:sp>
      <p:pic>
        <p:nvPicPr>
          <p:cNvPr id="13323" name="Picture 11"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9856</Words>
  <Application>WPS Presentation</Application>
  <PresentationFormat>On-screen Show (4:3)</PresentationFormat>
  <Paragraphs>201</Paragraphs>
  <Slides>23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SimSun</vt:lpstr>
      <vt:lpstr>Wingdings</vt:lpstr>
      <vt:lpstr>Times New Roman</vt:lpstr>
      <vt:lpstr>.VnCommercial Script</vt:lpstr>
      <vt:lpstr>Calibri</vt:lpstr>
      <vt:lpstr>.VnArial</vt:lpstr>
      <vt:lpstr>Segoe Print</vt:lpstr>
      <vt:lpstr>Ti me</vt:lpstr>
      <vt:lpstr>Arial Black</vt:lpstr>
      <vt:lpstr>.VnTime</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User</cp:lastModifiedBy>
  <cp:revision>137</cp:revision>
  <dcterms:created xsi:type="dcterms:W3CDTF">2011-01-08T06:37:00Z</dcterms:created>
  <dcterms:modified xsi:type="dcterms:W3CDTF">2023-02-10T06:40:17Z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E48F1BC177B644C9B46787737B53B4AE</vt:lpwstr>
  </property>
  <property fmtid="{D5CDD505-2E9C-101B-9397-08002B2CF9AE}" pid="3" name="KSOProductBuildVer">
    <vt:lpwstr>1033-11.2.0.11440</vt:lpwstr>
  </property>
</Properties>
</file>