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76" r:id="rId4"/>
    <p:sldId id="288" r:id="rId5"/>
    <p:sldId id="280" r:id="rId6"/>
    <p:sldId id="289" r:id="rId7"/>
    <p:sldId id="281" r:id="rId8"/>
    <p:sldId id="261" r:id="rId9"/>
    <p:sldId id="282" r:id="rId10"/>
    <p:sldId id="287" r:id="rId11"/>
    <p:sldId id="285" r:id="rId12"/>
    <p:sldId id="291" r:id="rId13"/>
    <p:sldId id="286" r:id="rId14"/>
    <p:sldId id="292" r:id="rId15"/>
    <p:sldId id="283" r:id="rId16"/>
    <p:sldId id="270" r:id="rId17"/>
    <p:sldId id="271" r:id="rId18"/>
    <p:sldId id="272" r:id="rId19"/>
    <p:sldId id="273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47D34B-D61E-4D7D-8363-136B6597E847}">
          <p14:sldIdLst>
            <p14:sldId id="258"/>
            <p14:sldId id="259"/>
            <p14:sldId id="276"/>
            <p14:sldId id="288"/>
            <p14:sldId id="280"/>
            <p14:sldId id="289"/>
            <p14:sldId id="281"/>
            <p14:sldId id="261"/>
          </p14:sldIdLst>
        </p14:section>
        <p14:section name="Untitled Section" id="{89F83F51-94FE-4F54-AAE0-A9A685A2ED88}">
          <p14:sldIdLst>
            <p14:sldId id="282"/>
            <p14:sldId id="287"/>
            <p14:sldId id="285"/>
            <p14:sldId id="291"/>
            <p14:sldId id="286"/>
            <p14:sldId id="292"/>
            <p14:sldId id="283"/>
            <p14:sldId id="270"/>
            <p14:sldId id="271"/>
            <p14:sldId id="272"/>
            <p14:sldId id="273"/>
            <p14:sldId id="27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433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B2416-A06D-4B93-B9B9-1E769E00B3E5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6E0D-3FB1-4C45-A978-54ACD744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6E0D-3FB1-4C45-A978-54ACD74401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0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7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05A8-86D5-427D-A095-28878F3DEF2E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2552-358A-48C7-A0B0-7F0CCE6B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OneDrive\Ảnh tổng hợp\PP\10e635276cf280572823b48e2c846e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4" y="18789"/>
            <a:ext cx="9108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49" y="2480152"/>
            <a:ext cx="6028499" cy="1558447"/>
          </a:xfrm>
        </p:spPr>
        <p:txBody>
          <a:bodyPr>
            <a:normAutofit fontScale="85000" lnSpcReduction="20000"/>
          </a:bodyPr>
          <a:lstStyle/>
          <a:p>
            <a:r>
              <a:rPr lang="vi-VN" sz="6000" dirty="0" smtClean="0">
                <a:solidFill>
                  <a:srgbClr val="FF0000"/>
                </a:solidFill>
              </a:rPr>
              <a:t>TOÁN 4</a:t>
            </a:r>
          </a:p>
          <a:p>
            <a:r>
              <a:rPr lang="vi-VN" sz="6000" dirty="0" smtClean="0">
                <a:solidFill>
                  <a:srgbClr val="FF0000"/>
                </a:solidFill>
              </a:rPr>
              <a:t>Ôn </a:t>
            </a:r>
            <a:r>
              <a:rPr lang="vi-VN" sz="6000" dirty="0" smtClean="0">
                <a:solidFill>
                  <a:srgbClr val="FF0000"/>
                </a:solidFill>
              </a:rPr>
              <a:t>lại bài cũ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8382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33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1219200"/>
                <a:ext cx="7848600" cy="4649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endParaRPr lang="vi-VN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vi-VN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  <m:r>
                      <a:rPr lang="vi-VN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  <m:r>
                      <a:rPr lang="vi-VN" sz="2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vi-VN" sz="2800" b="1" i="1" dirty="0" smtClean="0">
                    <a:solidFill>
                      <a:srgbClr val="7030A0"/>
                    </a:solidFill>
                    <a:latin typeface="Cambria Math"/>
                    <a:cs typeface="Times New Roman" pitchFamily="18" charset="0"/>
                  </a:rPr>
                  <a:t>= 1</a:t>
                </a:r>
                <a:endParaRPr lang="vi-VN" sz="28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r>
                  <a:rPr lang="vi-VN" sz="2800" b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c</a:t>
                </a:r>
                <a:r>
                  <a:rPr lang="vi-VN" sz="2800" b="1" dirty="0">
                    <a:solidFill>
                      <a:srgbClr val="7030A0"/>
                    </a:solidFill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2800" b="1" i="1" dirty="0" smtClean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sz="2800" b="1" i="1" dirty="0" smtClean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𝒅</m:t>
                    </m:r>
                    <m:r>
                      <a:rPr lang="vi-VN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vi-VN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:endParaRPr lang="vi-VN" sz="28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19200"/>
                <a:ext cx="7848600" cy="4649286"/>
              </a:xfrm>
              <a:prstGeom prst="rect">
                <a:avLst/>
              </a:prstGeom>
              <a:blipFill rotWithShape="1">
                <a:blip r:embed="rId2"/>
                <a:stretch>
                  <a:fillRect l="-1632" t="-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2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1447800"/>
                <a:ext cx="7696200" cy="5279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theo mẫu</a:t>
                </a:r>
                <a:endParaRPr lang="vi-VN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Mẫu :  3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vi-VN" sz="36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vi-VN" sz="36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𝟏𝟗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36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r>
                  <a:rPr lang="vi-VN" sz="3600" b="1" i="1" dirty="0" smtClean="0">
                    <a:solidFill>
                      <a:srgbClr val="00B050"/>
                    </a:solidFill>
                    <a:latin typeface="Cambria Math"/>
                    <a:cs typeface="Times New Roman" pitchFamily="18" charset="0"/>
                  </a:rPr>
                  <a:t>Ta có thể viết gọn như sau: </a:t>
                </a:r>
              </a:p>
              <a:p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  <a:p>
                <a:r>
                  <a:rPr lang="vi-VN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3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vi-VN" sz="36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vi-VN" sz="36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𝟏𝟗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3600" b="1" i="1" dirty="0" smtClean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sz="3600" b="1" i="1" dirty="0" smtClean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r>
                  <a:rPr lang="vi-VN" sz="3600" b="1" i="1" dirty="0" smtClean="0">
                    <a:solidFill>
                      <a:srgbClr val="7030A0"/>
                    </a:solidFill>
                    <a:latin typeface="Cambria Math"/>
                    <a:cs typeface="Times New Roman" pitchFamily="18" charset="0"/>
                  </a:rPr>
                  <a:t>a)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b)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vi-VN" sz="36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vi-VN" sz="36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vi-VN" sz="36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         </m:t>
                    </m:r>
                    <m:r>
                      <a:rPr lang="vi-VN" sz="36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vi-VN" sz="36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den>
                    </m:f>
                    <m:r>
                      <a:rPr lang="vi-VN" sz="36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vi-VN" sz="36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:endParaRPr lang="vi-VN" sz="36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sz="36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7696200" cy="5279522"/>
              </a:xfrm>
              <a:prstGeom prst="rect">
                <a:avLst/>
              </a:prstGeom>
              <a:blipFill rotWithShape="1">
                <a:blip r:embed="rId2"/>
                <a:stretch>
                  <a:fillRect l="-2375" t="-1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7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371600"/>
                <a:ext cx="7924800" cy="4435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vi-VN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chất kết hợp </a:t>
                </a:r>
              </a:p>
              <a:p>
                <a:r>
                  <a:rPr lang="vi-VN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Viết vào chỗ chấm </a:t>
                </a:r>
              </a:p>
              <a:p>
                <a:r>
                  <a:rPr lang="vi-VN" sz="3200" b="1" dirty="0">
                    <a:solidFill>
                      <a:srgbClr val="7030A0"/>
                    </a:solidFill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2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vi-VN" sz="32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2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 …..</m:t>
                    </m:r>
                  </m:oMath>
                </a14:m>
                <a:endParaRPr lang="vi-VN" sz="32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sz="3200" b="1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vi-VN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vi-VN" sz="3200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  <m:r>
                        <a:rPr lang="vi-VN" sz="3200" b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7030A0"/>
                          </a:solidFill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vi-VN" sz="3200" b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=… </m:t>
                      </m:r>
                    </m:oMath>
                  </m:oMathPara>
                </a14:m>
                <a:endParaRPr lang="vi-VN" sz="3200" b="1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endParaRPr lang="vi-VN" sz="3200" b="1" dirty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2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vi-VN" sz="3200" b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200" b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…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vi-VN" sz="32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vi-VN" sz="3200" b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71600"/>
                <a:ext cx="7924800" cy="4435958"/>
              </a:xfrm>
              <a:prstGeom prst="rect">
                <a:avLst/>
              </a:prstGeom>
              <a:blipFill rotWithShape="1">
                <a:blip r:embed="rId2"/>
                <a:stretch>
                  <a:fillRect l="-2000" t="-1923" b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7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762000"/>
                <a:ext cx="8153400" cy="5650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chất kết hợp </a:t>
                </a:r>
              </a:p>
              <a:p>
                <a:r>
                  <a:rPr lang="vi-VN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Viết vào chỗ chấm 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600" b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vi-VN" sz="36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40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6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40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36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sz="3600" b="1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vi-VN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sz="3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vi-VN" sz="3600" b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600" b="1" dirty="0">
                              <a:solidFill>
                                <a:srgbClr val="7030A0"/>
                              </a:solidFill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3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vi-VN" sz="3600" b="1" i="0" smtClean="0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  <m:r>
                        <a:rPr lang="vi-VN" sz="3600" b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7030A0"/>
                          </a:solidFill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  <m:r>
                        <a:rPr lang="vi-VN" sz="3600" b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3600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r>
                  <a:rPr lang="vi-VN" sz="3600" b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vi-VN" sz="3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vi-VN" sz="3600" b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vi-VN" sz="3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vi-VN" sz="3600" b="1" i="0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sz="2000" b="1" dirty="0" smtClean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r>
                  <a:rPr lang="vi-VN" sz="2000" b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vi-VN" sz="20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ng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m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t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t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ổ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ng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ph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s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i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ph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s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th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ứ 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ta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th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ể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ng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ph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s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ố </m:t>
                    </m:r>
                  </m:oMath>
                </a14:m>
                <a:endParaRPr lang="vi-VN" sz="2000" b="1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th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ứ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nh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t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i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t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ổ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ng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c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a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ph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n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s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th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ứ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hai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ph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n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s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th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ứ </m:t>
                      </m:r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vi-VN" sz="2000" b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vi-VN" sz="2000" b="1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8153400" cy="5650073"/>
              </a:xfrm>
              <a:prstGeom prst="rect">
                <a:avLst/>
              </a:prstGeom>
              <a:blipFill rotWithShape="1">
                <a:blip r:embed="rId2"/>
                <a:stretch>
                  <a:fillRect l="-2242" t="-1726" b="-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5622" y="939731"/>
            <a:ext cx="4126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i="1" dirty="0">
                <a:solidFill>
                  <a:srgbClr val="7030A0"/>
                </a:solidFill>
                <a:latin typeface="Cambria Math"/>
                <a:cs typeface="Times New Roman" pitchFamily="18" charset="0"/>
              </a:rPr>
              <a:t>Bài 3. SGK trang 129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2209800"/>
                <a:ext cx="7696200" cy="2005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srgbClr val="0070C0"/>
                    </a:solidFill>
                  </a:rPr>
                  <a:t>Một hình chữ nhật có chiều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vi-VN" sz="3200" b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70C0"/>
                    </a:solidFill>
                  </a:rPr>
                  <a:t>m , 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vi-VN" sz="3200" b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70C0"/>
                    </a:solidFill>
                  </a:rPr>
                  <a:t>m.</a:t>
                </a:r>
              </a:p>
              <a:p>
                <a:r>
                  <a:rPr lang="vi-VN" sz="3200" b="1" dirty="0">
                    <a:solidFill>
                      <a:srgbClr val="0070C0"/>
                    </a:solidFill>
                  </a:rPr>
                  <a:t>Tính nửa chu vi hình chữ nhật đó.</a:t>
                </a:r>
                <a:endParaRPr lang="en-GB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09800"/>
                <a:ext cx="7696200" cy="2005806"/>
              </a:xfrm>
              <a:prstGeom prst="rect">
                <a:avLst/>
              </a:prstGeom>
              <a:blipFill rotWithShape="1">
                <a:blip r:embed="rId2"/>
                <a:stretch>
                  <a:fillRect l="-1979" b="-8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8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20352"/>
            <a:ext cx="8382000" cy="3657601"/>
          </a:xfrm>
        </p:spPr>
        <p:txBody>
          <a:bodyPr/>
          <a:lstStyle/>
          <a:p>
            <a:r>
              <a:rPr lang="vi-VN" b="1" i="1" dirty="0" smtClean="0">
                <a:solidFill>
                  <a:srgbClr val="7030A0"/>
                </a:solidFill>
                <a:latin typeface="Cambria Math"/>
                <a:cs typeface="Times New Roman" pitchFamily="18" charset="0"/>
              </a:rPr>
              <a:t>Bài 3. SGK trang 129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1524000"/>
                <a:ext cx="8001000" cy="194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0070C0"/>
                    </a:solidFill>
                  </a:rPr>
                  <a:t>Một hình chữ nhật có chiều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vi-VN" sz="3200" b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200" b="1" dirty="0" smtClean="0">
                    <a:solidFill>
                      <a:srgbClr val="0070C0"/>
                    </a:solidFill>
                  </a:rPr>
                  <a:t>m , 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vi-VN" sz="3200" b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200" b="1" dirty="0" smtClean="0">
                    <a:solidFill>
                      <a:srgbClr val="0070C0"/>
                    </a:solidFill>
                  </a:rPr>
                  <a:t>m.</a:t>
                </a:r>
              </a:p>
              <a:p>
                <a:r>
                  <a:rPr lang="vi-VN" sz="2800" b="1" dirty="0" smtClean="0">
                    <a:solidFill>
                      <a:srgbClr val="0070C0"/>
                    </a:solidFill>
                  </a:rPr>
                  <a:t>Tính nửa chu vi hình chữ nhật đó.</a:t>
                </a:r>
                <a:endParaRPr lang="en-GB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001000" cy="1944250"/>
              </a:xfrm>
              <a:prstGeom prst="rect">
                <a:avLst/>
              </a:prstGeom>
              <a:blipFill rotWithShape="1">
                <a:blip r:embed="rId2"/>
                <a:stretch>
                  <a:fillRect l="-1982" b="-7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14400" y="3657600"/>
            <a:ext cx="7315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000" b="1" dirty="0"/>
          </a:p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Bài giải</a:t>
            </a:r>
          </a:p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Nửa chu vi hình chữ nhật là :</a:t>
            </a:r>
          </a:p>
          <a:p>
            <a:endParaRPr lang="en-GB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4742" y="4876800"/>
                <a:ext cx="4049507" cy="1780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29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FF0000"/>
                    </a:solidFill>
                  </a:rPr>
                  <a:t>( m)</a:t>
                </a:r>
              </a:p>
              <a:p>
                <a:r>
                  <a:rPr lang="vi-VN" sz="3200" dirty="0" smtClean="0">
                    <a:solidFill>
                      <a:srgbClr val="FF0000"/>
                    </a:solidFill>
                  </a:rPr>
                  <a:t>          Đáp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29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( m)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42" y="4876800"/>
                <a:ext cx="4049507" cy="1780167"/>
              </a:xfrm>
              <a:prstGeom prst="rect">
                <a:avLst/>
              </a:prstGeom>
              <a:blipFill rotWithShape="1">
                <a:blip r:embed="rId3"/>
                <a:stretch>
                  <a:fillRect r="-3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8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01636" y="21774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1828800"/>
                <a:ext cx="7391400" cy="3622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Câu 1. Kết quả  của 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6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A.1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828800"/>
                <a:ext cx="7391400" cy="3622915"/>
              </a:xfrm>
              <a:prstGeom prst="rect">
                <a:avLst/>
              </a:prstGeom>
              <a:blipFill rotWithShape="1">
                <a:blip r:embed="rId2"/>
                <a:stretch>
                  <a:fillRect l="-2558" t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C:\Users\Administrator\OneDrive\Ảnh tổng hợp\14913mau-ve-hoa-6-canh-tron-xin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661680" cy="6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OneDrive\Ảnh tổng hợp\1950086jpndb9kx1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762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OneDrive\Ảnh tổng hợp\1950086jpndb9kx1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49" y="5367859"/>
            <a:ext cx="762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OneDrive\Ảnh tổng hợp\1950086jpndb9kx1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799"/>
            <a:ext cx="762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0" y="3300319"/>
                <a:ext cx="6781800" cy="88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6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300319"/>
                <a:ext cx="6781800" cy="883703"/>
              </a:xfrm>
              <a:prstGeom prst="rect">
                <a:avLst/>
              </a:prstGeom>
              <a:blipFill rotWithShape="1">
                <a:blip r:embed="rId3"/>
                <a:stretch>
                  <a:fillRect l="-2695" b="-1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1752600"/>
                <a:ext cx="7696200" cy="144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2 : Kết quả  của  1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vi-VN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52600"/>
                <a:ext cx="7696200" cy="1445076"/>
              </a:xfrm>
              <a:prstGeom prst="rect">
                <a:avLst/>
              </a:prstGeom>
              <a:blipFill rotWithShape="1">
                <a:blip r:embed="rId4"/>
                <a:stretch>
                  <a:fillRect l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:\Users\Administrator\OneDrive\Ảnh tổng hợp\14913mau-ve-hoa-6-canh-tron-xin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08" y="3315977"/>
            <a:ext cx="661680" cy="6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68" y="4513118"/>
            <a:ext cx="1524000" cy="188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15" y="4343400"/>
            <a:ext cx="141648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48" y="4343399"/>
            <a:ext cx="1551252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1371600"/>
                <a:ext cx="9171709" cy="5334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48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vi-VN" sz="4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3.      </a:t>
                </a:r>
                <a:r>
                  <a:rPr lang="en-US" sz="4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b="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b="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A.1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vi-VN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32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371600"/>
                <a:ext cx="9171709" cy="5334000"/>
              </a:xfrm>
              <a:blipFill rotWithShape="1">
                <a:blip r:embed="rId2"/>
                <a:stretch>
                  <a:fillRect l="-2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01636" y="21774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istrator\OneDrive\Ảnh tổng hợp\14913mau-ve-hoa-6-canh-tron-xin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20" y="5030573"/>
            <a:ext cx="661680" cy="6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88" y="2971800"/>
            <a:ext cx="1638300" cy="38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7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40785" y="457200"/>
                <a:ext cx="9171709" cy="5791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b="1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40785" y="457200"/>
                <a:ext cx="9171709" cy="5791200"/>
              </a:xfrm>
              <a:blipFill rotWithShape="1">
                <a:blip r:embed="rId2"/>
                <a:stretch>
                  <a:fillRect l="-2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dministrator\OneDrive\Ảnh tổng hợp\14913mau-ve-hoa-6-canh-tron-xin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661680" cy="6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istrator\OneDrive\Ảnh tổng hợp\1950086jpndb9kx1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247039"/>
            <a:ext cx="762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OneDrive\Ảnh tổng hợp\1950086jpndb9kx1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05" y="4191000"/>
            <a:ext cx="762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OneDrive\Ảnh tổng hợp\1950086jpndb9kx1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7039"/>
            <a:ext cx="762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1444336"/>
            <a:ext cx="6477000" cy="2289464"/>
          </a:xfrm>
        </p:spPr>
        <p:txBody>
          <a:bodyPr>
            <a:normAutofit fontScale="90000"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cộng hai phân số cùng mẫu số ta phải làm 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9067800" cy="1371600"/>
          </a:xfrm>
          <a:prstGeom prst="rect">
            <a:avLst/>
          </a:prstGeom>
        </p:spPr>
      </p:pic>
      <p:pic>
        <p:nvPicPr>
          <p:cNvPr id="9218" name="Picture 2" descr="C:\Users\Administrator\Desktop\31063446-Cartoon-cute-squirrel-thinking-with-question-bubble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126673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Wiki-background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1992"/>
            <a:ext cx="595403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9975" y="11430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tập về nhà 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1,  3 trang 37.(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 bài tập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1, 4 trang 38. ( Vở bài tập Toán)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0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TC\Desktop\Luu tru\New folder (2)\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56" y="1834016"/>
            <a:ext cx="28765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257" y="533401"/>
            <a:ext cx="8610600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CÔ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CHÀO</a:t>
            </a:r>
            <a:r>
              <a:rPr lang="vi-VN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CẢ LỚP</a:t>
            </a:r>
            <a:endPara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857" y="2819400"/>
            <a:ext cx="82579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Luôn thực hiện tốt thông điệp 5K nhé.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BTC\Desktop\Luu tru\New folder (2)\anh-tran-tri-blogger-blogspot_anh-dong-nen-blog_Namkna-blogspot-com_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" y="-137659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TC\Desktop\Luu tru\New folder (2)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57" y="5450568"/>
            <a:ext cx="4191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TC\Desktop\Luu tru\New folder (2)\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85750"/>
            <a:ext cx="1038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BTC\Desktop\Luu tru\New folder (2)\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" y="6175148"/>
            <a:ext cx="1038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BTC\Desktop\Luu tru\New folder (2)\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8" y="223157"/>
            <a:ext cx="1038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TC\Desktop\Luu tru\New folder (2)\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8" y="6167891"/>
            <a:ext cx="10382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52400" y="1206856"/>
                <a:ext cx="9171709" cy="35814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48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vi-VN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vi-V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dirty="0" err="1" smtClean="0">
                    <a:solidFill>
                      <a:srgbClr val="7030A0"/>
                    </a:solidFill>
                    <a:cs typeface="Times New Roman" pitchFamily="18" charset="0"/>
                  </a:rPr>
                  <a:t>1</a:t>
                </a:r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06856"/>
                <a:ext cx="9171709" cy="3581401"/>
              </a:xfrm>
              <a:prstGeom prst="rect">
                <a:avLst/>
              </a:prstGeom>
              <a:blipFill rotWithShape="1">
                <a:blip r:embed="rId2"/>
                <a:stretch>
                  <a:fillRect l="-2990" b="-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Administrator\OneDrive\Ảnh tổng hợp\14913mau-ve-hoa-6-canh-tron-xin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661680" cy="6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3395" y="5352539"/>
                <a:ext cx="3832716" cy="10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95" y="5352539"/>
                <a:ext cx="3832716" cy="1067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400800" cy="190500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000" dirty="0"/>
          </a:p>
        </p:txBody>
      </p:sp>
      <p:pic>
        <p:nvPicPr>
          <p:cNvPr id="4" name="Picture 2" descr="C:\Users\Administrator\Desktop\31063446-Cartoon-cute-squirrel-thinking-with-question-bubble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40326"/>
            <a:ext cx="2126673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7" y="2743200"/>
            <a:ext cx="757764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72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7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72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4495800"/>
                <a:ext cx="6019800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vi-VN" sz="3600">
                        <a:latin typeface="Cambria Math"/>
                        <a:cs typeface="Times New Roman" pitchFamily="18" charset="0"/>
                      </a:rPr>
                      <m:t>   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 err="1" smtClean="0">
                    <a:cs typeface="Times New Roman" pitchFamily="18" charset="0"/>
                  </a:rPr>
                  <a:t>1</a:t>
                </a:r>
                <a:endParaRPr lang="vi-VN" sz="36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495800"/>
                <a:ext cx="6019800" cy="887166"/>
              </a:xfrm>
              <a:prstGeom prst="rect">
                <a:avLst/>
              </a:prstGeom>
              <a:blipFill rotWithShape="1">
                <a:blip r:embed="rId3"/>
                <a:stretch>
                  <a:fillRect l="-3141" b="-1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00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3400"/>
                <a:ext cx="8305800" cy="60198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72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7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72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72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72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72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vi-V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vi-VN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vi-VN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vi-VN" b="0" i="0" smtClean="0">
                        <a:latin typeface="Cambria Math"/>
                        <a:cs typeface="Times New Roman" pitchFamily="18" charset="0"/>
                      </a:rPr>
                      <m:t>   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dirty="0" err="1" smtClean="0">
                    <a:cs typeface="Times New Roman" pitchFamily="18" charset="0"/>
                  </a:rPr>
                  <a:t>1</a:t>
                </a:r>
                <a:endParaRPr lang="vi-VN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vi-VN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b="1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solidFill>
                                <a:srgbClr val="7030A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b="1" i="1">
                              <a:solidFill>
                                <a:srgbClr val="7030A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b="1" dirty="0">
                  <a:effectLst/>
                </a:endParaRPr>
              </a:p>
              <a:p>
                <a:pPr marL="0" indent="0">
                  <a:buNone/>
                </a:pPr>
                <a:endParaRPr lang="vi-VN" b="1" i="1" dirty="0" smtClean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305800" cy="6019800"/>
              </a:xfrm>
              <a:blipFill rotWithShape="1">
                <a:blip r:embed="rId2"/>
                <a:stretch>
                  <a:fillRect l="-1909" t="-2229" b="-526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dministrator\OneDrive\Ảnh tổng hợp\14913mau-ve-hoa-6-canh-tron-xin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661680" cy="6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303002" y="1295400"/>
            <a:ext cx="4960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 </a:t>
            </a:r>
            <a:r>
              <a:rPr lang="vi-VN" sz="4000" b="1" dirty="0" smtClean="0">
                <a:solidFill>
                  <a:srgbClr val="C00000"/>
                </a:solidFill>
              </a:rPr>
              <a:t>Toán</a:t>
            </a:r>
          </a:p>
          <a:p>
            <a:pPr algn="ctr"/>
            <a:r>
              <a:rPr lang="vi-VN" sz="4000" b="1" dirty="0" smtClean="0">
                <a:solidFill>
                  <a:srgbClr val="C00000"/>
                </a:solidFill>
              </a:rPr>
              <a:t>Luyện tập 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</a:rPr>
              <a:t> </a:t>
            </a:r>
            <a:r>
              <a:rPr lang="vi-VN" sz="4000" b="1" dirty="0" smtClean="0">
                <a:solidFill>
                  <a:srgbClr val="C00000"/>
                </a:solidFill>
              </a:rPr>
              <a:t>            </a:t>
            </a:r>
            <a:r>
              <a:rPr lang="vi-VN" sz="4000" b="1" dirty="0" smtClean="0">
                <a:solidFill>
                  <a:srgbClr val="002060"/>
                </a:solidFill>
              </a:rPr>
              <a:t>(</a:t>
            </a:r>
            <a:r>
              <a:rPr lang="vi-VN" sz="3200" b="1" i="1" dirty="0" smtClean="0">
                <a:solidFill>
                  <a:srgbClr val="002060"/>
                </a:solidFill>
              </a:rPr>
              <a:t>Trang 128</a:t>
            </a:r>
            <a:r>
              <a:rPr lang="vi-VN" sz="4000" b="1" i="1" dirty="0" smtClean="0">
                <a:solidFill>
                  <a:srgbClr val="002060"/>
                </a:solidFill>
              </a:rPr>
              <a:t>)</a:t>
            </a:r>
            <a:endParaRPr lang="en-GB" sz="4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SONY\OneDrive\Ảnh tổng hợp\PP\950da62638a8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514599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3605" y="1371600"/>
                <a:ext cx="7467600" cy="4290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endParaRPr lang="vi-VN" sz="4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40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          </m:t>
                    </m:r>
                  </m:oMath>
                </a14:m>
                <a:r>
                  <a:rPr lang="vi-VN" sz="4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b)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  <m:r>
                      <a:rPr lang="vi-VN" sz="40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vi-VN" sz="4000" b="1" i="1" dirty="0" smtClean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sz="4000" b="1" i="1" dirty="0" smtClean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r>
                  <a:rPr lang="vi-VN" sz="4000" b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          </m:t>
                    </m:r>
                    <m:r>
                      <a:rPr lang="vi-VN" sz="40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40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𝒅</m:t>
                    </m:r>
                    <m:r>
                      <a:rPr lang="vi-VN" sz="40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</a:br>
                <a:endParaRPr lang="vi-VN" sz="4000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vi-VN" b="1" i="1" dirty="0">
                  <a:solidFill>
                    <a:srgbClr val="7030A0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5" y="1371600"/>
                <a:ext cx="7467600" cy="4290534"/>
              </a:xfrm>
              <a:prstGeom prst="rect">
                <a:avLst/>
              </a:prstGeom>
              <a:blipFill rotWithShape="1">
                <a:blip r:embed="rId2"/>
                <a:stretch>
                  <a:fillRect l="-2939" t="-2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3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829</Words>
  <Application>Microsoft Office PowerPoint</Application>
  <PresentationFormat>On-screen Show (4:3)</PresentationFormat>
  <Paragraphs>81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 Muốn cộng hai phân số cùng mẫu số ta phải làm thế nào? </vt:lpstr>
      <vt:lpstr>PowerPoint Presentation</vt:lpstr>
      <vt:lpstr>PowerPoint Presentation</vt:lpstr>
      <vt:lpstr> Muốn cộng hai phân số khác mẫu số ta phải làm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đáp án đúng nhất tương ứng với chữ cái đầu câu. Câu 3.        3/4+1/2=?  A.1   B. 7/12  C.10/8 </vt:lpstr>
      <vt:lpstr>Câu 4. Tính 3/5+4/35=?   A.9/35            B. 25/35          C. 51/35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68</cp:revision>
  <dcterms:created xsi:type="dcterms:W3CDTF">2017-02-22T17:00:34Z</dcterms:created>
  <dcterms:modified xsi:type="dcterms:W3CDTF">2023-02-26T13:39:00Z</dcterms:modified>
</cp:coreProperties>
</file>