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6" r:id="rId2"/>
    <p:sldMasterId id="2147483768" r:id="rId3"/>
    <p:sldMasterId id="2147483792" r:id="rId4"/>
  </p:sldMasterIdLst>
  <p:notesMasterIdLst>
    <p:notesMasterId r:id="rId25"/>
  </p:notesMasterIdLst>
  <p:sldIdLst>
    <p:sldId id="293" r:id="rId5"/>
    <p:sldId id="259" r:id="rId6"/>
    <p:sldId id="261" r:id="rId7"/>
    <p:sldId id="270" r:id="rId8"/>
    <p:sldId id="304" r:id="rId9"/>
    <p:sldId id="268" r:id="rId10"/>
    <p:sldId id="272" r:id="rId11"/>
    <p:sldId id="299" r:id="rId12"/>
    <p:sldId id="300" r:id="rId13"/>
    <p:sldId id="280" r:id="rId14"/>
    <p:sldId id="281" r:id="rId15"/>
    <p:sldId id="282" r:id="rId16"/>
    <p:sldId id="271" r:id="rId17"/>
    <p:sldId id="305" r:id="rId18"/>
    <p:sldId id="302" r:id="rId19"/>
    <p:sldId id="283" r:id="rId20"/>
    <p:sldId id="297" r:id="rId21"/>
    <p:sldId id="276" r:id="rId22"/>
    <p:sldId id="295" r:id="rId23"/>
    <p:sldId id="286" r:id="rId24"/>
  </p:sldIdLst>
  <p:sldSz cx="12161838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D131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>
        <p:scale>
          <a:sx n="76" d="100"/>
          <a:sy n="76" d="100"/>
        </p:scale>
        <p:origin x="-486" y="1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20D56-F639-42E8-A659-A228D4E3387A}" type="datetimeFigureOut">
              <a:rPr lang="en-US" smtClean="0"/>
              <a:pPr/>
              <a:t>19/03/2022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D62B7-4080-479C-988C-6E44AC834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3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D62B7-4080-479C-988C-6E44AC8345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D62B7-4080-479C-988C-6E44AC8345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D62B7-4080-479C-988C-6E44AC8345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D62B7-4080-479C-988C-6E44AC8345D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7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D62B7-4080-479C-988C-6E44AC8345D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7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2138" y="2130438"/>
            <a:ext cx="10337562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4281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17332" y="274651"/>
            <a:ext cx="2736414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8092" y="274651"/>
            <a:ext cx="8006543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2138" y="2130438"/>
            <a:ext cx="10337562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4281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28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0702" y="440691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6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9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90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9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0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54941" y="27306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8093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3809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3809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3809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3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75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17332" y="274651"/>
            <a:ext cx="2736414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8092" y="274651"/>
            <a:ext cx="8006543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5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2138" y="2130438"/>
            <a:ext cx="10337562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4281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7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93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0702" y="440691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89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07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96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11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1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0702" y="440691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54941" y="27306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8093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13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3809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3809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3809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45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9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17332" y="274651"/>
            <a:ext cx="2736414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8092" y="274651"/>
            <a:ext cx="8006543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45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40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1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68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04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0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28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36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8092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8092" y="1435102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85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3806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3806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4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20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9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54941" y="27306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8093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3809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3809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3809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8092" y="635636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0378-25E8-40DE-B8FF-989BDA155F2B}" type="datetimeFigureOut">
              <a:rPr lang="vi-VN" smtClean="0"/>
              <a:pPr/>
              <a:t>19/03/2022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55300" y="635636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15984" y="635636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DAC2-EE06-4418-B692-4B00D4FF43DE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8092" y="635636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55300" y="635636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15984" y="635636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8092" y="635636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55300" y="635636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15984" y="635636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5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0378-25E8-40DE-B8FF-989BDA155F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DAC2-EE06-4418-B692-4B00D4FF43D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1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gif"/><Relationship Id="rId5" Type="http://schemas.openxmlformats.org/officeDocument/2006/relationships/slide" Target="slide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10" Type="http://schemas.openxmlformats.org/officeDocument/2006/relationships/image" Target="../media/image11.e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r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38800"/>
            <a:ext cx="12182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0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3550" y="5638800"/>
            <a:ext cx="121829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8"/>
          <p:cNvSpPr>
            <a:spLocks noChangeArrowheads="1" noChangeShapeType="1" noTextEdit="1"/>
          </p:cNvSpPr>
          <p:nvPr/>
        </p:nvSpPr>
        <p:spPr bwMode="auto">
          <a:xfrm>
            <a:off x="1860057" y="1752600"/>
            <a:ext cx="2362201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cs typeface="Times New Roman"/>
              </a:rPr>
              <a:t>KHOA HỌC</a:t>
            </a: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575719" y="2266228"/>
            <a:ext cx="6324601" cy="9937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vi-VN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46: Bóng tối</a:t>
            </a:r>
            <a:endParaRPr lang="vi-VN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4766" y="2488648"/>
            <a:ext cx="10419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? </a:t>
            </a:r>
            <a:endParaRPr lang="vi-VN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661319" y="3962400"/>
            <a:ext cx="9222727" cy="2808312"/>
          </a:xfrm>
          <a:prstGeom prst="cloudCallout">
            <a:avLst>
              <a:gd name="adj1" fmla="val 28205"/>
              <a:gd name="adj2" fmla="val -6868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5" y="2750541"/>
            <a:ext cx="681288" cy="799654"/>
          </a:xfrm>
          <a:prstGeom prst="rect">
            <a:avLst/>
          </a:prstGeom>
        </p:spPr>
      </p:pic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93002" y="1733472"/>
            <a:ext cx="8240422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6319" y="2286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mtClean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vi-VN" sz="2400" b="1" u="sng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2400" u="sng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vi-V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 TỐI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0261" y="2091145"/>
            <a:ext cx="9289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?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1432719" y="3048001"/>
            <a:ext cx="9524993" cy="405371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" y="2133600"/>
            <a:ext cx="2249993" cy="1404095"/>
          </a:xfrm>
          <a:prstGeom prst="rect">
            <a:avLst/>
          </a:prstGeom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47429" y="1299050"/>
            <a:ext cx="8240422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6319" y="68014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mtClean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vi-VN" sz="2400" b="1" u="sng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2400" u="sng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vi-V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 TỐI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4840" y="2796570"/>
            <a:ext cx="1082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Bóng tối xuất hiện ở đâu?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? 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4316" y="4541460"/>
            <a:ext cx="10585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0" descr="dauHoi xanh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3" y="2971800"/>
            <a:ext cx="69888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13013" y="1828800"/>
            <a:ext cx="8240422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0119" y="1219200"/>
            <a:ext cx="5029200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3600" b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KẾT LUẬN</a:t>
            </a:r>
            <a:endParaRPr lang="nl-NL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/>
            <a:r>
              <a:rPr lang="nl-NL" sz="3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</a:t>
            </a:r>
          </a:p>
          <a:p>
            <a:pPr algn="just"/>
            <a:r>
              <a:rPr lang="vi-VN" sz="3600" b="1" smtClean="0">
                <a:solidFill>
                  <a:schemeClr val="tx1"/>
                </a:solidFill>
                <a:latin typeface="Times New Roman"/>
                <a:ea typeface="Times New Roman"/>
              </a:rPr>
              <a:t>Bóng </a:t>
            </a:r>
            <a:r>
              <a:rPr lang="vi-VN" sz="3600" b="1">
                <a:solidFill>
                  <a:schemeClr val="tx1"/>
                </a:solidFill>
                <a:latin typeface="Times New Roman"/>
                <a:ea typeface="Times New Roman"/>
              </a:rPr>
              <a:t>tối ở phía sau vật cản sáng khi vật này được chiếu sáng.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1884508" y="152400"/>
            <a:ext cx="8240422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7336" y="3066871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mtClean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vi-VN" sz="2400" b="1" u="sng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2400" u="sng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vi-V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 TỐI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823119" y="4267200"/>
            <a:ext cx="11582400" cy="236988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4000" u="sng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54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 hiểu sự thay đổi về hình dáng, kích </a:t>
            </a:r>
            <a:r>
              <a:rPr lang="vi-VN" sz="540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thước </a:t>
            </a:r>
            <a:r>
              <a:rPr lang="vi-VN" sz="54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 bóng tối. </a:t>
            </a:r>
            <a:endParaRPr lang="en-US" sz="5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 rot="-527118">
            <a:off x="5434821" y="4722813"/>
            <a:ext cx="810789" cy="228600"/>
            <a:chOff x="3552" y="528"/>
            <a:chExt cx="1467" cy="462"/>
          </a:xfrm>
        </p:grpSpPr>
        <p:sp>
          <p:nvSpPr>
            <p:cNvPr id="3" name="Oval 34"/>
            <p:cNvSpPr>
              <a:spLocks noChangeArrowheads="1"/>
            </p:cNvSpPr>
            <p:nvPr/>
          </p:nvSpPr>
          <p:spPr bwMode="auto">
            <a:xfrm rot="618644" flipH="1">
              <a:off x="3600" y="528"/>
              <a:ext cx="1419" cy="46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angle 35"/>
            <p:cNvSpPr>
              <a:spLocks noChangeArrowheads="1"/>
            </p:cNvSpPr>
            <p:nvPr/>
          </p:nvSpPr>
          <p:spPr bwMode="auto">
            <a:xfrm rot="618644" flipH="1">
              <a:off x="3552" y="864"/>
              <a:ext cx="1419" cy="74"/>
            </a:xfrm>
            <a:prstGeom prst="rect">
              <a:avLst/>
            </a:prstGeom>
            <a:solidFill>
              <a:srgbClr val="C0C0C0"/>
            </a:solidFill>
            <a:ln w="38100" cmpd="dbl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74176" y="533400"/>
            <a:ext cx="608092" cy="4457700"/>
            <a:chOff x="7200" y="360"/>
            <a:chExt cx="1800" cy="10620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7200" y="360"/>
              <a:ext cx="1800" cy="90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7200" y="1260"/>
              <a:ext cx="1800" cy="9720"/>
            </a:xfrm>
            <a:prstGeom prst="downArrow">
              <a:avLst>
                <a:gd name="adj1" fmla="val 50000"/>
                <a:gd name="adj2" fmla="val 135000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7740" y="7200"/>
              <a:ext cx="720" cy="3750"/>
            </a:xfrm>
            <a:prstGeom prst="downArrow">
              <a:avLst>
                <a:gd name="adj1" fmla="val 50000"/>
                <a:gd name="adj2" fmla="val 130208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 descr="Dark vertical"/>
            <p:cNvSpPr>
              <a:spLocks noChangeArrowheads="1"/>
            </p:cNvSpPr>
            <p:nvPr/>
          </p:nvSpPr>
          <p:spPr bwMode="auto">
            <a:xfrm>
              <a:off x="7200" y="1260"/>
              <a:ext cx="1800" cy="7290"/>
            </a:xfrm>
            <a:prstGeom prst="rect">
              <a:avLst/>
            </a:prstGeom>
            <a:pattFill prst="dkVert">
              <a:fgClr>
                <a:srgbClr val="FFFF00"/>
              </a:fgClr>
              <a:bgClr>
                <a:srgbClr val="FF00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8100" y="8640"/>
              <a:ext cx="0" cy="23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 descr="Bouquet"/>
            <p:cNvSpPr>
              <a:spLocks noChangeArrowheads="1"/>
            </p:cNvSpPr>
            <p:nvPr/>
          </p:nvSpPr>
          <p:spPr bwMode="auto">
            <a:xfrm>
              <a:off x="7200" y="975"/>
              <a:ext cx="1800" cy="540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40"/>
          <p:cNvGrpSpPr>
            <a:grpSpLocks/>
          </p:cNvGrpSpPr>
          <p:nvPr/>
        </p:nvGrpSpPr>
        <p:grpSpPr bwMode="auto">
          <a:xfrm rot="2385927">
            <a:off x="6055583" y="4724400"/>
            <a:ext cx="5607959" cy="1512888"/>
            <a:chOff x="2617" y="2245"/>
            <a:chExt cx="2656" cy="953"/>
          </a:xfrm>
        </p:grpSpPr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rot="4138661" flipH="1">
              <a:off x="3878" y="1570"/>
              <a:ext cx="120" cy="2641"/>
            </a:xfrm>
            <a:prstGeom prst="downArrow">
              <a:avLst>
                <a:gd name="adj1" fmla="val 50000"/>
                <a:gd name="adj2" fmla="val 550208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 rot="4138661" flipH="1">
              <a:off x="3233" y="2645"/>
              <a:ext cx="48" cy="1019"/>
            </a:xfrm>
            <a:prstGeom prst="downArrow">
              <a:avLst>
                <a:gd name="adj1" fmla="val 50000"/>
                <a:gd name="adj2" fmla="val 530729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4138661" flipH="1">
              <a:off x="4172" y="1786"/>
              <a:ext cx="120" cy="198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rot="4138661" flipH="1">
              <a:off x="3097" y="2880"/>
              <a:ext cx="0" cy="6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7" name="Group 18"/>
            <p:cNvGrpSpPr>
              <a:grpSpLocks/>
            </p:cNvGrpSpPr>
            <p:nvPr/>
          </p:nvGrpSpPr>
          <p:grpSpPr bwMode="auto">
            <a:xfrm rot="2559232">
              <a:off x="5107" y="2245"/>
              <a:ext cx="166" cy="302"/>
              <a:chOff x="3987" y="605"/>
              <a:chExt cx="241" cy="383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 rot="1579428" flipH="1">
                <a:off x="4054" y="605"/>
                <a:ext cx="174" cy="31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 rot="1579428" flipH="1">
                <a:off x="3987" y="802"/>
                <a:ext cx="174" cy="186"/>
              </a:xfrm>
              <a:prstGeom prst="rect">
                <a:avLst/>
              </a:prstGeom>
              <a:solidFill>
                <a:srgbClr val="C0C0C0"/>
              </a:solidFill>
              <a:ln w="38100" cmpd="dbl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 smtClea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0" name="Group 20"/>
          <p:cNvGrpSpPr>
            <a:grpSpLocks/>
          </p:cNvGrpSpPr>
          <p:nvPr/>
        </p:nvGrpSpPr>
        <p:grpSpPr bwMode="auto">
          <a:xfrm rot="-8103296">
            <a:off x="1912957" y="3476625"/>
            <a:ext cx="2331019" cy="4057650"/>
            <a:chOff x="2766" y="605"/>
            <a:chExt cx="1462" cy="3468"/>
          </a:xfrm>
        </p:grpSpPr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 rot="1579428" flipH="1">
              <a:off x="3243" y="725"/>
              <a:ext cx="174" cy="3348"/>
            </a:xfrm>
            <a:prstGeom prst="downArrow">
              <a:avLst>
                <a:gd name="adj1" fmla="val 50000"/>
                <a:gd name="adj2" fmla="val 481034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auto">
            <a:xfrm rot="1579428" flipH="1">
              <a:off x="2843" y="2666"/>
              <a:ext cx="70" cy="1292"/>
            </a:xfrm>
            <a:prstGeom prst="downArrow">
              <a:avLst>
                <a:gd name="adj1" fmla="val 50000"/>
                <a:gd name="adj2" fmla="val 461429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 rot="1579428" flipH="1">
              <a:off x="3428" y="769"/>
              <a:ext cx="174" cy="251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rot="1579428" flipH="1">
              <a:off x="2766" y="3136"/>
              <a:ext cx="0" cy="80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vi-VN" kern="0" smtClea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3987" y="605"/>
              <a:ext cx="241" cy="383"/>
              <a:chOff x="3987" y="605"/>
              <a:chExt cx="241" cy="383"/>
            </a:xfrm>
          </p:grpSpPr>
          <p:sp>
            <p:nvSpPr>
              <p:cNvPr id="26" name="Oval 26"/>
              <p:cNvSpPr>
                <a:spLocks noChangeArrowheads="1"/>
              </p:cNvSpPr>
              <p:nvPr/>
            </p:nvSpPr>
            <p:spPr bwMode="auto">
              <a:xfrm rot="1579428" flipH="1">
                <a:off x="4054" y="605"/>
                <a:ext cx="174" cy="31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Rectangle 27"/>
              <p:cNvSpPr>
                <a:spLocks noChangeArrowheads="1"/>
              </p:cNvSpPr>
              <p:nvPr/>
            </p:nvSpPr>
            <p:spPr bwMode="auto">
              <a:xfrm rot="1579428" flipH="1">
                <a:off x="3987" y="802"/>
                <a:ext cx="174" cy="186"/>
              </a:xfrm>
              <a:prstGeom prst="rect">
                <a:avLst/>
              </a:prstGeom>
              <a:solidFill>
                <a:srgbClr val="C0C0C0"/>
              </a:solidFill>
              <a:ln w="38100" cmpd="dbl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kern="0" smtClea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8" name="Group 41"/>
          <p:cNvGrpSpPr>
            <a:grpSpLocks/>
          </p:cNvGrpSpPr>
          <p:nvPr/>
        </p:nvGrpSpPr>
        <p:grpSpPr bwMode="auto">
          <a:xfrm>
            <a:off x="5371478" y="-390525"/>
            <a:ext cx="1013487" cy="838200"/>
            <a:chOff x="3312" y="1574"/>
            <a:chExt cx="1152" cy="1010"/>
          </a:xfrm>
        </p:grpSpPr>
        <p:pic>
          <p:nvPicPr>
            <p:cNvPr id="29" name="Picture 42" descr="sun16[1]">
              <a:hlinkClick r:id="rId5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574"/>
              <a:ext cx="1152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43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th-TH" altLang="en-US">
                <a:solidFill>
                  <a:prstClr val="black"/>
                </a:solidFill>
                <a:latin typeface="VNI-Times" pitchFamily="2" charset="0"/>
              </a:endParaRPr>
            </a:p>
          </p:txBody>
        </p:sp>
      </p:grp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39029" y="1699934"/>
            <a:ext cx="5371478" cy="1384995"/>
          </a:xfrm>
          <a:prstGeom prst="rect">
            <a:avLst/>
          </a:prstGeom>
          <a:noFill/>
          <a:ln w="9525">
            <a:solidFill>
              <a:srgbClr val="56C7A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thaiDist">
              <a:spcBef>
                <a:spcPct val="50000"/>
              </a:spcBef>
              <a:defRPr/>
            </a:pPr>
            <a:r>
              <a:rPr lang="en-US" altLang="en-US" sz="2800" u="sng" kern="0" dirty="0" err="1" smtClean="0">
                <a:solidFill>
                  <a:srgbClr val="F79646"/>
                </a:solidFill>
                <a:latin typeface="Arial" charset="0"/>
              </a:rPr>
              <a:t>Thí</a:t>
            </a:r>
            <a:r>
              <a:rPr lang="en-US" altLang="en-US" sz="2800" u="sng" kern="0" dirty="0" smtClean="0">
                <a:solidFill>
                  <a:srgbClr val="F79646"/>
                </a:solidFill>
                <a:latin typeface="Arial" charset="0"/>
              </a:rPr>
              <a:t> </a:t>
            </a:r>
            <a:r>
              <a:rPr lang="en-US" altLang="en-US" sz="2800" u="sng" kern="0" dirty="0" err="1" smtClean="0">
                <a:solidFill>
                  <a:srgbClr val="F79646"/>
                </a:solidFill>
                <a:latin typeface="Arial" charset="0"/>
              </a:rPr>
              <a:t>nghiệm</a:t>
            </a:r>
            <a:r>
              <a:rPr lang="en-US" altLang="en-US" sz="2800" kern="0" dirty="0" smtClean="0">
                <a:solidFill>
                  <a:srgbClr val="F79646"/>
                </a:solidFill>
                <a:latin typeface="Arial" charset="0"/>
              </a:rPr>
              <a:t>: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Thay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đổi</a:t>
            </a:r>
            <a:r>
              <a:rPr lang="en-US" altLang="en-US" sz="280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rgbClr val="4F81BD"/>
                </a:solidFill>
                <a:latin typeface="Arial" charset="0"/>
              </a:rPr>
              <a:t>phương</a:t>
            </a:r>
            <a:r>
              <a:rPr lang="en-US" altLang="en-US" sz="2800" kern="0" dirty="0" smtClean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rgbClr val="4F81BD"/>
                </a:solidFill>
                <a:latin typeface="Arial" charset="0"/>
              </a:rPr>
              <a:t>chiếu</a:t>
            </a:r>
            <a:r>
              <a:rPr lang="en-US" altLang="en-US" sz="2800" kern="0" dirty="0" smtClean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rgbClr val="4F81BD"/>
                </a:solidFill>
                <a:latin typeface="Arial" charset="0"/>
              </a:rPr>
              <a:t>sáng</a:t>
            </a:r>
            <a:r>
              <a:rPr lang="en-US" altLang="en-US" sz="2800" kern="0" dirty="0" smtClean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của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vật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chiếu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sáng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,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đối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với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vật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cản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Arial" charset="0"/>
              </a:rPr>
              <a:t>sáng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Arial" charset="0"/>
              </a:rPr>
              <a:t>.</a:t>
            </a:r>
          </a:p>
        </p:txBody>
      </p:sp>
      <p:sp>
        <p:nvSpPr>
          <p:cNvPr id="32" name="AutoShape 4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5096" y="6400800"/>
            <a:ext cx="506743" cy="457200"/>
          </a:xfrm>
          <a:prstGeom prst="actionButtonHome">
            <a:avLst/>
          </a:prstGeom>
          <a:gradFill rotWithShape="1">
            <a:gsLst>
              <a:gs pos="0">
                <a:srgbClr val="4E67C8"/>
              </a:gs>
              <a:gs pos="50000">
                <a:srgbClr val="FFFF00"/>
              </a:gs>
              <a:gs pos="100000">
                <a:srgbClr val="4E67C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6539627" y="1734263"/>
            <a:ext cx="4662038" cy="2246769"/>
          </a:xfrm>
          <a:prstGeom prst="rect">
            <a:avLst/>
          </a:prstGeom>
          <a:noFill/>
          <a:ln w="9525">
            <a:solidFill>
              <a:srgbClr val="56C7A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thaiDist">
              <a:spcBef>
                <a:spcPct val="50000"/>
              </a:spcBef>
              <a:defRPr/>
            </a:pPr>
            <a:r>
              <a:rPr lang="en-US" altLang="en-US" sz="2800" u="sng" kern="0" dirty="0" err="1" smtClean="0"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u="sng" kern="0" dirty="0" smtClean="0"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u="sng" kern="0" dirty="0" err="1" smtClean="0"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335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" dur="1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11019 C 0.10886 0.05671 0.17605 0.0037 0.23125 0.00185 C 0.28646 0 0.34931 0.08287 0.37292 0.09884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625 C -0.12934 0.02893 -0.2085 -0.00417 -0.26788 0.00833 C -0.3276 0.02106 -0.38507 0.11805 -0.40833 0.14027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0" dur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120220120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58" y="2773572"/>
            <a:ext cx="5058437" cy="38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255471" y="1397368"/>
            <a:ext cx="1091517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58254" y="2980431"/>
            <a:ext cx="6790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Di chuyển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52022" y="4048780"/>
            <a:ext cx="66890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) Di chuyển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0" descr="dauHoi x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3" y="1516039"/>
            <a:ext cx="69888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20"/>
          <p:cNvSpPr>
            <a:spLocks noChangeArrowheads="1"/>
          </p:cNvSpPr>
          <p:nvPr/>
        </p:nvSpPr>
        <p:spPr bwMode="auto">
          <a:xfrm>
            <a:off x="304046" y="7086600"/>
            <a:ext cx="608092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825" y="3503651"/>
            <a:ext cx="6993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 chuyển quyển sách lại gần bóng đèn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02698" y="197048"/>
            <a:ext cx="11807118" cy="1200329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u="sng" smtClean="0"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601" y="4572000"/>
            <a:ext cx="11709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 </a:t>
            </a:r>
            <a:r>
              <a:rPr lang="vi-VN" sz="2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 nào để bóng của vật to hơn</a:t>
            </a:r>
            <a:r>
              <a:rPr lang="vi-VN" sz="28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6870" y="5399013"/>
            <a:ext cx="6474598" cy="10351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</a:t>
            </a:r>
            <a:r>
              <a:rPr lang="vi-VN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ể </a:t>
            </a:r>
            <a:r>
              <a:rPr lang="vi-VN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bóng của vật to </a:t>
            </a:r>
            <a:r>
              <a:rPr lang="vi-VN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hơn ta đưa vật cản sáng lại gần vật chiếu sáng</a:t>
            </a:r>
            <a:endParaRPr lang="en-US" sz="28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88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2" grpId="0"/>
      <p:bldP spid="12" grpId="1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4859" y="1371600"/>
            <a:ext cx="5544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smtClean="0">
                <a:ln w="10541" cmpd="sng">
                  <a:solidFill>
                    <a:schemeClr val="tx1"/>
                  </a:solidFill>
                  <a:prstDash val="solid"/>
                </a:ln>
                <a:latin typeface="+mj-lt"/>
              </a:rPr>
              <a:t>Bóng </a:t>
            </a:r>
            <a:r>
              <a:rPr lang="vi-VN" sz="4400" b="1">
                <a:ln w="10541" cmpd="sng">
                  <a:solidFill>
                    <a:schemeClr val="tx1"/>
                  </a:solidFill>
                  <a:prstDash val="solid"/>
                </a:ln>
                <a:latin typeface="+mj-lt"/>
              </a:rPr>
              <a:t>của vật thay đổi </a:t>
            </a:r>
            <a:endParaRPr lang="vi-VN" sz="4400" b="1" smtClean="0">
              <a:ln w="10541" cmpd="sng">
                <a:solidFill>
                  <a:schemeClr val="tx1"/>
                </a:solidFill>
                <a:prstDash val="solid"/>
              </a:ln>
              <a:latin typeface="+mj-lt"/>
            </a:endParaRPr>
          </a:p>
          <a:p>
            <a:r>
              <a:rPr lang="vi-VN" sz="4400" b="1" smtClean="0">
                <a:ln w="10541" cmpd="sng">
                  <a:solidFill>
                    <a:schemeClr val="tx1"/>
                  </a:solidFill>
                  <a:prstDash val="solid"/>
                </a:ln>
                <a:latin typeface="+mj-lt"/>
              </a:rPr>
              <a:t>khi </a:t>
            </a:r>
            <a:r>
              <a:rPr lang="vi-VN" sz="4400" b="1">
                <a:ln w="10541" cmpd="sng">
                  <a:solidFill>
                    <a:schemeClr val="tx1"/>
                  </a:solidFill>
                  <a:prstDash val="solid"/>
                </a:ln>
                <a:latin typeface="+mj-lt"/>
              </a:rPr>
              <a:t>nào</a:t>
            </a:r>
            <a:r>
              <a:rPr lang="vi-VN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?</a:t>
            </a:r>
            <a:endParaRPr lang="en-US" sz="4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919" y="4267200"/>
            <a:ext cx="7144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Bóng của vật thay đổi khi vị trí của vật cản sáng thay đổi</a:t>
            </a:r>
            <a:endParaRPr lang="vi-VN" sz="40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19" y="1104275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569" y="1524006"/>
            <a:ext cx="7315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nl-NL" sz="4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ết luận</a:t>
            </a:r>
            <a:r>
              <a:rPr lang="nl-NL" sz="4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1200"/>
              </a:spcBef>
            </a:pPr>
            <a:r>
              <a:rPr lang="vi-VN" sz="3600" b="1" smtClean="0">
                <a:solidFill>
                  <a:prstClr val="black"/>
                </a:solidFill>
                <a:latin typeface="Times New Roman"/>
                <a:ea typeface="Times New Roman"/>
              </a:rPr>
              <a:t>+ Bóng </a:t>
            </a:r>
            <a:r>
              <a:rPr lang="vi-VN" sz="3600" b="1">
                <a:solidFill>
                  <a:prstClr val="black"/>
                </a:solidFill>
                <a:latin typeface="Times New Roman"/>
                <a:ea typeface="Times New Roman"/>
              </a:rPr>
              <a:t>tối ở phía sau vật cản sáng khi vật này được chiếu sáng</a:t>
            </a:r>
            <a:r>
              <a:rPr lang="vi-VN" sz="3600" b="1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nl-NL" sz="36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vi-VN" sz="3600" b="1" smtClean="0">
                <a:latin typeface="Times New Roman"/>
                <a:ea typeface="Times New Roman"/>
              </a:rPr>
              <a:t>+ Khi </a:t>
            </a:r>
            <a:r>
              <a:rPr lang="vi-VN" sz="3600" b="1">
                <a:latin typeface="Times New Roman"/>
                <a:ea typeface="Times New Roman"/>
              </a:rPr>
              <a:t>vị trí của vật cản sáng thay đổi thì bóng của vật thay đổi.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Театр теней-рук - TINIVO - Hand Shadow Show -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1838" cy="6858000"/>
          </a:xfrm>
        </p:spPr>
      </p:pic>
    </p:spTree>
    <p:extLst>
      <p:ext uri="{BB962C8B-B14F-4D97-AF65-F5344CB8AC3E}">
        <p14:creationId xmlns:p14="http://schemas.microsoft.com/office/powerpoint/2010/main" val="38658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1480"/>
            <a:ext cx="12161838" cy="7718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12" y="2429695"/>
            <a:ext cx="1579581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vi-VN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37566" y="2209800"/>
            <a:ext cx="16161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vi-VN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zV025-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WordArt 6"/>
          <p:cNvSpPr>
            <a:spLocks noChangeArrowheads="1" noChangeShapeType="1" noTextEdit="1"/>
          </p:cNvSpPr>
          <p:nvPr/>
        </p:nvSpPr>
        <p:spPr bwMode="auto">
          <a:xfrm>
            <a:off x="2837762" y="1752600"/>
            <a:ext cx="6587662" cy="3200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CÁC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EM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79581" y="357994"/>
            <a:ext cx="6634938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endParaRPr lang="en-US" sz="3600" b="1" i="0" u="none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053" y="1742182"/>
            <a:ext cx="3314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+Bóng </a:t>
            </a:r>
            <a:r>
              <a:rPr lang="nl-NL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người xuất </a:t>
            </a:r>
            <a:r>
              <a:rPr lang="nl-NL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 </a:t>
            </a:r>
            <a:r>
              <a:rPr lang="nl-NL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nl-NL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đâu?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319" y="2819404"/>
            <a:ext cx="502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latin typeface="Times New Roman"/>
                <a:ea typeface="Times New Roman"/>
              </a:rPr>
              <a:t>Bóng của người xuất hiện ở </a:t>
            </a:r>
            <a:r>
              <a:rPr lang="nl-NL" sz="3200" b="1">
                <a:latin typeface="Times New Roman"/>
                <a:ea typeface="Times New Roman"/>
              </a:rPr>
              <a:t>phía </a:t>
            </a:r>
            <a:r>
              <a:rPr lang="nl-NL" sz="3200" b="1" smtClean="0">
                <a:latin typeface="Times New Roman"/>
                <a:ea typeface="Times New Roman"/>
              </a:rPr>
              <a:t>sau</a:t>
            </a:r>
            <a:r>
              <a:rPr lang="vi-VN" sz="3200" b="1" smtClean="0">
                <a:latin typeface="Times New Roman"/>
                <a:ea typeface="Times New Roman"/>
              </a:rPr>
              <a:t> chếch về bên trái</a:t>
            </a:r>
            <a:r>
              <a:rPr lang="nl-NL" sz="3200" b="1" smtClean="0">
                <a:latin typeface="Times New Roman"/>
                <a:ea typeface="Times New Roman"/>
              </a:rPr>
              <a:t> </a:t>
            </a:r>
            <a:r>
              <a:rPr lang="nl-NL" sz="3200" b="1" dirty="0">
                <a:latin typeface="Times New Roman"/>
                <a:ea typeface="Times New Roman"/>
              </a:rPr>
              <a:t>người vì có ánh sáng mặt trời chiếu xiên từ bên phải xuống.</a:t>
            </a:r>
            <a:endParaRPr lang="vi-VN" sz="3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918" y="5268442"/>
            <a:ext cx="1114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>
                <a:solidFill>
                  <a:srgbClr val="0000FF"/>
                </a:solidFill>
                <a:latin typeface="Times New Roman"/>
                <a:ea typeface="Times New Roman"/>
              </a:rPr>
              <a:t>+</a:t>
            </a:r>
            <a:r>
              <a:rPr lang="nl-NL" sz="3200" b="1" smtClean="0">
                <a:solidFill>
                  <a:srgbClr val="0000FF"/>
                </a:solidFill>
                <a:latin typeface="Times New Roman"/>
                <a:ea typeface="Times New Roman"/>
              </a:rPr>
              <a:t>Hãy </a:t>
            </a:r>
            <a:r>
              <a:rPr lang="nl-NL" sz="3200" b="1" dirty="0">
                <a:solidFill>
                  <a:srgbClr val="0000FF"/>
                </a:solidFill>
                <a:latin typeface="Times New Roman"/>
                <a:ea typeface="Times New Roman"/>
              </a:rPr>
              <a:t>tìm vật chiếu sáng, vật được chiếu </a:t>
            </a:r>
            <a:r>
              <a:rPr lang="nl-NL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sáng? 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923" y="5867412"/>
            <a:ext cx="11959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/>
                <a:ea typeface="Times New Roman"/>
              </a:rPr>
              <a:t>Mặt trời là vật chiếu sáng, người là vật </a:t>
            </a:r>
            <a:r>
              <a:rPr lang="nl-NL" sz="3200" b="1" dirty="0" smtClean="0">
                <a:latin typeface="Times New Roman"/>
                <a:ea typeface="Times New Roman"/>
              </a:rPr>
              <a:t>được </a:t>
            </a:r>
            <a:r>
              <a:rPr lang="nl-NL" sz="3200" b="1" dirty="0">
                <a:latin typeface="Times New Roman"/>
                <a:ea typeface="Times New Roman"/>
              </a:rPr>
              <a:t>chiếu </a:t>
            </a:r>
            <a:r>
              <a:rPr lang="nl-NL" sz="3200" b="1" dirty="0" smtClean="0">
                <a:latin typeface="Times New Roman"/>
                <a:ea typeface="Times New Roman"/>
              </a:rPr>
              <a:t>sáng.</a:t>
            </a:r>
            <a:endParaRPr lang="vi-VN" sz="3200" b="1" dirty="0"/>
          </a:p>
        </p:txBody>
      </p:sp>
      <p:sp>
        <p:nvSpPr>
          <p:cNvPr id="10" name="Right Arrow 9"/>
          <p:cNvSpPr/>
          <p:nvPr/>
        </p:nvSpPr>
        <p:spPr>
          <a:xfrm>
            <a:off x="746924" y="152400"/>
            <a:ext cx="5029196" cy="1344476"/>
          </a:xfrm>
          <a:prstGeom prst="rightArrow">
            <a:avLst>
              <a:gd name="adj1" fmla="val 67219"/>
              <a:gd name="adj2" fmla="val 844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TRANH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25" y="1496888"/>
            <a:ext cx="5751318" cy="365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7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25" y="152412"/>
            <a:ext cx="27432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Below"/>
              <a:lightRig rig="threePt" dir="t"/>
            </a:scene3d>
          </a:bodyPr>
          <a:lstStyle/>
          <a:p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46 </a:t>
            </a:r>
            <a:endParaRPr lang="vi-VN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4725" y="1098717"/>
            <a:ext cx="6482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4919" y="2971806"/>
            <a:ext cx="5326202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sz="80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BÓNG TỐI</a:t>
            </a:r>
            <a:endParaRPr lang="vi-VN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2804319" y="2514600"/>
            <a:ext cx="8240422" cy="1954381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4000" u="sng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540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5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5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5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6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 descr="Bong to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9" y="1033215"/>
            <a:ext cx="7195754" cy="54102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728590" y="773660"/>
            <a:ext cx="67903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dự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oán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833520" y="2112144"/>
            <a:ext cx="376639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182880"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1" i="1" dirty="0" err="1">
                <a:latin typeface="Times New Roman" pitchFamily="18" charset="0"/>
              </a:rPr>
              <a:t>Em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hãy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latin typeface="Times New Roman" pitchFamily="18" charset="0"/>
              </a:rPr>
              <a:t>dự</a:t>
            </a: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vi-VN" altLang="en-US" sz="3200" b="1" i="1" dirty="0">
                <a:latin typeface="Times New Roman" pitchFamily="18" charset="0"/>
              </a:rPr>
              <a:t>đ</a:t>
            </a:r>
            <a:r>
              <a:rPr lang="en-US" altLang="en-US" sz="3200" b="1" i="1" err="1">
                <a:latin typeface="Times New Roman" pitchFamily="18" charset="0"/>
              </a:rPr>
              <a:t>oán</a:t>
            </a:r>
            <a:r>
              <a:rPr lang="en-US" altLang="en-US" sz="3200" b="1" i="1" smtClean="0">
                <a:latin typeface="Times New Roman" pitchFamily="18" charset="0"/>
              </a:rPr>
              <a:t>:</a:t>
            </a:r>
            <a:endParaRPr lang="en-US" altLang="en-US" sz="3200" b="1" i="1" dirty="0">
              <a:latin typeface="Times New Roman" pitchFamily="18" charset="0"/>
            </a:endParaRPr>
          </a:p>
          <a:p>
            <a:pPr marL="182880"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1" dirty="0">
                <a:latin typeface="Times New Roman" pitchFamily="18" charset="0"/>
              </a:rPr>
              <a:t>+ </a:t>
            </a:r>
            <a:r>
              <a:rPr lang="en-US" altLang="en-US" sz="3200" b="1" dirty="0" err="1">
                <a:latin typeface="Times New Roman" pitchFamily="18" charset="0"/>
              </a:rPr>
              <a:t>Bóng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tối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sẽ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xuất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hiện</a:t>
            </a:r>
            <a:r>
              <a:rPr lang="en-US" altLang="en-US" sz="3200" b="1" dirty="0">
                <a:latin typeface="Times New Roman" pitchFamily="18" charset="0"/>
              </a:rPr>
              <a:t> ở </a:t>
            </a:r>
            <a:r>
              <a:rPr lang="vi-VN" altLang="en-US" sz="3200" b="1" dirty="0">
                <a:latin typeface="Times New Roman" pitchFamily="18" charset="0"/>
              </a:rPr>
              <a:t>đ</a:t>
            </a:r>
            <a:r>
              <a:rPr lang="en-US" altLang="en-US" sz="3200" b="1" dirty="0" err="1">
                <a:latin typeface="Times New Roman" pitchFamily="18" charset="0"/>
              </a:rPr>
              <a:t>âu</a:t>
            </a:r>
            <a:r>
              <a:rPr lang="en-US" altLang="en-US" sz="3200" b="1" dirty="0">
                <a:latin typeface="Times New Roman" pitchFamily="18" charset="0"/>
              </a:rPr>
              <a:t>?</a:t>
            </a:r>
          </a:p>
          <a:p>
            <a:pPr marL="182880"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1" dirty="0">
                <a:latin typeface="Times New Roman" pitchFamily="18" charset="0"/>
              </a:rPr>
              <a:t>+ </a:t>
            </a:r>
            <a:r>
              <a:rPr lang="en-US" altLang="en-US" sz="3200" b="1" dirty="0" err="1">
                <a:latin typeface="Times New Roman" pitchFamily="18" charset="0"/>
              </a:rPr>
              <a:t>Bóng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tối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có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hình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dạng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nh</a:t>
            </a:r>
            <a:r>
              <a:rPr lang="vi-VN" altLang="en-US" sz="3200" b="1" dirty="0">
                <a:latin typeface="Times New Roman" pitchFamily="18" charset="0"/>
              </a:rPr>
              <a:t>ư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thế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nào</a:t>
            </a:r>
            <a:r>
              <a:rPr lang="en-US" altLang="en-US" sz="32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7" name="AutoShape 2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5096" y="6400800"/>
            <a:ext cx="506743" cy="457200"/>
          </a:xfrm>
          <a:prstGeom prst="actionButtonHome">
            <a:avLst/>
          </a:prstGeom>
          <a:gradFill rotWithShape="1">
            <a:gsLst>
              <a:gs pos="0">
                <a:schemeClr val="accent1"/>
              </a:gs>
              <a:gs pos="50000">
                <a:srgbClr val="FFFF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67395" y="43033"/>
            <a:ext cx="8240422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2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99670" y="2057400"/>
            <a:ext cx="9425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PHIẾU HỌC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TẬP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89719" y="1268343"/>
            <a:ext cx="8240422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3"/>
          <p:cNvSpPr txBox="1">
            <a:spLocks noChangeArrowheads="1"/>
          </p:cNvSpPr>
          <p:nvPr/>
        </p:nvSpPr>
        <p:spPr bwMode="auto">
          <a:xfrm>
            <a:off x="608094" y="4953013"/>
            <a:ext cx="1104700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Group 1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761778"/>
              </p:ext>
            </p:extLst>
          </p:nvPr>
        </p:nvGraphicFramePr>
        <p:xfrm>
          <a:off x="1037075" y="2732255"/>
          <a:ext cx="9996844" cy="3966796"/>
        </p:xfrm>
        <a:graphic>
          <a:graphicData uri="http://schemas.openxmlformats.org/drawingml/2006/table">
            <a:tbl>
              <a:tblPr/>
              <a:tblGrid>
                <a:gridCol w="2910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26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539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8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quả</a:t>
                      </a: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5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đèn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21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hộp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 Box 130"/>
          <p:cNvSpPr txBox="1">
            <a:spLocks noChangeArrowheads="1"/>
          </p:cNvSpPr>
          <p:nvPr/>
        </p:nvSpPr>
        <p:spPr bwMode="auto">
          <a:xfrm>
            <a:off x="3997187" y="3718834"/>
            <a:ext cx="35052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hiện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  <a:defRPr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 descr="Bong t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46" y="838199"/>
            <a:ext cx="7195754" cy="54102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Bong toi"/>
          <p:cNvPicPr>
            <a:picLocks noChangeAspect="1" noChangeArrowheads="1"/>
          </p:cNvPicPr>
          <p:nvPr/>
        </p:nvPicPr>
        <p:blipFill>
          <a:blip r:embed="rId6" cstate="print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9" y="838200"/>
            <a:ext cx="7094406" cy="54102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shb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58" y="4629163"/>
            <a:ext cx="58909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751040" y="1292783"/>
            <a:ext cx="67903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Thí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nghiệm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Freeform 22"/>
          <p:cNvSpPr>
            <a:spLocks/>
          </p:cNvSpPr>
          <p:nvPr/>
        </p:nvSpPr>
        <p:spPr bwMode="auto">
          <a:xfrm>
            <a:off x="2026973" y="2286000"/>
            <a:ext cx="1824276" cy="2514600"/>
          </a:xfrm>
          <a:custGeom>
            <a:avLst/>
            <a:gdLst>
              <a:gd name="T0" fmla="*/ 76200 w 864"/>
              <a:gd name="T1" fmla="*/ 381000 h 1584"/>
              <a:gd name="T2" fmla="*/ 1371600 w 864"/>
              <a:gd name="T3" fmla="*/ 0 h 1584"/>
              <a:gd name="T4" fmla="*/ 1371600 w 864"/>
              <a:gd name="T5" fmla="*/ 1295400 h 1584"/>
              <a:gd name="T6" fmla="*/ 1371600 w 864"/>
              <a:gd name="T7" fmla="*/ 1981200 h 1584"/>
              <a:gd name="T8" fmla="*/ 0 w 864"/>
              <a:gd name="T9" fmla="*/ 2514600 h 1584"/>
              <a:gd name="T10" fmla="*/ 0 w 864"/>
              <a:gd name="T11" fmla="*/ 381000 h 1584"/>
              <a:gd name="T12" fmla="*/ 152400 w 864"/>
              <a:gd name="T13" fmla="*/ 381000 h 1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64" h="1584">
                <a:moveTo>
                  <a:pt x="48" y="240"/>
                </a:moveTo>
                <a:lnTo>
                  <a:pt x="864" y="0"/>
                </a:lnTo>
                <a:lnTo>
                  <a:pt x="864" y="816"/>
                </a:lnTo>
                <a:lnTo>
                  <a:pt x="864" y="1248"/>
                </a:lnTo>
                <a:lnTo>
                  <a:pt x="0" y="1584"/>
                </a:lnTo>
                <a:lnTo>
                  <a:pt x="0" y="240"/>
                </a:lnTo>
                <a:lnTo>
                  <a:pt x="96" y="240"/>
                </a:lnTo>
              </a:path>
            </a:pathLst>
          </a:custGeom>
          <a:noFill/>
          <a:ln w="28575" cap="flat" cmpd="sng">
            <a:solidFill>
              <a:srgbClr val="00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Freeform 23"/>
          <p:cNvSpPr>
            <a:spLocks/>
          </p:cNvSpPr>
          <p:nvPr/>
        </p:nvSpPr>
        <p:spPr bwMode="auto">
          <a:xfrm>
            <a:off x="2736414" y="3581400"/>
            <a:ext cx="1317532" cy="1295400"/>
          </a:xfrm>
          <a:custGeom>
            <a:avLst/>
            <a:gdLst>
              <a:gd name="T0" fmla="*/ 0 w 624"/>
              <a:gd name="T1" fmla="*/ 304800 h 816"/>
              <a:gd name="T2" fmla="*/ 990600 w 624"/>
              <a:gd name="T3" fmla="*/ 0 h 816"/>
              <a:gd name="T4" fmla="*/ 990600 w 624"/>
              <a:gd name="T5" fmla="*/ 990600 h 816"/>
              <a:gd name="T6" fmla="*/ 0 w 624"/>
              <a:gd name="T7" fmla="*/ 1295400 h 816"/>
              <a:gd name="T8" fmla="*/ 0 w 624"/>
              <a:gd name="T9" fmla="*/ 30480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4" h="816">
                <a:moveTo>
                  <a:pt x="0" y="192"/>
                </a:moveTo>
                <a:lnTo>
                  <a:pt x="624" y="0"/>
                </a:lnTo>
                <a:lnTo>
                  <a:pt x="624" y="624"/>
                </a:lnTo>
                <a:lnTo>
                  <a:pt x="0" y="816"/>
                </a:lnTo>
                <a:lnTo>
                  <a:pt x="0" y="192"/>
                </a:ln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5" name="Freeform 24"/>
          <p:cNvSpPr>
            <a:spLocks/>
          </p:cNvSpPr>
          <p:nvPr/>
        </p:nvSpPr>
        <p:spPr bwMode="auto">
          <a:xfrm>
            <a:off x="4459340" y="4876800"/>
            <a:ext cx="709441" cy="381000"/>
          </a:xfrm>
          <a:custGeom>
            <a:avLst/>
            <a:gdLst>
              <a:gd name="T0" fmla="*/ 533400 w 336"/>
              <a:gd name="T1" fmla="*/ 228600 h 240"/>
              <a:gd name="T2" fmla="*/ 76200 w 336"/>
              <a:gd name="T3" fmla="*/ 0 h 240"/>
              <a:gd name="T4" fmla="*/ 0 w 336"/>
              <a:gd name="T5" fmla="*/ 152400 h 240"/>
              <a:gd name="T6" fmla="*/ 457200 w 336"/>
              <a:gd name="T7" fmla="*/ 381000 h 240"/>
              <a:gd name="T8" fmla="*/ 533400 w 336"/>
              <a:gd name="T9" fmla="*/ 22860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6" h="240">
                <a:moveTo>
                  <a:pt x="336" y="144"/>
                </a:moveTo>
                <a:lnTo>
                  <a:pt x="48" y="0"/>
                </a:lnTo>
                <a:lnTo>
                  <a:pt x="0" y="96"/>
                </a:lnTo>
                <a:lnTo>
                  <a:pt x="288" y="240"/>
                </a:lnTo>
                <a:lnTo>
                  <a:pt x="336" y="144"/>
                </a:lnTo>
                <a:close/>
              </a:path>
            </a:pathLst>
          </a:custGeom>
          <a:noFill/>
          <a:ln w="28575" cap="flat" cmpd="sng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7" name="AutoShape 27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5096" y="6400800"/>
            <a:ext cx="506743" cy="457200"/>
          </a:xfrm>
          <a:prstGeom prst="actionButtonHome">
            <a:avLst/>
          </a:prstGeom>
          <a:gradFill rotWithShape="1">
            <a:gsLst>
              <a:gs pos="0">
                <a:schemeClr val="accent1"/>
              </a:gs>
              <a:gs pos="50000">
                <a:srgbClr val="FFFF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lowchart: Data 6"/>
          <p:cNvSpPr/>
          <p:nvPr/>
        </p:nvSpPr>
        <p:spPr>
          <a:xfrm rot="10530224">
            <a:off x="2272708" y="3237221"/>
            <a:ext cx="647700" cy="1447800"/>
          </a:xfrm>
          <a:prstGeom prst="flowChartInputOutp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Data 18"/>
          <p:cNvSpPr/>
          <p:nvPr/>
        </p:nvSpPr>
        <p:spPr>
          <a:xfrm rot="10530224">
            <a:off x="2691727" y="3175721"/>
            <a:ext cx="647700" cy="1447800"/>
          </a:xfrm>
          <a:prstGeom prst="flowChartInputOutp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Data 19"/>
          <p:cNvSpPr/>
          <p:nvPr/>
        </p:nvSpPr>
        <p:spPr>
          <a:xfrm rot="10530224">
            <a:off x="3189935" y="3140464"/>
            <a:ext cx="647700" cy="1447800"/>
          </a:xfrm>
          <a:prstGeom prst="flowChartInputOutp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381354"/>
              </p:ext>
            </p:extLst>
          </p:nvPr>
        </p:nvGraphicFramePr>
        <p:xfrm>
          <a:off x="2499520" y="3576907"/>
          <a:ext cx="1554427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CorelDRAW" r:id="rId9" imgW="3616920" imgH="3476520" progId="">
                  <p:embed/>
                </p:oleObj>
              </mc:Choice>
              <mc:Fallback>
                <p:oleObj name="CorelDRAW" r:id="rId9" imgW="3616920" imgH="3476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9520" y="3576907"/>
                        <a:ext cx="1554427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33360" dir="13778128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 rot="21024593">
            <a:off x="2236197" y="3120632"/>
            <a:ext cx="1580330" cy="363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67395" y="43033"/>
            <a:ext cx="8240422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7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04119" y="1724781"/>
            <a:ext cx="9425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PHIẾU HỌC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381991" y="1130572"/>
            <a:ext cx="6368656" cy="584775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3"/>
          <p:cNvSpPr txBox="1">
            <a:spLocks noChangeArrowheads="1"/>
          </p:cNvSpPr>
          <p:nvPr/>
        </p:nvSpPr>
        <p:spPr bwMode="auto">
          <a:xfrm>
            <a:off x="608094" y="4953013"/>
            <a:ext cx="1104700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Group 1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094973"/>
              </p:ext>
            </p:extLst>
          </p:nvPr>
        </p:nvGraphicFramePr>
        <p:xfrm>
          <a:off x="746918" y="2353037"/>
          <a:ext cx="10744201" cy="4428763"/>
        </p:xfrm>
        <a:graphic>
          <a:graphicData uri="http://schemas.openxmlformats.org/drawingml/2006/table">
            <a:tbl>
              <a:tblPr/>
              <a:tblGrid>
                <a:gridCol w="3125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82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9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quả</a:t>
                      </a: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6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đèn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2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hộp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 Box 130"/>
          <p:cNvSpPr txBox="1">
            <a:spLocks noChangeArrowheads="1"/>
          </p:cNvSpPr>
          <p:nvPr/>
        </p:nvSpPr>
        <p:spPr bwMode="auto">
          <a:xfrm>
            <a:off x="3991153" y="3432614"/>
            <a:ext cx="300416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31"/>
          <p:cNvSpPr txBox="1">
            <a:spLocks noChangeArrowheads="1"/>
          </p:cNvSpPr>
          <p:nvPr/>
        </p:nvSpPr>
        <p:spPr bwMode="auto">
          <a:xfrm>
            <a:off x="6766719" y="3137131"/>
            <a:ext cx="445934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6734578" y="4953013"/>
            <a:ext cx="483274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6319" y="-2971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smtClean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vi-VN" sz="2400" b="1" u="sng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2400" u="sng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vi-V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 TỐI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671</Words>
  <Application>Microsoft Office PowerPoint</Application>
  <PresentationFormat>Custom</PresentationFormat>
  <Paragraphs>90</Paragraphs>
  <Slides>20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Chủ đề của Office</vt:lpstr>
      <vt:lpstr>2_Chủ đề của Office</vt:lpstr>
      <vt:lpstr>3_Chủ đề của Office</vt:lpstr>
      <vt:lpstr>5_Chủ đề của Office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DUNG</dc:creator>
  <cp:lastModifiedBy>AutoBVT</cp:lastModifiedBy>
  <cp:revision>105</cp:revision>
  <dcterms:created xsi:type="dcterms:W3CDTF">2016-01-27T13:54:43Z</dcterms:created>
  <dcterms:modified xsi:type="dcterms:W3CDTF">2022-03-19T07:38:21Z</dcterms:modified>
</cp:coreProperties>
</file>